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4"/>
    <p:sldMasterId id="2147483648" r:id="rId5"/>
    <p:sldMasterId id="2147483676" r:id="rId6"/>
  </p:sldMasterIdLst>
  <p:notesMasterIdLst>
    <p:notesMasterId r:id="rId21"/>
  </p:notesMasterIdLst>
  <p:sldIdLst>
    <p:sldId id="321" r:id="rId7"/>
    <p:sldId id="338" r:id="rId8"/>
    <p:sldId id="374" r:id="rId9"/>
    <p:sldId id="375" r:id="rId10"/>
    <p:sldId id="377" r:id="rId11"/>
    <p:sldId id="378" r:id="rId12"/>
    <p:sldId id="387" r:id="rId13"/>
    <p:sldId id="388" r:id="rId14"/>
    <p:sldId id="389" r:id="rId15"/>
    <p:sldId id="382" r:id="rId16"/>
    <p:sldId id="383" r:id="rId17"/>
    <p:sldId id="384" r:id="rId18"/>
    <p:sldId id="385" r:id="rId19"/>
    <p:sldId id="386" r:id="rId20"/>
  </p:sldIdLst>
  <p:sldSz cx="12192000" cy="6858000"/>
  <p:notesSz cx="6858000" cy="9144000"/>
  <p:defaultTextStyle>
    <a:lvl1pPr defTabSz="321457">
      <a:defRPr sz="844">
        <a:latin typeface="Helvetica"/>
        <a:ea typeface="Helvetica"/>
        <a:cs typeface="Helvetica"/>
        <a:sym typeface="Helvetica"/>
      </a:defRPr>
    </a:lvl1pPr>
    <a:lvl2pPr indent="160729" defTabSz="321457">
      <a:defRPr sz="844">
        <a:latin typeface="Helvetica"/>
        <a:ea typeface="Helvetica"/>
        <a:cs typeface="Helvetica"/>
        <a:sym typeface="Helvetica"/>
      </a:defRPr>
    </a:lvl2pPr>
    <a:lvl3pPr indent="321457" defTabSz="321457">
      <a:defRPr sz="844">
        <a:latin typeface="Helvetica"/>
        <a:ea typeface="Helvetica"/>
        <a:cs typeface="Helvetica"/>
        <a:sym typeface="Helvetica"/>
      </a:defRPr>
    </a:lvl3pPr>
    <a:lvl4pPr indent="482186" defTabSz="321457">
      <a:defRPr sz="844">
        <a:latin typeface="Helvetica"/>
        <a:ea typeface="Helvetica"/>
        <a:cs typeface="Helvetica"/>
        <a:sym typeface="Helvetica"/>
      </a:defRPr>
    </a:lvl4pPr>
    <a:lvl5pPr indent="642915" defTabSz="321457">
      <a:defRPr sz="844">
        <a:latin typeface="Helvetica"/>
        <a:ea typeface="Helvetica"/>
        <a:cs typeface="Helvetica"/>
        <a:sym typeface="Helvetica"/>
      </a:defRPr>
    </a:lvl5pPr>
    <a:lvl6pPr indent="803643" defTabSz="321457">
      <a:defRPr sz="844">
        <a:latin typeface="Helvetica"/>
        <a:ea typeface="Helvetica"/>
        <a:cs typeface="Helvetica"/>
        <a:sym typeface="Helvetica"/>
      </a:defRPr>
    </a:lvl6pPr>
    <a:lvl7pPr indent="964372" defTabSz="321457">
      <a:defRPr sz="844">
        <a:latin typeface="Helvetica"/>
        <a:ea typeface="Helvetica"/>
        <a:cs typeface="Helvetica"/>
        <a:sym typeface="Helvetica"/>
      </a:defRPr>
    </a:lvl7pPr>
    <a:lvl8pPr indent="1125101" defTabSz="321457">
      <a:defRPr sz="844">
        <a:latin typeface="Helvetica"/>
        <a:ea typeface="Helvetica"/>
        <a:cs typeface="Helvetica"/>
        <a:sym typeface="Helvetica"/>
      </a:defRPr>
    </a:lvl8pPr>
    <a:lvl9pPr indent="1285829" defTabSz="321457">
      <a:defRPr sz="844">
        <a:latin typeface="Helvetica"/>
        <a:ea typeface="Helvetica"/>
        <a:cs typeface="Helvetica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Default Section" id="{5C7B5D19-E944-4FD9-9D02-AEA7E8882AB7}">
          <p14:sldIdLst>
            <p14:sldId id="321"/>
            <p14:sldId id="338"/>
            <p14:sldId id="374"/>
            <p14:sldId id="375"/>
            <p14:sldId id="377"/>
            <p14:sldId id="378"/>
            <p14:sldId id="387"/>
            <p14:sldId id="388"/>
            <p14:sldId id="389"/>
            <p14:sldId id="382"/>
            <p14:sldId id="383"/>
            <p14:sldId id="384"/>
            <p14:sldId id="385"/>
            <p14:sldId id="3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EA2"/>
    <a:srgbClr val="1E2CA2"/>
    <a:srgbClr val="8151CF"/>
    <a:srgbClr val="FF4B01"/>
    <a:srgbClr val="D14C64"/>
    <a:srgbClr val="BDA4E6"/>
    <a:srgbClr val="5A2DA3"/>
    <a:srgbClr val="FFFFFF"/>
    <a:srgbClr val="F37021"/>
    <a:srgbClr val="45A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59" autoAdjust="0"/>
  </p:normalViewPr>
  <p:slideViewPr>
    <p:cSldViewPr snapToGrid="0">
      <p:cViewPr varScale="1">
        <p:scale>
          <a:sx n="108" d="100"/>
          <a:sy n="108" d="100"/>
        </p:scale>
        <p:origin x="900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076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853148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21457">
      <a:defRPr sz="1547">
        <a:latin typeface="Lucida Grande"/>
        <a:ea typeface="Lucida Grande"/>
        <a:cs typeface="Lucida Grande"/>
        <a:sym typeface="Lucida Grande"/>
      </a:defRPr>
    </a:lvl1pPr>
    <a:lvl2pPr indent="160729" defTabSz="321457">
      <a:defRPr sz="1547">
        <a:latin typeface="Lucida Grande"/>
        <a:ea typeface="Lucida Grande"/>
        <a:cs typeface="Lucida Grande"/>
        <a:sym typeface="Lucida Grande"/>
      </a:defRPr>
    </a:lvl2pPr>
    <a:lvl3pPr indent="321457" defTabSz="321457">
      <a:defRPr sz="1547">
        <a:latin typeface="Lucida Grande"/>
        <a:ea typeface="Lucida Grande"/>
        <a:cs typeface="Lucida Grande"/>
        <a:sym typeface="Lucida Grande"/>
      </a:defRPr>
    </a:lvl3pPr>
    <a:lvl4pPr indent="482186" defTabSz="321457">
      <a:defRPr sz="1547">
        <a:latin typeface="Lucida Grande"/>
        <a:ea typeface="Lucida Grande"/>
        <a:cs typeface="Lucida Grande"/>
        <a:sym typeface="Lucida Grande"/>
      </a:defRPr>
    </a:lvl4pPr>
    <a:lvl5pPr indent="642915" defTabSz="321457">
      <a:defRPr sz="1547">
        <a:latin typeface="Lucida Grande"/>
        <a:ea typeface="Lucida Grande"/>
        <a:cs typeface="Lucida Grande"/>
        <a:sym typeface="Lucida Grande"/>
      </a:defRPr>
    </a:lvl5pPr>
    <a:lvl6pPr indent="803643" defTabSz="321457">
      <a:defRPr sz="1547">
        <a:latin typeface="Lucida Grande"/>
        <a:ea typeface="Lucida Grande"/>
        <a:cs typeface="Lucida Grande"/>
        <a:sym typeface="Lucida Grande"/>
      </a:defRPr>
    </a:lvl6pPr>
    <a:lvl7pPr indent="964372" defTabSz="321457">
      <a:defRPr sz="1547">
        <a:latin typeface="Lucida Grande"/>
        <a:ea typeface="Lucida Grande"/>
        <a:cs typeface="Lucida Grande"/>
        <a:sym typeface="Lucida Grande"/>
      </a:defRPr>
    </a:lvl7pPr>
    <a:lvl8pPr indent="1125101" defTabSz="321457">
      <a:defRPr sz="1547">
        <a:latin typeface="Lucida Grande"/>
        <a:ea typeface="Lucida Grande"/>
        <a:cs typeface="Lucida Grande"/>
        <a:sym typeface="Lucida Grande"/>
      </a:defRPr>
    </a:lvl8pPr>
    <a:lvl9pPr indent="1285829" defTabSz="321457">
      <a:defRPr sz="1547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78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2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82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49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236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03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98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2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452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70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15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70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2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53908" y="7201277"/>
            <a:ext cx="64" cy="194797"/>
          </a:xfrm>
          <a:prstGeom prst="rect">
            <a:avLst/>
          </a:prstGeom>
        </p:spPr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34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50" y="0"/>
            <a:ext cx="9414997" cy="8661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209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260759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068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/>
            </a:lvl1pPr>
          </a:lstStyle>
          <a:p>
            <a:pPr lvl="0"/>
            <a:r>
              <a:rPr lang="en-US"/>
              <a:t>Title Text</a:t>
            </a:r>
          </a:p>
          <a:p>
            <a:pPr lvl="0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/>
            </a:lvl1pPr>
          </a:lstStyle>
          <a:p>
            <a:pPr lvl="0"/>
            <a:r>
              <a:rPr lang="en-US"/>
              <a:t>Presenter Text</a:t>
            </a:r>
          </a:p>
          <a:p>
            <a:pPr lvl="0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/>
            </a:lvl1pPr>
          </a:lstStyle>
          <a:p>
            <a:pPr lvl="0"/>
            <a:r>
              <a:rPr lang="en-US"/>
              <a:t>Author Text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69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Text</a:t>
            </a:r>
          </a:p>
          <a:p>
            <a:pPr lvl="0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4796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 with fanc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0941844" cy="8661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502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1608138"/>
            <a:ext cx="9132888" cy="901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F5DD7-E1EF-4A89-A504-F55F801AD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8765" y="2509838"/>
            <a:ext cx="9134475" cy="32051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583487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910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750172" y="153052"/>
            <a:ext cx="4654297" cy="2666431"/>
            <a:chOff x="3750165" y="153042"/>
            <a:chExt cx="4654297" cy="2666431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3830765" y="153042"/>
              <a:ext cx="4510325" cy="1869138"/>
              <a:chOff x="3830765" y="153042"/>
              <a:chExt cx="4510325" cy="1869138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EEA5F129-B69D-46D3-B598-FE7AC117CFFB}"/>
                  </a:ext>
                </a:extLst>
              </p:cNvPr>
              <p:cNvSpPr/>
              <p:nvPr/>
            </p:nvSpPr>
            <p:spPr>
              <a:xfrm rot="5400000">
                <a:off x="4449351" y="17959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17DE2F6E-8409-4871-A50A-2704ABA2B16A}"/>
                  </a:ext>
                </a:extLst>
              </p:cNvPr>
              <p:cNvSpPr/>
              <p:nvPr/>
            </p:nvSpPr>
            <p:spPr>
              <a:xfrm rot="16200000">
                <a:off x="4127186" y="17959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8242403B-CCA9-4687-BD33-1ABA8F626759}"/>
                  </a:ext>
                </a:extLst>
              </p:cNvPr>
              <p:cNvSpPr/>
              <p:nvPr/>
            </p:nvSpPr>
            <p:spPr>
              <a:xfrm rot="16200000">
                <a:off x="4449351" y="366447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453C691D-24CB-462B-A7AE-4023DACD2EEE}"/>
                  </a:ext>
                </a:extLst>
              </p:cNvPr>
              <p:cNvSpPr/>
              <p:nvPr/>
            </p:nvSpPr>
            <p:spPr>
              <a:xfrm rot="5400000">
                <a:off x="4771516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F62773CB-CA35-4CA9-99D4-EF3966B5F45A}"/>
                  </a:ext>
                </a:extLst>
              </p:cNvPr>
              <p:cNvSpPr/>
              <p:nvPr/>
            </p:nvSpPr>
            <p:spPr>
              <a:xfrm rot="16200000">
                <a:off x="4771516" y="5533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E961C749-C850-460E-9FE3-59518A7C962B}"/>
                  </a:ext>
                </a:extLst>
              </p:cNvPr>
              <p:cNvSpPr/>
              <p:nvPr/>
            </p:nvSpPr>
            <p:spPr>
              <a:xfrm rot="5400000">
                <a:off x="4771516" y="74015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0563AD1-1BBF-4BA8-9EB1-C741432A4BAA}"/>
                  </a:ext>
                </a:extLst>
              </p:cNvPr>
              <p:cNvSpPr/>
              <p:nvPr/>
            </p:nvSpPr>
            <p:spPr>
              <a:xfrm rot="16200000">
                <a:off x="4771515" y="927009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FF4990E1-D8D0-498B-B173-79708114774C}"/>
                  </a:ext>
                </a:extLst>
              </p:cNvPr>
              <p:cNvSpPr/>
              <p:nvPr/>
            </p:nvSpPr>
            <p:spPr>
              <a:xfrm rot="5400000">
                <a:off x="4771514" y="111386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6C4776AE-2783-4B83-B7D9-7AEE13333594}"/>
                  </a:ext>
                </a:extLst>
              </p:cNvPr>
              <p:cNvSpPr/>
              <p:nvPr/>
            </p:nvSpPr>
            <p:spPr>
              <a:xfrm rot="5400000">
                <a:off x="4127185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6D9A147-54ED-49B2-BABE-632974A10AC0}"/>
                  </a:ext>
                </a:extLst>
              </p:cNvPr>
              <p:cNvSpPr/>
              <p:nvPr/>
            </p:nvSpPr>
            <p:spPr>
              <a:xfrm rot="16200000">
                <a:off x="3805019" y="36644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9EEB982E-EC34-4520-9700-DB394DD5B9DE}"/>
                  </a:ext>
                </a:extLst>
              </p:cNvPr>
              <p:cNvSpPr/>
              <p:nvPr/>
            </p:nvSpPr>
            <p:spPr>
              <a:xfrm rot="5400000">
                <a:off x="3802388" y="5559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A72467F0-1D54-423E-AB87-2D25FA0F7DF8}"/>
                  </a:ext>
                </a:extLst>
              </p:cNvPr>
              <p:cNvSpPr/>
              <p:nvPr/>
            </p:nvSpPr>
            <p:spPr>
              <a:xfrm rot="16200000">
                <a:off x="3802389" y="742773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03A59A7C-1802-42EA-AF09-7F6A1E886251}"/>
                  </a:ext>
                </a:extLst>
              </p:cNvPr>
              <p:cNvSpPr/>
              <p:nvPr/>
            </p:nvSpPr>
            <p:spPr>
              <a:xfrm rot="16200000">
                <a:off x="3802388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04CE007B-6CDC-4351-8EA0-D53F02F1A706}"/>
                  </a:ext>
                </a:extLst>
              </p:cNvPr>
              <p:cNvSpPr/>
              <p:nvPr/>
            </p:nvSpPr>
            <p:spPr>
              <a:xfrm rot="5400000">
                <a:off x="3802388" y="9296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8C60621-C544-41EE-9B24-56E6C112AE20}"/>
                  </a:ext>
                </a:extLst>
              </p:cNvPr>
              <p:cNvSpPr/>
              <p:nvPr/>
            </p:nvSpPr>
            <p:spPr>
              <a:xfrm rot="5400000">
                <a:off x="4124552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B5509CCE-7EB4-4B00-AE2D-E4490499C98C}"/>
                  </a:ext>
                </a:extLst>
              </p:cNvPr>
              <p:cNvSpPr/>
              <p:nvPr/>
            </p:nvSpPr>
            <p:spPr>
              <a:xfrm rot="16200000">
                <a:off x="4446718" y="1116458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CC363E33-CF04-4B65-98EB-023E7DB1DFFB}"/>
                  </a:ext>
                </a:extLst>
              </p:cNvPr>
              <p:cNvSpPr/>
              <p:nvPr/>
            </p:nvSpPr>
            <p:spPr>
              <a:xfrm rot="5400000">
                <a:off x="4446905" y="939257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0102B108-B666-4939-951F-68DEB69E0047}"/>
                  </a:ext>
                </a:extLst>
              </p:cNvPr>
              <p:cNvSpPr/>
              <p:nvPr/>
            </p:nvSpPr>
            <p:spPr>
              <a:xfrm rot="16200000">
                <a:off x="4124548" y="92958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0FE17111-1279-4843-83EB-A8CB05BD2461}"/>
                  </a:ext>
                </a:extLst>
              </p:cNvPr>
              <p:cNvSpPr/>
              <p:nvPr/>
            </p:nvSpPr>
            <p:spPr>
              <a:xfrm rot="16200000">
                <a:off x="4771513" y="1300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4A4F31E0-0525-4F5C-8A99-0E8DA5D16080}"/>
                  </a:ext>
                </a:extLst>
              </p:cNvPr>
              <p:cNvSpPr/>
              <p:nvPr/>
            </p:nvSpPr>
            <p:spPr>
              <a:xfrm rot="5400000">
                <a:off x="4771512" y="148748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53365DB6-24C8-48BF-888A-1BA65BC384BA}"/>
                  </a:ext>
                </a:extLst>
              </p:cNvPr>
              <p:cNvSpPr/>
              <p:nvPr/>
            </p:nvSpPr>
            <p:spPr>
              <a:xfrm rot="16200000">
                <a:off x="4771512" y="167424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38696BEF-52F1-4559-8DF1-0B2BB3734278}"/>
                  </a:ext>
                </a:extLst>
              </p:cNvPr>
              <p:cNvSpPr/>
              <p:nvPr/>
            </p:nvSpPr>
            <p:spPr>
              <a:xfrm rot="5400000">
                <a:off x="3805005" y="1300652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641E2135-60EA-4983-8C07-D6C9B9D8C649}"/>
                  </a:ext>
                </a:extLst>
              </p:cNvPr>
              <p:cNvSpPr/>
              <p:nvPr/>
            </p:nvSpPr>
            <p:spPr>
              <a:xfrm rot="16200000">
                <a:off x="3804992" y="1487464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AE120624-07DE-4657-8F5C-06E1BFD8AF27}"/>
                  </a:ext>
                </a:extLst>
              </p:cNvPr>
              <p:cNvSpPr/>
              <p:nvPr/>
            </p:nvSpPr>
            <p:spPr>
              <a:xfrm rot="5400000">
                <a:off x="3804992" y="167422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C564AAC8-884D-4DAA-8792-E29259851823}"/>
                  </a:ext>
                </a:extLst>
              </p:cNvPr>
              <p:cNvSpPr/>
              <p:nvPr/>
            </p:nvSpPr>
            <p:spPr>
              <a:xfrm rot="5400000">
                <a:off x="5415838" y="552556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536FA4BC-1EE2-4801-B57A-9717D25EEFC2}"/>
                  </a:ext>
                </a:extLst>
              </p:cNvPr>
              <p:cNvSpPr/>
              <p:nvPr/>
            </p:nvSpPr>
            <p:spPr>
              <a:xfrm rot="5400000">
                <a:off x="6060169" y="1788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BCD0475C-303E-4298-850D-5EBD7BD901DA}"/>
                  </a:ext>
                </a:extLst>
              </p:cNvPr>
              <p:cNvSpPr/>
              <p:nvPr/>
            </p:nvSpPr>
            <p:spPr>
              <a:xfrm rot="16200000">
                <a:off x="5738004" y="17884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B2E404C2-5393-41E7-8989-2AB1E1A40BCF}"/>
                  </a:ext>
                </a:extLst>
              </p:cNvPr>
              <p:cNvSpPr/>
              <p:nvPr/>
            </p:nvSpPr>
            <p:spPr>
              <a:xfrm rot="16200000">
                <a:off x="6060169" y="36570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AC678C4C-F2C2-4686-9FFC-D7A3982F3916}"/>
                  </a:ext>
                </a:extLst>
              </p:cNvPr>
              <p:cNvSpPr/>
              <p:nvPr/>
            </p:nvSpPr>
            <p:spPr>
              <a:xfrm rot="5400000">
                <a:off x="6382334" y="3657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B59AA72B-1AFB-4D52-9C48-658BF1FD0A54}"/>
                  </a:ext>
                </a:extLst>
              </p:cNvPr>
              <p:cNvSpPr/>
              <p:nvPr/>
            </p:nvSpPr>
            <p:spPr>
              <a:xfrm rot="5400000">
                <a:off x="5738003" y="365700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39235AE-FF4B-4115-963A-1E59882800E2}"/>
                  </a:ext>
                </a:extLst>
              </p:cNvPr>
              <p:cNvSpPr/>
              <p:nvPr/>
            </p:nvSpPr>
            <p:spPr>
              <a:xfrm rot="16200000">
                <a:off x="5415837" y="36569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26AE8C7A-A2B3-4518-A691-CAD8DADB84DD}"/>
                  </a:ext>
                </a:extLst>
              </p:cNvPr>
              <p:cNvSpPr/>
              <p:nvPr/>
            </p:nvSpPr>
            <p:spPr>
              <a:xfrm rot="16200000">
                <a:off x="6382333" y="5525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46652A8C-4804-474D-AFD5-96CCBCCC6AD5}"/>
                  </a:ext>
                </a:extLst>
              </p:cNvPr>
              <p:cNvSpPr/>
              <p:nvPr/>
            </p:nvSpPr>
            <p:spPr>
              <a:xfrm rot="5400000">
                <a:off x="6382333" y="73940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6272B7D7-9957-4DB9-AC5E-045FB0457883}"/>
                  </a:ext>
                </a:extLst>
              </p:cNvPr>
              <p:cNvSpPr/>
              <p:nvPr/>
            </p:nvSpPr>
            <p:spPr>
              <a:xfrm rot="16200000">
                <a:off x="6382333" y="92625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FE8076F4-712D-46B5-A683-34012BDAD034}"/>
                  </a:ext>
                </a:extLst>
              </p:cNvPr>
              <p:cNvSpPr/>
              <p:nvPr/>
            </p:nvSpPr>
            <p:spPr>
              <a:xfrm rot="5400000">
                <a:off x="6383879" y="111310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C5E2CE46-D1DF-4154-BB42-F4DBB23840CE}"/>
                  </a:ext>
                </a:extLst>
              </p:cNvPr>
              <p:cNvSpPr/>
              <p:nvPr/>
            </p:nvSpPr>
            <p:spPr>
              <a:xfrm rot="16200000">
                <a:off x="6060164" y="1113098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02FEFC13-B25A-4129-9048-FFCDEFF7965C}"/>
                  </a:ext>
                </a:extLst>
              </p:cNvPr>
              <p:cNvSpPr/>
              <p:nvPr/>
            </p:nvSpPr>
            <p:spPr>
              <a:xfrm rot="5400000">
                <a:off x="6059393" y="129993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FD9C1DBD-AAA7-4BEE-B579-6A4675275736}"/>
                  </a:ext>
                </a:extLst>
              </p:cNvPr>
              <p:cNvSpPr/>
              <p:nvPr/>
            </p:nvSpPr>
            <p:spPr>
              <a:xfrm rot="16200000">
                <a:off x="6059393" y="148678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A40C5956-5BB0-45E9-8396-A6BB0BE54E97}"/>
                  </a:ext>
                </a:extLst>
              </p:cNvPr>
              <p:cNvSpPr/>
              <p:nvPr/>
            </p:nvSpPr>
            <p:spPr>
              <a:xfrm rot="5400000">
                <a:off x="6382333" y="148678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73ABA9FF-6F1C-4E92-BE95-56221B3A0407}"/>
                  </a:ext>
                </a:extLst>
              </p:cNvPr>
              <p:cNvSpPr/>
              <p:nvPr/>
            </p:nvSpPr>
            <p:spPr>
              <a:xfrm rot="16200000">
                <a:off x="6382333" y="167359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33F45D4A-D5A2-4D41-90D1-253D6106AC13}"/>
                  </a:ext>
                </a:extLst>
              </p:cNvPr>
              <p:cNvSpPr/>
              <p:nvPr/>
            </p:nvSpPr>
            <p:spPr>
              <a:xfrm rot="16200000">
                <a:off x="5415063" y="73938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8415ADA4-C29E-48BC-9DCA-FFA00C949B47}"/>
                  </a:ext>
                </a:extLst>
              </p:cNvPr>
              <p:cNvSpPr/>
              <p:nvPr/>
            </p:nvSpPr>
            <p:spPr>
              <a:xfrm rot="5400000">
                <a:off x="5414678" y="92623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8351412A-CB55-4917-8F10-C71E2963328C}"/>
                  </a:ext>
                </a:extLst>
              </p:cNvPr>
              <p:cNvSpPr/>
              <p:nvPr/>
            </p:nvSpPr>
            <p:spPr>
              <a:xfrm rot="16200000">
                <a:off x="5414485" y="111308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049AD1B7-7A10-4EA7-9FEB-4F0169CA934C}"/>
                  </a:ext>
                </a:extLst>
              </p:cNvPr>
              <p:cNvSpPr/>
              <p:nvPr/>
            </p:nvSpPr>
            <p:spPr>
              <a:xfrm rot="5400000">
                <a:off x="5736650" y="11130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63C31B12-6B0F-4325-9726-2195A13A248D}"/>
                  </a:ext>
                </a:extLst>
              </p:cNvPr>
              <p:cNvSpPr/>
              <p:nvPr/>
            </p:nvSpPr>
            <p:spPr>
              <a:xfrm rot="16200000">
                <a:off x="5736453" y="129987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9BE1C940-41D8-49E1-956F-1E3B84807CA1}"/>
                  </a:ext>
                </a:extLst>
              </p:cNvPr>
              <p:cNvSpPr/>
              <p:nvPr/>
            </p:nvSpPr>
            <p:spPr>
              <a:xfrm rot="5400000">
                <a:off x="5413512" y="129986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98F83143-A1B0-4C97-805A-115AD67202C3}"/>
                  </a:ext>
                </a:extLst>
              </p:cNvPr>
              <p:cNvSpPr/>
              <p:nvPr/>
            </p:nvSpPr>
            <p:spPr>
              <a:xfrm rot="16200000">
                <a:off x="5411962" y="148663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9EBEEEA2-9483-4DAA-9440-5CF1E5B7BBE6}"/>
                  </a:ext>
                </a:extLst>
              </p:cNvPr>
              <p:cNvSpPr/>
              <p:nvPr/>
            </p:nvSpPr>
            <p:spPr>
              <a:xfrm rot="5400000">
                <a:off x="5411184" y="1671183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6FFAB2C3-D5B6-47A3-9F8B-30FB06EAE3AD}"/>
                  </a:ext>
                </a:extLst>
              </p:cNvPr>
              <p:cNvSpPr/>
              <p:nvPr/>
            </p:nvSpPr>
            <p:spPr>
              <a:xfrm rot="5400000">
                <a:off x="7670987" y="178816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9B5036F5-4303-4E3D-A996-4BA948D3AF57}"/>
                  </a:ext>
                </a:extLst>
              </p:cNvPr>
              <p:cNvSpPr/>
              <p:nvPr/>
            </p:nvSpPr>
            <p:spPr>
              <a:xfrm rot="16200000">
                <a:off x="7348822" y="178815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87E6F76D-D64B-465D-B513-43831F706608}"/>
                  </a:ext>
                </a:extLst>
              </p:cNvPr>
              <p:cNvSpPr/>
              <p:nvPr/>
            </p:nvSpPr>
            <p:spPr>
              <a:xfrm rot="16200000">
                <a:off x="7670987" y="36567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:a16="http://schemas.microsoft.com/office/drawing/2014/main" id="{E9011ED1-EBB7-4965-80D2-773D83F72A64}"/>
                  </a:ext>
                </a:extLst>
              </p:cNvPr>
              <p:cNvSpPr/>
              <p:nvPr/>
            </p:nvSpPr>
            <p:spPr>
              <a:xfrm rot="5400000">
                <a:off x="7993152" y="365670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0AFFA867-F36A-461C-A5EB-2D1C3AC0406D}"/>
                  </a:ext>
                </a:extLst>
              </p:cNvPr>
              <p:cNvSpPr/>
              <p:nvPr/>
            </p:nvSpPr>
            <p:spPr>
              <a:xfrm rot="5400000">
                <a:off x="7348821" y="365670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656920B9-99D3-498E-82B2-6016258F0AA4}"/>
                  </a:ext>
                </a:extLst>
              </p:cNvPr>
              <p:cNvSpPr/>
              <p:nvPr/>
            </p:nvSpPr>
            <p:spPr>
              <a:xfrm rot="16200000">
                <a:off x="7026655" y="365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3F77B3D7-214F-4C0E-8589-BA6741B3C217}"/>
                  </a:ext>
                </a:extLst>
              </p:cNvPr>
              <p:cNvSpPr/>
              <p:nvPr/>
            </p:nvSpPr>
            <p:spPr>
              <a:xfrm rot="5400000">
                <a:off x="7029764" y="55252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6A1F22BA-1563-4E1C-B895-09092B032CE4}"/>
                  </a:ext>
                </a:extLst>
              </p:cNvPr>
              <p:cNvSpPr/>
              <p:nvPr/>
            </p:nvSpPr>
            <p:spPr>
              <a:xfrm rot="16200000">
                <a:off x="7028989" y="7393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1B03B5B3-7D5C-4849-8946-7453D23836CE}"/>
                  </a:ext>
                </a:extLst>
              </p:cNvPr>
              <p:cNvSpPr/>
              <p:nvPr/>
            </p:nvSpPr>
            <p:spPr>
              <a:xfrm rot="5400000">
                <a:off x="7028604" y="92620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82D324C5-C2BF-4740-B189-69D06CE8345F}"/>
                  </a:ext>
                </a:extLst>
              </p:cNvPr>
              <p:cNvSpPr/>
              <p:nvPr/>
            </p:nvSpPr>
            <p:spPr>
              <a:xfrm rot="16200000">
                <a:off x="7026654" y="111061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5B204B05-53A8-40A8-8385-DF9C65019327}"/>
                  </a:ext>
                </a:extLst>
              </p:cNvPr>
              <p:cNvSpPr/>
              <p:nvPr/>
            </p:nvSpPr>
            <p:spPr>
              <a:xfrm rot="5400000">
                <a:off x="7027438" y="129983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E8A0F616-6C51-4594-BBE9-FE2363F4FADD}"/>
                  </a:ext>
                </a:extLst>
              </p:cNvPr>
              <p:cNvSpPr/>
              <p:nvPr/>
            </p:nvSpPr>
            <p:spPr>
              <a:xfrm rot="16200000">
                <a:off x="7029764" y="14865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6FC84557-5A1E-4F50-BA9D-2FEB2B19996F}"/>
                  </a:ext>
                </a:extLst>
              </p:cNvPr>
              <p:cNvSpPr/>
              <p:nvPr/>
            </p:nvSpPr>
            <p:spPr>
              <a:xfrm rot="5400000">
                <a:off x="7346112" y="148432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0A7D9225-30D6-4C44-B7B6-8E16118AA127}"/>
                  </a:ext>
                </a:extLst>
              </p:cNvPr>
              <p:cNvSpPr/>
              <p:nvPr/>
            </p:nvSpPr>
            <p:spPr>
              <a:xfrm rot="16200000">
                <a:off x="7346112" y="167118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D442C836-D240-4BC4-A7F0-D85996DD3924}"/>
                  </a:ext>
                </a:extLst>
              </p:cNvPr>
              <p:cNvSpPr/>
              <p:nvPr/>
            </p:nvSpPr>
            <p:spPr>
              <a:xfrm rot="5400000">
                <a:off x="7672543" y="16711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55EDEDE-56BF-482C-AA13-16413F0E590E}"/>
                  </a:ext>
                </a:extLst>
              </p:cNvPr>
              <p:cNvSpPr/>
              <p:nvPr/>
            </p:nvSpPr>
            <p:spPr>
              <a:xfrm rot="16200000">
                <a:off x="7677970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2FDA096F-C8A8-4DE6-B4A2-CAB5D303C71B}"/>
                  </a:ext>
                </a:extLst>
              </p:cNvPr>
              <p:cNvSpPr/>
              <p:nvPr/>
            </p:nvSpPr>
            <p:spPr>
              <a:xfrm rot="5400000">
                <a:off x="7993152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</p:grp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BB1F2820-850B-4CDA-B417-DDF60BF1D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0165" y="2126059"/>
              <a:ext cx="4654297" cy="693414"/>
            </a:xfrm>
            <a:prstGeom prst="rect">
              <a:avLst/>
            </a:prstGeom>
          </p:spPr>
        </p:pic>
      </p:grpSp>
      <p:sp>
        <p:nvSpPr>
          <p:cNvPr id="2" name="Oval 1"/>
          <p:cNvSpPr/>
          <p:nvPr userDrawn="1"/>
        </p:nvSpPr>
        <p:spPr>
          <a:xfrm>
            <a:off x="5966619" y="2123224"/>
            <a:ext cx="73047" cy="1009848"/>
          </a:xfrm>
          <a:prstGeom prst="ellipse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17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650311" y="2875158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0086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762299" y="0"/>
            <a:ext cx="9179548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9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191E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5A61919A-E88E-41BD-A444-D5D1392CB1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424712" y="-424712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1285416" y="885613"/>
            <a:ext cx="10303505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 spd="med"/>
  <p:hf hdr="0" ftr="0" dt="0"/>
  <p:txStyles>
    <p:titleStyle>
      <a:lvl1pPr defTabSz="410730" eaLnBrk="1" hangingPunct="1">
        <a:defRPr sz="4400" b="1" baseline="0">
          <a:solidFill>
            <a:srgbClr val="191EA2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457200" indent="-401803" defTabSz="410730" eaLnBrk="1" hangingPunct="1">
        <a:spcBef>
          <a:spcPts val="600"/>
        </a:spcBef>
        <a:buSzPct val="100000"/>
        <a:buFont typeface="Wingdings" panose="05000000000000000000" pitchFamily="2" charset="2"/>
        <a:buChar char="§"/>
        <a:defRPr sz="2800" b="0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742950" indent="-280988" defTabSz="410730" eaLnBrk="1" hangingPunct="1">
        <a:spcBef>
          <a:spcPts val="300"/>
        </a:spcBef>
        <a:buSzPct val="50000"/>
        <a:buFont typeface="Wingdings" panose="05000000000000000000" pitchFamily="2" charset="2"/>
        <a:buChar char="q"/>
        <a:defRPr sz="2400" b="0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085850" indent="-282575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800" b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427163" indent="-266700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600" b="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657350" indent="-230188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400" b="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5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5A2DA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1069935-43E3-47A0-B76A-BFEFFB6097FD}"/>
              </a:ext>
            </a:extLst>
          </p:cNvPr>
          <p:cNvGrpSpPr/>
          <p:nvPr userDrawn="1"/>
        </p:nvGrpSpPr>
        <p:grpSpPr>
          <a:xfrm rot="16200000" flipV="1">
            <a:off x="11360666" y="-439005"/>
            <a:ext cx="918649" cy="1768081"/>
            <a:chOff x="10208215" y="409493"/>
            <a:chExt cx="644333" cy="752676"/>
          </a:xfrm>
        </p:grpSpPr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861465EC-7A57-45F5-BAE1-BFD471B68CDF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325AB880-31B1-4635-A502-38A40DC89A3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0F630910-3C43-4B4F-9D27-8506DC44431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528B9B50-71F5-42E2-B3E3-F7D86974217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14368A5-115F-4DDF-BE32-B8B38925F392}"/>
              </a:ext>
            </a:extLst>
          </p:cNvPr>
          <p:cNvGrpSpPr/>
          <p:nvPr userDrawn="1"/>
        </p:nvGrpSpPr>
        <p:grpSpPr>
          <a:xfrm rot="16200000" flipV="1">
            <a:off x="12217911" y="-426163"/>
            <a:ext cx="892973" cy="1768081"/>
            <a:chOff x="10208215" y="409493"/>
            <a:chExt cx="644333" cy="752676"/>
          </a:xfrm>
        </p:grpSpPr>
        <p:sp>
          <p:nvSpPr>
            <p:cNvPr id="174" name="Isosceles Triangle 173">
              <a:extLst>
                <a:ext uri="{FF2B5EF4-FFF2-40B4-BE49-F238E27FC236}">
                  <a16:creationId xmlns:a16="http://schemas.microsoft.com/office/drawing/2014/main" id="{3B4A4583-563E-4F0D-A9F9-C025D4D15F8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5BBA86F6-6F4E-4D9D-80DE-EEAB7975A59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9072CBF9-F84A-492F-8CB3-2F9AF2155CC4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EFC1103F-6C8E-4E08-8E72-3EEA1FE41B4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10476623" y="-438995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26" name="Shape 6"/>
          <p:cNvSpPr/>
          <p:nvPr userDrawn="1"/>
        </p:nvSpPr>
        <p:spPr>
          <a:xfrm>
            <a:off x="12192001" y="-52386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  <p:sp>
        <p:nvSpPr>
          <p:cNvPr id="183" name="Shape 12">
            <a:extLst>
              <a:ext uri="{FF2B5EF4-FFF2-40B4-BE49-F238E27FC236}">
                <a16:creationId xmlns:a16="http://schemas.microsoft.com/office/drawing/2014/main" id="{1E97763E-6C98-4574-99B6-3A10AE085C3B}"/>
              </a:ext>
            </a:extLst>
          </p:cNvPr>
          <p:cNvSpPr txBox="1">
            <a:spLocks/>
          </p:cNvSpPr>
          <p:nvPr userDrawn="1"/>
        </p:nvSpPr>
        <p:spPr>
          <a:xfrm>
            <a:off x="7717766" y="5807814"/>
            <a:ext cx="3867844" cy="14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4400" b="1">
                <a:solidFill>
                  <a:srgbClr val="FFFFFF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800" b="1">
                <a:solidFill>
                  <a:schemeClr val="tx1"/>
                </a:solidFill>
              </a:rPr>
              <a:t>All-Hands Spring 2020</a:t>
            </a:r>
          </a:p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400" b="1">
                <a:solidFill>
                  <a:srgbClr val="BDA4E6"/>
                </a:solidFill>
              </a:rPr>
              <a:t>January 21</a:t>
            </a:r>
            <a:r>
              <a:rPr lang="en-US" sz="1400" b="1" baseline="30000">
                <a:solidFill>
                  <a:srgbClr val="BDA4E6"/>
                </a:solidFill>
              </a:rPr>
              <a:t>st</a:t>
            </a:r>
            <a:r>
              <a:rPr lang="en-US" sz="1400" b="1">
                <a:solidFill>
                  <a:srgbClr val="BDA4E6"/>
                </a:solidFill>
              </a:rPr>
              <a:t>, 2020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706DB5-958A-451B-A00B-B31AAC73DD40}"/>
              </a:ext>
            </a:extLst>
          </p:cNvPr>
          <p:cNvGrpSpPr/>
          <p:nvPr userDrawn="1"/>
        </p:nvGrpSpPr>
        <p:grpSpPr>
          <a:xfrm rot="16200000" flipV="1">
            <a:off x="9598774" y="-439022"/>
            <a:ext cx="918649" cy="1768081"/>
            <a:chOff x="10208215" y="409493"/>
            <a:chExt cx="644333" cy="752676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9FC4AA5-0DAD-4094-9AB8-E181D9E1DB63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375AC5D-BE51-4768-8DCF-1607B14FA6BA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FD25F83-D058-4016-8B29-C48CF67B628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D4396AA-49CE-47E4-B904-4A9F636A025A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F2A933-698A-4AF4-9EA9-2C44A3B08EB7}"/>
              </a:ext>
            </a:extLst>
          </p:cNvPr>
          <p:cNvGrpSpPr/>
          <p:nvPr userDrawn="1"/>
        </p:nvGrpSpPr>
        <p:grpSpPr>
          <a:xfrm rot="16200000" flipV="1">
            <a:off x="8714730" y="-439012"/>
            <a:ext cx="918658" cy="1768081"/>
            <a:chOff x="10208215" y="409493"/>
            <a:chExt cx="644341" cy="752676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C586271-D0F3-4667-8B90-CD907CBC57C0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60A2B0D-49E5-4137-B3DB-C56CBBB72426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5A3713-EAA2-40AA-84D5-46602BAE113B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19BCCF99-56FE-4E32-BE15-0DE627427515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B34BA4B-2097-4F50-B090-EFB10B9151EE}"/>
              </a:ext>
            </a:extLst>
          </p:cNvPr>
          <p:cNvGrpSpPr/>
          <p:nvPr userDrawn="1"/>
        </p:nvGrpSpPr>
        <p:grpSpPr>
          <a:xfrm rot="16200000" flipV="1">
            <a:off x="7848820" y="-445426"/>
            <a:ext cx="918649" cy="1768081"/>
            <a:chOff x="10208215" y="409493"/>
            <a:chExt cx="644333" cy="752676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08233F7-D738-45E1-86BE-723DD44872D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DCEED5E-208F-4062-997E-6E8831891809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B70D8917-ACB2-402F-BA84-79A47D4266A6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5E6BDE4-4782-4048-8830-3CAFDB506AF8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5123C6-2A86-4650-8DE2-976ADD49A813}"/>
              </a:ext>
            </a:extLst>
          </p:cNvPr>
          <p:cNvGrpSpPr/>
          <p:nvPr userDrawn="1"/>
        </p:nvGrpSpPr>
        <p:grpSpPr>
          <a:xfrm rot="16200000" flipV="1">
            <a:off x="6964776" y="-445417"/>
            <a:ext cx="918658" cy="1768081"/>
            <a:chOff x="10208215" y="409493"/>
            <a:chExt cx="644341" cy="752676"/>
          </a:xfrm>
        </p:grpSpPr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6E88AFB-6B21-452E-AE1A-11B6237C17B7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BDB67139-BE8D-4290-A401-85FA1766369C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A2A729C3-A409-42BC-A6F3-A6E15123613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29462C8-D1C3-45D4-BAE5-63B138BC4BB0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DA27570-F6C8-4B65-BE63-AF86B4ABC4B3}"/>
              </a:ext>
            </a:extLst>
          </p:cNvPr>
          <p:cNvGrpSpPr/>
          <p:nvPr userDrawn="1"/>
        </p:nvGrpSpPr>
        <p:grpSpPr>
          <a:xfrm rot="16200000" flipV="1">
            <a:off x="6102274" y="-445440"/>
            <a:ext cx="918649" cy="1768081"/>
            <a:chOff x="10208215" y="409493"/>
            <a:chExt cx="644333" cy="752676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1ACB21F-93E7-4EC6-BD5C-EB6C41416E2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E13F6C5-F7ED-4C52-A098-31A7BBDB7AF5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B58E0AC3-9438-4200-81A8-A4C742992DB8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5A69F8B3-0F5B-45F6-AB47-5BA35DDCBACC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900918-ED23-4AC5-B6A7-B8FBF31E383C}"/>
              </a:ext>
            </a:extLst>
          </p:cNvPr>
          <p:cNvGrpSpPr/>
          <p:nvPr userDrawn="1"/>
        </p:nvGrpSpPr>
        <p:grpSpPr>
          <a:xfrm rot="16200000" flipV="1">
            <a:off x="5218230" y="-445430"/>
            <a:ext cx="918658" cy="1768081"/>
            <a:chOff x="10208215" y="409493"/>
            <a:chExt cx="644341" cy="752676"/>
          </a:xfrm>
        </p:grpSpPr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C033270F-D683-4298-B7D4-E09120E4F6A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4749A5D6-3607-423A-8F0B-83A2A560ABB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3935803-8EB5-415B-8863-21C1B68CA52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DD1FE69-CCB7-4CD9-9EC8-1F71091F896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ABD22A0-CBBD-437D-90AE-3C3185F0A83A}"/>
              </a:ext>
            </a:extLst>
          </p:cNvPr>
          <p:cNvGrpSpPr/>
          <p:nvPr userDrawn="1"/>
        </p:nvGrpSpPr>
        <p:grpSpPr>
          <a:xfrm rot="16200000" flipV="1">
            <a:off x="4334202" y="-445442"/>
            <a:ext cx="918649" cy="1768081"/>
            <a:chOff x="10208215" y="409493"/>
            <a:chExt cx="644333" cy="752676"/>
          </a:xfrm>
        </p:grpSpPr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05EC9E9E-AC37-459B-8105-C06C0D543E7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A1066AFE-4A23-438E-8840-CEF0BCA9795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FBEC449D-0295-4276-80F4-6E989215B47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862ABB4-57D4-46E5-843F-5217CF2964E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6DDE311-7A9C-40E3-8352-396719D3B95A}"/>
              </a:ext>
            </a:extLst>
          </p:cNvPr>
          <p:cNvGrpSpPr/>
          <p:nvPr userDrawn="1"/>
        </p:nvGrpSpPr>
        <p:grpSpPr>
          <a:xfrm rot="16200000" flipV="1">
            <a:off x="3450158" y="-445431"/>
            <a:ext cx="918658" cy="1768081"/>
            <a:chOff x="10208215" y="409493"/>
            <a:chExt cx="644341" cy="752676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30301232-B630-408A-9A45-3D48D88F3886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77BF786C-D1DB-47F3-A0A8-B06BBC69880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7FF89AEB-0336-4931-A6DF-F08A05CD7A2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D921BB7-6040-40A8-B9A3-100A65CDB8B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077248-779D-4A96-AA8F-4C675A2BAE35}"/>
              </a:ext>
            </a:extLst>
          </p:cNvPr>
          <p:cNvGrpSpPr/>
          <p:nvPr userDrawn="1"/>
        </p:nvGrpSpPr>
        <p:grpSpPr>
          <a:xfrm rot="16200000" flipV="1">
            <a:off x="2570996" y="-445467"/>
            <a:ext cx="918649" cy="1768081"/>
            <a:chOff x="10208215" y="409493"/>
            <a:chExt cx="644333" cy="752676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116E6E1C-0F30-4D6F-82EF-6FA1DE256241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EAB739F2-7BB0-4F24-BF0D-5D92E6F52B3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58A6A12B-B857-4AD5-A7F6-2DC11C7B565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E2B8EFA8-7FCC-4788-BCA3-58B668E1148F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4D51E86-6E46-4541-9BAC-69E8B4538E2E}"/>
              </a:ext>
            </a:extLst>
          </p:cNvPr>
          <p:cNvGrpSpPr/>
          <p:nvPr userDrawn="1"/>
        </p:nvGrpSpPr>
        <p:grpSpPr>
          <a:xfrm rot="16200000" flipV="1">
            <a:off x="1686952" y="-445457"/>
            <a:ext cx="918658" cy="1768081"/>
            <a:chOff x="10208215" y="409493"/>
            <a:chExt cx="644341" cy="752676"/>
          </a:xfrm>
        </p:grpSpPr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37C7094-3FDD-429F-835A-76E90C8CE3D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95F22837-A7FB-490F-96F2-03FAF6647F67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3A084D3B-27C1-4E71-A014-105256CBE1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7C5C06DB-1909-43EC-9204-018D7917645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C72D7FA-0FC4-4E4D-99C9-912B0D118EF3}"/>
              </a:ext>
            </a:extLst>
          </p:cNvPr>
          <p:cNvGrpSpPr/>
          <p:nvPr userDrawn="1"/>
        </p:nvGrpSpPr>
        <p:grpSpPr>
          <a:xfrm rot="16200000" flipV="1">
            <a:off x="811538" y="-439025"/>
            <a:ext cx="918649" cy="1768081"/>
            <a:chOff x="10208215" y="409493"/>
            <a:chExt cx="644333" cy="752676"/>
          </a:xfrm>
        </p:grpSpPr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FA360DCF-D8CC-416A-8E5F-EC50E9C7463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64429EA3-ADB9-499F-87AC-EDE1DDAEE4D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1F817801-53C7-47AC-AA33-FB746D43D17D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C868F042-7E5B-40E5-9370-F97230F8A689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5AC64F-AF01-4120-B7C8-F2C10679639F}"/>
              </a:ext>
            </a:extLst>
          </p:cNvPr>
          <p:cNvGrpSpPr/>
          <p:nvPr userDrawn="1"/>
        </p:nvGrpSpPr>
        <p:grpSpPr>
          <a:xfrm rot="16200000" flipV="1">
            <a:off x="-72505" y="-439015"/>
            <a:ext cx="918658" cy="1768081"/>
            <a:chOff x="10208215" y="409493"/>
            <a:chExt cx="644341" cy="752676"/>
          </a:xfrm>
        </p:grpSpPr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DFDDFEB8-5715-4C4C-A455-A4C0FE9452D5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C5A112C7-8104-4E78-8F4B-9B21D7DA7C79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65E9C00E-0508-4CB4-BE59-BA2B64722C0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C0792DD9-8B47-4EE0-A415-AFD29B0ED1A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91A8C2C-48E7-4762-BEA7-DDCE2E1B4849}"/>
              </a:ext>
            </a:extLst>
          </p:cNvPr>
          <p:cNvGrpSpPr/>
          <p:nvPr userDrawn="1"/>
        </p:nvGrpSpPr>
        <p:grpSpPr>
          <a:xfrm rot="16200000" flipV="1">
            <a:off x="-941349" y="-439038"/>
            <a:ext cx="918649" cy="1768081"/>
            <a:chOff x="10208215" y="409493"/>
            <a:chExt cx="644333" cy="752676"/>
          </a:xfrm>
        </p:grpSpPr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221DB37C-C04E-4766-A227-2F1801B739E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8D27102B-D75D-415B-9D9B-A599C678250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B6BB37B2-15FA-4352-83B1-DB7A05533DF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3CA67A55-CFE5-4B54-BF3B-716C01A5558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82E92B1-BB65-4949-AAEE-459BE7C01710}"/>
              </a:ext>
            </a:extLst>
          </p:cNvPr>
          <p:cNvGrpSpPr/>
          <p:nvPr userDrawn="1"/>
        </p:nvGrpSpPr>
        <p:grpSpPr>
          <a:xfrm rot="16200000" flipV="1">
            <a:off x="-1825388" y="-439028"/>
            <a:ext cx="918658" cy="1768081"/>
            <a:chOff x="10208215" y="409493"/>
            <a:chExt cx="644341" cy="752676"/>
          </a:xfrm>
        </p:grpSpPr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80964BA-645A-4E2A-ABE4-CF4E2E07549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3293C24B-FCF7-4BF1-B1DE-8513FBCAE7BE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D7A9A175-D52A-4A9D-9EE7-F54A027050F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A1296B77-10AF-41C7-B018-43EB9ED2C4B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109" name="Shape 6">
            <a:extLst>
              <a:ext uri="{FF2B5EF4-FFF2-40B4-BE49-F238E27FC236}">
                <a16:creationId xmlns:a16="http://schemas.microsoft.com/office/drawing/2014/main" id="{112E3E8F-2179-45C8-84F1-3AF8667A86AE}"/>
              </a:ext>
            </a:extLst>
          </p:cNvPr>
          <p:cNvSpPr/>
          <p:nvPr userDrawn="1"/>
        </p:nvSpPr>
        <p:spPr>
          <a:xfrm>
            <a:off x="-1621986" y="-42937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432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7" r:id="rId2"/>
    <p:sldLayoutId id="2147483681" r:id="rId3"/>
    <p:sldLayoutId id="2147483678" r:id="rId4"/>
    <p:sldLayoutId id="2147483683" r:id="rId5"/>
    <p:sldLayoutId id="2147483684" r:id="rId6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C-Lab-UF/intel-training-modules/tree/master/timing/examples/add_tre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tel.com/content/dam/www/programmable/us/en/pdfs/literature/ug/ug-qpp-timing-analyzer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tel.com/content/dam/www/programmable/us/en/pdfs/literature/ug/ug-qpp-timing-analyzer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om/content/dam/www/programmable/us/en/pdfs/literature/ug/ug-qpp-timing-analyzer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1780032" y="3027570"/>
            <a:ext cx="8650224" cy="1239631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buNone/>
            </a:pPr>
            <a:r>
              <a:rPr lang="en-US" sz="3200" dirty="0"/>
              <a:t>Intel </a:t>
            </a:r>
            <a:r>
              <a:rPr lang="en-US" sz="3200" dirty="0" err="1"/>
              <a:t>DevCloud</a:t>
            </a:r>
            <a:r>
              <a:rPr lang="en-US" sz="3200" dirty="0"/>
              <a:t> Training Module</a:t>
            </a:r>
          </a:p>
          <a:p>
            <a:pPr marL="223221" indent="0" algn="ctr">
              <a:buNone/>
            </a:pPr>
            <a:r>
              <a:rPr lang="en-US" u="sng" dirty="0"/>
              <a:t>FPGA Timing Optimization</a:t>
            </a:r>
          </a:p>
          <a:p>
            <a:pPr marL="223221" indent="0" algn="ctr">
              <a:buNone/>
            </a:pPr>
            <a:r>
              <a:rPr lang="en-US" i="1" dirty="0"/>
              <a:t>Quartus Timing Analyzer Tutorial</a:t>
            </a:r>
          </a:p>
          <a:p>
            <a:pPr marL="223221" indent="0" algn="ctr">
              <a:buNone/>
            </a:pPr>
            <a:endParaRPr lang="en-US" u="sng" dirty="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2001642" y="4946872"/>
            <a:ext cx="8205788" cy="1831647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Greg Stitt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Associate Professor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Department of Electrical and Computer Engineering</a:t>
            </a:r>
            <a:endParaRPr lang="en-US" sz="2000" b="0" dirty="0"/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University of Florida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64" y="6256539"/>
            <a:ext cx="2606040" cy="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0450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6" y="0"/>
            <a:ext cx="10310524" cy="866180"/>
          </a:xfrm>
        </p:spPr>
        <p:txBody>
          <a:bodyPr/>
          <a:lstStyle/>
          <a:p>
            <a:r>
              <a:rPr lang="en-US" dirty="0"/>
              <a:t>Quartus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94804" y="1004365"/>
            <a:ext cx="11159232" cy="4985702"/>
          </a:xfrm>
        </p:spPr>
        <p:txBody>
          <a:bodyPr/>
          <a:lstStyle/>
          <a:p>
            <a:r>
              <a:rPr lang="en-US" sz="2400" dirty="0"/>
              <a:t>Before performing timing analysis, must set a clock constraint</a:t>
            </a:r>
          </a:p>
          <a:p>
            <a:pPr lvl="1"/>
            <a:r>
              <a:rPr lang="en-US" sz="2000" dirty="0"/>
              <a:t>See Quartus documentation for full details</a:t>
            </a:r>
          </a:p>
          <a:p>
            <a:r>
              <a:rPr lang="en-US" sz="2400" dirty="0"/>
              <a:t>Constraints specified in </a:t>
            </a:r>
            <a:r>
              <a:rPr lang="en-US" sz="2400" dirty="0" err="1"/>
              <a:t>sdc</a:t>
            </a:r>
            <a:r>
              <a:rPr lang="en-US" sz="2400" dirty="0"/>
              <a:t> (Synopsys Design Constraint) file</a:t>
            </a:r>
          </a:p>
          <a:p>
            <a:pPr lvl="1"/>
            <a:r>
              <a:rPr lang="en-US" sz="2000" dirty="0" err="1"/>
              <a:t>add_tree.sdc</a:t>
            </a:r>
            <a:endParaRPr lang="en-US" sz="2000" dirty="0"/>
          </a:p>
          <a:p>
            <a:pPr lvl="1"/>
            <a:r>
              <a:rPr lang="en-US" sz="2000" dirty="0" err="1"/>
              <a:t>create_clock</a:t>
            </a:r>
            <a:r>
              <a:rPr lang="en-US" sz="2000" dirty="0"/>
              <a:t> -name {</a:t>
            </a:r>
            <a:r>
              <a:rPr lang="en-US" sz="2000" dirty="0" err="1"/>
              <a:t>clk</a:t>
            </a:r>
            <a:r>
              <a:rPr lang="en-US" sz="2000" dirty="0"/>
              <a:t>} -period 5.000 -waveform { 0.000 2.500 } [</a:t>
            </a:r>
            <a:r>
              <a:rPr lang="en-US" sz="2000" dirty="0" err="1"/>
              <a:t>get_ports</a:t>
            </a:r>
            <a:r>
              <a:rPr lang="en-US" sz="2000" dirty="0"/>
              <a:t> {</a:t>
            </a:r>
            <a:r>
              <a:rPr lang="en-US" sz="2000" dirty="0" err="1"/>
              <a:t>clk</a:t>
            </a:r>
            <a:r>
              <a:rPr lang="en-US" sz="2000" dirty="0"/>
              <a:t>}]</a:t>
            </a:r>
          </a:p>
          <a:p>
            <a:r>
              <a:rPr lang="en-US" sz="2400" dirty="0"/>
              <a:t>Name flag gives the clock a name within Quartus</a:t>
            </a:r>
          </a:p>
          <a:p>
            <a:r>
              <a:rPr lang="en-US" sz="2400" dirty="0"/>
              <a:t>Period flag specifies clock period in nanoseconds</a:t>
            </a:r>
          </a:p>
          <a:p>
            <a:pPr lvl="1"/>
            <a:r>
              <a:rPr lang="en-US" sz="2000" dirty="0"/>
              <a:t>5 ns = 200 MHz clock constraint</a:t>
            </a:r>
          </a:p>
          <a:p>
            <a:r>
              <a:rPr lang="en-US" sz="2400" dirty="0"/>
              <a:t>Waveform flag specifies duty </a:t>
            </a:r>
            <a:r>
              <a:rPr lang="en-US" sz="2400" dirty="0" err="1"/>
              <a:t>cyle</a:t>
            </a:r>
            <a:endParaRPr lang="en-US" sz="2400" dirty="0"/>
          </a:p>
          <a:p>
            <a:pPr lvl="1"/>
            <a:r>
              <a:rPr lang="en-US" sz="2000" dirty="0"/>
              <a:t>50% in this example: rising edge at 0 ns, falling edge at 2.5 ns</a:t>
            </a:r>
          </a:p>
          <a:p>
            <a:r>
              <a:rPr lang="en-US" sz="2400" dirty="0" err="1"/>
              <a:t>get_ports</a:t>
            </a:r>
            <a:r>
              <a:rPr lang="en-US" sz="2400" dirty="0"/>
              <a:t> command connects the clock constraint to the code’s clock</a:t>
            </a:r>
          </a:p>
          <a:p>
            <a:pPr lvl="1"/>
            <a:r>
              <a:rPr lang="en-US" sz="2000" dirty="0" err="1"/>
              <a:t>SystemVerilog</a:t>
            </a:r>
            <a:r>
              <a:rPr lang="en-US" sz="2000" dirty="0"/>
              <a:t> module has clock input called </a:t>
            </a:r>
            <a:r>
              <a:rPr lang="en-US" sz="2000" i="1" dirty="0" err="1"/>
              <a:t>clk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58891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6" y="0"/>
            <a:ext cx="10310524" cy="866180"/>
          </a:xfrm>
        </p:spPr>
        <p:txBody>
          <a:bodyPr/>
          <a:lstStyle/>
          <a:p>
            <a:r>
              <a:rPr lang="en-US" dirty="0"/>
              <a:t>Quartus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94804" y="1004365"/>
            <a:ext cx="11159232" cy="4985702"/>
          </a:xfrm>
        </p:spPr>
        <p:txBody>
          <a:bodyPr/>
          <a:lstStyle/>
          <a:p>
            <a:r>
              <a:rPr lang="en-US" sz="2400" dirty="0"/>
              <a:t>Quartus connects top-level module I/O to FPGA pins</a:t>
            </a:r>
          </a:p>
          <a:p>
            <a:pPr lvl="1"/>
            <a:r>
              <a:rPr lang="en-US" sz="2000" dirty="0"/>
              <a:t>Normally, pin mapping also done with constraints</a:t>
            </a:r>
          </a:p>
          <a:p>
            <a:r>
              <a:rPr lang="en-US" sz="2400" dirty="0"/>
              <a:t>When analyzing individual modules, we do </a:t>
            </a:r>
            <a:r>
              <a:rPr lang="en-US" sz="2400" i="1" dirty="0"/>
              <a:t>not</a:t>
            </a:r>
            <a:r>
              <a:rPr lang="en-US" sz="2400" dirty="0"/>
              <a:t> want I/O connected to pins</a:t>
            </a:r>
          </a:p>
          <a:p>
            <a:pPr lvl="1"/>
            <a:r>
              <a:rPr lang="en-US" sz="2000" dirty="0"/>
              <a:t>Pins represent unrealistic use case and module I/O can exceed the total pins</a:t>
            </a:r>
          </a:p>
          <a:p>
            <a:pPr lvl="1"/>
            <a:r>
              <a:rPr lang="en-US" sz="2000" dirty="0"/>
              <a:t>Modules normally connected to other nearby modules</a:t>
            </a:r>
          </a:p>
          <a:p>
            <a:pPr lvl="1"/>
            <a:r>
              <a:rPr lang="en-US" sz="2000" dirty="0"/>
              <a:t>Mapping to pins creates excessively long delays</a:t>
            </a:r>
          </a:p>
          <a:p>
            <a:r>
              <a:rPr lang="en-US" sz="2400" dirty="0"/>
              <a:t>Solution: Quartus allows I/O to be mapped to </a:t>
            </a:r>
            <a:r>
              <a:rPr lang="en-US" sz="2400" i="1" dirty="0"/>
              <a:t>virtual pins</a:t>
            </a:r>
          </a:p>
          <a:p>
            <a:pPr lvl="1"/>
            <a:r>
              <a:rPr lang="en-US" sz="2000" dirty="0"/>
              <a:t>Internal FPGA resources used as pins for timing analysis</a:t>
            </a:r>
          </a:p>
          <a:p>
            <a:r>
              <a:rPr lang="en-US" sz="2400" dirty="0"/>
              <a:t>Specified in </a:t>
            </a:r>
            <a:r>
              <a:rPr lang="en-US" sz="2400" dirty="0" err="1"/>
              <a:t>add_tree.qsf</a:t>
            </a:r>
            <a:r>
              <a:rPr lang="en-US" sz="2400" dirty="0"/>
              <a:t> (or through assignment editor in Quartus)</a:t>
            </a:r>
          </a:p>
          <a:p>
            <a:pPr lvl="1"/>
            <a:r>
              <a:rPr lang="en-US" sz="2000" dirty="0"/>
              <a:t>Apply to module inputs and outputs:</a:t>
            </a:r>
          </a:p>
          <a:p>
            <a:pPr lvl="2"/>
            <a:r>
              <a:rPr lang="en-US" dirty="0" err="1"/>
              <a:t>set_instance_assignment</a:t>
            </a:r>
            <a:r>
              <a:rPr lang="en-US" dirty="0"/>
              <a:t> -name VIRTUAL_PIN ON -to inputs</a:t>
            </a:r>
          </a:p>
          <a:p>
            <a:pPr lvl="2"/>
            <a:r>
              <a:rPr lang="en-US" dirty="0" err="1"/>
              <a:t>set_instance_assignment</a:t>
            </a:r>
            <a:r>
              <a:rPr lang="en-US" dirty="0"/>
              <a:t> -name VIRTUAL_PIN ON -to sum</a:t>
            </a:r>
          </a:p>
          <a:p>
            <a:pPr lvl="1"/>
            <a:r>
              <a:rPr lang="en-US" sz="2000" dirty="0"/>
              <a:t>Clock and reset are generally left mapped to actual pins</a:t>
            </a:r>
          </a:p>
        </p:txBody>
      </p:sp>
    </p:spTree>
    <p:extLst>
      <p:ext uri="{BB962C8B-B14F-4D97-AF65-F5344CB8AC3E}">
        <p14:creationId xmlns:p14="http://schemas.microsoft.com/office/powerpoint/2010/main" val="317738153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6" y="0"/>
            <a:ext cx="10310524" cy="866180"/>
          </a:xfrm>
        </p:spPr>
        <p:txBody>
          <a:bodyPr/>
          <a:lstStyle/>
          <a:p>
            <a:r>
              <a:rPr lang="en-US" dirty="0"/>
              <a:t>Timing Analysis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94804" y="1004365"/>
            <a:ext cx="11159232" cy="4985702"/>
          </a:xfrm>
        </p:spPr>
        <p:txBody>
          <a:bodyPr/>
          <a:lstStyle/>
          <a:p>
            <a:r>
              <a:rPr lang="en-US" sz="2400" dirty="0"/>
              <a:t>Clock constraint violated for original code</a:t>
            </a:r>
          </a:p>
          <a:p>
            <a:r>
              <a:rPr lang="en-US" sz="2400" dirty="0"/>
              <a:t>Significant logic/cell delay bottleneck</a:t>
            </a:r>
          </a:p>
          <a:p>
            <a:r>
              <a:rPr lang="en-US" sz="2400" dirty="0"/>
              <a:t>Bottleneck caused by long combinational path through adders</a:t>
            </a:r>
          </a:p>
          <a:p>
            <a:r>
              <a:rPr lang="en-US" sz="2400" dirty="0"/>
              <a:t>How to optimize?</a:t>
            </a:r>
          </a:p>
          <a:p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D0E907-1610-40BD-8E20-3B48D7897CBF}"/>
              </a:ext>
            </a:extLst>
          </p:cNvPr>
          <p:cNvSpPr/>
          <p:nvPr/>
        </p:nvSpPr>
        <p:spPr bwMode="auto">
          <a:xfrm>
            <a:off x="4088352" y="3543987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6" name="Straight Arrow Connector 50">
            <a:extLst>
              <a:ext uri="{FF2B5EF4-FFF2-40B4-BE49-F238E27FC236}">
                <a16:creationId xmlns:a16="http://schemas.microsoft.com/office/drawing/2014/main" id="{9C849136-15C7-48F6-83CC-22E0609DE29D}"/>
              </a:ext>
            </a:extLst>
          </p:cNvPr>
          <p:cNvCxnSpPr>
            <a:cxnSpLocks/>
            <a:stCxn id="9" idx="2"/>
            <a:endCxn id="5" idx="1"/>
          </p:cNvCxnSpPr>
          <p:nvPr/>
        </p:nvCxnSpPr>
        <p:spPr>
          <a:xfrm>
            <a:off x="4018605" y="3429000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50">
            <a:extLst>
              <a:ext uri="{FF2B5EF4-FFF2-40B4-BE49-F238E27FC236}">
                <a16:creationId xmlns:a16="http://schemas.microsoft.com/office/drawing/2014/main" id="{EEB4ECE3-100D-4CD4-8F95-4D130EFD6974}"/>
              </a:ext>
            </a:extLst>
          </p:cNvPr>
          <p:cNvCxnSpPr>
            <a:cxnSpLocks/>
            <a:stCxn id="10" idx="2"/>
            <a:endCxn id="5" idx="7"/>
          </p:cNvCxnSpPr>
          <p:nvPr/>
        </p:nvCxnSpPr>
        <p:spPr>
          <a:xfrm flipH="1">
            <a:off x="4389343" y="3429000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92C1789-A106-4C57-A7B0-4CAE9C88C68F}"/>
              </a:ext>
            </a:extLst>
          </p:cNvPr>
          <p:cNvSpPr/>
          <p:nvPr/>
        </p:nvSpPr>
        <p:spPr>
          <a:xfrm>
            <a:off x="3842289" y="3257642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2D873-95EE-4DD1-8E20-2F005EAE1A87}"/>
              </a:ext>
            </a:extLst>
          </p:cNvPr>
          <p:cNvSpPr/>
          <p:nvPr/>
        </p:nvSpPr>
        <p:spPr>
          <a:xfrm>
            <a:off x="4312678" y="3257642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C54D40-5AAB-4E2F-896E-CF732B4299BA}"/>
              </a:ext>
            </a:extLst>
          </p:cNvPr>
          <p:cNvSpPr/>
          <p:nvPr/>
        </p:nvSpPr>
        <p:spPr bwMode="auto">
          <a:xfrm>
            <a:off x="5109094" y="3543987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12" name="Straight Arrow Connector 50">
            <a:extLst>
              <a:ext uri="{FF2B5EF4-FFF2-40B4-BE49-F238E27FC236}">
                <a16:creationId xmlns:a16="http://schemas.microsoft.com/office/drawing/2014/main" id="{0AF1A08C-8AA6-4051-A149-457AF433012F}"/>
              </a:ext>
            </a:extLst>
          </p:cNvPr>
          <p:cNvCxnSpPr>
            <a:cxnSpLocks/>
            <a:stCxn id="14" idx="2"/>
            <a:endCxn id="11" idx="1"/>
          </p:cNvCxnSpPr>
          <p:nvPr/>
        </p:nvCxnSpPr>
        <p:spPr>
          <a:xfrm>
            <a:off x="5039347" y="3429000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50">
            <a:extLst>
              <a:ext uri="{FF2B5EF4-FFF2-40B4-BE49-F238E27FC236}">
                <a16:creationId xmlns:a16="http://schemas.microsoft.com/office/drawing/2014/main" id="{9B1A2AA9-99CA-410B-A5D9-34673D301A04}"/>
              </a:ext>
            </a:extLst>
          </p:cNvPr>
          <p:cNvCxnSpPr>
            <a:cxnSpLocks/>
            <a:stCxn id="15" idx="2"/>
            <a:endCxn id="11" idx="7"/>
          </p:cNvCxnSpPr>
          <p:nvPr/>
        </p:nvCxnSpPr>
        <p:spPr>
          <a:xfrm flipH="1">
            <a:off x="5410085" y="3429000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32F4AE5-18BE-44BA-8469-B628356567F9}"/>
              </a:ext>
            </a:extLst>
          </p:cNvPr>
          <p:cNvSpPr/>
          <p:nvPr/>
        </p:nvSpPr>
        <p:spPr>
          <a:xfrm>
            <a:off x="4863031" y="3257642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C0C568-6E63-464F-8E63-F147A1976F30}"/>
              </a:ext>
            </a:extLst>
          </p:cNvPr>
          <p:cNvSpPr/>
          <p:nvPr/>
        </p:nvSpPr>
        <p:spPr>
          <a:xfrm>
            <a:off x="5333420" y="3257642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4284E9F-0F64-4FF4-98D0-9DD81172F453}"/>
              </a:ext>
            </a:extLst>
          </p:cNvPr>
          <p:cNvSpPr/>
          <p:nvPr/>
        </p:nvSpPr>
        <p:spPr bwMode="auto">
          <a:xfrm>
            <a:off x="6137114" y="3543987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17" name="Straight Arrow Connector 50">
            <a:extLst>
              <a:ext uri="{FF2B5EF4-FFF2-40B4-BE49-F238E27FC236}">
                <a16:creationId xmlns:a16="http://schemas.microsoft.com/office/drawing/2014/main" id="{9334D184-91AD-4125-8709-D0CB590DE7EB}"/>
              </a:ext>
            </a:extLst>
          </p:cNvPr>
          <p:cNvCxnSpPr>
            <a:cxnSpLocks/>
            <a:stCxn id="19" idx="2"/>
            <a:endCxn id="16" idx="1"/>
          </p:cNvCxnSpPr>
          <p:nvPr/>
        </p:nvCxnSpPr>
        <p:spPr>
          <a:xfrm>
            <a:off x="6067367" y="3429000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50">
            <a:extLst>
              <a:ext uri="{FF2B5EF4-FFF2-40B4-BE49-F238E27FC236}">
                <a16:creationId xmlns:a16="http://schemas.microsoft.com/office/drawing/2014/main" id="{06AD03DB-8781-43CB-9ECF-494195D0BE0A}"/>
              </a:ext>
            </a:extLst>
          </p:cNvPr>
          <p:cNvCxnSpPr>
            <a:cxnSpLocks/>
            <a:stCxn id="20" idx="2"/>
            <a:endCxn id="16" idx="7"/>
          </p:cNvCxnSpPr>
          <p:nvPr/>
        </p:nvCxnSpPr>
        <p:spPr>
          <a:xfrm flipH="1">
            <a:off x="6438105" y="3429000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304CA4A-A04A-4F84-86CC-436F7038F81D}"/>
              </a:ext>
            </a:extLst>
          </p:cNvPr>
          <p:cNvSpPr/>
          <p:nvPr/>
        </p:nvSpPr>
        <p:spPr>
          <a:xfrm>
            <a:off x="5891051" y="3257642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58DA2B-FE80-4E10-920E-933DEE68B4DE}"/>
              </a:ext>
            </a:extLst>
          </p:cNvPr>
          <p:cNvSpPr/>
          <p:nvPr/>
        </p:nvSpPr>
        <p:spPr>
          <a:xfrm>
            <a:off x="6361440" y="3257642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308E758-8657-4334-891B-DFA16D4BFA66}"/>
              </a:ext>
            </a:extLst>
          </p:cNvPr>
          <p:cNvSpPr/>
          <p:nvPr/>
        </p:nvSpPr>
        <p:spPr bwMode="auto">
          <a:xfrm>
            <a:off x="7135865" y="3543987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22" name="Straight Arrow Connector 50">
            <a:extLst>
              <a:ext uri="{FF2B5EF4-FFF2-40B4-BE49-F238E27FC236}">
                <a16:creationId xmlns:a16="http://schemas.microsoft.com/office/drawing/2014/main" id="{A984114E-AB12-4B19-8E82-9F180E0A023B}"/>
              </a:ext>
            </a:extLst>
          </p:cNvPr>
          <p:cNvCxnSpPr>
            <a:cxnSpLocks/>
            <a:stCxn id="24" idx="2"/>
            <a:endCxn id="21" idx="1"/>
          </p:cNvCxnSpPr>
          <p:nvPr/>
        </p:nvCxnSpPr>
        <p:spPr>
          <a:xfrm>
            <a:off x="7066118" y="3429000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Arrow Connector 50">
            <a:extLst>
              <a:ext uri="{FF2B5EF4-FFF2-40B4-BE49-F238E27FC236}">
                <a16:creationId xmlns:a16="http://schemas.microsoft.com/office/drawing/2014/main" id="{519919D2-EB7E-4E77-A99B-FED20DD1BB39}"/>
              </a:ext>
            </a:extLst>
          </p:cNvPr>
          <p:cNvCxnSpPr>
            <a:cxnSpLocks/>
            <a:stCxn id="25" idx="2"/>
            <a:endCxn id="21" idx="7"/>
          </p:cNvCxnSpPr>
          <p:nvPr/>
        </p:nvCxnSpPr>
        <p:spPr>
          <a:xfrm flipH="1">
            <a:off x="7436856" y="3429000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92ADFA8-B0F1-4DBF-A02C-D6460AABB196}"/>
              </a:ext>
            </a:extLst>
          </p:cNvPr>
          <p:cNvSpPr/>
          <p:nvPr/>
        </p:nvSpPr>
        <p:spPr>
          <a:xfrm>
            <a:off x="6889802" y="3257642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D8524A-2C93-4382-8E3C-F72F62A85DB4}"/>
              </a:ext>
            </a:extLst>
          </p:cNvPr>
          <p:cNvSpPr/>
          <p:nvPr/>
        </p:nvSpPr>
        <p:spPr>
          <a:xfrm>
            <a:off x="7360191" y="3257642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7B9D42C-0387-4C5A-86DA-E88DDF0001D3}"/>
              </a:ext>
            </a:extLst>
          </p:cNvPr>
          <p:cNvSpPr/>
          <p:nvPr/>
        </p:nvSpPr>
        <p:spPr bwMode="auto">
          <a:xfrm>
            <a:off x="4595958" y="4110467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27" name="Straight Arrow Connector 50">
            <a:extLst>
              <a:ext uri="{FF2B5EF4-FFF2-40B4-BE49-F238E27FC236}">
                <a16:creationId xmlns:a16="http://schemas.microsoft.com/office/drawing/2014/main" id="{F3546B0D-D731-4EFA-B7EB-3B2394E06D56}"/>
              </a:ext>
            </a:extLst>
          </p:cNvPr>
          <p:cNvCxnSpPr>
            <a:cxnSpLocks/>
            <a:stCxn id="5" idx="4"/>
            <a:endCxn id="26" idx="1"/>
          </p:cNvCxnSpPr>
          <p:nvPr/>
        </p:nvCxnSpPr>
        <p:spPr>
          <a:xfrm>
            <a:off x="4264669" y="3896620"/>
            <a:ext cx="382931" cy="26548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50">
            <a:extLst>
              <a:ext uri="{FF2B5EF4-FFF2-40B4-BE49-F238E27FC236}">
                <a16:creationId xmlns:a16="http://schemas.microsoft.com/office/drawing/2014/main" id="{2EFEBBA1-823A-43C2-8085-615A3D12793F}"/>
              </a:ext>
            </a:extLst>
          </p:cNvPr>
          <p:cNvCxnSpPr>
            <a:cxnSpLocks/>
            <a:stCxn id="11" idx="4"/>
            <a:endCxn id="26" idx="7"/>
          </p:cNvCxnSpPr>
          <p:nvPr/>
        </p:nvCxnSpPr>
        <p:spPr>
          <a:xfrm flipH="1">
            <a:off x="4896949" y="3896620"/>
            <a:ext cx="388462" cy="26548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BC0DF5AF-0EB5-433D-8E40-8CCA805ACDF7}"/>
              </a:ext>
            </a:extLst>
          </p:cNvPr>
          <p:cNvSpPr/>
          <p:nvPr/>
        </p:nvSpPr>
        <p:spPr bwMode="auto">
          <a:xfrm>
            <a:off x="6639982" y="4110467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30" name="Straight Arrow Connector 50">
            <a:extLst>
              <a:ext uri="{FF2B5EF4-FFF2-40B4-BE49-F238E27FC236}">
                <a16:creationId xmlns:a16="http://schemas.microsoft.com/office/drawing/2014/main" id="{7B4C304C-F0BD-4B01-8EE1-3C9BD975E86F}"/>
              </a:ext>
            </a:extLst>
          </p:cNvPr>
          <p:cNvCxnSpPr>
            <a:cxnSpLocks/>
            <a:stCxn id="16" idx="4"/>
            <a:endCxn id="29" idx="1"/>
          </p:cNvCxnSpPr>
          <p:nvPr/>
        </p:nvCxnSpPr>
        <p:spPr>
          <a:xfrm>
            <a:off x="6313431" y="3896620"/>
            <a:ext cx="378193" cy="26548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50">
            <a:extLst>
              <a:ext uri="{FF2B5EF4-FFF2-40B4-BE49-F238E27FC236}">
                <a16:creationId xmlns:a16="http://schemas.microsoft.com/office/drawing/2014/main" id="{A0A886BD-2BDD-439F-BA86-382BA2D2A098}"/>
              </a:ext>
            </a:extLst>
          </p:cNvPr>
          <p:cNvCxnSpPr>
            <a:cxnSpLocks/>
            <a:stCxn id="21" idx="4"/>
            <a:endCxn id="29" idx="7"/>
          </p:cNvCxnSpPr>
          <p:nvPr/>
        </p:nvCxnSpPr>
        <p:spPr>
          <a:xfrm flipH="1">
            <a:off x="6940973" y="3896620"/>
            <a:ext cx="371209" cy="26548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D488E25-6E81-45A9-9B7D-E6329E2CE686}"/>
              </a:ext>
            </a:extLst>
          </p:cNvPr>
          <p:cNvSpPr/>
          <p:nvPr/>
        </p:nvSpPr>
        <p:spPr bwMode="auto">
          <a:xfrm>
            <a:off x="5607447" y="4687480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33" name="Straight Arrow Connector 50">
            <a:extLst>
              <a:ext uri="{FF2B5EF4-FFF2-40B4-BE49-F238E27FC236}">
                <a16:creationId xmlns:a16="http://schemas.microsoft.com/office/drawing/2014/main" id="{9E5FC0A1-95AE-4003-8A45-D7CDD255B7A1}"/>
              </a:ext>
            </a:extLst>
          </p:cNvPr>
          <p:cNvCxnSpPr>
            <a:cxnSpLocks/>
            <a:stCxn id="26" idx="4"/>
            <a:endCxn id="32" idx="1"/>
          </p:cNvCxnSpPr>
          <p:nvPr/>
        </p:nvCxnSpPr>
        <p:spPr>
          <a:xfrm>
            <a:off x="4772275" y="4463100"/>
            <a:ext cx="886814" cy="27602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50">
            <a:extLst>
              <a:ext uri="{FF2B5EF4-FFF2-40B4-BE49-F238E27FC236}">
                <a16:creationId xmlns:a16="http://schemas.microsoft.com/office/drawing/2014/main" id="{86740CF3-9E74-4D3D-8875-D3FCFCC8284E}"/>
              </a:ext>
            </a:extLst>
          </p:cNvPr>
          <p:cNvCxnSpPr>
            <a:cxnSpLocks/>
            <a:stCxn id="29" idx="4"/>
            <a:endCxn id="32" idx="7"/>
          </p:cNvCxnSpPr>
          <p:nvPr/>
        </p:nvCxnSpPr>
        <p:spPr>
          <a:xfrm flipH="1">
            <a:off x="5908438" y="4463100"/>
            <a:ext cx="907861" cy="27602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9D02DE8-7C20-4A77-BA36-465C26112F48}"/>
              </a:ext>
            </a:extLst>
          </p:cNvPr>
          <p:cNvSpPr/>
          <p:nvPr/>
        </p:nvSpPr>
        <p:spPr>
          <a:xfrm>
            <a:off x="5610900" y="5263716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  <a:tailEnd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cxnSp>
        <p:nvCxnSpPr>
          <p:cNvPr id="36" name="Straight Arrow Connector 50">
            <a:extLst>
              <a:ext uri="{FF2B5EF4-FFF2-40B4-BE49-F238E27FC236}">
                <a16:creationId xmlns:a16="http://schemas.microsoft.com/office/drawing/2014/main" id="{A0395B9A-6D2A-4591-A50E-BA68287DCD96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>
          <a:xfrm>
            <a:off x="5783764" y="5040113"/>
            <a:ext cx="3453" cy="22360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9B30D77-03F8-4400-95D7-94B6912D4EBD}"/>
              </a:ext>
            </a:extLst>
          </p:cNvPr>
          <p:cNvSpPr txBox="1"/>
          <p:nvPr/>
        </p:nvSpPr>
        <p:spPr>
          <a:xfrm>
            <a:off x="3153723" y="2855988"/>
            <a:ext cx="815566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inputs: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D5366E-FECF-4200-AC2F-EE358C36E383}"/>
              </a:ext>
            </a:extLst>
          </p:cNvPr>
          <p:cNvSpPr txBox="1"/>
          <p:nvPr/>
        </p:nvSpPr>
        <p:spPr>
          <a:xfrm>
            <a:off x="3873522" y="2861099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D93152-1D35-4C77-AF37-5D8BBFCC1DC1}"/>
              </a:ext>
            </a:extLst>
          </p:cNvPr>
          <p:cNvSpPr txBox="1"/>
          <p:nvPr/>
        </p:nvSpPr>
        <p:spPr>
          <a:xfrm>
            <a:off x="4881734" y="2861099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A8DA3E-0EB5-49FA-AFAC-9F42AE544DAB}"/>
              </a:ext>
            </a:extLst>
          </p:cNvPr>
          <p:cNvSpPr txBox="1"/>
          <p:nvPr/>
        </p:nvSpPr>
        <p:spPr>
          <a:xfrm>
            <a:off x="5348430" y="2861099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A1F75B-0B87-4B1B-B850-C177FF515B62}"/>
              </a:ext>
            </a:extLst>
          </p:cNvPr>
          <p:cNvSpPr txBox="1"/>
          <p:nvPr/>
        </p:nvSpPr>
        <p:spPr>
          <a:xfrm>
            <a:off x="6389058" y="2861099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839561-0C60-44FF-8705-011183B931FB}"/>
              </a:ext>
            </a:extLst>
          </p:cNvPr>
          <p:cNvSpPr txBox="1"/>
          <p:nvPr/>
        </p:nvSpPr>
        <p:spPr>
          <a:xfrm>
            <a:off x="6915156" y="2861099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A2FF85-B359-42AA-9D9C-05EA92CC6B7C}"/>
              </a:ext>
            </a:extLst>
          </p:cNvPr>
          <p:cNvSpPr txBox="1"/>
          <p:nvPr/>
        </p:nvSpPr>
        <p:spPr>
          <a:xfrm>
            <a:off x="7385545" y="2861099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D793A1-0CE7-45C7-A4DA-868D8FB1B835}"/>
              </a:ext>
            </a:extLst>
          </p:cNvPr>
          <p:cNvSpPr txBox="1"/>
          <p:nvPr/>
        </p:nvSpPr>
        <p:spPr>
          <a:xfrm>
            <a:off x="5495423" y="5514543"/>
            <a:ext cx="815566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sum</a:t>
            </a:r>
          </a:p>
        </p:txBody>
      </p:sp>
      <p:cxnSp>
        <p:nvCxnSpPr>
          <p:cNvPr id="45" name="Straight Arrow Connector 50">
            <a:extLst>
              <a:ext uri="{FF2B5EF4-FFF2-40B4-BE49-F238E27FC236}">
                <a16:creationId xmlns:a16="http://schemas.microsoft.com/office/drawing/2014/main" id="{F0961E87-89B2-4E68-BD44-ABDC33AF9EDD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5787217" y="5435074"/>
            <a:ext cx="0" cy="12963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Arrow Connector 50">
            <a:extLst>
              <a:ext uri="{FF2B5EF4-FFF2-40B4-BE49-F238E27FC236}">
                <a16:creationId xmlns:a16="http://schemas.microsoft.com/office/drawing/2014/main" id="{CC5D671D-BA3A-4E4C-A83D-CD5DEA80867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018053" y="3131785"/>
            <a:ext cx="553" cy="12585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Arrow Connector 50">
            <a:extLst>
              <a:ext uri="{FF2B5EF4-FFF2-40B4-BE49-F238E27FC236}">
                <a16:creationId xmlns:a16="http://schemas.microsoft.com/office/drawing/2014/main" id="{80B5454B-DDCF-4625-81DD-12A58EF57C37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488995" y="3143690"/>
            <a:ext cx="1681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9DA69AD-8D1B-41C0-A7FC-7F84ABACF8ED}"/>
              </a:ext>
            </a:extLst>
          </p:cNvPr>
          <p:cNvSpPr txBox="1"/>
          <p:nvPr/>
        </p:nvSpPr>
        <p:spPr>
          <a:xfrm>
            <a:off x="4323184" y="2861099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49" name="Straight Arrow Connector 50">
            <a:extLst>
              <a:ext uri="{FF2B5EF4-FFF2-40B4-BE49-F238E27FC236}">
                <a16:creationId xmlns:a16="http://schemas.microsoft.com/office/drawing/2014/main" id="{9E0FFA4C-0059-4BEE-8D83-DF7E825787C5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039348" y="3143690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Arrow Connector 50">
            <a:extLst>
              <a:ext uri="{FF2B5EF4-FFF2-40B4-BE49-F238E27FC236}">
                <a16:creationId xmlns:a16="http://schemas.microsoft.com/office/drawing/2014/main" id="{7F02D141-2FD8-4047-AF5D-080F85C6A2B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509737" y="3143690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5F2E8DC-20F7-4658-83BE-388A1A1F5713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067367" y="3143690"/>
            <a:ext cx="1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Arrow Connector 50">
            <a:extLst>
              <a:ext uri="{FF2B5EF4-FFF2-40B4-BE49-F238E27FC236}">
                <a16:creationId xmlns:a16="http://schemas.microsoft.com/office/drawing/2014/main" id="{D7825230-77D7-44C9-BD2D-7C8FEC9783E2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537757" y="3143690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0">
            <a:extLst>
              <a:ext uri="{FF2B5EF4-FFF2-40B4-BE49-F238E27FC236}">
                <a16:creationId xmlns:a16="http://schemas.microsoft.com/office/drawing/2014/main" id="{FE5A9F26-0FAC-4F33-8E6C-DAB6CF26768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066118" y="3143690"/>
            <a:ext cx="1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0">
            <a:extLst>
              <a:ext uri="{FF2B5EF4-FFF2-40B4-BE49-F238E27FC236}">
                <a16:creationId xmlns:a16="http://schemas.microsoft.com/office/drawing/2014/main" id="{E2893804-EABA-4723-99E2-45735B0DE209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536508" y="3143690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08E0501-415F-4171-A49A-1A1BE2210762}"/>
              </a:ext>
            </a:extLst>
          </p:cNvPr>
          <p:cNvSpPr txBox="1"/>
          <p:nvPr/>
        </p:nvSpPr>
        <p:spPr>
          <a:xfrm>
            <a:off x="5898783" y="2861099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CD2DE9A1-9A1D-4A62-9450-3151BFC8B94D}"/>
              </a:ext>
            </a:extLst>
          </p:cNvPr>
          <p:cNvSpPr/>
          <p:nvPr/>
        </p:nvSpPr>
        <p:spPr>
          <a:xfrm>
            <a:off x="7629878" y="3594630"/>
            <a:ext cx="218567" cy="1669085"/>
          </a:xfrm>
          <a:prstGeom prst="rightBrace">
            <a:avLst>
              <a:gd name="adj1" fmla="val 56270"/>
              <a:gd name="adj2" fmla="val 50000"/>
            </a:avLst>
          </a:prstGeom>
          <a:noFill/>
          <a:ln w="38100" cap="flat">
            <a:solidFill>
              <a:srgbClr val="1E2C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7D4BC3-0DD1-42DF-8AE9-3164D4E03A11}"/>
              </a:ext>
            </a:extLst>
          </p:cNvPr>
          <p:cNvSpPr txBox="1"/>
          <p:nvPr/>
        </p:nvSpPr>
        <p:spPr>
          <a:xfrm>
            <a:off x="8042885" y="4070099"/>
            <a:ext cx="238206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191EA2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  <a:sym typeface="Gill Sans Light"/>
              </a:rPr>
              <a:t>Logic delay creates </a:t>
            </a:r>
            <a:br>
              <a:rPr lang="en-US" sz="2000" dirty="0">
                <a:solidFill>
                  <a:srgbClr val="191EA2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  <a:sym typeface="Gill Sans Light"/>
              </a:rPr>
            </a:br>
            <a:r>
              <a:rPr lang="en-US" sz="2000" dirty="0">
                <a:solidFill>
                  <a:srgbClr val="191EA2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  <a:sym typeface="Gill Sans Light"/>
              </a:rPr>
              <a:t>timing bottleneck</a:t>
            </a:r>
            <a:endParaRPr lang="en-US" sz="2000" dirty="0">
              <a:solidFill>
                <a:srgbClr val="191EA2"/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07424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6" y="0"/>
            <a:ext cx="10310524" cy="866180"/>
          </a:xfrm>
        </p:spPr>
        <p:txBody>
          <a:bodyPr/>
          <a:lstStyle/>
          <a:p>
            <a:r>
              <a:rPr lang="en-US" dirty="0"/>
              <a:t>Pipelining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94804" y="1004365"/>
            <a:ext cx="11159232" cy="1285143"/>
          </a:xfrm>
        </p:spPr>
        <p:txBody>
          <a:bodyPr/>
          <a:lstStyle/>
          <a:p>
            <a:r>
              <a:rPr lang="en-US" sz="2400" dirty="0"/>
              <a:t>Add registers after every adder</a:t>
            </a:r>
          </a:p>
          <a:p>
            <a:pPr lvl="1"/>
            <a:r>
              <a:rPr lang="en-US" sz="2000" dirty="0"/>
              <a:t>Logic delay never more than one adder</a:t>
            </a:r>
          </a:p>
          <a:p>
            <a:r>
              <a:rPr lang="en-US" sz="2400" dirty="0"/>
              <a:t>Trades off latency and flip-flop usage for </a:t>
            </a:r>
            <a:r>
              <a:rPr lang="en-US" sz="2400"/>
              <a:t>reduced logic delay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D0E907-1610-40BD-8E20-3B48D7897CBF}"/>
              </a:ext>
            </a:extLst>
          </p:cNvPr>
          <p:cNvSpPr/>
          <p:nvPr/>
        </p:nvSpPr>
        <p:spPr bwMode="auto">
          <a:xfrm>
            <a:off x="3946310" y="3162306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6" name="Straight Arrow Connector 50">
            <a:extLst>
              <a:ext uri="{FF2B5EF4-FFF2-40B4-BE49-F238E27FC236}">
                <a16:creationId xmlns:a16="http://schemas.microsoft.com/office/drawing/2014/main" id="{9C849136-15C7-48F6-83CC-22E0609DE29D}"/>
              </a:ext>
            </a:extLst>
          </p:cNvPr>
          <p:cNvCxnSpPr>
            <a:cxnSpLocks/>
            <a:stCxn id="9" idx="2"/>
            <a:endCxn id="5" idx="1"/>
          </p:cNvCxnSpPr>
          <p:nvPr/>
        </p:nvCxnSpPr>
        <p:spPr>
          <a:xfrm>
            <a:off x="3876563" y="3047319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50">
            <a:extLst>
              <a:ext uri="{FF2B5EF4-FFF2-40B4-BE49-F238E27FC236}">
                <a16:creationId xmlns:a16="http://schemas.microsoft.com/office/drawing/2014/main" id="{EEB4ECE3-100D-4CD4-8F95-4D130EFD6974}"/>
              </a:ext>
            </a:extLst>
          </p:cNvPr>
          <p:cNvCxnSpPr>
            <a:cxnSpLocks/>
            <a:stCxn id="10" idx="2"/>
            <a:endCxn id="5" idx="7"/>
          </p:cNvCxnSpPr>
          <p:nvPr/>
        </p:nvCxnSpPr>
        <p:spPr>
          <a:xfrm flipH="1">
            <a:off x="4247301" y="3047319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92C1789-A106-4C57-A7B0-4CAE9C88C68F}"/>
              </a:ext>
            </a:extLst>
          </p:cNvPr>
          <p:cNvSpPr/>
          <p:nvPr/>
        </p:nvSpPr>
        <p:spPr>
          <a:xfrm>
            <a:off x="3700247" y="2875961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2D873-95EE-4DD1-8E20-2F005EAE1A87}"/>
              </a:ext>
            </a:extLst>
          </p:cNvPr>
          <p:cNvSpPr/>
          <p:nvPr/>
        </p:nvSpPr>
        <p:spPr>
          <a:xfrm>
            <a:off x="4170636" y="2875961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C54D40-5AAB-4E2F-896E-CF732B4299BA}"/>
              </a:ext>
            </a:extLst>
          </p:cNvPr>
          <p:cNvSpPr/>
          <p:nvPr/>
        </p:nvSpPr>
        <p:spPr bwMode="auto">
          <a:xfrm>
            <a:off x="4967052" y="3162306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12" name="Straight Arrow Connector 50">
            <a:extLst>
              <a:ext uri="{FF2B5EF4-FFF2-40B4-BE49-F238E27FC236}">
                <a16:creationId xmlns:a16="http://schemas.microsoft.com/office/drawing/2014/main" id="{0AF1A08C-8AA6-4051-A149-457AF433012F}"/>
              </a:ext>
            </a:extLst>
          </p:cNvPr>
          <p:cNvCxnSpPr>
            <a:cxnSpLocks/>
            <a:stCxn id="14" idx="2"/>
            <a:endCxn id="11" idx="1"/>
          </p:cNvCxnSpPr>
          <p:nvPr/>
        </p:nvCxnSpPr>
        <p:spPr>
          <a:xfrm>
            <a:off x="4897305" y="3047319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50">
            <a:extLst>
              <a:ext uri="{FF2B5EF4-FFF2-40B4-BE49-F238E27FC236}">
                <a16:creationId xmlns:a16="http://schemas.microsoft.com/office/drawing/2014/main" id="{9B1A2AA9-99CA-410B-A5D9-34673D301A04}"/>
              </a:ext>
            </a:extLst>
          </p:cNvPr>
          <p:cNvCxnSpPr>
            <a:cxnSpLocks/>
            <a:stCxn id="15" idx="2"/>
            <a:endCxn id="11" idx="7"/>
          </p:cNvCxnSpPr>
          <p:nvPr/>
        </p:nvCxnSpPr>
        <p:spPr>
          <a:xfrm flipH="1">
            <a:off x="5268043" y="3047319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32F4AE5-18BE-44BA-8469-B628356567F9}"/>
              </a:ext>
            </a:extLst>
          </p:cNvPr>
          <p:cNvSpPr/>
          <p:nvPr/>
        </p:nvSpPr>
        <p:spPr>
          <a:xfrm>
            <a:off x="4720989" y="2875961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C0C568-6E63-464F-8E63-F147A1976F30}"/>
              </a:ext>
            </a:extLst>
          </p:cNvPr>
          <p:cNvSpPr/>
          <p:nvPr/>
        </p:nvSpPr>
        <p:spPr>
          <a:xfrm>
            <a:off x="5191378" y="2875961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4284E9F-0F64-4FF4-98D0-9DD81172F453}"/>
              </a:ext>
            </a:extLst>
          </p:cNvPr>
          <p:cNvSpPr/>
          <p:nvPr/>
        </p:nvSpPr>
        <p:spPr bwMode="auto">
          <a:xfrm>
            <a:off x="5995072" y="3162306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17" name="Straight Arrow Connector 50">
            <a:extLst>
              <a:ext uri="{FF2B5EF4-FFF2-40B4-BE49-F238E27FC236}">
                <a16:creationId xmlns:a16="http://schemas.microsoft.com/office/drawing/2014/main" id="{9334D184-91AD-4125-8709-D0CB590DE7EB}"/>
              </a:ext>
            </a:extLst>
          </p:cNvPr>
          <p:cNvCxnSpPr>
            <a:cxnSpLocks/>
            <a:stCxn id="19" idx="2"/>
            <a:endCxn id="16" idx="1"/>
          </p:cNvCxnSpPr>
          <p:nvPr/>
        </p:nvCxnSpPr>
        <p:spPr>
          <a:xfrm>
            <a:off x="5925325" y="3047319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50">
            <a:extLst>
              <a:ext uri="{FF2B5EF4-FFF2-40B4-BE49-F238E27FC236}">
                <a16:creationId xmlns:a16="http://schemas.microsoft.com/office/drawing/2014/main" id="{06AD03DB-8781-43CB-9ECF-494195D0BE0A}"/>
              </a:ext>
            </a:extLst>
          </p:cNvPr>
          <p:cNvCxnSpPr>
            <a:cxnSpLocks/>
            <a:stCxn id="20" idx="2"/>
            <a:endCxn id="16" idx="7"/>
          </p:cNvCxnSpPr>
          <p:nvPr/>
        </p:nvCxnSpPr>
        <p:spPr>
          <a:xfrm flipH="1">
            <a:off x="6296063" y="3047319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304CA4A-A04A-4F84-86CC-436F7038F81D}"/>
              </a:ext>
            </a:extLst>
          </p:cNvPr>
          <p:cNvSpPr/>
          <p:nvPr/>
        </p:nvSpPr>
        <p:spPr>
          <a:xfrm>
            <a:off x="5749009" y="2875961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58DA2B-FE80-4E10-920E-933DEE68B4DE}"/>
              </a:ext>
            </a:extLst>
          </p:cNvPr>
          <p:cNvSpPr/>
          <p:nvPr/>
        </p:nvSpPr>
        <p:spPr>
          <a:xfrm>
            <a:off x="6219398" y="2875961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308E758-8657-4334-891B-DFA16D4BFA66}"/>
              </a:ext>
            </a:extLst>
          </p:cNvPr>
          <p:cNvSpPr/>
          <p:nvPr/>
        </p:nvSpPr>
        <p:spPr bwMode="auto">
          <a:xfrm>
            <a:off x="6993823" y="3162306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22" name="Straight Arrow Connector 50">
            <a:extLst>
              <a:ext uri="{FF2B5EF4-FFF2-40B4-BE49-F238E27FC236}">
                <a16:creationId xmlns:a16="http://schemas.microsoft.com/office/drawing/2014/main" id="{A984114E-AB12-4B19-8E82-9F180E0A023B}"/>
              </a:ext>
            </a:extLst>
          </p:cNvPr>
          <p:cNvCxnSpPr>
            <a:cxnSpLocks/>
            <a:stCxn id="24" idx="2"/>
            <a:endCxn id="21" idx="1"/>
          </p:cNvCxnSpPr>
          <p:nvPr/>
        </p:nvCxnSpPr>
        <p:spPr>
          <a:xfrm>
            <a:off x="6924076" y="3047319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Arrow Connector 50">
            <a:extLst>
              <a:ext uri="{FF2B5EF4-FFF2-40B4-BE49-F238E27FC236}">
                <a16:creationId xmlns:a16="http://schemas.microsoft.com/office/drawing/2014/main" id="{519919D2-EB7E-4E77-A99B-FED20DD1BB39}"/>
              </a:ext>
            </a:extLst>
          </p:cNvPr>
          <p:cNvCxnSpPr>
            <a:cxnSpLocks/>
            <a:stCxn id="25" idx="2"/>
            <a:endCxn id="21" idx="7"/>
          </p:cNvCxnSpPr>
          <p:nvPr/>
        </p:nvCxnSpPr>
        <p:spPr>
          <a:xfrm flipH="1">
            <a:off x="7294814" y="3047319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92ADFA8-B0F1-4DBF-A02C-D6460AABB196}"/>
              </a:ext>
            </a:extLst>
          </p:cNvPr>
          <p:cNvSpPr/>
          <p:nvPr/>
        </p:nvSpPr>
        <p:spPr>
          <a:xfrm>
            <a:off x="6747760" y="2875961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D8524A-2C93-4382-8E3C-F72F62A85DB4}"/>
              </a:ext>
            </a:extLst>
          </p:cNvPr>
          <p:cNvSpPr/>
          <p:nvPr/>
        </p:nvSpPr>
        <p:spPr>
          <a:xfrm>
            <a:off x="7218149" y="2875961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7B9D42C-0387-4C5A-86DA-E88DDF0001D3}"/>
              </a:ext>
            </a:extLst>
          </p:cNvPr>
          <p:cNvSpPr/>
          <p:nvPr/>
        </p:nvSpPr>
        <p:spPr bwMode="auto">
          <a:xfrm>
            <a:off x="4453916" y="3971991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C0DF5AF-0EB5-433D-8E40-8CCA805ACDF7}"/>
              </a:ext>
            </a:extLst>
          </p:cNvPr>
          <p:cNvSpPr/>
          <p:nvPr/>
        </p:nvSpPr>
        <p:spPr bwMode="auto">
          <a:xfrm>
            <a:off x="6497940" y="3971991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488E25-6E81-45A9-9B7D-E6329E2CE686}"/>
              </a:ext>
            </a:extLst>
          </p:cNvPr>
          <p:cNvSpPr/>
          <p:nvPr/>
        </p:nvSpPr>
        <p:spPr bwMode="auto">
          <a:xfrm>
            <a:off x="5465405" y="4912547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D02DE8-7C20-4A77-BA36-465C26112F48}"/>
              </a:ext>
            </a:extLst>
          </p:cNvPr>
          <p:cNvSpPr/>
          <p:nvPr/>
        </p:nvSpPr>
        <p:spPr>
          <a:xfrm>
            <a:off x="5468858" y="5406233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  <a:tailEnd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cxnSp>
        <p:nvCxnSpPr>
          <p:cNvPr id="36" name="Straight Arrow Connector 50">
            <a:extLst>
              <a:ext uri="{FF2B5EF4-FFF2-40B4-BE49-F238E27FC236}">
                <a16:creationId xmlns:a16="http://schemas.microsoft.com/office/drawing/2014/main" id="{A0395B9A-6D2A-4591-A50E-BA68287DCD96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>
          <a:xfrm>
            <a:off x="5641722" y="5265180"/>
            <a:ext cx="3453" cy="14105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9B30D77-03F8-4400-95D7-94B6912D4EBD}"/>
              </a:ext>
            </a:extLst>
          </p:cNvPr>
          <p:cNvSpPr txBox="1"/>
          <p:nvPr/>
        </p:nvSpPr>
        <p:spPr>
          <a:xfrm>
            <a:off x="3011681" y="2474307"/>
            <a:ext cx="815566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inputs: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D5366E-FECF-4200-AC2F-EE358C36E383}"/>
              </a:ext>
            </a:extLst>
          </p:cNvPr>
          <p:cNvSpPr txBox="1"/>
          <p:nvPr/>
        </p:nvSpPr>
        <p:spPr>
          <a:xfrm>
            <a:off x="3731480" y="2479418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D93152-1D35-4C77-AF37-5D8BBFCC1DC1}"/>
              </a:ext>
            </a:extLst>
          </p:cNvPr>
          <p:cNvSpPr txBox="1"/>
          <p:nvPr/>
        </p:nvSpPr>
        <p:spPr>
          <a:xfrm>
            <a:off x="4739692" y="2479418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A8DA3E-0EB5-49FA-AFAC-9F42AE544DAB}"/>
              </a:ext>
            </a:extLst>
          </p:cNvPr>
          <p:cNvSpPr txBox="1"/>
          <p:nvPr/>
        </p:nvSpPr>
        <p:spPr>
          <a:xfrm>
            <a:off x="5206388" y="2479418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A1F75B-0B87-4B1B-B850-C177FF515B62}"/>
              </a:ext>
            </a:extLst>
          </p:cNvPr>
          <p:cNvSpPr txBox="1"/>
          <p:nvPr/>
        </p:nvSpPr>
        <p:spPr>
          <a:xfrm>
            <a:off x="6247016" y="2479418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839561-0C60-44FF-8705-011183B931FB}"/>
              </a:ext>
            </a:extLst>
          </p:cNvPr>
          <p:cNvSpPr txBox="1"/>
          <p:nvPr/>
        </p:nvSpPr>
        <p:spPr>
          <a:xfrm>
            <a:off x="6773114" y="2479418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A2FF85-B359-42AA-9D9C-05EA92CC6B7C}"/>
              </a:ext>
            </a:extLst>
          </p:cNvPr>
          <p:cNvSpPr txBox="1"/>
          <p:nvPr/>
        </p:nvSpPr>
        <p:spPr>
          <a:xfrm>
            <a:off x="7243503" y="2479418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D793A1-0CE7-45C7-A4DA-868D8FB1B835}"/>
              </a:ext>
            </a:extLst>
          </p:cNvPr>
          <p:cNvSpPr txBox="1"/>
          <p:nvPr/>
        </p:nvSpPr>
        <p:spPr>
          <a:xfrm>
            <a:off x="5372371" y="5636425"/>
            <a:ext cx="815566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sum</a:t>
            </a:r>
          </a:p>
        </p:txBody>
      </p:sp>
      <p:cxnSp>
        <p:nvCxnSpPr>
          <p:cNvPr id="45" name="Straight Arrow Connector 50">
            <a:extLst>
              <a:ext uri="{FF2B5EF4-FFF2-40B4-BE49-F238E27FC236}">
                <a16:creationId xmlns:a16="http://schemas.microsoft.com/office/drawing/2014/main" id="{F0961E87-89B2-4E68-BD44-ABDC33AF9EDD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5645175" y="5577591"/>
            <a:ext cx="0" cy="12963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Arrow Connector 50">
            <a:extLst>
              <a:ext uri="{FF2B5EF4-FFF2-40B4-BE49-F238E27FC236}">
                <a16:creationId xmlns:a16="http://schemas.microsoft.com/office/drawing/2014/main" id="{CC5D671D-BA3A-4E4C-A83D-CD5DEA80867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876011" y="2750104"/>
            <a:ext cx="553" cy="12585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Arrow Connector 50">
            <a:extLst>
              <a:ext uri="{FF2B5EF4-FFF2-40B4-BE49-F238E27FC236}">
                <a16:creationId xmlns:a16="http://schemas.microsoft.com/office/drawing/2014/main" id="{80B5454B-DDCF-4625-81DD-12A58EF57C37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346953" y="2762009"/>
            <a:ext cx="1681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9DA69AD-8D1B-41C0-A7FC-7F84ABACF8ED}"/>
              </a:ext>
            </a:extLst>
          </p:cNvPr>
          <p:cNvSpPr txBox="1"/>
          <p:nvPr/>
        </p:nvSpPr>
        <p:spPr>
          <a:xfrm>
            <a:off x="4181142" y="2479418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49" name="Straight Arrow Connector 50">
            <a:extLst>
              <a:ext uri="{FF2B5EF4-FFF2-40B4-BE49-F238E27FC236}">
                <a16:creationId xmlns:a16="http://schemas.microsoft.com/office/drawing/2014/main" id="{9E0FFA4C-0059-4BEE-8D83-DF7E825787C5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897306" y="2762009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Arrow Connector 50">
            <a:extLst>
              <a:ext uri="{FF2B5EF4-FFF2-40B4-BE49-F238E27FC236}">
                <a16:creationId xmlns:a16="http://schemas.microsoft.com/office/drawing/2014/main" id="{7F02D141-2FD8-4047-AF5D-080F85C6A2B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367695" y="2762009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5F2E8DC-20F7-4658-83BE-388A1A1F5713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925325" y="2762009"/>
            <a:ext cx="1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Arrow Connector 50">
            <a:extLst>
              <a:ext uri="{FF2B5EF4-FFF2-40B4-BE49-F238E27FC236}">
                <a16:creationId xmlns:a16="http://schemas.microsoft.com/office/drawing/2014/main" id="{D7825230-77D7-44C9-BD2D-7C8FEC9783E2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395715" y="2762009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0">
            <a:extLst>
              <a:ext uri="{FF2B5EF4-FFF2-40B4-BE49-F238E27FC236}">
                <a16:creationId xmlns:a16="http://schemas.microsoft.com/office/drawing/2014/main" id="{FE5A9F26-0FAC-4F33-8E6C-DAB6CF26768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924076" y="2762009"/>
            <a:ext cx="1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0">
            <a:extLst>
              <a:ext uri="{FF2B5EF4-FFF2-40B4-BE49-F238E27FC236}">
                <a16:creationId xmlns:a16="http://schemas.microsoft.com/office/drawing/2014/main" id="{E2893804-EABA-4723-99E2-45735B0DE209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394466" y="2762009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08E0501-415F-4171-A49A-1A1BE2210762}"/>
              </a:ext>
            </a:extLst>
          </p:cNvPr>
          <p:cNvSpPr txBox="1"/>
          <p:nvPr/>
        </p:nvSpPr>
        <p:spPr>
          <a:xfrm>
            <a:off x="5756741" y="2479418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61" name="Straight Arrow Connector 50">
            <a:extLst>
              <a:ext uri="{FF2B5EF4-FFF2-40B4-BE49-F238E27FC236}">
                <a16:creationId xmlns:a16="http://schemas.microsoft.com/office/drawing/2014/main" id="{2DF7DC6F-5B35-4AEA-96E5-B569D9CA3A9E}"/>
              </a:ext>
            </a:extLst>
          </p:cNvPr>
          <p:cNvCxnSpPr>
            <a:cxnSpLocks/>
            <a:stCxn id="5" idx="4"/>
            <a:endCxn id="56" idx="0"/>
          </p:cNvCxnSpPr>
          <p:nvPr/>
        </p:nvCxnSpPr>
        <p:spPr>
          <a:xfrm>
            <a:off x="4122627" y="3514939"/>
            <a:ext cx="0" cy="14757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Arrow Connector 50">
            <a:extLst>
              <a:ext uri="{FF2B5EF4-FFF2-40B4-BE49-F238E27FC236}">
                <a16:creationId xmlns:a16="http://schemas.microsoft.com/office/drawing/2014/main" id="{E2E14E0B-A4AD-41CB-B739-5A9DA9A54688}"/>
              </a:ext>
            </a:extLst>
          </p:cNvPr>
          <p:cNvCxnSpPr>
            <a:cxnSpLocks/>
            <a:stCxn id="11" idx="4"/>
            <a:endCxn id="58" idx="0"/>
          </p:cNvCxnSpPr>
          <p:nvPr/>
        </p:nvCxnSpPr>
        <p:spPr>
          <a:xfrm>
            <a:off x="5143369" y="3514939"/>
            <a:ext cx="0" cy="14623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Arrow Connector 50">
            <a:extLst>
              <a:ext uri="{FF2B5EF4-FFF2-40B4-BE49-F238E27FC236}">
                <a16:creationId xmlns:a16="http://schemas.microsoft.com/office/drawing/2014/main" id="{A54C6331-9708-4ADA-BF62-1D79C0180206}"/>
              </a:ext>
            </a:extLst>
          </p:cNvPr>
          <p:cNvCxnSpPr>
            <a:cxnSpLocks/>
            <a:stCxn id="56" idx="2"/>
            <a:endCxn id="26" idx="1"/>
          </p:cNvCxnSpPr>
          <p:nvPr/>
        </p:nvCxnSpPr>
        <p:spPr>
          <a:xfrm>
            <a:off x="4122627" y="3833875"/>
            <a:ext cx="382931" cy="18975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Straight Arrow Connector 50">
            <a:extLst>
              <a:ext uri="{FF2B5EF4-FFF2-40B4-BE49-F238E27FC236}">
                <a16:creationId xmlns:a16="http://schemas.microsoft.com/office/drawing/2014/main" id="{8B1BCDDB-D6EC-4A5D-8109-321BC33EA61C}"/>
              </a:ext>
            </a:extLst>
          </p:cNvPr>
          <p:cNvCxnSpPr>
            <a:cxnSpLocks/>
            <a:stCxn id="58" idx="2"/>
            <a:endCxn id="26" idx="7"/>
          </p:cNvCxnSpPr>
          <p:nvPr/>
        </p:nvCxnSpPr>
        <p:spPr>
          <a:xfrm flipH="1">
            <a:off x="4754907" y="3832534"/>
            <a:ext cx="388462" cy="19109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Arrow Connector 50">
            <a:extLst>
              <a:ext uri="{FF2B5EF4-FFF2-40B4-BE49-F238E27FC236}">
                <a16:creationId xmlns:a16="http://schemas.microsoft.com/office/drawing/2014/main" id="{1FBDEE6C-CAF6-4BA7-B303-46596844C635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6167215" y="3524471"/>
            <a:ext cx="0" cy="14757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1" name="Straight Arrow Connector 50">
            <a:extLst>
              <a:ext uri="{FF2B5EF4-FFF2-40B4-BE49-F238E27FC236}">
                <a16:creationId xmlns:a16="http://schemas.microsoft.com/office/drawing/2014/main" id="{ACC09C0D-352A-4D09-B265-FC068E3488B1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7187957" y="3524471"/>
            <a:ext cx="0" cy="14623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Straight Arrow Connector 50">
            <a:extLst>
              <a:ext uri="{FF2B5EF4-FFF2-40B4-BE49-F238E27FC236}">
                <a16:creationId xmlns:a16="http://schemas.microsoft.com/office/drawing/2014/main" id="{1EE8AD3C-F7AC-4EEB-A6DF-8AB0D48D8775}"/>
              </a:ext>
            </a:extLst>
          </p:cNvPr>
          <p:cNvCxnSpPr>
            <a:cxnSpLocks/>
            <a:stCxn id="78" idx="2"/>
            <a:endCxn id="29" idx="1"/>
          </p:cNvCxnSpPr>
          <p:nvPr/>
        </p:nvCxnSpPr>
        <p:spPr>
          <a:xfrm>
            <a:off x="6167215" y="3843407"/>
            <a:ext cx="382367" cy="18022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50">
            <a:extLst>
              <a:ext uri="{FF2B5EF4-FFF2-40B4-BE49-F238E27FC236}">
                <a16:creationId xmlns:a16="http://schemas.microsoft.com/office/drawing/2014/main" id="{C36C3EA3-CD8F-4B55-B44A-A2B337B195B2}"/>
              </a:ext>
            </a:extLst>
          </p:cNvPr>
          <p:cNvCxnSpPr>
            <a:cxnSpLocks/>
            <a:stCxn id="79" idx="2"/>
            <a:endCxn id="29" idx="7"/>
          </p:cNvCxnSpPr>
          <p:nvPr/>
        </p:nvCxnSpPr>
        <p:spPr>
          <a:xfrm flipH="1">
            <a:off x="6798931" y="3842066"/>
            <a:ext cx="389026" cy="18156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0" name="Straight Arrow Connector 50">
            <a:extLst>
              <a:ext uri="{FF2B5EF4-FFF2-40B4-BE49-F238E27FC236}">
                <a16:creationId xmlns:a16="http://schemas.microsoft.com/office/drawing/2014/main" id="{DC517500-62C6-4EE3-BE5A-70F37AE1628D}"/>
              </a:ext>
            </a:extLst>
          </p:cNvPr>
          <p:cNvCxnSpPr>
            <a:cxnSpLocks/>
            <a:stCxn id="26" idx="4"/>
            <a:endCxn id="88" idx="0"/>
          </p:cNvCxnSpPr>
          <p:nvPr/>
        </p:nvCxnSpPr>
        <p:spPr>
          <a:xfrm>
            <a:off x="4630233" y="4324624"/>
            <a:ext cx="0" cy="14623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1" name="Straight Arrow Connector 50">
            <a:extLst>
              <a:ext uri="{FF2B5EF4-FFF2-40B4-BE49-F238E27FC236}">
                <a16:creationId xmlns:a16="http://schemas.microsoft.com/office/drawing/2014/main" id="{2C8657DE-3474-4712-BAC9-27326E4374D9}"/>
              </a:ext>
            </a:extLst>
          </p:cNvPr>
          <p:cNvCxnSpPr>
            <a:cxnSpLocks/>
            <a:stCxn id="29" idx="4"/>
            <a:endCxn id="89" idx="0"/>
          </p:cNvCxnSpPr>
          <p:nvPr/>
        </p:nvCxnSpPr>
        <p:spPr>
          <a:xfrm>
            <a:off x="6674257" y="4324624"/>
            <a:ext cx="0" cy="14015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Arrow Connector 50">
            <a:extLst>
              <a:ext uri="{FF2B5EF4-FFF2-40B4-BE49-F238E27FC236}">
                <a16:creationId xmlns:a16="http://schemas.microsoft.com/office/drawing/2014/main" id="{D7E33E67-DC0A-4CAB-86A2-0C8329817B6E}"/>
              </a:ext>
            </a:extLst>
          </p:cNvPr>
          <p:cNvCxnSpPr>
            <a:cxnSpLocks/>
            <a:stCxn id="88" idx="2"/>
            <a:endCxn id="32" idx="1"/>
          </p:cNvCxnSpPr>
          <p:nvPr/>
        </p:nvCxnSpPr>
        <p:spPr>
          <a:xfrm>
            <a:off x="4630233" y="4642219"/>
            <a:ext cx="886814" cy="32197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Straight Arrow Connector 50">
            <a:extLst>
              <a:ext uri="{FF2B5EF4-FFF2-40B4-BE49-F238E27FC236}">
                <a16:creationId xmlns:a16="http://schemas.microsoft.com/office/drawing/2014/main" id="{308EF596-7FA9-4D89-AE91-4A947D8B6F0D}"/>
              </a:ext>
            </a:extLst>
          </p:cNvPr>
          <p:cNvCxnSpPr>
            <a:cxnSpLocks/>
            <a:stCxn id="89" idx="2"/>
            <a:endCxn id="32" idx="7"/>
          </p:cNvCxnSpPr>
          <p:nvPr/>
        </p:nvCxnSpPr>
        <p:spPr>
          <a:xfrm flipH="1">
            <a:off x="5766396" y="4636132"/>
            <a:ext cx="907861" cy="32805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88A126C-0950-40CB-A278-A184D4FC99C0}"/>
              </a:ext>
            </a:extLst>
          </p:cNvPr>
          <p:cNvSpPr/>
          <p:nvPr/>
        </p:nvSpPr>
        <p:spPr>
          <a:xfrm>
            <a:off x="3946310" y="3662517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8B8C0D6-BC19-4D38-8028-1E1E40030ADB}"/>
              </a:ext>
            </a:extLst>
          </p:cNvPr>
          <p:cNvSpPr/>
          <p:nvPr/>
        </p:nvSpPr>
        <p:spPr>
          <a:xfrm>
            <a:off x="4967052" y="3661176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B538105-F441-48F4-8A5E-A68C85524C32}"/>
              </a:ext>
            </a:extLst>
          </p:cNvPr>
          <p:cNvSpPr/>
          <p:nvPr/>
        </p:nvSpPr>
        <p:spPr>
          <a:xfrm>
            <a:off x="5990898" y="3672049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668A270-CE2D-45BB-972C-C6E5BD4F8E91}"/>
              </a:ext>
            </a:extLst>
          </p:cNvPr>
          <p:cNvSpPr/>
          <p:nvPr/>
        </p:nvSpPr>
        <p:spPr>
          <a:xfrm>
            <a:off x="7011640" y="3670708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D6E3B3B-3ED2-429A-AF18-340E3662376A}"/>
              </a:ext>
            </a:extLst>
          </p:cNvPr>
          <p:cNvSpPr/>
          <p:nvPr/>
        </p:nvSpPr>
        <p:spPr>
          <a:xfrm>
            <a:off x="4453916" y="4470861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5B4BB22-D98B-47EC-B417-F847D2C797BB}"/>
              </a:ext>
            </a:extLst>
          </p:cNvPr>
          <p:cNvSpPr/>
          <p:nvPr/>
        </p:nvSpPr>
        <p:spPr>
          <a:xfrm>
            <a:off x="6497940" y="4464774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57451922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6" y="0"/>
            <a:ext cx="10310524" cy="866180"/>
          </a:xfrm>
        </p:spPr>
        <p:txBody>
          <a:bodyPr/>
          <a:lstStyle/>
          <a:p>
            <a:r>
              <a:rPr lang="en-US" dirty="0"/>
              <a:t>Code with Pipelining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D0E907-1610-40BD-8E20-3B48D7897CBF}"/>
              </a:ext>
            </a:extLst>
          </p:cNvPr>
          <p:cNvSpPr/>
          <p:nvPr/>
        </p:nvSpPr>
        <p:spPr bwMode="auto">
          <a:xfrm>
            <a:off x="6636283" y="2551964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6" name="Straight Arrow Connector 50">
            <a:extLst>
              <a:ext uri="{FF2B5EF4-FFF2-40B4-BE49-F238E27FC236}">
                <a16:creationId xmlns:a16="http://schemas.microsoft.com/office/drawing/2014/main" id="{9C849136-15C7-48F6-83CC-22E0609DE29D}"/>
              </a:ext>
            </a:extLst>
          </p:cNvPr>
          <p:cNvCxnSpPr>
            <a:cxnSpLocks/>
            <a:stCxn id="9" idx="2"/>
            <a:endCxn id="5" idx="1"/>
          </p:cNvCxnSpPr>
          <p:nvPr/>
        </p:nvCxnSpPr>
        <p:spPr>
          <a:xfrm>
            <a:off x="6566536" y="2436977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50">
            <a:extLst>
              <a:ext uri="{FF2B5EF4-FFF2-40B4-BE49-F238E27FC236}">
                <a16:creationId xmlns:a16="http://schemas.microsoft.com/office/drawing/2014/main" id="{EEB4ECE3-100D-4CD4-8F95-4D130EFD6974}"/>
              </a:ext>
            </a:extLst>
          </p:cNvPr>
          <p:cNvCxnSpPr>
            <a:cxnSpLocks/>
            <a:stCxn id="10" idx="2"/>
            <a:endCxn id="5" idx="7"/>
          </p:cNvCxnSpPr>
          <p:nvPr/>
        </p:nvCxnSpPr>
        <p:spPr>
          <a:xfrm flipH="1">
            <a:off x="6937274" y="2436977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92C1789-A106-4C57-A7B0-4CAE9C88C68F}"/>
              </a:ext>
            </a:extLst>
          </p:cNvPr>
          <p:cNvSpPr/>
          <p:nvPr/>
        </p:nvSpPr>
        <p:spPr>
          <a:xfrm>
            <a:off x="6390220" y="2265619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2D873-95EE-4DD1-8E20-2F005EAE1A87}"/>
              </a:ext>
            </a:extLst>
          </p:cNvPr>
          <p:cNvSpPr/>
          <p:nvPr/>
        </p:nvSpPr>
        <p:spPr>
          <a:xfrm>
            <a:off x="6860609" y="2265619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C54D40-5AAB-4E2F-896E-CF732B4299BA}"/>
              </a:ext>
            </a:extLst>
          </p:cNvPr>
          <p:cNvSpPr/>
          <p:nvPr/>
        </p:nvSpPr>
        <p:spPr bwMode="auto">
          <a:xfrm>
            <a:off x="7657025" y="2551964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12" name="Straight Arrow Connector 50">
            <a:extLst>
              <a:ext uri="{FF2B5EF4-FFF2-40B4-BE49-F238E27FC236}">
                <a16:creationId xmlns:a16="http://schemas.microsoft.com/office/drawing/2014/main" id="{0AF1A08C-8AA6-4051-A149-457AF433012F}"/>
              </a:ext>
            </a:extLst>
          </p:cNvPr>
          <p:cNvCxnSpPr>
            <a:cxnSpLocks/>
            <a:stCxn id="14" idx="2"/>
            <a:endCxn id="11" idx="1"/>
          </p:cNvCxnSpPr>
          <p:nvPr/>
        </p:nvCxnSpPr>
        <p:spPr>
          <a:xfrm>
            <a:off x="7587278" y="2436977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50">
            <a:extLst>
              <a:ext uri="{FF2B5EF4-FFF2-40B4-BE49-F238E27FC236}">
                <a16:creationId xmlns:a16="http://schemas.microsoft.com/office/drawing/2014/main" id="{9B1A2AA9-99CA-410B-A5D9-34673D301A04}"/>
              </a:ext>
            </a:extLst>
          </p:cNvPr>
          <p:cNvCxnSpPr>
            <a:cxnSpLocks/>
            <a:stCxn id="15" idx="2"/>
            <a:endCxn id="11" idx="7"/>
          </p:cNvCxnSpPr>
          <p:nvPr/>
        </p:nvCxnSpPr>
        <p:spPr>
          <a:xfrm flipH="1">
            <a:off x="7958016" y="2436977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32F4AE5-18BE-44BA-8469-B628356567F9}"/>
              </a:ext>
            </a:extLst>
          </p:cNvPr>
          <p:cNvSpPr/>
          <p:nvPr/>
        </p:nvSpPr>
        <p:spPr>
          <a:xfrm>
            <a:off x="7410962" y="2265619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C0C568-6E63-464F-8E63-F147A1976F30}"/>
              </a:ext>
            </a:extLst>
          </p:cNvPr>
          <p:cNvSpPr/>
          <p:nvPr/>
        </p:nvSpPr>
        <p:spPr>
          <a:xfrm>
            <a:off x="7881351" y="2265619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4284E9F-0F64-4FF4-98D0-9DD81172F453}"/>
              </a:ext>
            </a:extLst>
          </p:cNvPr>
          <p:cNvSpPr/>
          <p:nvPr/>
        </p:nvSpPr>
        <p:spPr bwMode="auto">
          <a:xfrm>
            <a:off x="8685045" y="2551964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17" name="Straight Arrow Connector 50">
            <a:extLst>
              <a:ext uri="{FF2B5EF4-FFF2-40B4-BE49-F238E27FC236}">
                <a16:creationId xmlns:a16="http://schemas.microsoft.com/office/drawing/2014/main" id="{9334D184-91AD-4125-8709-D0CB590DE7EB}"/>
              </a:ext>
            </a:extLst>
          </p:cNvPr>
          <p:cNvCxnSpPr>
            <a:cxnSpLocks/>
            <a:stCxn id="19" idx="2"/>
            <a:endCxn id="16" idx="1"/>
          </p:cNvCxnSpPr>
          <p:nvPr/>
        </p:nvCxnSpPr>
        <p:spPr>
          <a:xfrm>
            <a:off x="8615298" y="2436977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50">
            <a:extLst>
              <a:ext uri="{FF2B5EF4-FFF2-40B4-BE49-F238E27FC236}">
                <a16:creationId xmlns:a16="http://schemas.microsoft.com/office/drawing/2014/main" id="{06AD03DB-8781-43CB-9ECF-494195D0BE0A}"/>
              </a:ext>
            </a:extLst>
          </p:cNvPr>
          <p:cNvCxnSpPr>
            <a:cxnSpLocks/>
            <a:stCxn id="20" idx="2"/>
            <a:endCxn id="16" idx="7"/>
          </p:cNvCxnSpPr>
          <p:nvPr/>
        </p:nvCxnSpPr>
        <p:spPr>
          <a:xfrm flipH="1">
            <a:off x="8986036" y="2436977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304CA4A-A04A-4F84-86CC-436F7038F81D}"/>
              </a:ext>
            </a:extLst>
          </p:cNvPr>
          <p:cNvSpPr/>
          <p:nvPr/>
        </p:nvSpPr>
        <p:spPr>
          <a:xfrm>
            <a:off x="8438982" y="2265619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58DA2B-FE80-4E10-920E-933DEE68B4DE}"/>
              </a:ext>
            </a:extLst>
          </p:cNvPr>
          <p:cNvSpPr/>
          <p:nvPr/>
        </p:nvSpPr>
        <p:spPr>
          <a:xfrm>
            <a:off x="8909371" y="2265619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308E758-8657-4334-891B-DFA16D4BFA66}"/>
              </a:ext>
            </a:extLst>
          </p:cNvPr>
          <p:cNvSpPr/>
          <p:nvPr/>
        </p:nvSpPr>
        <p:spPr bwMode="auto">
          <a:xfrm>
            <a:off x="9683796" y="2551964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22" name="Straight Arrow Connector 50">
            <a:extLst>
              <a:ext uri="{FF2B5EF4-FFF2-40B4-BE49-F238E27FC236}">
                <a16:creationId xmlns:a16="http://schemas.microsoft.com/office/drawing/2014/main" id="{A984114E-AB12-4B19-8E82-9F180E0A023B}"/>
              </a:ext>
            </a:extLst>
          </p:cNvPr>
          <p:cNvCxnSpPr>
            <a:cxnSpLocks/>
            <a:stCxn id="24" idx="2"/>
            <a:endCxn id="21" idx="1"/>
          </p:cNvCxnSpPr>
          <p:nvPr/>
        </p:nvCxnSpPr>
        <p:spPr>
          <a:xfrm>
            <a:off x="9614049" y="2436977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Arrow Connector 50">
            <a:extLst>
              <a:ext uri="{FF2B5EF4-FFF2-40B4-BE49-F238E27FC236}">
                <a16:creationId xmlns:a16="http://schemas.microsoft.com/office/drawing/2014/main" id="{519919D2-EB7E-4E77-A99B-FED20DD1BB39}"/>
              </a:ext>
            </a:extLst>
          </p:cNvPr>
          <p:cNvCxnSpPr>
            <a:cxnSpLocks/>
            <a:stCxn id="25" idx="2"/>
            <a:endCxn id="21" idx="7"/>
          </p:cNvCxnSpPr>
          <p:nvPr/>
        </p:nvCxnSpPr>
        <p:spPr>
          <a:xfrm flipH="1">
            <a:off x="9984787" y="2436977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92ADFA8-B0F1-4DBF-A02C-D6460AABB196}"/>
              </a:ext>
            </a:extLst>
          </p:cNvPr>
          <p:cNvSpPr/>
          <p:nvPr/>
        </p:nvSpPr>
        <p:spPr>
          <a:xfrm>
            <a:off x="9437733" y="2265619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D8524A-2C93-4382-8E3C-F72F62A85DB4}"/>
              </a:ext>
            </a:extLst>
          </p:cNvPr>
          <p:cNvSpPr/>
          <p:nvPr/>
        </p:nvSpPr>
        <p:spPr>
          <a:xfrm>
            <a:off x="9908122" y="2265619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7B9D42C-0387-4C5A-86DA-E88DDF0001D3}"/>
              </a:ext>
            </a:extLst>
          </p:cNvPr>
          <p:cNvSpPr/>
          <p:nvPr/>
        </p:nvSpPr>
        <p:spPr bwMode="auto">
          <a:xfrm>
            <a:off x="7143889" y="3361649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C0DF5AF-0EB5-433D-8E40-8CCA805ACDF7}"/>
              </a:ext>
            </a:extLst>
          </p:cNvPr>
          <p:cNvSpPr/>
          <p:nvPr/>
        </p:nvSpPr>
        <p:spPr bwMode="auto">
          <a:xfrm>
            <a:off x="9187913" y="3361649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488E25-6E81-45A9-9B7D-E6329E2CE686}"/>
              </a:ext>
            </a:extLst>
          </p:cNvPr>
          <p:cNvSpPr/>
          <p:nvPr/>
        </p:nvSpPr>
        <p:spPr bwMode="auto">
          <a:xfrm>
            <a:off x="8155378" y="4302205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D02DE8-7C20-4A77-BA36-465C26112F48}"/>
              </a:ext>
            </a:extLst>
          </p:cNvPr>
          <p:cNvSpPr/>
          <p:nvPr/>
        </p:nvSpPr>
        <p:spPr>
          <a:xfrm>
            <a:off x="8158831" y="4795891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  <a:tailEnd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cxnSp>
        <p:nvCxnSpPr>
          <p:cNvPr id="36" name="Straight Arrow Connector 50">
            <a:extLst>
              <a:ext uri="{FF2B5EF4-FFF2-40B4-BE49-F238E27FC236}">
                <a16:creationId xmlns:a16="http://schemas.microsoft.com/office/drawing/2014/main" id="{A0395B9A-6D2A-4591-A50E-BA68287DCD96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>
          <a:xfrm>
            <a:off x="8331695" y="4654838"/>
            <a:ext cx="3453" cy="14105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9B30D77-03F8-4400-95D7-94B6912D4EBD}"/>
              </a:ext>
            </a:extLst>
          </p:cNvPr>
          <p:cNvSpPr txBox="1"/>
          <p:nvPr/>
        </p:nvSpPr>
        <p:spPr>
          <a:xfrm>
            <a:off x="5701654" y="1863965"/>
            <a:ext cx="815566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inputs: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D5366E-FECF-4200-AC2F-EE358C36E383}"/>
              </a:ext>
            </a:extLst>
          </p:cNvPr>
          <p:cNvSpPr txBox="1"/>
          <p:nvPr/>
        </p:nvSpPr>
        <p:spPr>
          <a:xfrm>
            <a:off x="6421453" y="1869076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D93152-1D35-4C77-AF37-5D8BBFCC1DC1}"/>
              </a:ext>
            </a:extLst>
          </p:cNvPr>
          <p:cNvSpPr txBox="1"/>
          <p:nvPr/>
        </p:nvSpPr>
        <p:spPr>
          <a:xfrm>
            <a:off x="7429665" y="1869076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A8DA3E-0EB5-49FA-AFAC-9F42AE544DAB}"/>
              </a:ext>
            </a:extLst>
          </p:cNvPr>
          <p:cNvSpPr txBox="1"/>
          <p:nvPr/>
        </p:nvSpPr>
        <p:spPr>
          <a:xfrm>
            <a:off x="7896361" y="1869076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A1F75B-0B87-4B1B-B850-C177FF515B62}"/>
              </a:ext>
            </a:extLst>
          </p:cNvPr>
          <p:cNvSpPr txBox="1"/>
          <p:nvPr/>
        </p:nvSpPr>
        <p:spPr>
          <a:xfrm>
            <a:off x="8936989" y="1869076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839561-0C60-44FF-8705-011183B931FB}"/>
              </a:ext>
            </a:extLst>
          </p:cNvPr>
          <p:cNvSpPr txBox="1"/>
          <p:nvPr/>
        </p:nvSpPr>
        <p:spPr>
          <a:xfrm>
            <a:off x="9463087" y="1869076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A2FF85-B359-42AA-9D9C-05EA92CC6B7C}"/>
              </a:ext>
            </a:extLst>
          </p:cNvPr>
          <p:cNvSpPr txBox="1"/>
          <p:nvPr/>
        </p:nvSpPr>
        <p:spPr>
          <a:xfrm>
            <a:off x="9933476" y="1869076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D793A1-0CE7-45C7-A4DA-868D8FB1B835}"/>
              </a:ext>
            </a:extLst>
          </p:cNvPr>
          <p:cNvSpPr txBox="1"/>
          <p:nvPr/>
        </p:nvSpPr>
        <p:spPr>
          <a:xfrm>
            <a:off x="8071222" y="5026083"/>
            <a:ext cx="815566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sum</a:t>
            </a:r>
          </a:p>
        </p:txBody>
      </p:sp>
      <p:cxnSp>
        <p:nvCxnSpPr>
          <p:cNvPr id="45" name="Straight Arrow Connector 50">
            <a:extLst>
              <a:ext uri="{FF2B5EF4-FFF2-40B4-BE49-F238E27FC236}">
                <a16:creationId xmlns:a16="http://schemas.microsoft.com/office/drawing/2014/main" id="{F0961E87-89B2-4E68-BD44-ABDC33AF9EDD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8335148" y="4967249"/>
            <a:ext cx="0" cy="12963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Arrow Connector 50">
            <a:extLst>
              <a:ext uri="{FF2B5EF4-FFF2-40B4-BE49-F238E27FC236}">
                <a16:creationId xmlns:a16="http://schemas.microsoft.com/office/drawing/2014/main" id="{CC5D671D-BA3A-4E4C-A83D-CD5DEA80867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565984" y="2139762"/>
            <a:ext cx="553" cy="12585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Arrow Connector 50">
            <a:extLst>
              <a:ext uri="{FF2B5EF4-FFF2-40B4-BE49-F238E27FC236}">
                <a16:creationId xmlns:a16="http://schemas.microsoft.com/office/drawing/2014/main" id="{80B5454B-DDCF-4625-81DD-12A58EF57C37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7036926" y="2151667"/>
            <a:ext cx="1681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9DA69AD-8D1B-41C0-A7FC-7F84ABACF8ED}"/>
              </a:ext>
            </a:extLst>
          </p:cNvPr>
          <p:cNvSpPr txBox="1"/>
          <p:nvPr/>
        </p:nvSpPr>
        <p:spPr>
          <a:xfrm>
            <a:off x="6871115" y="1869076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49" name="Straight Arrow Connector 50">
            <a:extLst>
              <a:ext uri="{FF2B5EF4-FFF2-40B4-BE49-F238E27FC236}">
                <a16:creationId xmlns:a16="http://schemas.microsoft.com/office/drawing/2014/main" id="{9E0FFA4C-0059-4BEE-8D83-DF7E825787C5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587279" y="2151667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Arrow Connector 50">
            <a:extLst>
              <a:ext uri="{FF2B5EF4-FFF2-40B4-BE49-F238E27FC236}">
                <a16:creationId xmlns:a16="http://schemas.microsoft.com/office/drawing/2014/main" id="{7F02D141-2FD8-4047-AF5D-080F85C6A2B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8057668" y="2151667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5F2E8DC-20F7-4658-83BE-388A1A1F5713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615298" y="2151667"/>
            <a:ext cx="1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Arrow Connector 50">
            <a:extLst>
              <a:ext uri="{FF2B5EF4-FFF2-40B4-BE49-F238E27FC236}">
                <a16:creationId xmlns:a16="http://schemas.microsoft.com/office/drawing/2014/main" id="{D7825230-77D7-44C9-BD2D-7C8FEC9783E2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9085688" y="2151667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0">
            <a:extLst>
              <a:ext uri="{FF2B5EF4-FFF2-40B4-BE49-F238E27FC236}">
                <a16:creationId xmlns:a16="http://schemas.microsoft.com/office/drawing/2014/main" id="{FE5A9F26-0FAC-4F33-8E6C-DAB6CF26768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9614049" y="2151667"/>
            <a:ext cx="1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0">
            <a:extLst>
              <a:ext uri="{FF2B5EF4-FFF2-40B4-BE49-F238E27FC236}">
                <a16:creationId xmlns:a16="http://schemas.microsoft.com/office/drawing/2014/main" id="{E2893804-EABA-4723-99E2-45735B0DE209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0084439" y="2151667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08E0501-415F-4171-A49A-1A1BE2210762}"/>
              </a:ext>
            </a:extLst>
          </p:cNvPr>
          <p:cNvSpPr txBox="1"/>
          <p:nvPr/>
        </p:nvSpPr>
        <p:spPr>
          <a:xfrm>
            <a:off x="8446714" y="1869076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61" name="Straight Arrow Connector 50">
            <a:extLst>
              <a:ext uri="{FF2B5EF4-FFF2-40B4-BE49-F238E27FC236}">
                <a16:creationId xmlns:a16="http://schemas.microsoft.com/office/drawing/2014/main" id="{2DF7DC6F-5B35-4AEA-96E5-B569D9CA3A9E}"/>
              </a:ext>
            </a:extLst>
          </p:cNvPr>
          <p:cNvCxnSpPr>
            <a:cxnSpLocks/>
            <a:stCxn id="5" idx="4"/>
            <a:endCxn id="56" idx="0"/>
          </p:cNvCxnSpPr>
          <p:nvPr/>
        </p:nvCxnSpPr>
        <p:spPr>
          <a:xfrm>
            <a:off x="6812600" y="2904597"/>
            <a:ext cx="0" cy="14757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Arrow Connector 50">
            <a:extLst>
              <a:ext uri="{FF2B5EF4-FFF2-40B4-BE49-F238E27FC236}">
                <a16:creationId xmlns:a16="http://schemas.microsoft.com/office/drawing/2014/main" id="{E2E14E0B-A4AD-41CB-B739-5A9DA9A54688}"/>
              </a:ext>
            </a:extLst>
          </p:cNvPr>
          <p:cNvCxnSpPr>
            <a:cxnSpLocks/>
            <a:stCxn id="11" idx="4"/>
            <a:endCxn id="58" idx="0"/>
          </p:cNvCxnSpPr>
          <p:nvPr/>
        </p:nvCxnSpPr>
        <p:spPr>
          <a:xfrm>
            <a:off x="7833342" y="2904597"/>
            <a:ext cx="0" cy="14623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Arrow Connector 50">
            <a:extLst>
              <a:ext uri="{FF2B5EF4-FFF2-40B4-BE49-F238E27FC236}">
                <a16:creationId xmlns:a16="http://schemas.microsoft.com/office/drawing/2014/main" id="{A54C6331-9708-4ADA-BF62-1D79C0180206}"/>
              </a:ext>
            </a:extLst>
          </p:cNvPr>
          <p:cNvCxnSpPr>
            <a:cxnSpLocks/>
            <a:stCxn id="56" idx="2"/>
            <a:endCxn id="26" idx="1"/>
          </p:cNvCxnSpPr>
          <p:nvPr/>
        </p:nvCxnSpPr>
        <p:spPr>
          <a:xfrm>
            <a:off x="6812600" y="3223533"/>
            <a:ext cx="382931" cy="18975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Straight Arrow Connector 50">
            <a:extLst>
              <a:ext uri="{FF2B5EF4-FFF2-40B4-BE49-F238E27FC236}">
                <a16:creationId xmlns:a16="http://schemas.microsoft.com/office/drawing/2014/main" id="{8B1BCDDB-D6EC-4A5D-8109-321BC33EA61C}"/>
              </a:ext>
            </a:extLst>
          </p:cNvPr>
          <p:cNvCxnSpPr>
            <a:cxnSpLocks/>
            <a:stCxn id="58" idx="2"/>
            <a:endCxn id="26" idx="7"/>
          </p:cNvCxnSpPr>
          <p:nvPr/>
        </p:nvCxnSpPr>
        <p:spPr>
          <a:xfrm flipH="1">
            <a:off x="7444880" y="3222192"/>
            <a:ext cx="388462" cy="19109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Arrow Connector 50">
            <a:extLst>
              <a:ext uri="{FF2B5EF4-FFF2-40B4-BE49-F238E27FC236}">
                <a16:creationId xmlns:a16="http://schemas.microsoft.com/office/drawing/2014/main" id="{1FBDEE6C-CAF6-4BA7-B303-46596844C635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8857188" y="2914129"/>
            <a:ext cx="0" cy="14757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1" name="Straight Arrow Connector 50">
            <a:extLst>
              <a:ext uri="{FF2B5EF4-FFF2-40B4-BE49-F238E27FC236}">
                <a16:creationId xmlns:a16="http://schemas.microsoft.com/office/drawing/2014/main" id="{ACC09C0D-352A-4D09-B265-FC068E3488B1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9877930" y="2914129"/>
            <a:ext cx="0" cy="14623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Straight Arrow Connector 50">
            <a:extLst>
              <a:ext uri="{FF2B5EF4-FFF2-40B4-BE49-F238E27FC236}">
                <a16:creationId xmlns:a16="http://schemas.microsoft.com/office/drawing/2014/main" id="{1EE8AD3C-F7AC-4EEB-A6DF-8AB0D48D8775}"/>
              </a:ext>
            </a:extLst>
          </p:cNvPr>
          <p:cNvCxnSpPr>
            <a:cxnSpLocks/>
            <a:stCxn id="78" idx="2"/>
            <a:endCxn id="29" idx="1"/>
          </p:cNvCxnSpPr>
          <p:nvPr/>
        </p:nvCxnSpPr>
        <p:spPr>
          <a:xfrm>
            <a:off x="8857188" y="3233065"/>
            <a:ext cx="382367" cy="18022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50">
            <a:extLst>
              <a:ext uri="{FF2B5EF4-FFF2-40B4-BE49-F238E27FC236}">
                <a16:creationId xmlns:a16="http://schemas.microsoft.com/office/drawing/2014/main" id="{C36C3EA3-CD8F-4B55-B44A-A2B337B195B2}"/>
              </a:ext>
            </a:extLst>
          </p:cNvPr>
          <p:cNvCxnSpPr>
            <a:cxnSpLocks/>
            <a:stCxn id="79" idx="2"/>
            <a:endCxn id="29" idx="7"/>
          </p:cNvCxnSpPr>
          <p:nvPr/>
        </p:nvCxnSpPr>
        <p:spPr>
          <a:xfrm flipH="1">
            <a:off x="9488904" y="3231724"/>
            <a:ext cx="389026" cy="18156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0" name="Straight Arrow Connector 50">
            <a:extLst>
              <a:ext uri="{FF2B5EF4-FFF2-40B4-BE49-F238E27FC236}">
                <a16:creationId xmlns:a16="http://schemas.microsoft.com/office/drawing/2014/main" id="{DC517500-62C6-4EE3-BE5A-70F37AE1628D}"/>
              </a:ext>
            </a:extLst>
          </p:cNvPr>
          <p:cNvCxnSpPr>
            <a:cxnSpLocks/>
            <a:stCxn id="26" idx="4"/>
            <a:endCxn id="88" idx="0"/>
          </p:cNvCxnSpPr>
          <p:nvPr/>
        </p:nvCxnSpPr>
        <p:spPr>
          <a:xfrm>
            <a:off x="7320206" y="3714282"/>
            <a:ext cx="0" cy="14623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1" name="Straight Arrow Connector 50">
            <a:extLst>
              <a:ext uri="{FF2B5EF4-FFF2-40B4-BE49-F238E27FC236}">
                <a16:creationId xmlns:a16="http://schemas.microsoft.com/office/drawing/2014/main" id="{2C8657DE-3474-4712-BAC9-27326E4374D9}"/>
              </a:ext>
            </a:extLst>
          </p:cNvPr>
          <p:cNvCxnSpPr>
            <a:cxnSpLocks/>
            <a:stCxn id="29" idx="4"/>
            <a:endCxn id="89" idx="0"/>
          </p:cNvCxnSpPr>
          <p:nvPr/>
        </p:nvCxnSpPr>
        <p:spPr>
          <a:xfrm>
            <a:off x="9364230" y="3714282"/>
            <a:ext cx="0" cy="14015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Arrow Connector 50">
            <a:extLst>
              <a:ext uri="{FF2B5EF4-FFF2-40B4-BE49-F238E27FC236}">
                <a16:creationId xmlns:a16="http://schemas.microsoft.com/office/drawing/2014/main" id="{D7E33E67-DC0A-4CAB-86A2-0C8329817B6E}"/>
              </a:ext>
            </a:extLst>
          </p:cNvPr>
          <p:cNvCxnSpPr>
            <a:cxnSpLocks/>
            <a:stCxn id="88" idx="2"/>
            <a:endCxn id="32" idx="1"/>
          </p:cNvCxnSpPr>
          <p:nvPr/>
        </p:nvCxnSpPr>
        <p:spPr>
          <a:xfrm>
            <a:off x="7320206" y="4031877"/>
            <a:ext cx="886814" cy="32197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Straight Arrow Connector 50">
            <a:extLst>
              <a:ext uri="{FF2B5EF4-FFF2-40B4-BE49-F238E27FC236}">
                <a16:creationId xmlns:a16="http://schemas.microsoft.com/office/drawing/2014/main" id="{308EF596-7FA9-4D89-AE91-4A947D8B6F0D}"/>
              </a:ext>
            </a:extLst>
          </p:cNvPr>
          <p:cNvCxnSpPr>
            <a:cxnSpLocks/>
            <a:stCxn id="89" idx="2"/>
            <a:endCxn id="32" idx="7"/>
          </p:cNvCxnSpPr>
          <p:nvPr/>
        </p:nvCxnSpPr>
        <p:spPr>
          <a:xfrm flipH="1">
            <a:off x="8456369" y="4025790"/>
            <a:ext cx="907861" cy="32805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88A126C-0950-40CB-A278-A184D4FC99C0}"/>
              </a:ext>
            </a:extLst>
          </p:cNvPr>
          <p:cNvSpPr/>
          <p:nvPr/>
        </p:nvSpPr>
        <p:spPr>
          <a:xfrm>
            <a:off x="6636283" y="3052175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8B8C0D6-BC19-4D38-8028-1E1E40030ADB}"/>
              </a:ext>
            </a:extLst>
          </p:cNvPr>
          <p:cNvSpPr/>
          <p:nvPr/>
        </p:nvSpPr>
        <p:spPr>
          <a:xfrm>
            <a:off x="7657025" y="3050834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B538105-F441-48F4-8A5E-A68C85524C32}"/>
              </a:ext>
            </a:extLst>
          </p:cNvPr>
          <p:cNvSpPr/>
          <p:nvPr/>
        </p:nvSpPr>
        <p:spPr>
          <a:xfrm>
            <a:off x="8680871" y="3061707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668A270-CE2D-45BB-972C-C6E5BD4F8E91}"/>
              </a:ext>
            </a:extLst>
          </p:cNvPr>
          <p:cNvSpPr/>
          <p:nvPr/>
        </p:nvSpPr>
        <p:spPr>
          <a:xfrm>
            <a:off x="9701613" y="3060366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D6E3B3B-3ED2-429A-AF18-340E3662376A}"/>
              </a:ext>
            </a:extLst>
          </p:cNvPr>
          <p:cNvSpPr/>
          <p:nvPr/>
        </p:nvSpPr>
        <p:spPr>
          <a:xfrm>
            <a:off x="7143889" y="3860519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5B4BB22-D98B-47EC-B417-F847D2C797BB}"/>
              </a:ext>
            </a:extLst>
          </p:cNvPr>
          <p:cNvSpPr/>
          <p:nvPr/>
        </p:nvSpPr>
        <p:spPr>
          <a:xfrm>
            <a:off x="9187913" y="3854432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A1A68D-F7BA-4049-9D88-2403C247C65D}"/>
              </a:ext>
            </a:extLst>
          </p:cNvPr>
          <p:cNvSpPr txBox="1"/>
          <p:nvPr/>
        </p:nvSpPr>
        <p:spPr>
          <a:xfrm>
            <a:off x="1047729" y="1037962"/>
            <a:ext cx="3653386" cy="5078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always_ff</a:t>
            </a:r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@</a:t>
            </a:r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posedge</a:t>
            </a:r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clk</a:t>
            </a:r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or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posedge</a:t>
            </a:r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rst</a:t>
            </a:r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)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begin</a:t>
            </a:r>
          </a:p>
          <a:p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(</a:t>
            </a:r>
            <a:r>
              <a:rPr lang="en-US" sz="1800" dirty="0" err="1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rst</a:t>
            </a:r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)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begin</a:t>
            </a:r>
          </a:p>
          <a:p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   …	 </a:t>
            </a:r>
          </a:p>
          <a:p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end</a:t>
            </a:r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else</a:t>
            </a:r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begin</a:t>
            </a:r>
          </a:p>
          <a:p>
            <a:r>
              <a:rPr lang="en-US" sz="1800" dirty="0">
                <a:solidFill>
                  <a:srgbClr val="C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 // Register the inputs</a:t>
            </a:r>
          </a:p>
          <a:p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 </a:t>
            </a:r>
            <a:r>
              <a:rPr lang="en-US" sz="1800" dirty="0" err="1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inputs_r</a:t>
            </a:r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&lt;= inputs;	</a:t>
            </a:r>
          </a:p>
          <a:p>
            <a:r>
              <a:rPr lang="en-US" sz="1800" dirty="0">
                <a:solidFill>
                  <a:srgbClr val="C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 // Register the first row of adders </a:t>
            </a:r>
          </a:p>
          <a:p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 add0_0 &lt;= </a:t>
            </a:r>
            <a:r>
              <a:rPr lang="en-US" sz="1800" dirty="0" err="1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inputs_r</a:t>
            </a:r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[0] + </a:t>
            </a:r>
            <a:r>
              <a:rPr lang="en-US" sz="1800" dirty="0" err="1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inputs_r</a:t>
            </a:r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[1];</a:t>
            </a:r>
          </a:p>
          <a:p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 add0_1 &lt;= </a:t>
            </a:r>
            <a:r>
              <a:rPr lang="en-US" sz="1800" dirty="0" err="1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inputs_r</a:t>
            </a:r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[2] + </a:t>
            </a:r>
            <a:r>
              <a:rPr lang="en-US" sz="1800" dirty="0" err="1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inputs_r</a:t>
            </a:r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[3];</a:t>
            </a:r>
          </a:p>
          <a:p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 add0_2 &lt;= </a:t>
            </a:r>
            <a:r>
              <a:rPr lang="en-US" sz="1800" dirty="0" err="1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inputs_r</a:t>
            </a:r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[4] + </a:t>
            </a:r>
            <a:r>
              <a:rPr lang="en-US" sz="1800" dirty="0" err="1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inputs_r</a:t>
            </a:r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[5];</a:t>
            </a:r>
          </a:p>
          <a:p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 add0_3 &lt;= </a:t>
            </a:r>
            <a:r>
              <a:rPr lang="en-US" sz="1800" dirty="0" err="1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inputs_r</a:t>
            </a:r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[6] + </a:t>
            </a:r>
            <a:r>
              <a:rPr lang="en-US" sz="1800" dirty="0" err="1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inputs_r</a:t>
            </a:r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[7];   </a:t>
            </a:r>
          </a:p>
          <a:p>
            <a:r>
              <a:rPr lang="en-US" sz="1800" dirty="0">
                <a:solidFill>
                  <a:srgbClr val="C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 // Register the second row of adders</a:t>
            </a:r>
          </a:p>
          <a:p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 add1_0 &lt;= add0_0 + add0_1;</a:t>
            </a:r>
          </a:p>
          <a:p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 add1_1 &lt;= add0_2 + add0_3;</a:t>
            </a:r>
          </a:p>
          <a:p>
            <a:r>
              <a:rPr lang="en-US" sz="1800" dirty="0">
                <a:solidFill>
                  <a:srgbClr val="C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 // Register the final output     </a:t>
            </a:r>
          </a:p>
          <a:p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 add2_0 = add1_0 + add1_1;</a:t>
            </a:r>
          </a:p>
          <a:p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 sum     &lt;= add2_0;	 </a:t>
            </a:r>
          </a:p>
          <a:p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end</a:t>
            </a:r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83ABCEB-4592-4D98-AEEF-0F7642D8C396}"/>
              </a:ext>
            </a:extLst>
          </p:cNvPr>
          <p:cNvSpPr/>
          <p:nvPr/>
        </p:nvSpPr>
        <p:spPr>
          <a:xfrm>
            <a:off x="6421453" y="2501727"/>
            <a:ext cx="3765526" cy="770511"/>
          </a:xfrm>
          <a:prstGeom prst="roundRect">
            <a:avLst/>
          </a:prstGeom>
          <a:noFill/>
          <a:ln w="25400" cap="flat">
            <a:solidFill>
              <a:srgbClr val="1E2CA2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6A76761-A3AF-422B-B27E-0FF0AC937FD1}"/>
              </a:ext>
            </a:extLst>
          </p:cNvPr>
          <p:cNvSpPr/>
          <p:nvPr/>
        </p:nvSpPr>
        <p:spPr>
          <a:xfrm>
            <a:off x="6988916" y="3349100"/>
            <a:ext cx="2712697" cy="770511"/>
          </a:xfrm>
          <a:prstGeom prst="roundRect">
            <a:avLst/>
          </a:prstGeom>
          <a:noFill/>
          <a:ln w="25400" cap="flat">
            <a:solidFill>
              <a:srgbClr val="1E2CA2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AC61B8D-5E91-4BDA-BEC8-092174C55D1C}"/>
              </a:ext>
            </a:extLst>
          </p:cNvPr>
          <p:cNvSpPr/>
          <p:nvPr/>
        </p:nvSpPr>
        <p:spPr>
          <a:xfrm>
            <a:off x="8014238" y="4255572"/>
            <a:ext cx="601054" cy="770511"/>
          </a:xfrm>
          <a:prstGeom prst="roundRect">
            <a:avLst/>
          </a:prstGeom>
          <a:noFill/>
          <a:ln w="25400" cap="flat">
            <a:solidFill>
              <a:srgbClr val="1E2CA2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" name="Right Brace 76">
            <a:extLst>
              <a:ext uri="{FF2B5EF4-FFF2-40B4-BE49-F238E27FC236}">
                <a16:creationId xmlns:a16="http://schemas.microsoft.com/office/drawing/2014/main" id="{11A60C4D-2A3B-4D18-9E5E-D6A890C65007}"/>
              </a:ext>
            </a:extLst>
          </p:cNvPr>
          <p:cNvSpPr/>
          <p:nvPr/>
        </p:nvSpPr>
        <p:spPr>
          <a:xfrm>
            <a:off x="3906118" y="2850547"/>
            <a:ext cx="218567" cy="1181832"/>
          </a:xfrm>
          <a:prstGeom prst="rightBrace">
            <a:avLst>
              <a:gd name="adj1" fmla="val 56270"/>
              <a:gd name="adj2" fmla="val 50000"/>
            </a:avLst>
          </a:prstGeom>
          <a:noFill/>
          <a:ln w="38100" cap="flat">
            <a:solidFill>
              <a:srgbClr val="1E2C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0A874F0-8997-4B80-8E63-21CD88B2951F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4194432" y="2886983"/>
            <a:ext cx="2227021" cy="554480"/>
          </a:xfrm>
          <a:prstGeom prst="straightConnector1">
            <a:avLst/>
          </a:prstGeom>
          <a:noFill/>
          <a:ln w="38100" cap="flat">
            <a:solidFill>
              <a:srgbClr val="1E2CA2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Right Brace 58">
            <a:extLst>
              <a:ext uri="{FF2B5EF4-FFF2-40B4-BE49-F238E27FC236}">
                <a16:creationId xmlns:a16="http://schemas.microsoft.com/office/drawing/2014/main" id="{3CBD55AB-1BFE-41A3-9E56-A744D7801A69}"/>
              </a:ext>
            </a:extLst>
          </p:cNvPr>
          <p:cNvSpPr/>
          <p:nvPr/>
        </p:nvSpPr>
        <p:spPr>
          <a:xfrm>
            <a:off x="3923506" y="4164647"/>
            <a:ext cx="218567" cy="678816"/>
          </a:xfrm>
          <a:prstGeom prst="rightBrace">
            <a:avLst>
              <a:gd name="adj1" fmla="val 56270"/>
              <a:gd name="adj2" fmla="val 50000"/>
            </a:avLst>
          </a:prstGeom>
          <a:noFill/>
          <a:ln w="38100" cap="flat">
            <a:solidFill>
              <a:srgbClr val="1E2C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A884944-25E2-49B9-A83D-AF1472E4A1BE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4199349" y="3734356"/>
            <a:ext cx="2789567" cy="769700"/>
          </a:xfrm>
          <a:prstGeom prst="straightConnector1">
            <a:avLst/>
          </a:prstGeom>
          <a:noFill/>
          <a:ln w="38100" cap="flat">
            <a:solidFill>
              <a:srgbClr val="1E2CA2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6" name="Right Brace 65">
            <a:extLst>
              <a:ext uri="{FF2B5EF4-FFF2-40B4-BE49-F238E27FC236}">
                <a16:creationId xmlns:a16="http://schemas.microsoft.com/office/drawing/2014/main" id="{F78FFE3E-AA44-4E50-BDC0-0D4FC10BB33E}"/>
              </a:ext>
            </a:extLst>
          </p:cNvPr>
          <p:cNvSpPr/>
          <p:nvPr/>
        </p:nvSpPr>
        <p:spPr>
          <a:xfrm>
            <a:off x="3921287" y="4993079"/>
            <a:ext cx="218567" cy="678816"/>
          </a:xfrm>
          <a:prstGeom prst="rightBrace">
            <a:avLst>
              <a:gd name="adj1" fmla="val 56270"/>
              <a:gd name="adj2" fmla="val 50000"/>
            </a:avLst>
          </a:prstGeom>
          <a:noFill/>
          <a:ln w="38100" cap="flat">
            <a:solidFill>
              <a:srgbClr val="1E2C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7AAEEFA-D4A1-4FEF-BF58-753FEE10D4CE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4203253" y="4640828"/>
            <a:ext cx="3810985" cy="691660"/>
          </a:xfrm>
          <a:prstGeom prst="straightConnector1">
            <a:avLst/>
          </a:prstGeom>
          <a:noFill/>
          <a:ln w="38100" cap="flat">
            <a:solidFill>
              <a:srgbClr val="1E2CA2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5984173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1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1088968" y="1049339"/>
                <a:ext cx="10913642" cy="4985702"/>
              </a:xfrm>
            </p:spPr>
            <p:txBody>
              <a:bodyPr/>
              <a:lstStyle/>
              <a:p>
                <a:r>
                  <a:rPr lang="en-US" sz="3200" dirty="0"/>
                  <a:t>Quick review:</a:t>
                </a:r>
              </a:p>
              <a:p>
                <a:pPr lvl="1"/>
                <a:r>
                  <a:rPr lang="en-US" sz="2800" dirty="0"/>
                  <a:t>For </a:t>
                </a:r>
                <a:r>
                  <a:rPr lang="en-US" sz="2800" i="1" dirty="0"/>
                  <a:t>all </a:t>
                </a:r>
                <a:r>
                  <a:rPr lang="en-US" sz="2800" dirty="0"/>
                  <a:t>paths between </a:t>
                </a:r>
                <a:r>
                  <a:rPr lang="en-US" sz="2800" i="1" dirty="0"/>
                  <a:t>all</a:t>
                </a:r>
                <a:r>
                  <a:rPr lang="en-US" sz="2800" dirty="0"/>
                  <a:t> FFs, must ensure:</a:t>
                </a:r>
              </a:p>
              <a:p>
                <a:pPr lvl="1"/>
                <a:r>
                  <a:rPr lang="en-US" sz="2800" i="1" dirty="0"/>
                  <a:t>T</a:t>
                </a:r>
                <a:r>
                  <a:rPr lang="en-US" sz="2800" i="1" baseline="-25000" dirty="0"/>
                  <a:t>C</a:t>
                </a:r>
                <a:r>
                  <a:rPr lang="en-US" sz="2800" i="1" dirty="0"/>
                  <a:t> + T</a:t>
                </a:r>
                <a:r>
                  <a:rPr lang="en-US" sz="2800" i="1" baseline="-25000" dirty="0"/>
                  <a:t>IC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i="1" dirty="0"/>
                  <a:t> </a:t>
                </a:r>
                <a:r>
                  <a:rPr lang="en-US" sz="2800" i="1" dirty="0" err="1"/>
                  <a:t>T</a:t>
                </a:r>
                <a:r>
                  <a:rPr lang="en-US" sz="2800" i="1" baseline="-25000" dirty="0" err="1"/>
                  <a:t>clk</a:t>
                </a:r>
                <a:r>
                  <a:rPr lang="en-US" sz="2800" i="1" baseline="-25000" dirty="0"/>
                  <a:t> </a:t>
                </a:r>
                <a:r>
                  <a:rPr lang="en-US" sz="2800" i="1" dirty="0"/>
                  <a:t>+ </a:t>
                </a:r>
                <a:r>
                  <a:rPr lang="en-US" sz="2800" i="1" dirty="0" err="1"/>
                  <a:t>T</a:t>
                </a:r>
                <a:r>
                  <a:rPr lang="en-US" sz="2800" i="1" baseline="-25000" dirty="0" err="1"/>
                  <a:t>skew</a:t>
                </a:r>
                <a:r>
                  <a:rPr lang="en-US" sz="2800" i="1" baseline="-25000" dirty="0"/>
                  <a:t> </a:t>
                </a:r>
                <a:r>
                  <a:rPr lang="en-US" sz="2800" i="1" dirty="0"/>
                  <a:t>-</a:t>
                </a:r>
                <a:r>
                  <a:rPr lang="en-US" sz="2800" i="1" dirty="0" err="1"/>
                  <a:t>T</a:t>
                </a:r>
                <a:r>
                  <a:rPr lang="en-US" sz="2800" i="1" baseline="-25000" dirty="0" err="1"/>
                  <a:t>setup</a:t>
                </a:r>
                <a:endParaRPr lang="en-US" sz="2800" dirty="0"/>
              </a:p>
              <a:p>
                <a:pPr lvl="2"/>
                <a:r>
                  <a:rPr lang="en-US" sz="2000" i="1" dirty="0"/>
                  <a:t>T</a:t>
                </a:r>
                <a:r>
                  <a:rPr lang="en-US" sz="2000" i="1" baseline="-25000" dirty="0"/>
                  <a:t>C</a:t>
                </a:r>
                <a:r>
                  <a:rPr lang="en-US" sz="2000" dirty="0"/>
                  <a:t>: cell/logic delay, </a:t>
                </a:r>
                <a:r>
                  <a:rPr lang="en-US" sz="2000" i="1" dirty="0"/>
                  <a:t>T</a:t>
                </a:r>
                <a:r>
                  <a:rPr lang="en-US" sz="2000" i="1" baseline="-25000" dirty="0"/>
                  <a:t>IC</a:t>
                </a:r>
                <a:r>
                  <a:rPr lang="en-US" sz="2000" dirty="0"/>
                  <a:t>: interconnect delay</a:t>
                </a:r>
                <a:endParaRPr lang="en-US" sz="2000" i="1" dirty="0"/>
              </a:p>
              <a:p>
                <a:pPr lvl="2"/>
                <a:r>
                  <a:rPr lang="en-US" sz="2000" i="1" dirty="0" err="1"/>
                  <a:t>T</a:t>
                </a:r>
                <a:r>
                  <a:rPr lang="en-US" sz="2000" i="1" baseline="-25000" dirty="0" err="1"/>
                  <a:t>clk</a:t>
                </a:r>
                <a:r>
                  <a:rPr lang="en-US" sz="2000" dirty="0"/>
                  <a:t>: clock period, </a:t>
                </a:r>
                <a:r>
                  <a:rPr lang="en-US" sz="2000" i="1" dirty="0" err="1"/>
                  <a:t>T</a:t>
                </a:r>
                <a:r>
                  <a:rPr lang="en-US" sz="2000" i="1" baseline="-25000" dirty="0" err="1"/>
                  <a:t>skew</a:t>
                </a:r>
                <a:r>
                  <a:rPr lang="en-US" sz="2000" dirty="0"/>
                  <a:t>: clock </a:t>
                </a:r>
                <a:r>
                  <a:rPr lang="en-US" sz="2000" dirty="0" err="1"/>
                  <a:t>skew,</a:t>
                </a:r>
                <a:r>
                  <a:rPr lang="en-US" sz="2000" i="1" dirty="0" err="1"/>
                  <a:t>T</a:t>
                </a:r>
                <a:r>
                  <a:rPr lang="en-US" sz="2000" i="1" baseline="-25000" dirty="0" err="1"/>
                  <a:t>setup</a:t>
                </a:r>
                <a:r>
                  <a:rPr lang="en-US" sz="2000" dirty="0"/>
                  <a:t>: FF setup time</a:t>
                </a:r>
              </a:p>
              <a:p>
                <a:pPr lvl="1"/>
                <a:r>
                  <a:rPr lang="en-US" sz="2800" dirty="0"/>
                  <a:t>Alternatively: </a:t>
                </a:r>
                <a:r>
                  <a:rPr lang="en-US" sz="2800" i="1" dirty="0"/>
                  <a:t>T</a:t>
                </a:r>
                <a:r>
                  <a:rPr lang="en-US" sz="2800" i="1" baseline="-25000" dirty="0"/>
                  <a:t>FF-to-FF</a:t>
                </a:r>
                <a:r>
                  <a:rPr lang="en-US" sz="2800" i="1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191EA2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i="1" dirty="0"/>
                  <a:t>T</a:t>
                </a:r>
                <a:r>
                  <a:rPr lang="en-US" sz="2800" i="1" baseline="-25000" dirty="0"/>
                  <a:t>deadline</a:t>
                </a:r>
              </a:p>
              <a:p>
                <a:pPr lvl="2"/>
                <a:r>
                  <a:rPr lang="en-US" sz="2000" i="1" dirty="0"/>
                  <a:t>T</a:t>
                </a:r>
                <a:r>
                  <a:rPr lang="en-US" sz="2000" i="1" baseline="-25000" dirty="0"/>
                  <a:t>FF-to-FF</a:t>
                </a:r>
                <a:r>
                  <a:rPr lang="en-US" sz="2000" i="1" dirty="0"/>
                  <a:t> = T</a:t>
                </a:r>
                <a:r>
                  <a:rPr lang="en-US" sz="2000" i="1" baseline="-25000" dirty="0"/>
                  <a:t>C</a:t>
                </a:r>
                <a:r>
                  <a:rPr lang="en-US" sz="2000" i="1" dirty="0"/>
                  <a:t> + T</a:t>
                </a:r>
                <a:r>
                  <a:rPr lang="en-US" sz="2000" i="1" baseline="-25000" dirty="0"/>
                  <a:t>IC</a:t>
                </a:r>
              </a:p>
              <a:p>
                <a:pPr lvl="2"/>
                <a:r>
                  <a:rPr lang="en-US" sz="2000" i="1" dirty="0" err="1"/>
                  <a:t>T</a:t>
                </a:r>
                <a:r>
                  <a:rPr lang="en-US" sz="2000" i="1" baseline="-25000" dirty="0" err="1"/>
                  <a:t>deadline</a:t>
                </a:r>
                <a:r>
                  <a:rPr lang="en-US" sz="2000" i="1" dirty="0"/>
                  <a:t> = </a:t>
                </a:r>
                <a:r>
                  <a:rPr lang="en-US" sz="2000" i="1" dirty="0" err="1"/>
                  <a:t>T</a:t>
                </a:r>
                <a:r>
                  <a:rPr lang="en-US" sz="2000" i="1" baseline="-25000" dirty="0" err="1"/>
                  <a:t>clk</a:t>
                </a:r>
                <a:r>
                  <a:rPr lang="en-US" sz="2000" i="1" baseline="-25000" dirty="0"/>
                  <a:t> </a:t>
                </a:r>
                <a:r>
                  <a:rPr lang="en-US" sz="2000" i="1" dirty="0"/>
                  <a:t>+ </a:t>
                </a:r>
                <a:r>
                  <a:rPr lang="en-US" sz="2000" i="1" dirty="0" err="1"/>
                  <a:t>T</a:t>
                </a:r>
                <a:r>
                  <a:rPr lang="en-US" sz="2000" i="1" baseline="-25000" dirty="0" err="1"/>
                  <a:t>skew</a:t>
                </a:r>
                <a:r>
                  <a:rPr lang="en-US" sz="2000" i="1" baseline="-25000" dirty="0"/>
                  <a:t> </a:t>
                </a:r>
                <a:r>
                  <a:rPr lang="en-US" sz="2000" i="1" dirty="0"/>
                  <a:t>-</a:t>
                </a:r>
                <a:r>
                  <a:rPr lang="en-US" sz="2000" i="1" dirty="0" err="1"/>
                  <a:t>T</a:t>
                </a:r>
                <a:r>
                  <a:rPr lang="en-US" sz="2000" i="1" baseline="-25000" dirty="0" err="1"/>
                  <a:t>setup</a:t>
                </a:r>
                <a:endParaRPr lang="en-US" sz="3200" dirty="0"/>
              </a:p>
              <a:p>
                <a:r>
                  <a:rPr lang="en-US" sz="3200" dirty="0"/>
                  <a:t>Example circuit: adder tree</a:t>
                </a:r>
              </a:p>
              <a:p>
                <a:pPr lvl="1"/>
                <a:r>
                  <a:rPr lang="en-US">
                    <a:hlinkClick r:id="rId3"/>
                  </a:rPr>
                  <a:t>https</a:t>
                </a:r>
                <a:r>
                  <a:rPr lang="en-US" dirty="0">
                    <a:hlinkClick r:id="rId3"/>
                  </a:rPr>
                  <a:t>://github.com/ARC-Lab-UF/intel-training-modules/tree/master/timing/examples/add</a:t>
                </a:r>
                <a:r>
                  <a:rPr lang="en-US">
                    <a:hlinkClick r:id="rId3"/>
                  </a:rPr>
                  <a:t>_tree</a:t>
                </a:r>
                <a:endParaRPr lang="en-US" dirty="0"/>
              </a:p>
              <a:p>
                <a:pPr marL="55397" indent="0">
                  <a:buNone/>
                </a:pPr>
                <a:endParaRPr lang="en-US" sz="3200" dirty="0"/>
              </a:p>
              <a:p>
                <a:endParaRPr lang="en-US" sz="3200" dirty="0"/>
              </a:p>
              <a:p>
                <a:pPr lvl="2">
                  <a:spcBef>
                    <a:spcPts val="0"/>
                  </a:spcBef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1088968" y="1049339"/>
                <a:ext cx="10913642" cy="4985702"/>
              </a:xfrm>
              <a:blipFill>
                <a:blip r:embed="rId4"/>
                <a:stretch>
                  <a:fillRect l="-1620" t="-2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0495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6" y="0"/>
            <a:ext cx="10310524" cy="866180"/>
          </a:xfrm>
        </p:spPr>
        <p:txBody>
          <a:bodyPr/>
          <a:lstStyle/>
          <a:p>
            <a:r>
              <a:rPr lang="en-US" dirty="0"/>
              <a:t>Intel Quartus Timing Analyzer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94804" y="1004365"/>
            <a:ext cx="11443316" cy="4985702"/>
          </a:xfrm>
        </p:spPr>
        <p:txBody>
          <a:bodyPr/>
          <a:lstStyle/>
          <a:p>
            <a:r>
              <a:rPr lang="en-US" dirty="0"/>
              <a:t>Quartus uses different naming convention</a:t>
            </a:r>
          </a:p>
          <a:p>
            <a:pPr lvl="1"/>
            <a:r>
              <a:rPr lang="en-US" sz="2000" dirty="0"/>
              <a:t>Data Arrival Time: time for source FF output to arrive at destination FF</a:t>
            </a:r>
          </a:p>
          <a:p>
            <a:pPr lvl="1"/>
            <a:r>
              <a:rPr lang="en-US" sz="2000" dirty="0"/>
              <a:t>Data Required Time: time when source FF output is required</a:t>
            </a:r>
            <a:r>
              <a:rPr lang="en-US" sz="2000" i="1" dirty="0"/>
              <a:t> </a:t>
            </a:r>
            <a:r>
              <a:rPr lang="en-US" sz="2000" dirty="0"/>
              <a:t>to have arrived at destination FF</a:t>
            </a:r>
          </a:p>
          <a:p>
            <a:r>
              <a:rPr lang="en-US" dirty="0"/>
              <a:t>Timing violation when Data Arrival Time &gt; Data Required Time</a:t>
            </a:r>
          </a:p>
          <a:p>
            <a:pPr lvl="2"/>
            <a:endParaRPr lang="en-US" dirty="0"/>
          </a:p>
          <a:p>
            <a:pPr lvl="2"/>
            <a:endParaRPr lang="en-US" sz="1800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sz="2200" dirty="0"/>
          </a:p>
          <a:p>
            <a:pPr lvl="1"/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DDC914-024E-4A59-ACF2-8997AA07A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80" y="2822723"/>
            <a:ext cx="6530082" cy="30309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CD0A96-206D-41E6-8AD1-2BD5F580B867}"/>
              </a:ext>
            </a:extLst>
          </p:cNvPr>
          <p:cNvSpPr txBox="1"/>
          <p:nvPr/>
        </p:nvSpPr>
        <p:spPr>
          <a:xfrm>
            <a:off x="6812132" y="6201410"/>
            <a:ext cx="537986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Image from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Intel® Quartus® Prime Pro Edition User Guide: Timing Analyzer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  <a:hlinkClick r:id="rId4"/>
              </a:rPr>
              <a:t>https://www.intel.com/content/dam/www/programmable/us/en/pdfs/literature/ug/ug-qpp-timing-analyzer.pdf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0778966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6" y="0"/>
            <a:ext cx="10310524" cy="866180"/>
          </a:xfrm>
        </p:spPr>
        <p:txBody>
          <a:bodyPr/>
          <a:lstStyle/>
          <a:p>
            <a:r>
              <a:rPr lang="en-US" dirty="0"/>
              <a:t>Data Arrival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94804" y="1004365"/>
            <a:ext cx="11159232" cy="4985702"/>
          </a:xfrm>
        </p:spPr>
        <p:txBody>
          <a:bodyPr/>
          <a:lstStyle/>
          <a:p>
            <a:r>
              <a:rPr lang="en-US" sz="2400" dirty="0"/>
              <a:t>Launch Edge + Source Clock Delay + µ</a:t>
            </a:r>
            <a:r>
              <a:rPr lang="en-US" sz="2400" dirty="0" err="1"/>
              <a:t>t</a:t>
            </a:r>
            <a:r>
              <a:rPr lang="en-US" sz="2400" baseline="-25000" dirty="0" err="1"/>
              <a:t>co</a:t>
            </a:r>
            <a:r>
              <a:rPr lang="en-US" sz="2400" baseline="-25000" dirty="0"/>
              <a:t> </a:t>
            </a:r>
            <a:r>
              <a:rPr lang="en-US" sz="2400" dirty="0"/>
              <a:t>+ Register-to-Register Delay</a:t>
            </a:r>
            <a:endParaRPr lang="en-US" sz="1800" dirty="0"/>
          </a:p>
          <a:p>
            <a:pPr lvl="1"/>
            <a:r>
              <a:rPr lang="en-US" sz="2200" dirty="0"/>
              <a:t>Launch Edge:  time </a:t>
            </a:r>
            <a:r>
              <a:rPr lang="en-US" sz="2200"/>
              <a:t>of rising clock </a:t>
            </a:r>
            <a:r>
              <a:rPr lang="en-US" sz="2200" dirty="0"/>
              <a:t>edge of source register (usually 0 ns)</a:t>
            </a:r>
          </a:p>
          <a:p>
            <a:pPr lvl="1"/>
            <a:r>
              <a:rPr lang="en-US" sz="2200" dirty="0"/>
              <a:t>Source Clock Delay: delay from clock source to clock input of source register</a:t>
            </a:r>
          </a:p>
          <a:p>
            <a:pPr lvl="1"/>
            <a:r>
              <a:rPr lang="en-US" sz="2200" dirty="0"/>
              <a:t>µ</a:t>
            </a:r>
            <a:r>
              <a:rPr lang="en-US" sz="2200" dirty="0" err="1"/>
              <a:t>t</a:t>
            </a:r>
            <a:r>
              <a:rPr lang="en-US" sz="2200" baseline="-25000" dirty="0" err="1"/>
              <a:t>co</a:t>
            </a:r>
            <a:r>
              <a:rPr lang="en-US" sz="2200" baseline="-25000" dirty="0"/>
              <a:t> </a:t>
            </a:r>
            <a:r>
              <a:rPr lang="en-US" sz="2200" dirty="0"/>
              <a:t>: clock-to-output delay (aka </a:t>
            </a:r>
            <a:r>
              <a:rPr lang="en-US" sz="2200" dirty="0" err="1"/>
              <a:t>clk</a:t>
            </a:r>
            <a:r>
              <a:rPr lang="en-US" sz="2200" dirty="0"/>
              <a:t>-to-Q)</a:t>
            </a:r>
          </a:p>
          <a:p>
            <a:pPr lvl="2"/>
            <a:r>
              <a:rPr lang="en-US" sz="1600" dirty="0"/>
              <a:t>Time between clock edge and output of FF</a:t>
            </a:r>
          </a:p>
          <a:p>
            <a:pPr lvl="2"/>
            <a:r>
              <a:rPr lang="en-US" sz="1600" dirty="0"/>
              <a:t>Ignore the µ symbol, time is usually &lt; 1 ns</a:t>
            </a:r>
          </a:p>
          <a:p>
            <a:pPr lvl="2"/>
            <a:endParaRPr lang="en-US" sz="1800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sz="2200" dirty="0"/>
          </a:p>
          <a:p>
            <a:pPr lvl="1"/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DDC914-024E-4A59-ACF2-8997AA07A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038" y="3314539"/>
            <a:ext cx="5764409" cy="2675528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B79140E6-73A7-4624-946F-17288AC41BB9}"/>
              </a:ext>
            </a:extLst>
          </p:cNvPr>
          <p:cNvSpPr/>
          <p:nvPr/>
        </p:nvSpPr>
        <p:spPr>
          <a:xfrm rot="5400000">
            <a:off x="4508400" y="4207734"/>
            <a:ext cx="147930" cy="1577239"/>
          </a:xfrm>
          <a:prstGeom prst="rightBrace">
            <a:avLst>
              <a:gd name="adj1" fmla="val 56680"/>
              <a:gd name="adj2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B1B921-C657-48D9-A959-CC4C4BA745F4}"/>
              </a:ext>
            </a:extLst>
          </p:cNvPr>
          <p:cNvSpPr txBox="1"/>
          <p:nvPr/>
        </p:nvSpPr>
        <p:spPr>
          <a:xfrm>
            <a:off x="3694244" y="5070317"/>
            <a:ext cx="1676741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rgbClr val="191EA2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  <a:sym typeface="Gill Sans Light"/>
              </a:rPr>
              <a:t>Source Clock Delay</a:t>
            </a:r>
            <a:endParaRPr lang="en-US" sz="1400" i="1" dirty="0">
              <a:solidFill>
                <a:srgbClr val="191EA2"/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4119FEC-69EA-43DE-9A32-B8D463CCF790}"/>
              </a:ext>
            </a:extLst>
          </p:cNvPr>
          <p:cNvSpPr/>
          <p:nvPr/>
        </p:nvSpPr>
        <p:spPr>
          <a:xfrm rot="16200000">
            <a:off x="7037763" y="2255866"/>
            <a:ext cx="116910" cy="2000435"/>
          </a:xfrm>
          <a:prstGeom prst="rightBrace">
            <a:avLst>
              <a:gd name="adj1" fmla="val 56680"/>
              <a:gd name="adj2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6C3CD0-BD16-4521-BCF5-8CF588A3189D}"/>
              </a:ext>
            </a:extLst>
          </p:cNvPr>
          <p:cNvSpPr txBox="1"/>
          <p:nvPr/>
        </p:nvSpPr>
        <p:spPr>
          <a:xfrm>
            <a:off x="6096499" y="2821137"/>
            <a:ext cx="221214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rgbClr val="191EA2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  <a:sym typeface="Gill Sans Light"/>
              </a:rPr>
              <a:t>Register-to-Register Delay</a:t>
            </a:r>
            <a:endParaRPr lang="en-US" sz="1400" i="1" dirty="0">
              <a:solidFill>
                <a:srgbClr val="191EA2"/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AB2879-BE7E-4F89-9264-28243B2477A1}"/>
              </a:ext>
            </a:extLst>
          </p:cNvPr>
          <p:cNvSpPr txBox="1"/>
          <p:nvPr/>
        </p:nvSpPr>
        <p:spPr>
          <a:xfrm>
            <a:off x="6812132" y="6201410"/>
            <a:ext cx="537986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Image from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Intel® Quartus® Prime Pro Edition User Guide: Timing Analyzer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  <a:hlinkClick r:id="rId4"/>
              </a:rPr>
              <a:t>https://www.intel.com/content/dam/www/programmable/us/en/pdfs/literature/ug/ug-qpp-timing-analyzer.pdf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9856218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6" y="0"/>
            <a:ext cx="10310524" cy="866180"/>
          </a:xfrm>
        </p:spPr>
        <p:txBody>
          <a:bodyPr/>
          <a:lstStyle/>
          <a:p>
            <a:r>
              <a:rPr lang="en-US" dirty="0"/>
              <a:t>Data Required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94804" y="1004365"/>
            <a:ext cx="11159232" cy="4985702"/>
          </a:xfrm>
        </p:spPr>
        <p:txBody>
          <a:bodyPr/>
          <a:lstStyle/>
          <a:p>
            <a:r>
              <a:rPr lang="en-US" sz="2400" dirty="0"/>
              <a:t>Latch Edge + </a:t>
            </a:r>
            <a:r>
              <a:rPr lang="en-US" sz="2400" dirty="0" err="1"/>
              <a:t>Dest</a:t>
            </a:r>
            <a:r>
              <a:rPr lang="en-US" sz="2400" dirty="0"/>
              <a:t> Clock Delay - µ</a:t>
            </a:r>
            <a:r>
              <a:rPr lang="en-US" sz="2400" dirty="0" err="1"/>
              <a:t>t</a:t>
            </a:r>
            <a:r>
              <a:rPr lang="en-US" sz="2400" baseline="-25000" dirty="0" err="1"/>
              <a:t>su</a:t>
            </a:r>
            <a:r>
              <a:rPr lang="en-US" sz="2400" baseline="-25000" dirty="0"/>
              <a:t> </a:t>
            </a:r>
            <a:endParaRPr lang="en-US" dirty="0"/>
          </a:p>
          <a:p>
            <a:pPr lvl="1"/>
            <a:r>
              <a:rPr lang="en-US" dirty="0"/>
              <a:t>Latch Edge:  time of clock edge for </a:t>
            </a:r>
            <a:r>
              <a:rPr lang="en-US" dirty="0" err="1"/>
              <a:t>dest</a:t>
            </a:r>
            <a:r>
              <a:rPr lang="en-US" dirty="0"/>
              <a:t> register (usually clock period)</a:t>
            </a:r>
          </a:p>
          <a:p>
            <a:pPr lvl="1"/>
            <a:r>
              <a:rPr lang="en-US" dirty="0" err="1"/>
              <a:t>Dest</a:t>
            </a:r>
            <a:r>
              <a:rPr lang="en-US" dirty="0"/>
              <a:t> Clock Delay: delay from clock source to clock input of </a:t>
            </a:r>
            <a:r>
              <a:rPr lang="en-US" dirty="0" err="1"/>
              <a:t>dest</a:t>
            </a:r>
            <a:r>
              <a:rPr lang="en-US" dirty="0"/>
              <a:t> register</a:t>
            </a:r>
          </a:p>
          <a:p>
            <a:pPr lvl="1"/>
            <a:r>
              <a:rPr lang="en-US" dirty="0"/>
              <a:t>µ</a:t>
            </a:r>
            <a:r>
              <a:rPr lang="en-US" dirty="0" err="1"/>
              <a:t>t</a:t>
            </a:r>
            <a:r>
              <a:rPr lang="en-US" baseline="-25000" dirty="0" err="1"/>
              <a:t>su</a:t>
            </a:r>
            <a:r>
              <a:rPr lang="en-US" baseline="-25000" dirty="0"/>
              <a:t>  </a:t>
            </a:r>
            <a:r>
              <a:rPr lang="en-US" dirty="0"/>
              <a:t>: setup time of destination register</a:t>
            </a:r>
          </a:p>
          <a:p>
            <a:pPr lvl="2"/>
            <a:r>
              <a:rPr lang="en-US" dirty="0"/>
              <a:t>Ignore the µ symbol, time is &lt; 1 ns</a:t>
            </a:r>
          </a:p>
          <a:p>
            <a:pPr lvl="2"/>
            <a:endParaRPr lang="en-US" sz="1800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sz="2200" dirty="0"/>
          </a:p>
          <a:p>
            <a:pPr lvl="1"/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41E6F-D46D-42B2-A1C9-8C21EFBD0712}"/>
              </a:ext>
            </a:extLst>
          </p:cNvPr>
          <p:cNvSpPr txBox="1"/>
          <p:nvPr/>
        </p:nvSpPr>
        <p:spPr>
          <a:xfrm>
            <a:off x="6812132" y="6201410"/>
            <a:ext cx="537986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Image from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Intel® Quartus® Prime Pro Edition User Guide: Timing Analyzer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  <a:hlinkClick r:id="rId3"/>
              </a:rPr>
              <a:t>https://www.intel.com/content/dam/www/programmable/us/en/pdfs/literature/ug/ug-qpp-timing-analyzer.pdf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B67FB7-B625-4176-833C-ABEA513C7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038" y="3314539"/>
            <a:ext cx="5764409" cy="267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164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6" y="0"/>
            <a:ext cx="10310524" cy="866180"/>
          </a:xfrm>
        </p:spPr>
        <p:txBody>
          <a:bodyPr/>
          <a:lstStyle/>
          <a:p>
            <a:r>
              <a:rPr lang="en-US" dirty="0"/>
              <a:t>Comparison of Explanations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1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94804" y="1004365"/>
                <a:ext cx="11159232" cy="4985702"/>
              </a:xfrm>
            </p:spPr>
            <p:txBody>
              <a:bodyPr/>
              <a:lstStyle/>
              <a:p>
                <a:r>
                  <a:rPr lang="en-US" dirty="0"/>
                  <a:t>Data Required Time similar to </a:t>
                </a:r>
                <a:r>
                  <a:rPr lang="en-US" i="1" dirty="0" err="1"/>
                  <a:t>T</a:t>
                </a:r>
                <a:r>
                  <a:rPr lang="en-US" i="1" baseline="-25000" dirty="0" err="1"/>
                  <a:t>deadline</a:t>
                </a:r>
                <a:endParaRPr lang="en-US" i="1" baseline="-25000" dirty="0"/>
              </a:p>
              <a:p>
                <a:pPr lvl="1"/>
                <a:r>
                  <a:rPr lang="en-US" dirty="0"/>
                  <a:t>Both represent deadline of when signal must reach destination FF</a:t>
                </a:r>
                <a:endParaRPr lang="en-US" sz="2800" i="1" baseline="-25000" dirty="0"/>
              </a:p>
              <a:p>
                <a:pPr lvl="1"/>
                <a:r>
                  <a:rPr lang="en-US" i="1" dirty="0" err="1"/>
                  <a:t>T</a:t>
                </a:r>
                <a:r>
                  <a:rPr lang="en-US" i="1" baseline="-25000" dirty="0" err="1"/>
                  <a:t>deadline</a:t>
                </a:r>
                <a:r>
                  <a:rPr lang="en-US" i="1" dirty="0"/>
                  <a:t> </a:t>
                </a:r>
                <a:r>
                  <a:rPr lang="en-US" dirty="0"/>
                  <a:t>uses skew instead of </a:t>
                </a:r>
                <a:r>
                  <a:rPr lang="en-US" dirty="0" err="1"/>
                  <a:t>Dest</a:t>
                </a:r>
                <a:r>
                  <a:rPr lang="en-US" dirty="0"/>
                  <a:t> Clock Delay</a:t>
                </a:r>
              </a:p>
              <a:p>
                <a:pPr lvl="2"/>
                <a:r>
                  <a:rPr lang="en-US" sz="2400" i="1" dirty="0" err="1"/>
                  <a:t>T</a:t>
                </a:r>
                <a:r>
                  <a:rPr lang="en-US" sz="2400" i="1" baseline="-25000" dirty="0" err="1"/>
                  <a:t>deadline</a:t>
                </a:r>
                <a:r>
                  <a:rPr lang="en-US" sz="2400" dirty="0"/>
                  <a:t> = </a:t>
                </a:r>
                <a:r>
                  <a:rPr lang="en-US" sz="2400" i="1" dirty="0" err="1"/>
                  <a:t>T</a:t>
                </a:r>
                <a:r>
                  <a:rPr lang="en-US" sz="2400" i="1" baseline="-25000" dirty="0" err="1"/>
                  <a:t>clk</a:t>
                </a:r>
                <a:r>
                  <a:rPr lang="en-US" sz="2400" i="1" baseline="-25000" dirty="0"/>
                  <a:t> </a:t>
                </a:r>
                <a:r>
                  <a:rPr lang="en-US" sz="2400" i="1" dirty="0"/>
                  <a:t>+ </a:t>
                </a:r>
                <a:r>
                  <a:rPr lang="en-US" sz="2400" i="1" dirty="0" err="1"/>
                  <a:t>T</a:t>
                </a:r>
                <a:r>
                  <a:rPr lang="en-US" sz="2400" i="1" baseline="-25000" dirty="0" err="1"/>
                  <a:t>skew</a:t>
                </a:r>
                <a:r>
                  <a:rPr lang="en-US" sz="2400" i="1" baseline="-25000" dirty="0"/>
                  <a:t> </a:t>
                </a:r>
                <a:r>
                  <a:rPr lang="en-US" sz="2400" i="1" dirty="0"/>
                  <a:t>-</a:t>
                </a:r>
                <a:r>
                  <a:rPr lang="en-US" sz="2400" i="1" dirty="0" err="1"/>
                  <a:t>T</a:t>
                </a:r>
                <a:r>
                  <a:rPr lang="en-US" sz="2400" i="1" baseline="-25000" dirty="0" err="1"/>
                  <a:t>setup</a:t>
                </a:r>
                <a:endParaRPr lang="en-US" sz="2400" dirty="0"/>
              </a:p>
              <a:p>
                <a:r>
                  <a:rPr lang="en-US" sz="2800" i="1" dirty="0" err="1"/>
                  <a:t>T</a:t>
                </a:r>
                <a:r>
                  <a:rPr lang="en-US" sz="2800" i="1" baseline="-25000" dirty="0" err="1"/>
                  <a:t>skew</a:t>
                </a:r>
                <a:r>
                  <a:rPr lang="en-US" sz="2800" i="1" baseline="-25000" dirty="0"/>
                  <a:t> </a:t>
                </a:r>
                <a:r>
                  <a:rPr lang="en-US" sz="2800" dirty="0"/>
                  <a:t>= </a:t>
                </a:r>
                <a:r>
                  <a:rPr lang="en-US" dirty="0" err="1"/>
                  <a:t>Dest</a:t>
                </a:r>
                <a:r>
                  <a:rPr lang="en-US" dirty="0"/>
                  <a:t> Clock Delay – Source Clock Delay</a:t>
                </a:r>
              </a:p>
              <a:p>
                <a:pPr lvl="1"/>
                <a:r>
                  <a:rPr lang="en-US" dirty="0"/>
                  <a:t>Timing analyzer shows delay of both clocks</a:t>
                </a:r>
              </a:p>
              <a:p>
                <a:r>
                  <a:rPr lang="en-US" dirty="0"/>
                  <a:t>Data Arrival Time = </a:t>
                </a:r>
                <a:r>
                  <a:rPr lang="en-US" sz="2800" i="1" dirty="0"/>
                  <a:t>T</a:t>
                </a:r>
                <a:r>
                  <a:rPr lang="en-US" sz="2800" i="1" baseline="-25000" dirty="0"/>
                  <a:t>FF-to-FF</a:t>
                </a:r>
                <a:r>
                  <a:rPr lang="en-US" i="1" baseline="-25000" dirty="0"/>
                  <a:t> </a:t>
                </a:r>
                <a:r>
                  <a:rPr lang="en-US" i="1" dirty="0"/>
                  <a:t>+ </a:t>
                </a:r>
                <a:r>
                  <a:rPr lang="en-US" sz="2800" dirty="0"/>
                  <a:t>Sour</a:t>
                </a:r>
                <a:r>
                  <a:rPr lang="en-US" dirty="0"/>
                  <a:t>ce Clock Delay</a:t>
                </a:r>
              </a:p>
              <a:p>
                <a:pPr lvl="1"/>
                <a:r>
                  <a:rPr lang="en-US" dirty="0"/>
                  <a:t>In previous definition, </a:t>
                </a:r>
                <a:r>
                  <a:rPr lang="en-US" sz="2400" i="1" dirty="0"/>
                  <a:t>T</a:t>
                </a:r>
                <a:r>
                  <a:rPr lang="en-US" sz="2400" i="1" baseline="-25000" dirty="0"/>
                  <a:t>FF-to-FF</a:t>
                </a:r>
                <a:r>
                  <a:rPr lang="en-US" sz="2400" i="1" dirty="0"/>
                  <a:t> </a:t>
                </a:r>
                <a:r>
                  <a:rPr lang="en-US" dirty="0"/>
                  <a:t>included clock-to-Q (</a:t>
                </a:r>
                <a:r>
                  <a:rPr lang="en-US" sz="2400" dirty="0"/>
                  <a:t>µ</a:t>
                </a:r>
                <a:r>
                  <a:rPr lang="en-US" sz="2400" dirty="0" err="1"/>
                  <a:t>t</a:t>
                </a:r>
                <a:r>
                  <a:rPr lang="en-US" sz="2400" baseline="-25000" dirty="0" err="1"/>
                  <a:t>co</a:t>
                </a:r>
                <a:r>
                  <a:rPr lang="en-US" sz="2400" dirty="0"/>
                  <a:t>)</a:t>
                </a:r>
                <a:endParaRPr lang="en-US" dirty="0"/>
              </a:p>
              <a:p>
                <a:r>
                  <a:rPr lang="en-US" dirty="0"/>
                  <a:t>Main point remains the same, ensure the following are true:</a:t>
                </a:r>
              </a:p>
              <a:p>
                <a:pPr lvl="1"/>
                <a:r>
                  <a:rPr lang="en-US" dirty="0"/>
                  <a:t>Data Arrival Time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191EA2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Data Required Time</a:t>
                </a:r>
              </a:p>
              <a:p>
                <a:pPr lvl="1"/>
                <a:r>
                  <a:rPr lang="en-US" i="1" dirty="0"/>
                  <a:t>T</a:t>
                </a:r>
                <a:r>
                  <a:rPr lang="en-US" i="1" baseline="-25000" dirty="0"/>
                  <a:t>FF-to-FF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191EA2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i="1" dirty="0"/>
                  <a:t> T</a:t>
                </a:r>
                <a:r>
                  <a:rPr lang="en-US" i="1" baseline="-25000" dirty="0"/>
                  <a:t>deadline</a:t>
                </a:r>
                <a:r>
                  <a:rPr lang="en-US" dirty="0"/>
                  <a:t> </a:t>
                </a:r>
                <a:endParaRPr lang="en-US" i="1" baseline="-2500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sz="2200" dirty="0"/>
              </a:p>
              <a:p>
                <a:pPr lvl="1"/>
                <a:endParaRPr lang="en-US" sz="1800" dirty="0"/>
              </a:p>
            </p:txBody>
          </p:sp>
        </mc:Choice>
        <mc:Fallback xmlns="">
          <p:sp>
            <p:nvSpPr>
              <p:cNvPr id="8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94804" y="1004365"/>
                <a:ext cx="11159232" cy="4985702"/>
              </a:xfrm>
              <a:blipFill>
                <a:blip r:embed="rId3"/>
                <a:stretch>
                  <a:fillRect l="-1311" t="-2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20262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6" y="0"/>
            <a:ext cx="10310524" cy="866180"/>
          </a:xfrm>
        </p:spPr>
        <p:txBody>
          <a:bodyPr/>
          <a:lstStyle/>
          <a:p>
            <a:r>
              <a:rPr lang="en-US" dirty="0"/>
              <a:t>Adder-Tree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1AC806F8-4D0A-4687-A609-9B442C04E21C}"/>
              </a:ext>
            </a:extLst>
          </p:cNvPr>
          <p:cNvSpPr txBox="1">
            <a:spLocks/>
          </p:cNvSpPr>
          <p:nvPr/>
        </p:nvSpPr>
        <p:spPr>
          <a:xfrm>
            <a:off x="1233143" y="1123073"/>
            <a:ext cx="7680037" cy="1467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/>
              <a:t>Adder tree</a:t>
            </a:r>
          </a:p>
          <a:p>
            <a:pPr lvl="1"/>
            <a:r>
              <a:rPr lang="en-US"/>
              <a:t>Adds 8 WIDTH-bit numbers in a balanced tree</a:t>
            </a:r>
          </a:p>
          <a:p>
            <a:pPr lvl="1"/>
            <a:r>
              <a:rPr lang="en-US"/>
              <a:t>Registered inputs and outputs</a:t>
            </a:r>
          </a:p>
          <a:p>
            <a:pPr lv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C6687C-2E9B-4178-B2EC-B198D9EBA536}"/>
              </a:ext>
            </a:extLst>
          </p:cNvPr>
          <p:cNvSpPr txBox="1"/>
          <p:nvPr/>
        </p:nvSpPr>
        <p:spPr>
          <a:xfrm>
            <a:off x="6614980" y="2666621"/>
            <a:ext cx="5120796" cy="26776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151CF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module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</a:t>
            </a:r>
            <a:r>
              <a:rPr lang="en-US" sz="24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add_tree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#(parameter int WIDTH=16)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 </a:t>
            </a:r>
          </a:p>
          <a:p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 (</a:t>
            </a:r>
          </a:p>
          <a:p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input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</a:t>
            </a:r>
            <a:r>
              <a:rPr lang="en-US" sz="24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clk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, </a:t>
            </a:r>
          </a:p>
          <a:p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input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</a:t>
            </a:r>
            <a:r>
              <a:rPr lang="en-US" sz="24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rst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,</a:t>
            </a:r>
          </a:p>
          <a:p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input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[WIDTH-1:0] inputs[8],</a:t>
            </a:r>
          </a:p>
          <a:p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output logic 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[WIDTH-1:0] sum</a:t>
            </a:r>
          </a:p>
          <a:p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  );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51D681-9F89-4899-A41C-9338FE9CCB4E}"/>
              </a:ext>
            </a:extLst>
          </p:cNvPr>
          <p:cNvSpPr/>
          <p:nvPr/>
        </p:nvSpPr>
        <p:spPr bwMode="auto">
          <a:xfrm>
            <a:off x="2090877" y="3302625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11" name="Straight Arrow Connector 50">
            <a:extLst>
              <a:ext uri="{FF2B5EF4-FFF2-40B4-BE49-F238E27FC236}">
                <a16:creationId xmlns:a16="http://schemas.microsoft.com/office/drawing/2014/main" id="{86EF9A0A-059E-44C4-8193-A642844CA5ED}"/>
              </a:ext>
            </a:extLst>
          </p:cNvPr>
          <p:cNvCxnSpPr>
            <a:cxnSpLocks/>
            <a:stCxn id="13" idx="2"/>
            <a:endCxn id="10" idx="1"/>
          </p:cNvCxnSpPr>
          <p:nvPr/>
        </p:nvCxnSpPr>
        <p:spPr>
          <a:xfrm>
            <a:off x="2021130" y="3187638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50">
            <a:extLst>
              <a:ext uri="{FF2B5EF4-FFF2-40B4-BE49-F238E27FC236}">
                <a16:creationId xmlns:a16="http://schemas.microsoft.com/office/drawing/2014/main" id="{054E2A60-E133-44ED-A50C-75869DAFD182}"/>
              </a:ext>
            </a:extLst>
          </p:cNvPr>
          <p:cNvCxnSpPr>
            <a:cxnSpLocks/>
            <a:stCxn id="14" idx="2"/>
            <a:endCxn id="10" idx="7"/>
          </p:cNvCxnSpPr>
          <p:nvPr/>
        </p:nvCxnSpPr>
        <p:spPr>
          <a:xfrm flipH="1">
            <a:off x="2391868" y="3187638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5E901D-5C7D-48A2-B064-9D4A8CB8A04E}"/>
              </a:ext>
            </a:extLst>
          </p:cNvPr>
          <p:cNvSpPr/>
          <p:nvPr/>
        </p:nvSpPr>
        <p:spPr>
          <a:xfrm>
            <a:off x="1844814" y="3016280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CE63C3-9920-4378-9FD4-B117D7D63C5E}"/>
              </a:ext>
            </a:extLst>
          </p:cNvPr>
          <p:cNvSpPr/>
          <p:nvPr/>
        </p:nvSpPr>
        <p:spPr>
          <a:xfrm>
            <a:off x="2315203" y="3016280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3B885C-1C6C-4F63-97EF-7741792F1F37}"/>
              </a:ext>
            </a:extLst>
          </p:cNvPr>
          <p:cNvSpPr/>
          <p:nvPr/>
        </p:nvSpPr>
        <p:spPr bwMode="auto">
          <a:xfrm>
            <a:off x="3111619" y="3302625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16" name="Straight Arrow Connector 50">
            <a:extLst>
              <a:ext uri="{FF2B5EF4-FFF2-40B4-BE49-F238E27FC236}">
                <a16:creationId xmlns:a16="http://schemas.microsoft.com/office/drawing/2014/main" id="{A4251FCA-CE90-40EF-AFD6-88D6FB7B8BF5}"/>
              </a:ext>
            </a:extLst>
          </p:cNvPr>
          <p:cNvCxnSpPr>
            <a:cxnSpLocks/>
            <a:stCxn id="18" idx="2"/>
            <a:endCxn id="15" idx="1"/>
          </p:cNvCxnSpPr>
          <p:nvPr/>
        </p:nvCxnSpPr>
        <p:spPr>
          <a:xfrm>
            <a:off x="3041872" y="3187638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50">
            <a:extLst>
              <a:ext uri="{FF2B5EF4-FFF2-40B4-BE49-F238E27FC236}">
                <a16:creationId xmlns:a16="http://schemas.microsoft.com/office/drawing/2014/main" id="{CF850410-50B9-47B4-981D-704E30E78010}"/>
              </a:ext>
            </a:extLst>
          </p:cNvPr>
          <p:cNvCxnSpPr>
            <a:cxnSpLocks/>
            <a:stCxn id="19" idx="2"/>
            <a:endCxn id="15" idx="7"/>
          </p:cNvCxnSpPr>
          <p:nvPr/>
        </p:nvCxnSpPr>
        <p:spPr>
          <a:xfrm flipH="1">
            <a:off x="3412610" y="3187638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455BC60-C139-43E2-B4EB-36CD768BD63B}"/>
              </a:ext>
            </a:extLst>
          </p:cNvPr>
          <p:cNvSpPr/>
          <p:nvPr/>
        </p:nvSpPr>
        <p:spPr>
          <a:xfrm>
            <a:off x="2865556" y="3016280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4A14D7-0DB4-4072-88AA-F4FC5F9736E3}"/>
              </a:ext>
            </a:extLst>
          </p:cNvPr>
          <p:cNvSpPr/>
          <p:nvPr/>
        </p:nvSpPr>
        <p:spPr>
          <a:xfrm>
            <a:off x="3335945" y="3016280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695D91-81F7-4EB0-B062-4CE54342B247}"/>
              </a:ext>
            </a:extLst>
          </p:cNvPr>
          <p:cNvSpPr/>
          <p:nvPr/>
        </p:nvSpPr>
        <p:spPr bwMode="auto">
          <a:xfrm>
            <a:off x="4139639" y="3302625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21" name="Straight Arrow Connector 50">
            <a:extLst>
              <a:ext uri="{FF2B5EF4-FFF2-40B4-BE49-F238E27FC236}">
                <a16:creationId xmlns:a16="http://schemas.microsoft.com/office/drawing/2014/main" id="{668A22EA-21CB-4AC9-A83B-30DCF967ECF4}"/>
              </a:ext>
            </a:extLst>
          </p:cNvPr>
          <p:cNvCxnSpPr>
            <a:cxnSpLocks/>
            <a:stCxn id="23" idx="2"/>
            <a:endCxn id="20" idx="1"/>
          </p:cNvCxnSpPr>
          <p:nvPr/>
        </p:nvCxnSpPr>
        <p:spPr>
          <a:xfrm>
            <a:off x="4069892" y="3187638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50">
            <a:extLst>
              <a:ext uri="{FF2B5EF4-FFF2-40B4-BE49-F238E27FC236}">
                <a16:creationId xmlns:a16="http://schemas.microsoft.com/office/drawing/2014/main" id="{CD290EEC-9EAF-4243-B03D-E457C4D71452}"/>
              </a:ext>
            </a:extLst>
          </p:cNvPr>
          <p:cNvCxnSpPr>
            <a:cxnSpLocks/>
            <a:stCxn id="24" idx="2"/>
            <a:endCxn id="20" idx="7"/>
          </p:cNvCxnSpPr>
          <p:nvPr/>
        </p:nvCxnSpPr>
        <p:spPr>
          <a:xfrm flipH="1">
            <a:off x="4440630" y="3187638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9597379-FDFD-4EEA-A648-E4DC4A822097}"/>
              </a:ext>
            </a:extLst>
          </p:cNvPr>
          <p:cNvSpPr/>
          <p:nvPr/>
        </p:nvSpPr>
        <p:spPr>
          <a:xfrm>
            <a:off x="3893576" y="3016280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BB695B-BEAD-4DD4-A6ED-8EF8F3A39C8D}"/>
              </a:ext>
            </a:extLst>
          </p:cNvPr>
          <p:cNvSpPr/>
          <p:nvPr/>
        </p:nvSpPr>
        <p:spPr>
          <a:xfrm>
            <a:off x="4363965" y="3016280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D4CBA6-1125-4E37-AF28-D2DC02870329}"/>
              </a:ext>
            </a:extLst>
          </p:cNvPr>
          <p:cNvSpPr/>
          <p:nvPr/>
        </p:nvSpPr>
        <p:spPr bwMode="auto">
          <a:xfrm>
            <a:off x="5138390" y="3302625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26" name="Straight Arrow Connector 50">
            <a:extLst>
              <a:ext uri="{FF2B5EF4-FFF2-40B4-BE49-F238E27FC236}">
                <a16:creationId xmlns:a16="http://schemas.microsoft.com/office/drawing/2014/main" id="{40DB1174-8769-456F-85F6-7E4F9EEE7CE2}"/>
              </a:ext>
            </a:extLst>
          </p:cNvPr>
          <p:cNvCxnSpPr>
            <a:cxnSpLocks/>
            <a:stCxn id="28" idx="2"/>
            <a:endCxn id="25" idx="1"/>
          </p:cNvCxnSpPr>
          <p:nvPr/>
        </p:nvCxnSpPr>
        <p:spPr>
          <a:xfrm>
            <a:off x="5068643" y="3187638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50">
            <a:extLst>
              <a:ext uri="{FF2B5EF4-FFF2-40B4-BE49-F238E27FC236}">
                <a16:creationId xmlns:a16="http://schemas.microsoft.com/office/drawing/2014/main" id="{6D911838-91FE-4269-BC46-BE1EEED1D7AF}"/>
              </a:ext>
            </a:extLst>
          </p:cNvPr>
          <p:cNvCxnSpPr>
            <a:cxnSpLocks/>
            <a:stCxn id="29" idx="2"/>
            <a:endCxn id="25" idx="7"/>
          </p:cNvCxnSpPr>
          <p:nvPr/>
        </p:nvCxnSpPr>
        <p:spPr>
          <a:xfrm flipH="1">
            <a:off x="5439381" y="3187638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E8ABF27-983A-45B2-A341-5305077713DD}"/>
              </a:ext>
            </a:extLst>
          </p:cNvPr>
          <p:cNvSpPr/>
          <p:nvPr/>
        </p:nvSpPr>
        <p:spPr>
          <a:xfrm>
            <a:off x="4892327" y="3016280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4F0AF5-4593-4A76-BC6F-0223C540E8FA}"/>
              </a:ext>
            </a:extLst>
          </p:cNvPr>
          <p:cNvSpPr/>
          <p:nvPr/>
        </p:nvSpPr>
        <p:spPr>
          <a:xfrm>
            <a:off x="5362716" y="3016280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270C510-2053-4C10-BC68-6A636D1B4873}"/>
              </a:ext>
            </a:extLst>
          </p:cNvPr>
          <p:cNvSpPr/>
          <p:nvPr/>
        </p:nvSpPr>
        <p:spPr bwMode="auto">
          <a:xfrm>
            <a:off x="2598483" y="3869105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31" name="Straight Arrow Connector 50">
            <a:extLst>
              <a:ext uri="{FF2B5EF4-FFF2-40B4-BE49-F238E27FC236}">
                <a16:creationId xmlns:a16="http://schemas.microsoft.com/office/drawing/2014/main" id="{401A257B-5A68-4095-A637-C3B15220E096}"/>
              </a:ext>
            </a:extLst>
          </p:cNvPr>
          <p:cNvCxnSpPr>
            <a:cxnSpLocks/>
            <a:stCxn id="10" idx="4"/>
            <a:endCxn id="30" idx="1"/>
          </p:cNvCxnSpPr>
          <p:nvPr/>
        </p:nvCxnSpPr>
        <p:spPr>
          <a:xfrm>
            <a:off x="2267194" y="3655258"/>
            <a:ext cx="382931" cy="26548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50">
            <a:extLst>
              <a:ext uri="{FF2B5EF4-FFF2-40B4-BE49-F238E27FC236}">
                <a16:creationId xmlns:a16="http://schemas.microsoft.com/office/drawing/2014/main" id="{FA2BADCD-E04D-4A5F-889D-C7723DA63185}"/>
              </a:ext>
            </a:extLst>
          </p:cNvPr>
          <p:cNvCxnSpPr>
            <a:cxnSpLocks/>
            <a:stCxn id="15" idx="4"/>
            <a:endCxn id="30" idx="7"/>
          </p:cNvCxnSpPr>
          <p:nvPr/>
        </p:nvCxnSpPr>
        <p:spPr>
          <a:xfrm flipH="1">
            <a:off x="2899474" y="3655258"/>
            <a:ext cx="388462" cy="26548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C89C929-B053-46A3-8A64-1406C417AD50}"/>
              </a:ext>
            </a:extLst>
          </p:cNvPr>
          <p:cNvSpPr/>
          <p:nvPr/>
        </p:nvSpPr>
        <p:spPr bwMode="auto">
          <a:xfrm>
            <a:off x="4642507" y="3869105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34" name="Straight Arrow Connector 50">
            <a:extLst>
              <a:ext uri="{FF2B5EF4-FFF2-40B4-BE49-F238E27FC236}">
                <a16:creationId xmlns:a16="http://schemas.microsoft.com/office/drawing/2014/main" id="{B0A40C81-DE2C-4A14-87E2-FE5EE4775A9F}"/>
              </a:ext>
            </a:extLst>
          </p:cNvPr>
          <p:cNvCxnSpPr>
            <a:cxnSpLocks/>
            <a:stCxn id="20" idx="4"/>
            <a:endCxn id="33" idx="1"/>
          </p:cNvCxnSpPr>
          <p:nvPr/>
        </p:nvCxnSpPr>
        <p:spPr>
          <a:xfrm>
            <a:off x="4315956" y="3655258"/>
            <a:ext cx="378193" cy="26548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50">
            <a:extLst>
              <a:ext uri="{FF2B5EF4-FFF2-40B4-BE49-F238E27FC236}">
                <a16:creationId xmlns:a16="http://schemas.microsoft.com/office/drawing/2014/main" id="{C31478C5-ED57-41C3-9E52-EEB6563BE491}"/>
              </a:ext>
            </a:extLst>
          </p:cNvPr>
          <p:cNvCxnSpPr>
            <a:cxnSpLocks/>
            <a:stCxn id="25" idx="4"/>
            <a:endCxn id="33" idx="7"/>
          </p:cNvCxnSpPr>
          <p:nvPr/>
        </p:nvCxnSpPr>
        <p:spPr>
          <a:xfrm flipH="1">
            <a:off x="4943498" y="3655258"/>
            <a:ext cx="371209" cy="26548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CCB5D857-A96F-43B2-838E-4005F0286DB2}"/>
              </a:ext>
            </a:extLst>
          </p:cNvPr>
          <p:cNvSpPr/>
          <p:nvPr/>
        </p:nvSpPr>
        <p:spPr bwMode="auto">
          <a:xfrm>
            <a:off x="3609972" y="4446118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37" name="Straight Arrow Connector 50">
            <a:extLst>
              <a:ext uri="{FF2B5EF4-FFF2-40B4-BE49-F238E27FC236}">
                <a16:creationId xmlns:a16="http://schemas.microsoft.com/office/drawing/2014/main" id="{4E2C923F-3FFF-4631-9070-43407456BA61}"/>
              </a:ext>
            </a:extLst>
          </p:cNvPr>
          <p:cNvCxnSpPr>
            <a:cxnSpLocks/>
            <a:stCxn id="30" idx="4"/>
            <a:endCxn id="36" idx="1"/>
          </p:cNvCxnSpPr>
          <p:nvPr/>
        </p:nvCxnSpPr>
        <p:spPr>
          <a:xfrm>
            <a:off x="2774800" y="4221738"/>
            <a:ext cx="886814" cy="27602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Arrow Connector 50">
            <a:extLst>
              <a:ext uri="{FF2B5EF4-FFF2-40B4-BE49-F238E27FC236}">
                <a16:creationId xmlns:a16="http://schemas.microsoft.com/office/drawing/2014/main" id="{8FCB7162-726E-4178-ACDE-3FC9A681D39A}"/>
              </a:ext>
            </a:extLst>
          </p:cNvPr>
          <p:cNvCxnSpPr>
            <a:cxnSpLocks/>
            <a:stCxn id="33" idx="4"/>
            <a:endCxn id="36" idx="7"/>
          </p:cNvCxnSpPr>
          <p:nvPr/>
        </p:nvCxnSpPr>
        <p:spPr>
          <a:xfrm flipH="1">
            <a:off x="3910963" y="4221738"/>
            <a:ext cx="907861" cy="27602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EAC77BF-084A-4C19-A10F-1F9D166BC521}"/>
              </a:ext>
            </a:extLst>
          </p:cNvPr>
          <p:cNvSpPr/>
          <p:nvPr/>
        </p:nvSpPr>
        <p:spPr>
          <a:xfrm>
            <a:off x="3613425" y="5022354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  <a:tailEnd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cxnSp>
        <p:nvCxnSpPr>
          <p:cNvPr id="40" name="Straight Arrow Connector 50">
            <a:extLst>
              <a:ext uri="{FF2B5EF4-FFF2-40B4-BE49-F238E27FC236}">
                <a16:creationId xmlns:a16="http://schemas.microsoft.com/office/drawing/2014/main" id="{5E01F6C4-4C3E-4B0E-B098-390E7561E9C7}"/>
              </a:ext>
            </a:extLst>
          </p:cNvPr>
          <p:cNvCxnSpPr>
            <a:cxnSpLocks/>
            <a:stCxn id="36" idx="4"/>
            <a:endCxn id="39" idx="0"/>
          </p:cNvCxnSpPr>
          <p:nvPr/>
        </p:nvCxnSpPr>
        <p:spPr>
          <a:xfrm>
            <a:off x="3786289" y="4798751"/>
            <a:ext cx="3453" cy="22360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96152B7-AA9F-4813-A3BF-2220BE462770}"/>
              </a:ext>
            </a:extLst>
          </p:cNvPr>
          <p:cNvSpPr txBox="1"/>
          <p:nvPr/>
        </p:nvSpPr>
        <p:spPr>
          <a:xfrm>
            <a:off x="1156248" y="2614626"/>
            <a:ext cx="815566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inputs: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69FD7D-383C-4532-B2FD-8554EF7B6D76}"/>
              </a:ext>
            </a:extLst>
          </p:cNvPr>
          <p:cNvSpPr txBox="1"/>
          <p:nvPr/>
        </p:nvSpPr>
        <p:spPr>
          <a:xfrm>
            <a:off x="1876047" y="2619737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97074F-DFDE-4377-8850-1BB3DF6B5A65}"/>
              </a:ext>
            </a:extLst>
          </p:cNvPr>
          <p:cNvSpPr txBox="1"/>
          <p:nvPr/>
        </p:nvSpPr>
        <p:spPr>
          <a:xfrm>
            <a:off x="2884259" y="2619737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B8F6C5-EB2B-4403-BA94-927C7EA405AD}"/>
              </a:ext>
            </a:extLst>
          </p:cNvPr>
          <p:cNvSpPr txBox="1"/>
          <p:nvPr/>
        </p:nvSpPr>
        <p:spPr>
          <a:xfrm>
            <a:off x="3350955" y="2619737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E7B9C1-B0D3-4B94-9D5B-E9CF208103A4}"/>
              </a:ext>
            </a:extLst>
          </p:cNvPr>
          <p:cNvSpPr txBox="1"/>
          <p:nvPr/>
        </p:nvSpPr>
        <p:spPr>
          <a:xfrm>
            <a:off x="4391583" y="2619737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EED511-9CC9-427D-B18A-6645B9DF662D}"/>
              </a:ext>
            </a:extLst>
          </p:cNvPr>
          <p:cNvSpPr txBox="1"/>
          <p:nvPr/>
        </p:nvSpPr>
        <p:spPr>
          <a:xfrm>
            <a:off x="4917681" y="2619737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A8A62DC-39C7-46A5-AB25-F3A2AA956D12}"/>
              </a:ext>
            </a:extLst>
          </p:cNvPr>
          <p:cNvSpPr txBox="1"/>
          <p:nvPr/>
        </p:nvSpPr>
        <p:spPr>
          <a:xfrm>
            <a:off x="5388070" y="2619737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567510-2C48-415D-8537-91326AD9F36D}"/>
              </a:ext>
            </a:extLst>
          </p:cNvPr>
          <p:cNvSpPr txBox="1"/>
          <p:nvPr/>
        </p:nvSpPr>
        <p:spPr>
          <a:xfrm>
            <a:off x="3506824" y="5273181"/>
            <a:ext cx="815566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sum</a:t>
            </a:r>
          </a:p>
        </p:txBody>
      </p:sp>
      <p:cxnSp>
        <p:nvCxnSpPr>
          <p:cNvPr id="49" name="Straight Arrow Connector 50">
            <a:extLst>
              <a:ext uri="{FF2B5EF4-FFF2-40B4-BE49-F238E27FC236}">
                <a16:creationId xmlns:a16="http://schemas.microsoft.com/office/drawing/2014/main" id="{9D4E3C81-DDFE-41D8-A60B-370A2BA898F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3789742" y="5193712"/>
            <a:ext cx="0" cy="12963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Arrow Connector 50">
            <a:extLst>
              <a:ext uri="{FF2B5EF4-FFF2-40B4-BE49-F238E27FC236}">
                <a16:creationId xmlns:a16="http://schemas.microsoft.com/office/drawing/2014/main" id="{2C387B42-D9FF-444B-9DE7-16B5B0A90E2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020578" y="2890423"/>
            <a:ext cx="553" cy="12585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5A398C-7337-4D99-A8EE-1761A40C3A01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491520" y="2902328"/>
            <a:ext cx="1681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BD1027C-B70B-47F1-9CB6-F53FFBB7B529}"/>
              </a:ext>
            </a:extLst>
          </p:cNvPr>
          <p:cNvSpPr txBox="1"/>
          <p:nvPr/>
        </p:nvSpPr>
        <p:spPr>
          <a:xfrm>
            <a:off x="2325709" y="2619737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53" name="Straight Arrow Connector 50">
            <a:extLst>
              <a:ext uri="{FF2B5EF4-FFF2-40B4-BE49-F238E27FC236}">
                <a16:creationId xmlns:a16="http://schemas.microsoft.com/office/drawing/2014/main" id="{796AD730-3413-41E8-94DF-92AACD57CAA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041873" y="2902328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0">
            <a:extLst>
              <a:ext uri="{FF2B5EF4-FFF2-40B4-BE49-F238E27FC236}">
                <a16:creationId xmlns:a16="http://schemas.microsoft.com/office/drawing/2014/main" id="{A0D06CA9-B54F-4172-A7BB-69BF5661871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512262" y="2902328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Arrow Connector 50">
            <a:extLst>
              <a:ext uri="{FF2B5EF4-FFF2-40B4-BE49-F238E27FC236}">
                <a16:creationId xmlns:a16="http://schemas.microsoft.com/office/drawing/2014/main" id="{1DAA81DF-F060-4538-815C-4BE631B4252F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069892" y="2902328"/>
            <a:ext cx="1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Arrow Connector 50">
            <a:extLst>
              <a:ext uri="{FF2B5EF4-FFF2-40B4-BE49-F238E27FC236}">
                <a16:creationId xmlns:a16="http://schemas.microsoft.com/office/drawing/2014/main" id="{7F099344-8F71-4096-B143-B89A8BDAB28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540282" y="2902328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Arrow Connector 50">
            <a:extLst>
              <a:ext uri="{FF2B5EF4-FFF2-40B4-BE49-F238E27FC236}">
                <a16:creationId xmlns:a16="http://schemas.microsoft.com/office/drawing/2014/main" id="{2DFD5BB5-C74D-47DD-B7D1-C366F94CD260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5068643" y="2902328"/>
            <a:ext cx="1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Arrow Connector 50">
            <a:extLst>
              <a:ext uri="{FF2B5EF4-FFF2-40B4-BE49-F238E27FC236}">
                <a16:creationId xmlns:a16="http://schemas.microsoft.com/office/drawing/2014/main" id="{72EDDE3F-E78D-46DE-9876-58BFF2EABEE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539033" y="2902328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9CD07E8-F230-4199-A73B-D132CABE4383}"/>
              </a:ext>
            </a:extLst>
          </p:cNvPr>
          <p:cNvSpPr txBox="1"/>
          <p:nvPr/>
        </p:nvSpPr>
        <p:spPr>
          <a:xfrm>
            <a:off x="3901308" y="2619737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8038895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6" y="0"/>
            <a:ext cx="10310524" cy="866180"/>
          </a:xfrm>
        </p:spPr>
        <p:txBody>
          <a:bodyPr/>
          <a:lstStyle/>
          <a:p>
            <a:r>
              <a:rPr lang="en-US" dirty="0"/>
              <a:t>Adder-Tree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2E94AE-60E0-4FB2-A944-0586E3678DE0}"/>
              </a:ext>
            </a:extLst>
          </p:cNvPr>
          <p:cNvSpPr txBox="1"/>
          <p:nvPr/>
        </p:nvSpPr>
        <p:spPr>
          <a:xfrm>
            <a:off x="895253" y="1040179"/>
            <a:ext cx="7819747" cy="489364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logic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[WIDTH-1:0] 	    </a:t>
            </a:r>
            <a:r>
              <a:rPr lang="en-US" sz="2400" dirty="0" err="1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inputs_r</a:t>
            </a:r>
            <a:r>
              <a:rPr lang="en-US" sz="24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[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$size</a:t>
            </a:r>
            <a:r>
              <a:rPr lang="en-US" sz="24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(inputs)];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logic</a:t>
            </a:r>
            <a:r>
              <a:rPr lang="en-US" sz="24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[WIDTH-1:0] 	    add0_0, add0_1, add0_2, add0_3;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logic</a:t>
            </a:r>
            <a:r>
              <a:rPr lang="en-US" sz="24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[WIDTH-1:0] 	    add1_0, add1_1, add2_0;</a:t>
            </a:r>
          </a:p>
          <a:p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always_ff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@(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posedge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</a:t>
            </a:r>
            <a:r>
              <a:rPr lang="en-US" sz="24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clk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or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posedge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</a:t>
            </a:r>
            <a:r>
              <a:rPr lang="en-US" sz="24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rst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)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begin</a:t>
            </a:r>
          </a:p>
          <a:p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 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if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(</a:t>
            </a:r>
            <a:r>
              <a:rPr lang="en-US" sz="24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rst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)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begin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// Reset the input registers</a:t>
            </a:r>
          </a:p>
          <a:p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	     …	</a:t>
            </a:r>
          </a:p>
          <a:p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 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end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else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begin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	     // Register the inputs and output (required for timing analysis).</a:t>
            </a:r>
          </a:p>
          <a:p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	     </a:t>
            </a:r>
            <a:r>
              <a:rPr lang="en-US" sz="24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inputs_r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&lt;= inputs;</a:t>
            </a:r>
          </a:p>
          <a:p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	     sum       &lt;= add2_0;</a:t>
            </a:r>
          </a:p>
          <a:p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 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end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</a:t>
            </a:r>
          </a:p>
          <a:p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end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7A11C20-02DF-49C0-A451-F027B0945B6E}"/>
              </a:ext>
            </a:extLst>
          </p:cNvPr>
          <p:cNvSpPr/>
          <p:nvPr/>
        </p:nvSpPr>
        <p:spPr bwMode="auto">
          <a:xfrm>
            <a:off x="8102303" y="2677952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62" name="Straight Arrow Connector 50">
            <a:extLst>
              <a:ext uri="{FF2B5EF4-FFF2-40B4-BE49-F238E27FC236}">
                <a16:creationId xmlns:a16="http://schemas.microsoft.com/office/drawing/2014/main" id="{E39BF461-C20C-40DC-98AA-3C1E22017AF3}"/>
              </a:ext>
            </a:extLst>
          </p:cNvPr>
          <p:cNvCxnSpPr>
            <a:cxnSpLocks/>
            <a:stCxn id="64" idx="2"/>
            <a:endCxn id="61" idx="1"/>
          </p:cNvCxnSpPr>
          <p:nvPr/>
        </p:nvCxnSpPr>
        <p:spPr>
          <a:xfrm>
            <a:off x="8032556" y="2562965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50">
            <a:extLst>
              <a:ext uri="{FF2B5EF4-FFF2-40B4-BE49-F238E27FC236}">
                <a16:creationId xmlns:a16="http://schemas.microsoft.com/office/drawing/2014/main" id="{5DA7D762-B2E5-41D0-AE4D-0DB5D20F72FB}"/>
              </a:ext>
            </a:extLst>
          </p:cNvPr>
          <p:cNvCxnSpPr>
            <a:cxnSpLocks/>
            <a:stCxn id="65" idx="2"/>
            <a:endCxn id="61" idx="7"/>
          </p:cNvCxnSpPr>
          <p:nvPr/>
        </p:nvCxnSpPr>
        <p:spPr>
          <a:xfrm flipH="1">
            <a:off x="8403294" y="2562965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33609BE-5F64-4C4A-BB2F-DAC5477F6617}"/>
              </a:ext>
            </a:extLst>
          </p:cNvPr>
          <p:cNvSpPr/>
          <p:nvPr/>
        </p:nvSpPr>
        <p:spPr>
          <a:xfrm>
            <a:off x="7856240" y="2391607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CE88D1F-BEDD-4499-82BB-6A32BAA62781}"/>
              </a:ext>
            </a:extLst>
          </p:cNvPr>
          <p:cNvSpPr/>
          <p:nvPr/>
        </p:nvSpPr>
        <p:spPr>
          <a:xfrm>
            <a:off x="8326629" y="2391607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DA5555C-79E6-4293-B379-98005180FA38}"/>
              </a:ext>
            </a:extLst>
          </p:cNvPr>
          <p:cNvSpPr/>
          <p:nvPr/>
        </p:nvSpPr>
        <p:spPr bwMode="auto">
          <a:xfrm>
            <a:off x="9123045" y="2677952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67" name="Straight Arrow Connector 50">
            <a:extLst>
              <a:ext uri="{FF2B5EF4-FFF2-40B4-BE49-F238E27FC236}">
                <a16:creationId xmlns:a16="http://schemas.microsoft.com/office/drawing/2014/main" id="{40358534-69AA-4613-AE51-E8CEAD92F5D3}"/>
              </a:ext>
            </a:extLst>
          </p:cNvPr>
          <p:cNvCxnSpPr>
            <a:cxnSpLocks/>
            <a:stCxn id="69" idx="2"/>
            <a:endCxn id="66" idx="1"/>
          </p:cNvCxnSpPr>
          <p:nvPr/>
        </p:nvCxnSpPr>
        <p:spPr>
          <a:xfrm>
            <a:off x="9053298" y="2562965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Arrow Connector 50">
            <a:extLst>
              <a:ext uri="{FF2B5EF4-FFF2-40B4-BE49-F238E27FC236}">
                <a16:creationId xmlns:a16="http://schemas.microsoft.com/office/drawing/2014/main" id="{AA63BDEE-A52C-47AD-A0FA-A195E7E70DCC}"/>
              </a:ext>
            </a:extLst>
          </p:cNvPr>
          <p:cNvCxnSpPr>
            <a:cxnSpLocks/>
            <a:stCxn id="70" idx="2"/>
            <a:endCxn id="66" idx="7"/>
          </p:cNvCxnSpPr>
          <p:nvPr/>
        </p:nvCxnSpPr>
        <p:spPr>
          <a:xfrm flipH="1">
            <a:off x="9424036" y="2562965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22A63983-94A5-414E-9864-C9371AE044D7}"/>
              </a:ext>
            </a:extLst>
          </p:cNvPr>
          <p:cNvSpPr/>
          <p:nvPr/>
        </p:nvSpPr>
        <p:spPr>
          <a:xfrm>
            <a:off x="8876982" y="2391607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C4002F7-B317-4628-9CA2-6D3E9A9ABC8D}"/>
              </a:ext>
            </a:extLst>
          </p:cNvPr>
          <p:cNvSpPr/>
          <p:nvPr/>
        </p:nvSpPr>
        <p:spPr>
          <a:xfrm>
            <a:off x="9347371" y="2391607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C526184-B798-4E0B-9A7D-9F430A5231E8}"/>
              </a:ext>
            </a:extLst>
          </p:cNvPr>
          <p:cNvSpPr/>
          <p:nvPr/>
        </p:nvSpPr>
        <p:spPr bwMode="auto">
          <a:xfrm>
            <a:off x="10151065" y="2677952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72" name="Straight Arrow Connector 50">
            <a:extLst>
              <a:ext uri="{FF2B5EF4-FFF2-40B4-BE49-F238E27FC236}">
                <a16:creationId xmlns:a16="http://schemas.microsoft.com/office/drawing/2014/main" id="{C6C3A769-ACCC-4BAF-BA28-D58B7CCBB707}"/>
              </a:ext>
            </a:extLst>
          </p:cNvPr>
          <p:cNvCxnSpPr>
            <a:cxnSpLocks/>
            <a:stCxn id="74" idx="2"/>
            <a:endCxn id="71" idx="1"/>
          </p:cNvCxnSpPr>
          <p:nvPr/>
        </p:nvCxnSpPr>
        <p:spPr>
          <a:xfrm>
            <a:off x="10081318" y="2562965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Straight Arrow Connector 50">
            <a:extLst>
              <a:ext uri="{FF2B5EF4-FFF2-40B4-BE49-F238E27FC236}">
                <a16:creationId xmlns:a16="http://schemas.microsoft.com/office/drawing/2014/main" id="{1840A5F4-6765-4C65-A19D-AAFB9C2ECDB1}"/>
              </a:ext>
            </a:extLst>
          </p:cNvPr>
          <p:cNvCxnSpPr>
            <a:cxnSpLocks/>
            <a:stCxn id="75" idx="2"/>
            <a:endCxn id="71" idx="7"/>
          </p:cNvCxnSpPr>
          <p:nvPr/>
        </p:nvCxnSpPr>
        <p:spPr>
          <a:xfrm flipH="1">
            <a:off x="10452056" y="2562965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AEE02A79-DB5F-4967-8F75-A0318C570518}"/>
              </a:ext>
            </a:extLst>
          </p:cNvPr>
          <p:cNvSpPr/>
          <p:nvPr/>
        </p:nvSpPr>
        <p:spPr>
          <a:xfrm>
            <a:off x="9905002" y="2391607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9B08DFA-8238-4647-A0B0-398B1BBE9215}"/>
              </a:ext>
            </a:extLst>
          </p:cNvPr>
          <p:cNvSpPr/>
          <p:nvPr/>
        </p:nvSpPr>
        <p:spPr>
          <a:xfrm>
            <a:off x="10375391" y="2391607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A6029A-7F82-4EB8-BE57-EFA2554B9776}"/>
              </a:ext>
            </a:extLst>
          </p:cNvPr>
          <p:cNvSpPr/>
          <p:nvPr/>
        </p:nvSpPr>
        <p:spPr bwMode="auto">
          <a:xfrm>
            <a:off x="11149816" y="2677952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77" name="Straight Arrow Connector 50">
            <a:extLst>
              <a:ext uri="{FF2B5EF4-FFF2-40B4-BE49-F238E27FC236}">
                <a16:creationId xmlns:a16="http://schemas.microsoft.com/office/drawing/2014/main" id="{37472BE3-01CD-4964-BE21-23ADD9DFF4A3}"/>
              </a:ext>
            </a:extLst>
          </p:cNvPr>
          <p:cNvCxnSpPr>
            <a:cxnSpLocks/>
            <a:stCxn id="79" idx="2"/>
            <a:endCxn id="76" idx="1"/>
          </p:cNvCxnSpPr>
          <p:nvPr/>
        </p:nvCxnSpPr>
        <p:spPr>
          <a:xfrm>
            <a:off x="11080069" y="2562965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Straight Arrow Connector 50">
            <a:extLst>
              <a:ext uri="{FF2B5EF4-FFF2-40B4-BE49-F238E27FC236}">
                <a16:creationId xmlns:a16="http://schemas.microsoft.com/office/drawing/2014/main" id="{BAAEAC1B-D8E0-4BD5-934A-63D4AAFE8D71}"/>
              </a:ext>
            </a:extLst>
          </p:cNvPr>
          <p:cNvCxnSpPr>
            <a:cxnSpLocks/>
            <a:stCxn id="80" idx="2"/>
            <a:endCxn id="76" idx="7"/>
          </p:cNvCxnSpPr>
          <p:nvPr/>
        </p:nvCxnSpPr>
        <p:spPr>
          <a:xfrm flipH="1">
            <a:off x="11450807" y="2562965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6C107175-9DDF-49FE-B529-A63AAF040312}"/>
              </a:ext>
            </a:extLst>
          </p:cNvPr>
          <p:cNvSpPr/>
          <p:nvPr/>
        </p:nvSpPr>
        <p:spPr>
          <a:xfrm>
            <a:off x="10903753" y="2391607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A060CE3-6DCE-4D3E-A1B8-04D2E52B77C9}"/>
              </a:ext>
            </a:extLst>
          </p:cNvPr>
          <p:cNvSpPr/>
          <p:nvPr/>
        </p:nvSpPr>
        <p:spPr>
          <a:xfrm>
            <a:off x="11374142" y="2391607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C62AD51-C0B3-4E5E-A8F6-859BF41C17C8}"/>
              </a:ext>
            </a:extLst>
          </p:cNvPr>
          <p:cNvSpPr/>
          <p:nvPr/>
        </p:nvSpPr>
        <p:spPr bwMode="auto">
          <a:xfrm>
            <a:off x="8609909" y="3244432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82" name="Straight Arrow Connector 50">
            <a:extLst>
              <a:ext uri="{FF2B5EF4-FFF2-40B4-BE49-F238E27FC236}">
                <a16:creationId xmlns:a16="http://schemas.microsoft.com/office/drawing/2014/main" id="{79D0E8B3-6277-49D7-9737-937A3A634111}"/>
              </a:ext>
            </a:extLst>
          </p:cNvPr>
          <p:cNvCxnSpPr>
            <a:cxnSpLocks/>
            <a:stCxn id="61" idx="4"/>
            <a:endCxn id="81" idx="1"/>
          </p:cNvCxnSpPr>
          <p:nvPr/>
        </p:nvCxnSpPr>
        <p:spPr>
          <a:xfrm>
            <a:off x="8278620" y="3030585"/>
            <a:ext cx="382931" cy="26548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50">
            <a:extLst>
              <a:ext uri="{FF2B5EF4-FFF2-40B4-BE49-F238E27FC236}">
                <a16:creationId xmlns:a16="http://schemas.microsoft.com/office/drawing/2014/main" id="{41F463AF-641E-45E5-B9DE-1ACFC7CDFBA5}"/>
              </a:ext>
            </a:extLst>
          </p:cNvPr>
          <p:cNvCxnSpPr>
            <a:cxnSpLocks/>
            <a:stCxn id="66" idx="4"/>
            <a:endCxn id="81" idx="7"/>
          </p:cNvCxnSpPr>
          <p:nvPr/>
        </p:nvCxnSpPr>
        <p:spPr>
          <a:xfrm flipH="1">
            <a:off x="8910900" y="3030585"/>
            <a:ext cx="388462" cy="26548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D8FAD783-A6FF-45A1-8ACD-EA1752EA0792}"/>
              </a:ext>
            </a:extLst>
          </p:cNvPr>
          <p:cNvSpPr/>
          <p:nvPr/>
        </p:nvSpPr>
        <p:spPr bwMode="auto">
          <a:xfrm>
            <a:off x="10653933" y="3244432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85" name="Straight Arrow Connector 50">
            <a:extLst>
              <a:ext uri="{FF2B5EF4-FFF2-40B4-BE49-F238E27FC236}">
                <a16:creationId xmlns:a16="http://schemas.microsoft.com/office/drawing/2014/main" id="{E0A2A33C-6B64-43A9-916E-76FD1CA156B3}"/>
              </a:ext>
            </a:extLst>
          </p:cNvPr>
          <p:cNvCxnSpPr>
            <a:cxnSpLocks/>
            <a:stCxn id="71" idx="4"/>
            <a:endCxn id="84" idx="1"/>
          </p:cNvCxnSpPr>
          <p:nvPr/>
        </p:nvCxnSpPr>
        <p:spPr>
          <a:xfrm>
            <a:off x="10327382" y="3030585"/>
            <a:ext cx="378193" cy="26548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Arrow Connector 50">
            <a:extLst>
              <a:ext uri="{FF2B5EF4-FFF2-40B4-BE49-F238E27FC236}">
                <a16:creationId xmlns:a16="http://schemas.microsoft.com/office/drawing/2014/main" id="{83057915-9B36-43FB-A11A-C8C2484CF391}"/>
              </a:ext>
            </a:extLst>
          </p:cNvPr>
          <p:cNvCxnSpPr>
            <a:cxnSpLocks/>
            <a:stCxn id="76" idx="4"/>
            <a:endCxn id="84" idx="7"/>
          </p:cNvCxnSpPr>
          <p:nvPr/>
        </p:nvCxnSpPr>
        <p:spPr>
          <a:xfrm flipH="1">
            <a:off x="10954924" y="3030585"/>
            <a:ext cx="371209" cy="26548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F812A6B3-8EC5-4A16-860E-C6122442031B}"/>
              </a:ext>
            </a:extLst>
          </p:cNvPr>
          <p:cNvSpPr/>
          <p:nvPr/>
        </p:nvSpPr>
        <p:spPr bwMode="auto">
          <a:xfrm>
            <a:off x="9621398" y="3821445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88" name="Straight Arrow Connector 50">
            <a:extLst>
              <a:ext uri="{FF2B5EF4-FFF2-40B4-BE49-F238E27FC236}">
                <a16:creationId xmlns:a16="http://schemas.microsoft.com/office/drawing/2014/main" id="{3636B7D4-04AA-40D8-84A0-A41C2D774815}"/>
              </a:ext>
            </a:extLst>
          </p:cNvPr>
          <p:cNvCxnSpPr>
            <a:cxnSpLocks/>
            <a:stCxn id="81" idx="4"/>
            <a:endCxn id="87" idx="1"/>
          </p:cNvCxnSpPr>
          <p:nvPr/>
        </p:nvCxnSpPr>
        <p:spPr>
          <a:xfrm>
            <a:off x="8786226" y="3597065"/>
            <a:ext cx="886814" cy="27602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9" name="Straight Arrow Connector 50">
            <a:extLst>
              <a:ext uri="{FF2B5EF4-FFF2-40B4-BE49-F238E27FC236}">
                <a16:creationId xmlns:a16="http://schemas.microsoft.com/office/drawing/2014/main" id="{5D92BB2C-879C-4181-B61E-0E515892527D}"/>
              </a:ext>
            </a:extLst>
          </p:cNvPr>
          <p:cNvCxnSpPr>
            <a:cxnSpLocks/>
            <a:stCxn id="84" idx="4"/>
            <a:endCxn id="87" idx="7"/>
          </p:cNvCxnSpPr>
          <p:nvPr/>
        </p:nvCxnSpPr>
        <p:spPr>
          <a:xfrm flipH="1">
            <a:off x="9922389" y="3597065"/>
            <a:ext cx="907861" cy="27602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38B35AC-8882-4099-B2CE-47BDE7B859F6}"/>
              </a:ext>
            </a:extLst>
          </p:cNvPr>
          <p:cNvSpPr/>
          <p:nvPr/>
        </p:nvSpPr>
        <p:spPr>
          <a:xfrm>
            <a:off x="9624851" y="4397681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  <a:tailEnd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cxnSp>
        <p:nvCxnSpPr>
          <p:cNvPr id="91" name="Straight Arrow Connector 50">
            <a:extLst>
              <a:ext uri="{FF2B5EF4-FFF2-40B4-BE49-F238E27FC236}">
                <a16:creationId xmlns:a16="http://schemas.microsoft.com/office/drawing/2014/main" id="{6059C984-B3F5-4994-8E95-591AD79E8CAB}"/>
              </a:ext>
            </a:extLst>
          </p:cNvPr>
          <p:cNvCxnSpPr>
            <a:cxnSpLocks/>
            <a:stCxn id="87" idx="4"/>
            <a:endCxn id="90" idx="0"/>
          </p:cNvCxnSpPr>
          <p:nvPr/>
        </p:nvCxnSpPr>
        <p:spPr>
          <a:xfrm>
            <a:off x="9797715" y="4174078"/>
            <a:ext cx="3453" cy="22360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7C5B5FC-E670-44B9-91A7-2EFB7BC800FC}"/>
              </a:ext>
            </a:extLst>
          </p:cNvPr>
          <p:cNvSpPr txBox="1"/>
          <p:nvPr/>
        </p:nvSpPr>
        <p:spPr>
          <a:xfrm>
            <a:off x="7167674" y="1989953"/>
            <a:ext cx="815566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inputs: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55D14CE-45F5-499C-8AFF-9AEE6BA716FA}"/>
              </a:ext>
            </a:extLst>
          </p:cNvPr>
          <p:cNvSpPr txBox="1"/>
          <p:nvPr/>
        </p:nvSpPr>
        <p:spPr>
          <a:xfrm>
            <a:off x="7887473" y="1995064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B9BA01F-33D1-4F7E-A095-84DA5D11E2AD}"/>
              </a:ext>
            </a:extLst>
          </p:cNvPr>
          <p:cNvSpPr txBox="1"/>
          <p:nvPr/>
        </p:nvSpPr>
        <p:spPr>
          <a:xfrm>
            <a:off x="8895685" y="1995064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D805EEA-8EC0-4B59-94A6-267A1C53E99A}"/>
              </a:ext>
            </a:extLst>
          </p:cNvPr>
          <p:cNvSpPr txBox="1"/>
          <p:nvPr/>
        </p:nvSpPr>
        <p:spPr>
          <a:xfrm>
            <a:off x="9362381" y="1995064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B74810-B60C-44B1-AB7B-FE1F0F5D89E8}"/>
              </a:ext>
            </a:extLst>
          </p:cNvPr>
          <p:cNvSpPr txBox="1"/>
          <p:nvPr/>
        </p:nvSpPr>
        <p:spPr>
          <a:xfrm>
            <a:off x="10403009" y="1995064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821F250-87D8-4C57-BB4F-EEB0DCA76E27}"/>
              </a:ext>
            </a:extLst>
          </p:cNvPr>
          <p:cNvSpPr txBox="1"/>
          <p:nvPr/>
        </p:nvSpPr>
        <p:spPr>
          <a:xfrm>
            <a:off x="10929107" y="1995064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B21E60F-2BC6-4EB8-BF65-B7B43ED91CF0}"/>
              </a:ext>
            </a:extLst>
          </p:cNvPr>
          <p:cNvSpPr txBox="1"/>
          <p:nvPr/>
        </p:nvSpPr>
        <p:spPr>
          <a:xfrm>
            <a:off x="11399496" y="1995064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49AD36A-DC4D-4DBD-B801-8D20610F4B35}"/>
              </a:ext>
            </a:extLst>
          </p:cNvPr>
          <p:cNvSpPr txBox="1"/>
          <p:nvPr/>
        </p:nvSpPr>
        <p:spPr>
          <a:xfrm>
            <a:off x="9536008" y="4648508"/>
            <a:ext cx="815566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sum</a:t>
            </a:r>
          </a:p>
        </p:txBody>
      </p:sp>
      <p:cxnSp>
        <p:nvCxnSpPr>
          <p:cNvPr id="100" name="Straight Arrow Connector 50">
            <a:extLst>
              <a:ext uri="{FF2B5EF4-FFF2-40B4-BE49-F238E27FC236}">
                <a16:creationId xmlns:a16="http://schemas.microsoft.com/office/drawing/2014/main" id="{593A1056-ABB3-4A3C-96FB-BE903F9C3B49}"/>
              </a:ext>
            </a:extLst>
          </p:cNvPr>
          <p:cNvCxnSpPr>
            <a:cxnSpLocks/>
            <a:stCxn id="90" idx="2"/>
          </p:cNvCxnSpPr>
          <p:nvPr/>
        </p:nvCxnSpPr>
        <p:spPr>
          <a:xfrm>
            <a:off x="9801168" y="4569039"/>
            <a:ext cx="0" cy="12963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0476DE8-CF83-4C6B-95B3-A4CA085FBEEF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8032004" y="2265750"/>
            <a:ext cx="553" cy="12585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Straight Arrow Connector 50">
            <a:extLst>
              <a:ext uri="{FF2B5EF4-FFF2-40B4-BE49-F238E27FC236}">
                <a16:creationId xmlns:a16="http://schemas.microsoft.com/office/drawing/2014/main" id="{1A97E66E-35D9-49BF-81B3-9599BAD8E39D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8502946" y="2277655"/>
            <a:ext cx="1681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C4BB378-E808-4BCC-9399-758F46C0925C}"/>
              </a:ext>
            </a:extLst>
          </p:cNvPr>
          <p:cNvSpPr txBox="1"/>
          <p:nvPr/>
        </p:nvSpPr>
        <p:spPr>
          <a:xfrm>
            <a:off x="8337135" y="1995064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04" name="Straight Arrow Connector 50">
            <a:extLst>
              <a:ext uri="{FF2B5EF4-FFF2-40B4-BE49-F238E27FC236}">
                <a16:creationId xmlns:a16="http://schemas.microsoft.com/office/drawing/2014/main" id="{5D88B9BE-C207-4529-B943-F2A88ADF1FE2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9053299" y="2277655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4FBCB3A-A2D6-48C7-9E66-08631AC4F69A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9523688" y="2277655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Straight Arrow Connector 50">
            <a:extLst>
              <a:ext uri="{FF2B5EF4-FFF2-40B4-BE49-F238E27FC236}">
                <a16:creationId xmlns:a16="http://schemas.microsoft.com/office/drawing/2014/main" id="{E155988A-9B38-4BF1-B001-F2135A0FB48E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10081318" y="2277655"/>
            <a:ext cx="1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Straight Arrow Connector 50">
            <a:extLst>
              <a:ext uri="{FF2B5EF4-FFF2-40B4-BE49-F238E27FC236}">
                <a16:creationId xmlns:a16="http://schemas.microsoft.com/office/drawing/2014/main" id="{C70D3F2F-4073-47C1-872E-9ACE2BCF73A1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10551708" y="2277655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8" name="Straight Arrow Connector 50">
            <a:extLst>
              <a:ext uri="{FF2B5EF4-FFF2-40B4-BE49-F238E27FC236}">
                <a16:creationId xmlns:a16="http://schemas.microsoft.com/office/drawing/2014/main" id="{A0A9E905-592B-447D-BFAC-CD7D72804200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11080069" y="2277655"/>
            <a:ext cx="1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9" name="Straight Arrow Connector 50">
            <a:extLst>
              <a:ext uri="{FF2B5EF4-FFF2-40B4-BE49-F238E27FC236}">
                <a16:creationId xmlns:a16="http://schemas.microsoft.com/office/drawing/2014/main" id="{FF57D43A-AB36-40D4-9EBA-326316AD64AD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11550459" y="2277655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B933E3C1-0C00-4A9A-87E8-D361C3F3D07A}"/>
              </a:ext>
            </a:extLst>
          </p:cNvPr>
          <p:cNvSpPr txBox="1"/>
          <p:nvPr/>
        </p:nvSpPr>
        <p:spPr>
          <a:xfrm>
            <a:off x="9912734" y="1995064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8C0023A0-4C42-48EA-9CCC-78290D86F0BC}"/>
              </a:ext>
            </a:extLst>
          </p:cNvPr>
          <p:cNvSpPr/>
          <p:nvPr/>
        </p:nvSpPr>
        <p:spPr>
          <a:xfrm>
            <a:off x="7804158" y="2318733"/>
            <a:ext cx="4000492" cy="307577"/>
          </a:xfrm>
          <a:prstGeom prst="roundRect">
            <a:avLst/>
          </a:prstGeom>
          <a:noFill/>
          <a:ln w="25400" cap="flat">
            <a:solidFill>
              <a:srgbClr val="1E2CA2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5FF5EC8E-2BC3-4449-B3E0-244B2432000F}"/>
              </a:ext>
            </a:extLst>
          </p:cNvPr>
          <p:cNvSpPr/>
          <p:nvPr/>
        </p:nvSpPr>
        <p:spPr>
          <a:xfrm>
            <a:off x="9536388" y="4310747"/>
            <a:ext cx="530006" cy="307577"/>
          </a:xfrm>
          <a:prstGeom prst="roundRect">
            <a:avLst/>
          </a:prstGeom>
          <a:noFill/>
          <a:ln w="25400" cap="flat">
            <a:solidFill>
              <a:srgbClr val="1E2CA2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7923778-ADCB-4941-BA5B-E7A26A8D23C4}"/>
              </a:ext>
            </a:extLst>
          </p:cNvPr>
          <p:cNvCxnSpPr>
            <a:cxnSpLocks/>
            <a:endCxn id="111" idx="1"/>
          </p:cNvCxnSpPr>
          <p:nvPr/>
        </p:nvCxnSpPr>
        <p:spPr>
          <a:xfrm flipV="1">
            <a:off x="3382392" y="2472522"/>
            <a:ext cx="4421766" cy="2089122"/>
          </a:xfrm>
          <a:prstGeom prst="straightConnector1">
            <a:avLst/>
          </a:prstGeom>
          <a:noFill/>
          <a:ln w="38100" cap="flat">
            <a:solidFill>
              <a:srgbClr val="1E2CA2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05F1EA2-3DAF-4AD6-B5CC-5E07120ADEF6}"/>
              </a:ext>
            </a:extLst>
          </p:cNvPr>
          <p:cNvCxnSpPr>
            <a:cxnSpLocks/>
            <a:endCxn id="112" idx="1"/>
          </p:cNvCxnSpPr>
          <p:nvPr/>
        </p:nvCxnSpPr>
        <p:spPr>
          <a:xfrm flipV="1">
            <a:off x="3497802" y="4464536"/>
            <a:ext cx="6038586" cy="418182"/>
          </a:xfrm>
          <a:prstGeom prst="straightConnector1">
            <a:avLst/>
          </a:prstGeom>
          <a:noFill/>
          <a:ln w="38100" cap="flat">
            <a:solidFill>
              <a:srgbClr val="1E2CA2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3008051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6" y="0"/>
            <a:ext cx="10310524" cy="866180"/>
          </a:xfrm>
        </p:spPr>
        <p:txBody>
          <a:bodyPr/>
          <a:lstStyle/>
          <a:p>
            <a:r>
              <a:rPr lang="en-US" dirty="0"/>
              <a:t>Adder-Tree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FB2479-3D61-4BBC-937A-F83088976806}"/>
              </a:ext>
            </a:extLst>
          </p:cNvPr>
          <p:cNvSpPr txBox="1"/>
          <p:nvPr/>
        </p:nvSpPr>
        <p:spPr>
          <a:xfrm>
            <a:off x="1143667" y="1195266"/>
            <a:ext cx="4895397" cy="470898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// Implement the adder tree as combinational logic</a:t>
            </a:r>
          </a:p>
          <a:p>
            <a:r>
              <a:rPr lang="en-US" sz="20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  </a:t>
            </a:r>
            <a:r>
              <a:rPr lang="en-US" sz="2000" dirty="0" err="1">
                <a:solidFill>
                  <a:srgbClr val="8151CF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always_comb</a:t>
            </a:r>
            <a:r>
              <a:rPr lang="en-US" sz="2000" dirty="0">
                <a:solidFill>
                  <a:srgbClr val="8151CF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begin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     // First row of adders (add the pairs of registered inputs)</a:t>
            </a:r>
          </a:p>
          <a:p>
            <a:r>
              <a:rPr lang="en-US" sz="20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     add0_0 = </a:t>
            </a:r>
            <a:r>
              <a:rPr lang="en-US" sz="2000" dirty="0" err="1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inputs_r</a:t>
            </a:r>
            <a:r>
              <a:rPr lang="en-US" sz="20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[0] + </a:t>
            </a:r>
            <a:r>
              <a:rPr lang="en-US" sz="2000" dirty="0" err="1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inputs_r</a:t>
            </a:r>
            <a:r>
              <a:rPr lang="en-US" sz="20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[1];</a:t>
            </a:r>
          </a:p>
          <a:p>
            <a:r>
              <a:rPr lang="en-US" sz="20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     add0_1 = </a:t>
            </a:r>
            <a:r>
              <a:rPr lang="en-US" sz="2000" dirty="0" err="1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inputs_r</a:t>
            </a:r>
            <a:r>
              <a:rPr lang="en-US" sz="20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[2] + </a:t>
            </a:r>
            <a:r>
              <a:rPr lang="en-US" sz="2000" dirty="0" err="1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inputs_r</a:t>
            </a:r>
            <a:r>
              <a:rPr lang="en-US" sz="20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[3];</a:t>
            </a:r>
          </a:p>
          <a:p>
            <a:r>
              <a:rPr lang="en-US" sz="20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     add0_2 = </a:t>
            </a:r>
            <a:r>
              <a:rPr lang="en-US" sz="2000" dirty="0" err="1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inputs_r</a:t>
            </a:r>
            <a:r>
              <a:rPr lang="en-US" sz="20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[4] + </a:t>
            </a:r>
            <a:r>
              <a:rPr lang="en-US" sz="2000" dirty="0" err="1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inputs_r</a:t>
            </a:r>
            <a:r>
              <a:rPr lang="en-US" sz="20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[5];</a:t>
            </a:r>
          </a:p>
          <a:p>
            <a:r>
              <a:rPr lang="en-US" sz="20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     add0_3 = </a:t>
            </a:r>
            <a:r>
              <a:rPr lang="en-US" sz="2000" dirty="0" err="1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inputs_r</a:t>
            </a:r>
            <a:r>
              <a:rPr lang="en-US" sz="20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[6] + </a:t>
            </a:r>
            <a:r>
              <a:rPr lang="en-US" sz="2000" dirty="0" err="1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inputs_r</a:t>
            </a:r>
            <a:r>
              <a:rPr lang="en-US" sz="20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[7];</a:t>
            </a:r>
          </a:p>
          <a:p>
            <a:endParaRPr lang="en-US" sz="2000" dirty="0">
              <a:solidFill>
                <a:schemeClr val="tx1"/>
              </a:solidFill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     // Second row of adders</a:t>
            </a:r>
          </a:p>
          <a:p>
            <a:r>
              <a:rPr lang="en-US" sz="20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     add1_0 = add0_0 + add0_1;</a:t>
            </a:r>
          </a:p>
          <a:p>
            <a:r>
              <a:rPr lang="en-US" sz="20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     add1_1 = add0_2 + add0_3;</a:t>
            </a:r>
          </a:p>
          <a:p>
            <a:endParaRPr lang="en-US" sz="2000" dirty="0">
              <a:solidFill>
                <a:schemeClr val="tx1"/>
              </a:solidFill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     // Final adder</a:t>
            </a:r>
          </a:p>
          <a:p>
            <a:r>
              <a:rPr lang="en-US" sz="20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     add2_0 = add1_0 + add1_1;           </a:t>
            </a:r>
          </a:p>
          <a:p>
            <a:r>
              <a:rPr lang="en-US" sz="20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 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end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A46AAAF-93B7-454E-ACFD-9300B1B2034A}"/>
              </a:ext>
            </a:extLst>
          </p:cNvPr>
          <p:cNvSpPr/>
          <p:nvPr/>
        </p:nvSpPr>
        <p:spPr bwMode="auto">
          <a:xfrm>
            <a:off x="7295384" y="2725577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116" name="Straight Arrow Connector 50">
            <a:extLst>
              <a:ext uri="{FF2B5EF4-FFF2-40B4-BE49-F238E27FC236}">
                <a16:creationId xmlns:a16="http://schemas.microsoft.com/office/drawing/2014/main" id="{B1208069-B011-463B-8920-5BFDC91584A7}"/>
              </a:ext>
            </a:extLst>
          </p:cNvPr>
          <p:cNvCxnSpPr>
            <a:cxnSpLocks/>
            <a:stCxn id="118" idx="2"/>
            <a:endCxn id="115" idx="1"/>
          </p:cNvCxnSpPr>
          <p:nvPr/>
        </p:nvCxnSpPr>
        <p:spPr>
          <a:xfrm>
            <a:off x="7225637" y="2610590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7" name="Straight Arrow Connector 50">
            <a:extLst>
              <a:ext uri="{FF2B5EF4-FFF2-40B4-BE49-F238E27FC236}">
                <a16:creationId xmlns:a16="http://schemas.microsoft.com/office/drawing/2014/main" id="{431E3FF4-3088-4E97-B071-0D48475386A3}"/>
              </a:ext>
            </a:extLst>
          </p:cNvPr>
          <p:cNvCxnSpPr>
            <a:cxnSpLocks/>
            <a:stCxn id="119" idx="2"/>
            <a:endCxn id="115" idx="7"/>
          </p:cNvCxnSpPr>
          <p:nvPr/>
        </p:nvCxnSpPr>
        <p:spPr>
          <a:xfrm flipH="1">
            <a:off x="7596375" y="2610590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97674FD-19E5-444E-B8C6-B00E02BC9231}"/>
              </a:ext>
            </a:extLst>
          </p:cNvPr>
          <p:cNvSpPr/>
          <p:nvPr/>
        </p:nvSpPr>
        <p:spPr>
          <a:xfrm>
            <a:off x="7049321" y="2439232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C3557F7-7EC2-4262-99EF-1FDB5E8EBF6D}"/>
              </a:ext>
            </a:extLst>
          </p:cNvPr>
          <p:cNvSpPr/>
          <p:nvPr/>
        </p:nvSpPr>
        <p:spPr>
          <a:xfrm>
            <a:off x="7519710" y="2439232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D66F914-8329-46AD-AB2C-0B9795941A59}"/>
              </a:ext>
            </a:extLst>
          </p:cNvPr>
          <p:cNvSpPr/>
          <p:nvPr/>
        </p:nvSpPr>
        <p:spPr bwMode="auto">
          <a:xfrm>
            <a:off x="8316126" y="2725577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121" name="Straight Arrow Connector 50">
            <a:extLst>
              <a:ext uri="{FF2B5EF4-FFF2-40B4-BE49-F238E27FC236}">
                <a16:creationId xmlns:a16="http://schemas.microsoft.com/office/drawing/2014/main" id="{92343666-CB07-4A61-8A55-3D0BE4FF61C3}"/>
              </a:ext>
            </a:extLst>
          </p:cNvPr>
          <p:cNvCxnSpPr>
            <a:cxnSpLocks/>
            <a:stCxn id="123" idx="2"/>
            <a:endCxn id="120" idx="1"/>
          </p:cNvCxnSpPr>
          <p:nvPr/>
        </p:nvCxnSpPr>
        <p:spPr>
          <a:xfrm>
            <a:off x="8246379" y="2610590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2" name="Straight Arrow Connector 50">
            <a:extLst>
              <a:ext uri="{FF2B5EF4-FFF2-40B4-BE49-F238E27FC236}">
                <a16:creationId xmlns:a16="http://schemas.microsoft.com/office/drawing/2014/main" id="{6B3F769A-1354-47CA-9188-F604753561C2}"/>
              </a:ext>
            </a:extLst>
          </p:cNvPr>
          <p:cNvCxnSpPr>
            <a:cxnSpLocks/>
            <a:stCxn id="124" idx="2"/>
            <a:endCxn id="120" idx="7"/>
          </p:cNvCxnSpPr>
          <p:nvPr/>
        </p:nvCxnSpPr>
        <p:spPr>
          <a:xfrm flipH="1">
            <a:off x="8617117" y="2610590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5092D3C-A95D-489A-983E-E74CFC5E7291}"/>
              </a:ext>
            </a:extLst>
          </p:cNvPr>
          <p:cNvSpPr/>
          <p:nvPr/>
        </p:nvSpPr>
        <p:spPr>
          <a:xfrm>
            <a:off x="8070063" y="2439232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1051F2A-0FD2-4DDD-B7BE-96D2F1A2443C}"/>
              </a:ext>
            </a:extLst>
          </p:cNvPr>
          <p:cNvSpPr/>
          <p:nvPr/>
        </p:nvSpPr>
        <p:spPr>
          <a:xfrm>
            <a:off x="8540452" y="2439232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D5EF90C-5F9F-4E3D-BF55-43A76AF6ECA2}"/>
              </a:ext>
            </a:extLst>
          </p:cNvPr>
          <p:cNvSpPr/>
          <p:nvPr/>
        </p:nvSpPr>
        <p:spPr bwMode="auto">
          <a:xfrm>
            <a:off x="9344146" y="2725577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126" name="Straight Arrow Connector 50">
            <a:extLst>
              <a:ext uri="{FF2B5EF4-FFF2-40B4-BE49-F238E27FC236}">
                <a16:creationId xmlns:a16="http://schemas.microsoft.com/office/drawing/2014/main" id="{B6F91F72-CB59-4500-B896-294019B0CA1A}"/>
              </a:ext>
            </a:extLst>
          </p:cNvPr>
          <p:cNvCxnSpPr>
            <a:cxnSpLocks/>
            <a:stCxn id="128" idx="2"/>
            <a:endCxn id="125" idx="1"/>
          </p:cNvCxnSpPr>
          <p:nvPr/>
        </p:nvCxnSpPr>
        <p:spPr>
          <a:xfrm>
            <a:off x="9274399" y="2610590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7" name="Straight Arrow Connector 50">
            <a:extLst>
              <a:ext uri="{FF2B5EF4-FFF2-40B4-BE49-F238E27FC236}">
                <a16:creationId xmlns:a16="http://schemas.microsoft.com/office/drawing/2014/main" id="{1D93CCCD-214D-47EE-B16E-EB32943C2027}"/>
              </a:ext>
            </a:extLst>
          </p:cNvPr>
          <p:cNvCxnSpPr>
            <a:cxnSpLocks/>
            <a:stCxn id="129" idx="2"/>
            <a:endCxn id="125" idx="7"/>
          </p:cNvCxnSpPr>
          <p:nvPr/>
        </p:nvCxnSpPr>
        <p:spPr>
          <a:xfrm flipH="1">
            <a:off x="9645137" y="2610590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8E875C4-CD58-44FD-B754-661E95635593}"/>
              </a:ext>
            </a:extLst>
          </p:cNvPr>
          <p:cNvSpPr/>
          <p:nvPr/>
        </p:nvSpPr>
        <p:spPr>
          <a:xfrm>
            <a:off x="9098083" y="2439232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02FC8A5-612E-4B8C-995E-2C25FFB9C7A7}"/>
              </a:ext>
            </a:extLst>
          </p:cNvPr>
          <p:cNvSpPr/>
          <p:nvPr/>
        </p:nvSpPr>
        <p:spPr>
          <a:xfrm>
            <a:off x="9568472" y="2439232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039933B-863B-46E2-842A-5C166BD520BE}"/>
              </a:ext>
            </a:extLst>
          </p:cNvPr>
          <p:cNvSpPr/>
          <p:nvPr/>
        </p:nvSpPr>
        <p:spPr bwMode="auto">
          <a:xfrm>
            <a:off x="10342897" y="2725577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131" name="Straight Arrow Connector 50">
            <a:extLst>
              <a:ext uri="{FF2B5EF4-FFF2-40B4-BE49-F238E27FC236}">
                <a16:creationId xmlns:a16="http://schemas.microsoft.com/office/drawing/2014/main" id="{5B8B868C-CC44-4BED-9AC1-D4DFB2B86C1C}"/>
              </a:ext>
            </a:extLst>
          </p:cNvPr>
          <p:cNvCxnSpPr>
            <a:cxnSpLocks/>
            <a:stCxn id="133" idx="2"/>
            <a:endCxn id="130" idx="1"/>
          </p:cNvCxnSpPr>
          <p:nvPr/>
        </p:nvCxnSpPr>
        <p:spPr>
          <a:xfrm>
            <a:off x="10273150" y="2610590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2" name="Straight Arrow Connector 50">
            <a:extLst>
              <a:ext uri="{FF2B5EF4-FFF2-40B4-BE49-F238E27FC236}">
                <a16:creationId xmlns:a16="http://schemas.microsoft.com/office/drawing/2014/main" id="{ED445333-CE83-4B13-8C72-ACA5C321809E}"/>
              </a:ext>
            </a:extLst>
          </p:cNvPr>
          <p:cNvCxnSpPr>
            <a:cxnSpLocks/>
            <a:stCxn id="134" idx="2"/>
            <a:endCxn id="130" idx="7"/>
          </p:cNvCxnSpPr>
          <p:nvPr/>
        </p:nvCxnSpPr>
        <p:spPr>
          <a:xfrm flipH="1">
            <a:off x="10643888" y="2610590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17BA017-A354-4C3C-8170-7645838FD241}"/>
              </a:ext>
            </a:extLst>
          </p:cNvPr>
          <p:cNvSpPr/>
          <p:nvPr/>
        </p:nvSpPr>
        <p:spPr>
          <a:xfrm>
            <a:off x="10096834" y="2439232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F8CE269-ED7A-46F3-A84D-CC3CDB09172F}"/>
              </a:ext>
            </a:extLst>
          </p:cNvPr>
          <p:cNvSpPr/>
          <p:nvPr/>
        </p:nvSpPr>
        <p:spPr>
          <a:xfrm>
            <a:off x="10567223" y="2439232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9D57EDF6-90E6-4CA5-926E-336317F326EB}"/>
              </a:ext>
            </a:extLst>
          </p:cNvPr>
          <p:cNvSpPr/>
          <p:nvPr/>
        </p:nvSpPr>
        <p:spPr bwMode="auto">
          <a:xfrm>
            <a:off x="7802990" y="3292057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136" name="Straight Arrow Connector 50">
            <a:extLst>
              <a:ext uri="{FF2B5EF4-FFF2-40B4-BE49-F238E27FC236}">
                <a16:creationId xmlns:a16="http://schemas.microsoft.com/office/drawing/2014/main" id="{F6AE95F5-FFFC-4BD7-ACB6-DD847B8786BA}"/>
              </a:ext>
            </a:extLst>
          </p:cNvPr>
          <p:cNvCxnSpPr>
            <a:cxnSpLocks/>
            <a:stCxn id="115" idx="4"/>
            <a:endCxn id="135" idx="1"/>
          </p:cNvCxnSpPr>
          <p:nvPr/>
        </p:nvCxnSpPr>
        <p:spPr>
          <a:xfrm>
            <a:off x="7471701" y="3078210"/>
            <a:ext cx="382931" cy="26548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" name="Straight Arrow Connector 50">
            <a:extLst>
              <a:ext uri="{FF2B5EF4-FFF2-40B4-BE49-F238E27FC236}">
                <a16:creationId xmlns:a16="http://schemas.microsoft.com/office/drawing/2014/main" id="{4759BFAA-D2D9-4916-9F2F-B402CCE31683}"/>
              </a:ext>
            </a:extLst>
          </p:cNvPr>
          <p:cNvCxnSpPr>
            <a:cxnSpLocks/>
            <a:stCxn id="120" idx="4"/>
            <a:endCxn id="135" idx="7"/>
          </p:cNvCxnSpPr>
          <p:nvPr/>
        </p:nvCxnSpPr>
        <p:spPr>
          <a:xfrm flipH="1">
            <a:off x="8103981" y="3078210"/>
            <a:ext cx="388462" cy="26548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3DDA333C-4C27-45E2-9893-1063BA664E6B}"/>
              </a:ext>
            </a:extLst>
          </p:cNvPr>
          <p:cNvSpPr/>
          <p:nvPr/>
        </p:nvSpPr>
        <p:spPr bwMode="auto">
          <a:xfrm>
            <a:off x="9847014" y="3292057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139" name="Straight Arrow Connector 50">
            <a:extLst>
              <a:ext uri="{FF2B5EF4-FFF2-40B4-BE49-F238E27FC236}">
                <a16:creationId xmlns:a16="http://schemas.microsoft.com/office/drawing/2014/main" id="{1A1A7DA0-B5D5-46BA-9FA5-93D5C2DFD709}"/>
              </a:ext>
            </a:extLst>
          </p:cNvPr>
          <p:cNvCxnSpPr>
            <a:cxnSpLocks/>
            <a:stCxn id="125" idx="4"/>
            <a:endCxn id="138" idx="1"/>
          </p:cNvCxnSpPr>
          <p:nvPr/>
        </p:nvCxnSpPr>
        <p:spPr>
          <a:xfrm>
            <a:off x="9520463" y="3078210"/>
            <a:ext cx="378193" cy="26548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0" name="Straight Arrow Connector 50">
            <a:extLst>
              <a:ext uri="{FF2B5EF4-FFF2-40B4-BE49-F238E27FC236}">
                <a16:creationId xmlns:a16="http://schemas.microsoft.com/office/drawing/2014/main" id="{0D28A13E-677F-41A1-A5AA-14E209FFCDF9}"/>
              </a:ext>
            </a:extLst>
          </p:cNvPr>
          <p:cNvCxnSpPr>
            <a:cxnSpLocks/>
            <a:stCxn id="130" idx="4"/>
            <a:endCxn id="138" idx="7"/>
          </p:cNvCxnSpPr>
          <p:nvPr/>
        </p:nvCxnSpPr>
        <p:spPr>
          <a:xfrm flipH="1">
            <a:off x="10148005" y="3078210"/>
            <a:ext cx="371209" cy="26548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6BE535F1-EF92-490B-9E91-F6C8CE564E18}"/>
              </a:ext>
            </a:extLst>
          </p:cNvPr>
          <p:cNvSpPr/>
          <p:nvPr/>
        </p:nvSpPr>
        <p:spPr bwMode="auto">
          <a:xfrm>
            <a:off x="8814479" y="3869070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142" name="Straight Arrow Connector 50">
            <a:extLst>
              <a:ext uri="{FF2B5EF4-FFF2-40B4-BE49-F238E27FC236}">
                <a16:creationId xmlns:a16="http://schemas.microsoft.com/office/drawing/2014/main" id="{E48F6E19-6A57-4095-8F0D-89BE37C5625D}"/>
              </a:ext>
            </a:extLst>
          </p:cNvPr>
          <p:cNvCxnSpPr>
            <a:cxnSpLocks/>
            <a:stCxn id="135" idx="4"/>
            <a:endCxn id="141" idx="1"/>
          </p:cNvCxnSpPr>
          <p:nvPr/>
        </p:nvCxnSpPr>
        <p:spPr>
          <a:xfrm>
            <a:off x="7979307" y="3644690"/>
            <a:ext cx="886814" cy="27602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3" name="Straight Arrow Connector 50">
            <a:extLst>
              <a:ext uri="{FF2B5EF4-FFF2-40B4-BE49-F238E27FC236}">
                <a16:creationId xmlns:a16="http://schemas.microsoft.com/office/drawing/2014/main" id="{FF4DED55-FA7E-40E0-A521-23E9C7EBFE8B}"/>
              </a:ext>
            </a:extLst>
          </p:cNvPr>
          <p:cNvCxnSpPr>
            <a:cxnSpLocks/>
            <a:stCxn id="138" idx="4"/>
            <a:endCxn id="141" idx="7"/>
          </p:cNvCxnSpPr>
          <p:nvPr/>
        </p:nvCxnSpPr>
        <p:spPr>
          <a:xfrm flipH="1">
            <a:off x="9115470" y="3644690"/>
            <a:ext cx="907861" cy="27602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0967FAF-9BE8-472F-AA54-13B0DCC87694}"/>
              </a:ext>
            </a:extLst>
          </p:cNvPr>
          <p:cNvSpPr/>
          <p:nvPr/>
        </p:nvSpPr>
        <p:spPr>
          <a:xfrm>
            <a:off x="8817932" y="4445306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  <a:tailEnd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cxnSp>
        <p:nvCxnSpPr>
          <p:cNvPr id="145" name="Straight Arrow Connector 50">
            <a:extLst>
              <a:ext uri="{FF2B5EF4-FFF2-40B4-BE49-F238E27FC236}">
                <a16:creationId xmlns:a16="http://schemas.microsoft.com/office/drawing/2014/main" id="{49CF1B65-F2A6-48F6-B4E0-C01A40051DC2}"/>
              </a:ext>
            </a:extLst>
          </p:cNvPr>
          <p:cNvCxnSpPr>
            <a:cxnSpLocks/>
            <a:stCxn id="141" idx="4"/>
            <a:endCxn id="144" idx="0"/>
          </p:cNvCxnSpPr>
          <p:nvPr/>
        </p:nvCxnSpPr>
        <p:spPr>
          <a:xfrm>
            <a:off x="8990796" y="4221703"/>
            <a:ext cx="3453" cy="22360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5A266A01-CF41-40E0-9123-DE53C9D60781}"/>
              </a:ext>
            </a:extLst>
          </p:cNvPr>
          <p:cNvSpPr txBox="1"/>
          <p:nvPr/>
        </p:nvSpPr>
        <p:spPr>
          <a:xfrm>
            <a:off x="6360755" y="2037578"/>
            <a:ext cx="815566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inputs: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A4E907E-22A5-4565-B1D6-DB7DCB7BB6F1}"/>
              </a:ext>
            </a:extLst>
          </p:cNvPr>
          <p:cNvSpPr txBox="1"/>
          <p:nvPr/>
        </p:nvSpPr>
        <p:spPr>
          <a:xfrm>
            <a:off x="7080554" y="2042689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DF16ABD-E570-4A80-84CB-3A5DE72CAD9E}"/>
              </a:ext>
            </a:extLst>
          </p:cNvPr>
          <p:cNvSpPr txBox="1"/>
          <p:nvPr/>
        </p:nvSpPr>
        <p:spPr>
          <a:xfrm>
            <a:off x="8088766" y="2042689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00BF08C-BB49-48EF-8ED8-D49BDA2813F4}"/>
              </a:ext>
            </a:extLst>
          </p:cNvPr>
          <p:cNvSpPr txBox="1"/>
          <p:nvPr/>
        </p:nvSpPr>
        <p:spPr>
          <a:xfrm>
            <a:off x="8555462" y="2042689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94A0D9C-F4F2-4195-880C-097A03984200}"/>
              </a:ext>
            </a:extLst>
          </p:cNvPr>
          <p:cNvSpPr txBox="1"/>
          <p:nvPr/>
        </p:nvSpPr>
        <p:spPr>
          <a:xfrm>
            <a:off x="9596090" y="2042689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0053082-BF03-4F12-A2EC-2B9980F72056}"/>
              </a:ext>
            </a:extLst>
          </p:cNvPr>
          <p:cNvSpPr txBox="1"/>
          <p:nvPr/>
        </p:nvSpPr>
        <p:spPr>
          <a:xfrm>
            <a:off x="10122188" y="2042689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887AE0D-5C91-4111-B6E3-9833F2602AC5}"/>
              </a:ext>
            </a:extLst>
          </p:cNvPr>
          <p:cNvSpPr txBox="1"/>
          <p:nvPr/>
        </p:nvSpPr>
        <p:spPr>
          <a:xfrm>
            <a:off x="10592577" y="2042689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023ADFF-7DF3-4155-ABFD-EA25AC1D3A65}"/>
              </a:ext>
            </a:extLst>
          </p:cNvPr>
          <p:cNvSpPr txBox="1"/>
          <p:nvPr/>
        </p:nvSpPr>
        <p:spPr>
          <a:xfrm>
            <a:off x="8720211" y="4696133"/>
            <a:ext cx="815566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sum</a:t>
            </a:r>
          </a:p>
        </p:txBody>
      </p:sp>
      <p:cxnSp>
        <p:nvCxnSpPr>
          <p:cNvPr id="154" name="Straight Arrow Connector 50">
            <a:extLst>
              <a:ext uri="{FF2B5EF4-FFF2-40B4-BE49-F238E27FC236}">
                <a16:creationId xmlns:a16="http://schemas.microsoft.com/office/drawing/2014/main" id="{4FC4845A-A91A-45DD-AF73-1F984D02C968}"/>
              </a:ext>
            </a:extLst>
          </p:cNvPr>
          <p:cNvCxnSpPr>
            <a:cxnSpLocks/>
            <a:stCxn id="144" idx="2"/>
          </p:cNvCxnSpPr>
          <p:nvPr/>
        </p:nvCxnSpPr>
        <p:spPr>
          <a:xfrm>
            <a:off x="8994249" y="4616664"/>
            <a:ext cx="0" cy="12963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0BDABC9-DDE0-4FE2-AE2F-287A5F5E4497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7225085" y="2313375"/>
            <a:ext cx="553" cy="12585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6" name="Straight Arrow Connector 50">
            <a:extLst>
              <a:ext uri="{FF2B5EF4-FFF2-40B4-BE49-F238E27FC236}">
                <a16:creationId xmlns:a16="http://schemas.microsoft.com/office/drawing/2014/main" id="{AFD3F665-9537-4322-B900-B05DAEF19B79}"/>
              </a:ext>
            </a:extLst>
          </p:cNvPr>
          <p:cNvCxnSpPr>
            <a:cxnSpLocks/>
            <a:endCxn id="119" idx="0"/>
          </p:cNvCxnSpPr>
          <p:nvPr/>
        </p:nvCxnSpPr>
        <p:spPr>
          <a:xfrm flipH="1">
            <a:off x="7696027" y="2325280"/>
            <a:ext cx="1681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174B1F0C-37B7-4502-BD3E-D5CAFC6FCC62}"/>
              </a:ext>
            </a:extLst>
          </p:cNvPr>
          <p:cNvSpPr txBox="1"/>
          <p:nvPr/>
        </p:nvSpPr>
        <p:spPr>
          <a:xfrm>
            <a:off x="7530216" y="2042689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58" name="Straight Arrow Connector 50">
            <a:extLst>
              <a:ext uri="{FF2B5EF4-FFF2-40B4-BE49-F238E27FC236}">
                <a16:creationId xmlns:a16="http://schemas.microsoft.com/office/drawing/2014/main" id="{F907CB9D-68AD-4BE3-9B3E-268EFD7C8BD9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8246380" y="2325280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9" name="Straight Arrow Connector 50">
            <a:extLst>
              <a:ext uri="{FF2B5EF4-FFF2-40B4-BE49-F238E27FC236}">
                <a16:creationId xmlns:a16="http://schemas.microsoft.com/office/drawing/2014/main" id="{436D3CEC-B79A-4168-9195-9C5BB4FD69CD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8716769" y="2325280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0" name="Straight Arrow Connector 50">
            <a:extLst>
              <a:ext uri="{FF2B5EF4-FFF2-40B4-BE49-F238E27FC236}">
                <a16:creationId xmlns:a16="http://schemas.microsoft.com/office/drawing/2014/main" id="{441823A8-6BDA-4FFA-8921-80673192527B}"/>
              </a:ext>
            </a:extLst>
          </p:cNvPr>
          <p:cNvCxnSpPr>
            <a:cxnSpLocks/>
            <a:endCxn id="128" idx="0"/>
          </p:cNvCxnSpPr>
          <p:nvPr/>
        </p:nvCxnSpPr>
        <p:spPr>
          <a:xfrm>
            <a:off x="9274399" y="2325280"/>
            <a:ext cx="1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1" name="Straight Arrow Connector 50">
            <a:extLst>
              <a:ext uri="{FF2B5EF4-FFF2-40B4-BE49-F238E27FC236}">
                <a16:creationId xmlns:a16="http://schemas.microsoft.com/office/drawing/2014/main" id="{DFC398CB-D7B2-4C9A-AB7D-BBC37B791C4D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9744789" y="2325280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2" name="Straight Arrow Connector 50">
            <a:extLst>
              <a:ext uri="{FF2B5EF4-FFF2-40B4-BE49-F238E27FC236}">
                <a16:creationId xmlns:a16="http://schemas.microsoft.com/office/drawing/2014/main" id="{804CB207-9483-4A03-BC09-765C66F6DCA8}"/>
              </a:ext>
            </a:extLst>
          </p:cNvPr>
          <p:cNvCxnSpPr>
            <a:cxnSpLocks/>
            <a:endCxn id="133" idx="0"/>
          </p:cNvCxnSpPr>
          <p:nvPr/>
        </p:nvCxnSpPr>
        <p:spPr>
          <a:xfrm>
            <a:off x="10273150" y="2325280"/>
            <a:ext cx="1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3" name="Straight Arrow Connector 50">
            <a:extLst>
              <a:ext uri="{FF2B5EF4-FFF2-40B4-BE49-F238E27FC236}">
                <a16:creationId xmlns:a16="http://schemas.microsoft.com/office/drawing/2014/main" id="{5769FC3C-223A-4B80-BE99-9C69FF04C058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10743540" y="2325280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0D382001-48B4-4046-8200-15311BAE86FF}"/>
              </a:ext>
            </a:extLst>
          </p:cNvPr>
          <p:cNvSpPr txBox="1"/>
          <p:nvPr/>
        </p:nvSpPr>
        <p:spPr>
          <a:xfrm>
            <a:off x="9105815" y="2042689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63D2D528-6E8C-4DC5-9420-D7B34C7BAB1C}"/>
              </a:ext>
            </a:extLst>
          </p:cNvPr>
          <p:cNvSpPr/>
          <p:nvPr/>
        </p:nvSpPr>
        <p:spPr>
          <a:xfrm>
            <a:off x="7176321" y="2681187"/>
            <a:ext cx="3765526" cy="444683"/>
          </a:xfrm>
          <a:prstGeom prst="roundRect">
            <a:avLst/>
          </a:prstGeom>
          <a:noFill/>
          <a:ln w="25400" cap="flat">
            <a:solidFill>
              <a:srgbClr val="1E2CA2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7ED6B540-0685-450E-8BD0-8D21DCEA84F4}"/>
              </a:ext>
            </a:extLst>
          </p:cNvPr>
          <p:cNvSpPr/>
          <p:nvPr/>
        </p:nvSpPr>
        <p:spPr>
          <a:xfrm>
            <a:off x="7637699" y="3259018"/>
            <a:ext cx="2705198" cy="444683"/>
          </a:xfrm>
          <a:prstGeom prst="roundRect">
            <a:avLst/>
          </a:prstGeom>
          <a:noFill/>
          <a:ln w="25400" cap="flat">
            <a:solidFill>
              <a:srgbClr val="1E2CA2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30517E8B-263C-4B3F-BD0C-C1F5B0252E9C}"/>
              </a:ext>
            </a:extLst>
          </p:cNvPr>
          <p:cNvSpPr/>
          <p:nvPr/>
        </p:nvSpPr>
        <p:spPr>
          <a:xfrm>
            <a:off x="8670385" y="3828662"/>
            <a:ext cx="657282" cy="444683"/>
          </a:xfrm>
          <a:prstGeom prst="roundRect">
            <a:avLst/>
          </a:prstGeom>
          <a:noFill/>
          <a:ln w="25400" cap="flat">
            <a:solidFill>
              <a:srgbClr val="1E2CA2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" name="Right Brace 167">
            <a:extLst>
              <a:ext uri="{FF2B5EF4-FFF2-40B4-BE49-F238E27FC236}">
                <a16:creationId xmlns:a16="http://schemas.microsoft.com/office/drawing/2014/main" id="{32E2BC22-BB9D-4613-AFC7-FF719E6078CA}"/>
              </a:ext>
            </a:extLst>
          </p:cNvPr>
          <p:cNvSpPr/>
          <p:nvPr/>
        </p:nvSpPr>
        <p:spPr>
          <a:xfrm>
            <a:off x="4212694" y="2161867"/>
            <a:ext cx="218567" cy="1181832"/>
          </a:xfrm>
          <a:prstGeom prst="rightBrace">
            <a:avLst>
              <a:gd name="adj1" fmla="val 56270"/>
              <a:gd name="adj2" fmla="val 50000"/>
            </a:avLst>
          </a:prstGeom>
          <a:noFill/>
          <a:ln w="38100" cap="flat">
            <a:solidFill>
              <a:srgbClr val="1E2C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69" name="Right Brace 168">
            <a:extLst>
              <a:ext uri="{FF2B5EF4-FFF2-40B4-BE49-F238E27FC236}">
                <a16:creationId xmlns:a16="http://schemas.microsoft.com/office/drawing/2014/main" id="{ACFBE8B6-B8DE-436D-8595-94CA75F312A4}"/>
              </a:ext>
            </a:extLst>
          </p:cNvPr>
          <p:cNvSpPr/>
          <p:nvPr/>
        </p:nvSpPr>
        <p:spPr>
          <a:xfrm>
            <a:off x="3794396" y="3775458"/>
            <a:ext cx="218567" cy="815033"/>
          </a:xfrm>
          <a:prstGeom prst="rightBrace">
            <a:avLst>
              <a:gd name="adj1" fmla="val 56270"/>
              <a:gd name="adj2" fmla="val 50000"/>
            </a:avLst>
          </a:prstGeom>
          <a:noFill/>
          <a:ln w="38100" cap="flat">
            <a:solidFill>
              <a:srgbClr val="1E2C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70" name="Right Brace 169">
            <a:extLst>
              <a:ext uri="{FF2B5EF4-FFF2-40B4-BE49-F238E27FC236}">
                <a16:creationId xmlns:a16="http://schemas.microsoft.com/office/drawing/2014/main" id="{E14F6BD0-1A32-4337-A1D8-A3D48FC42229}"/>
              </a:ext>
            </a:extLst>
          </p:cNvPr>
          <p:cNvSpPr/>
          <p:nvPr/>
        </p:nvSpPr>
        <p:spPr>
          <a:xfrm>
            <a:off x="3794395" y="5007313"/>
            <a:ext cx="218567" cy="558123"/>
          </a:xfrm>
          <a:prstGeom prst="rightBrace">
            <a:avLst>
              <a:gd name="adj1" fmla="val 56270"/>
              <a:gd name="adj2" fmla="val 50000"/>
            </a:avLst>
          </a:prstGeom>
          <a:noFill/>
          <a:ln w="38100" cap="flat">
            <a:solidFill>
              <a:srgbClr val="1E2C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A2E4ED0-0802-4F8E-9923-965D494208E4}"/>
              </a:ext>
            </a:extLst>
          </p:cNvPr>
          <p:cNvCxnSpPr>
            <a:endCxn id="165" idx="1"/>
          </p:cNvCxnSpPr>
          <p:nvPr/>
        </p:nvCxnSpPr>
        <p:spPr>
          <a:xfrm>
            <a:off x="4500979" y="2752783"/>
            <a:ext cx="2675342" cy="150746"/>
          </a:xfrm>
          <a:prstGeom prst="straightConnector1">
            <a:avLst/>
          </a:prstGeom>
          <a:noFill/>
          <a:ln w="38100" cap="flat">
            <a:solidFill>
              <a:srgbClr val="1E2CA2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478E0832-28DA-4F6F-A3C4-979DD0168580}"/>
              </a:ext>
            </a:extLst>
          </p:cNvPr>
          <p:cNvCxnSpPr>
            <a:cxnSpLocks/>
          </p:cNvCxnSpPr>
          <p:nvPr/>
        </p:nvCxnSpPr>
        <p:spPr>
          <a:xfrm flipV="1">
            <a:off x="4083050" y="3471584"/>
            <a:ext cx="3591231" cy="712058"/>
          </a:xfrm>
          <a:prstGeom prst="straightConnector1">
            <a:avLst/>
          </a:prstGeom>
          <a:noFill/>
          <a:ln w="38100" cap="flat">
            <a:solidFill>
              <a:srgbClr val="1E2CA2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CCFEF210-21AF-48E8-8900-80C6FD597E36}"/>
              </a:ext>
            </a:extLst>
          </p:cNvPr>
          <p:cNvCxnSpPr>
            <a:cxnSpLocks/>
            <a:endCxn id="167" idx="1"/>
          </p:cNvCxnSpPr>
          <p:nvPr/>
        </p:nvCxnSpPr>
        <p:spPr>
          <a:xfrm flipV="1">
            <a:off x="4083050" y="4051004"/>
            <a:ext cx="4587335" cy="1235371"/>
          </a:xfrm>
          <a:prstGeom prst="straightConnector1">
            <a:avLst/>
          </a:prstGeom>
          <a:noFill/>
          <a:ln w="38100" cap="flat">
            <a:solidFill>
              <a:srgbClr val="1E2CA2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17587936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g Logo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2.xml><?xml version="1.0" encoding="utf-8"?>
<a:theme xmlns:a="http://schemas.openxmlformats.org/drawingml/2006/main" name="Text with normal heading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3.xml><?xml version="1.0" encoding="utf-8"?>
<a:theme xmlns:a="http://schemas.openxmlformats.org/drawingml/2006/main" name="Fancy Header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15A10438976445A4F2A564A9063629" ma:contentTypeVersion="6" ma:contentTypeDescription="Create a new document." ma:contentTypeScope="" ma:versionID="45806b5510493321e140864de03fb7ad">
  <xsd:schema xmlns:xsd="http://www.w3.org/2001/XMLSchema" xmlns:xs="http://www.w3.org/2001/XMLSchema" xmlns:p="http://schemas.microsoft.com/office/2006/metadata/properties" xmlns:ns2="63fc63a6-18cf-4814-8dee-b8d6616a2bda" targetNamespace="http://schemas.microsoft.com/office/2006/metadata/properties" ma:root="true" ma:fieldsID="3db532ccb85098a64b7e52bb711c9525" ns2:_="">
    <xsd:import namespace="63fc63a6-18cf-4814-8dee-b8d6616a2b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c63a6-18cf-4814-8dee-b8d6616a2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EF2080-A3D2-46D5-AF20-1C2055474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fc63a6-18cf-4814-8dee-b8d6616a2b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D54C70-8A1F-433D-B3DF-B7287D9E16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6C1367-8D37-49A1-BF4B-2E9150DA2B52}">
  <ds:schemaRefs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63fc63a6-18cf-4814-8dee-b8d6616a2bda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FICS template wide</Template>
  <TotalTime>7437</TotalTime>
  <Words>1407</Words>
  <Application>Microsoft Office PowerPoint</Application>
  <PresentationFormat>Widescreen</PresentationFormat>
  <Paragraphs>284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Cambria Math</vt:lpstr>
      <vt:lpstr>Cordia New</vt:lpstr>
      <vt:lpstr>Gill Sans</vt:lpstr>
      <vt:lpstr>Gill Sans Light</vt:lpstr>
      <vt:lpstr>Helvetica</vt:lpstr>
      <vt:lpstr>Lucida Grande</vt:lpstr>
      <vt:lpstr>Wingdings</vt:lpstr>
      <vt:lpstr>Big Logo</vt:lpstr>
      <vt:lpstr>Text with normal heading</vt:lpstr>
      <vt:lpstr>Fancy Header</vt:lpstr>
      <vt:lpstr>PowerPoint Presentation</vt:lpstr>
      <vt:lpstr>Introduction</vt:lpstr>
      <vt:lpstr>Intel Quartus Timing Analyzer</vt:lpstr>
      <vt:lpstr>Data Arrival Time</vt:lpstr>
      <vt:lpstr>Data Required Time</vt:lpstr>
      <vt:lpstr>Comparison of Explanations</vt:lpstr>
      <vt:lpstr>Adder-Tree Example</vt:lpstr>
      <vt:lpstr>Adder-Tree Code</vt:lpstr>
      <vt:lpstr>Adder-Tree Code</vt:lpstr>
      <vt:lpstr>Quartus Settings</vt:lpstr>
      <vt:lpstr>Quartus Settings</vt:lpstr>
      <vt:lpstr>Timing Analysis Results</vt:lpstr>
      <vt:lpstr>Pipelining</vt:lpstr>
      <vt:lpstr>Code with Pipelining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PAC Training</dc:title>
  <dc:creator>Greg Stitt</dc:creator>
  <cp:lastModifiedBy>Stitt,Gregory</cp:lastModifiedBy>
  <cp:revision>416</cp:revision>
  <dcterms:created xsi:type="dcterms:W3CDTF">2017-01-16T21:37:43Z</dcterms:created>
  <dcterms:modified xsi:type="dcterms:W3CDTF">2020-12-01T01:50:19Z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0x010100DD15A10438976445A4F2A564A9063629</vt:lpwstr>
  </property>
</Properties>
</file>