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3"/>
  </p:notesMasterIdLst>
  <p:sldIdLst>
    <p:sldId id="321" r:id="rId7"/>
    <p:sldId id="338" r:id="rId8"/>
    <p:sldId id="390" r:id="rId9"/>
    <p:sldId id="388" r:id="rId10"/>
    <p:sldId id="391" r:id="rId11"/>
    <p:sldId id="389" r:id="rId12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90"/>
            <p14:sldId id="388"/>
            <p14:sldId id="391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1E2CA2"/>
    <a:srgbClr val="8151CF"/>
    <a:srgbClr val="FF4B01"/>
    <a:srgbClr val="D14C64"/>
    <a:srgbClr val="BDA4E6"/>
    <a:srgbClr val="5A2DA3"/>
    <a:srgbClr val="FFFFFF"/>
    <a:srgbClr val="F37021"/>
    <a:srgbClr val="45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7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9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-Lab-UF/intel-training-modules/tree/timing_opt/timing/examples/ti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Timer Optimization Example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8653" y="1049339"/>
            <a:ext cx="10913642" cy="4985702"/>
          </a:xfrm>
        </p:spPr>
        <p:txBody>
          <a:bodyPr/>
          <a:lstStyle/>
          <a:p>
            <a:r>
              <a:rPr lang="en-US" sz="3200" dirty="0"/>
              <a:t>Continue with timing optimization in Quartus</a:t>
            </a:r>
          </a:p>
          <a:p>
            <a:pPr lvl="1"/>
            <a:r>
              <a:rPr lang="en-US" sz="2800" dirty="0"/>
              <a:t>Using </a:t>
            </a:r>
            <a:r>
              <a:rPr lang="en-US" sz="2800" i="1" dirty="0"/>
              <a:t>timer </a:t>
            </a:r>
            <a:r>
              <a:rPr lang="en-US" sz="2800" dirty="0"/>
              <a:t>example:</a:t>
            </a:r>
          </a:p>
          <a:p>
            <a:pPr lvl="2"/>
            <a:r>
              <a:rPr lang="en-US" dirty="0">
                <a:hlinkClick r:id="rId3"/>
              </a:rPr>
              <a:t>https://github.com/ARC-Lab-UF/intel-training-modules/tree/master/timing/examples/timer</a:t>
            </a:r>
            <a:endParaRPr lang="en-US" dirty="0"/>
          </a:p>
          <a:p>
            <a:r>
              <a:rPr lang="en-US" sz="3200" dirty="0"/>
              <a:t>Module Interface</a:t>
            </a:r>
          </a:p>
          <a:p>
            <a:pPr lvl="1"/>
            <a:r>
              <a:rPr lang="en-US" sz="2800" dirty="0"/>
              <a:t>Inputs:</a:t>
            </a:r>
          </a:p>
          <a:p>
            <a:pPr lvl="2"/>
            <a:r>
              <a:rPr lang="en-US" sz="2200" i="1" dirty="0"/>
              <a:t>go</a:t>
            </a:r>
            <a:r>
              <a:rPr lang="en-US" sz="2200" dirty="0"/>
              <a:t>: starts timer </a:t>
            </a:r>
          </a:p>
          <a:p>
            <a:pPr lvl="2"/>
            <a:r>
              <a:rPr lang="en-US" sz="2200" i="1" dirty="0"/>
              <a:t>cycles</a:t>
            </a:r>
            <a:r>
              <a:rPr lang="en-US" sz="2200" dirty="0"/>
              <a:t>: the number of cycles to count</a:t>
            </a:r>
          </a:p>
          <a:p>
            <a:pPr lvl="1"/>
            <a:r>
              <a:rPr lang="en-US" sz="2800" dirty="0"/>
              <a:t>Output:</a:t>
            </a:r>
          </a:p>
          <a:p>
            <a:pPr lvl="2"/>
            <a:r>
              <a:rPr lang="en-US" sz="2200" i="1" dirty="0"/>
              <a:t>done</a:t>
            </a:r>
            <a:r>
              <a:rPr lang="en-US" sz="2200" dirty="0"/>
              <a:t>: asserted after </a:t>
            </a:r>
            <a:r>
              <a:rPr lang="en-US" sz="2200" i="1" dirty="0"/>
              <a:t>cycles </a:t>
            </a:r>
            <a:r>
              <a:rPr lang="en-US" sz="2200" dirty="0" err="1"/>
              <a:t>cycles</a:t>
            </a:r>
            <a:r>
              <a:rPr lang="en-US" sz="2200" dirty="0"/>
              <a:t> elapse</a:t>
            </a:r>
            <a:endParaRPr lang="en-US" sz="2200" i="1" dirty="0"/>
          </a:p>
          <a:p>
            <a:pPr lvl="1"/>
            <a:r>
              <a:rPr lang="en-US" sz="2800" dirty="0"/>
              <a:t>Parameters:</a:t>
            </a:r>
          </a:p>
          <a:p>
            <a:pPr lvl="2"/>
            <a:r>
              <a:rPr lang="en-US" sz="2200" dirty="0"/>
              <a:t>WIDTH: the number of bits in the </a:t>
            </a:r>
            <a:r>
              <a:rPr lang="en-US" sz="2200" i="1" dirty="0"/>
              <a:t>cycles</a:t>
            </a:r>
            <a:r>
              <a:rPr lang="en-US" sz="2200" dirty="0"/>
              <a:t> input</a:t>
            </a:r>
            <a:endParaRPr lang="en-US" sz="2200" i="1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A1F67-D1D9-45BE-962A-BC48939EBC09}"/>
              </a:ext>
            </a:extLst>
          </p:cNvPr>
          <p:cNvSpPr txBox="1"/>
          <p:nvPr/>
        </p:nvSpPr>
        <p:spPr>
          <a:xfrm>
            <a:off x="7630497" y="2761673"/>
            <a:ext cx="4407624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module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timer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#(parameter int WIDTH=32)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(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go,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[WIDTH-1:0] cycles,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output logic done</a:t>
            </a:r>
            <a:endParaRPr lang="en-US" sz="24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Timer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8652" y="1049339"/>
            <a:ext cx="11322015" cy="1398586"/>
          </a:xfrm>
        </p:spPr>
        <p:txBody>
          <a:bodyPr/>
          <a:lstStyle/>
          <a:p>
            <a:r>
              <a:rPr lang="en-US" dirty="0"/>
              <a:t>Circuit waits in </a:t>
            </a:r>
            <a:r>
              <a:rPr lang="en-US" i="1" dirty="0"/>
              <a:t>IDLE </a:t>
            </a:r>
            <a:r>
              <a:rPr lang="en-US" dirty="0"/>
              <a:t>state until </a:t>
            </a:r>
            <a:r>
              <a:rPr lang="en-US" i="1" dirty="0"/>
              <a:t>go </a:t>
            </a:r>
            <a:r>
              <a:rPr lang="en-US" dirty="0"/>
              <a:t>is asserted</a:t>
            </a:r>
          </a:p>
          <a:p>
            <a:pPr lvl="1"/>
            <a:r>
              <a:rPr lang="en-US" dirty="0"/>
              <a:t>When user asserts </a:t>
            </a:r>
            <a:r>
              <a:rPr lang="en-US" i="1" dirty="0"/>
              <a:t>go</a:t>
            </a:r>
            <a:r>
              <a:rPr lang="en-US" dirty="0"/>
              <a:t>, timer moves to </a:t>
            </a:r>
            <a:r>
              <a:rPr lang="en-US" i="1" dirty="0"/>
              <a:t>WORKING </a:t>
            </a:r>
            <a:r>
              <a:rPr lang="en-US" dirty="0"/>
              <a:t>state</a:t>
            </a:r>
          </a:p>
          <a:p>
            <a:r>
              <a:rPr lang="en-US" i="1" dirty="0"/>
              <a:t>WORKING </a:t>
            </a:r>
            <a:r>
              <a:rPr lang="en-US" dirty="0"/>
              <a:t>state counts once per cycle up to </a:t>
            </a:r>
            <a:r>
              <a:rPr lang="en-US" i="1" dirty="0"/>
              <a:t>cycles</a:t>
            </a:r>
          </a:p>
          <a:p>
            <a:r>
              <a:rPr lang="en-US" dirty="0"/>
              <a:t>When </a:t>
            </a:r>
            <a:r>
              <a:rPr lang="en-US" i="1" dirty="0"/>
              <a:t>count ==</a:t>
            </a:r>
            <a:r>
              <a:rPr lang="en-US" dirty="0"/>
              <a:t> </a:t>
            </a:r>
            <a:r>
              <a:rPr lang="en-US" i="1" dirty="0"/>
              <a:t>cycles, </a:t>
            </a:r>
            <a:r>
              <a:rPr lang="en-US" dirty="0"/>
              <a:t>timer asserts </a:t>
            </a:r>
            <a:r>
              <a:rPr lang="en-US" i="1" dirty="0"/>
              <a:t>done </a:t>
            </a:r>
            <a:r>
              <a:rPr lang="en-US" dirty="0"/>
              <a:t>and returns to </a:t>
            </a:r>
            <a:r>
              <a:rPr lang="en-US" i="1" dirty="0"/>
              <a:t>IDLE </a:t>
            </a:r>
            <a:r>
              <a:rPr lang="en-US" dirty="0"/>
              <a:t>state</a:t>
            </a:r>
          </a:p>
          <a:p>
            <a:r>
              <a:rPr lang="en-US" dirty="0"/>
              <a:t>Actual circuit stores </a:t>
            </a:r>
            <a:r>
              <a:rPr lang="en-US" i="1" dirty="0"/>
              <a:t>cycles</a:t>
            </a:r>
            <a:r>
              <a:rPr lang="en-US" dirty="0"/>
              <a:t> in internal register when </a:t>
            </a:r>
            <a:r>
              <a:rPr lang="en-US" i="1" dirty="0"/>
              <a:t>go</a:t>
            </a:r>
            <a:r>
              <a:rPr lang="en-US" dirty="0"/>
              <a:t> is asserted</a:t>
            </a:r>
          </a:p>
          <a:p>
            <a:pPr lvl="1"/>
            <a:r>
              <a:rPr lang="en-US" dirty="0"/>
              <a:t>Note: code uses </a:t>
            </a:r>
            <a:r>
              <a:rPr lang="en-US" i="1" dirty="0" err="1"/>
              <a:t>count_r</a:t>
            </a:r>
            <a:r>
              <a:rPr lang="en-US" dirty="0"/>
              <a:t> name to specify register status of count</a:t>
            </a:r>
          </a:p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39F919-40A5-498F-9D8B-780DAFBB62AF}"/>
              </a:ext>
            </a:extLst>
          </p:cNvPr>
          <p:cNvSpPr/>
          <p:nvPr/>
        </p:nvSpPr>
        <p:spPr>
          <a:xfrm>
            <a:off x="3019426" y="4556469"/>
            <a:ext cx="1247775" cy="10669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IDLE:</a:t>
            </a:r>
          </a:p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done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35A3-52BE-44B1-8C96-2AB5A28E1B46}"/>
              </a:ext>
            </a:extLst>
          </p:cNvPr>
          <p:cNvSpPr txBox="1"/>
          <p:nvPr/>
        </p:nvSpPr>
        <p:spPr>
          <a:xfrm>
            <a:off x="4444661" y="5758316"/>
            <a:ext cx="26830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count == cycles / done =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D922F-B0CA-46A7-8C70-48094E550BA8}"/>
              </a:ext>
            </a:extLst>
          </p:cNvPr>
          <p:cNvSpPr/>
          <p:nvPr/>
        </p:nvSpPr>
        <p:spPr>
          <a:xfrm>
            <a:off x="7038975" y="4527892"/>
            <a:ext cx="1571625" cy="11811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WORKING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163232A-ED4F-480F-966F-02ABADEDE760}"/>
              </a:ext>
            </a:extLst>
          </p:cNvPr>
          <p:cNvSpPr/>
          <p:nvPr/>
        </p:nvSpPr>
        <p:spPr>
          <a:xfrm>
            <a:off x="3892550" y="4527892"/>
            <a:ext cx="3479800" cy="228602"/>
          </a:xfrm>
          <a:prstGeom prst="arc">
            <a:avLst>
              <a:gd name="adj1" fmla="val 10853993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D8C3419-209C-4F25-89A0-4BA251BDC74F}"/>
              </a:ext>
            </a:extLst>
          </p:cNvPr>
          <p:cNvSpPr/>
          <p:nvPr/>
        </p:nvSpPr>
        <p:spPr>
          <a:xfrm rot="10800000">
            <a:off x="3933826" y="5460585"/>
            <a:ext cx="3479800" cy="228602"/>
          </a:xfrm>
          <a:prstGeom prst="arc">
            <a:avLst>
              <a:gd name="adj1" fmla="val 10853993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9FB2D-0A2C-4492-9D1D-FC464C783D2C}"/>
              </a:ext>
            </a:extLst>
          </p:cNvPr>
          <p:cNvSpPr txBox="1"/>
          <p:nvPr/>
        </p:nvSpPr>
        <p:spPr>
          <a:xfrm>
            <a:off x="4747155" y="4094248"/>
            <a:ext cx="199987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go == 1 / count = 1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41159BB-E844-4512-87F9-BF67F53A1A22}"/>
              </a:ext>
            </a:extLst>
          </p:cNvPr>
          <p:cNvSpPr/>
          <p:nvPr/>
        </p:nvSpPr>
        <p:spPr>
          <a:xfrm rot="5004458">
            <a:off x="8083550" y="4299294"/>
            <a:ext cx="914400" cy="914400"/>
          </a:xfrm>
          <a:prstGeom prst="arc">
            <a:avLst>
              <a:gd name="adj1" fmla="val 7160289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B9EE3-526A-4480-ADB9-280C854AE2CD}"/>
              </a:ext>
            </a:extLst>
          </p:cNvPr>
          <p:cNvSpPr txBox="1"/>
          <p:nvPr/>
        </p:nvSpPr>
        <p:spPr>
          <a:xfrm>
            <a:off x="7824787" y="3919842"/>
            <a:ext cx="189659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</a:rPr>
              <a:t>count++ / done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AA9EB-D30C-4119-9F84-1702FE939643}"/>
              </a:ext>
            </a:extLst>
          </p:cNvPr>
          <p:cNvSpPr txBox="1"/>
          <p:nvPr/>
        </p:nvSpPr>
        <p:spPr>
          <a:xfrm>
            <a:off x="2470097" y="3919841"/>
            <a:ext cx="17971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</a:rPr>
              <a:t>go == 0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0E4A59C-2E0B-4A02-A3B3-78B67FB77B6A}"/>
              </a:ext>
            </a:extLst>
          </p:cNvPr>
          <p:cNvSpPr/>
          <p:nvPr/>
        </p:nvSpPr>
        <p:spPr>
          <a:xfrm rot="20168721">
            <a:off x="2616461" y="4281995"/>
            <a:ext cx="914400" cy="914400"/>
          </a:xfrm>
          <a:prstGeom prst="arc">
            <a:avLst>
              <a:gd name="adj1" fmla="val 7160289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25763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4985702"/>
          </a:xfrm>
        </p:spPr>
        <p:txBody>
          <a:bodyPr/>
          <a:lstStyle/>
          <a:p>
            <a:r>
              <a:rPr lang="en-US" sz="3200" dirty="0"/>
              <a:t>Simplified structure of provided code: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4050171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3248273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2798383"/>
            <a:ext cx="0" cy="44739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3002314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3243286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3748295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3184881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3355388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3355094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46FE7731-D078-4E68-9AA2-B3B3C0E11036}"/>
              </a:ext>
            </a:extLst>
          </p:cNvPr>
          <p:cNvCxnSpPr>
            <a:cxnSpLocks/>
          </p:cNvCxnSpPr>
          <p:nvPr/>
        </p:nvCxnSpPr>
        <p:spPr>
          <a:xfrm>
            <a:off x="3925182" y="2143080"/>
            <a:ext cx="0" cy="1212014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2453489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2967342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2453310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2143080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3469512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5422732" y="2486470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958384" y="2154383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5393649" y="1779969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A7DD384D-6013-47E1-A9D6-502CD6AB8F7F}"/>
              </a:ext>
            </a:extLst>
          </p:cNvPr>
          <p:cNvSpPr/>
          <p:nvPr/>
        </p:nvSpPr>
        <p:spPr>
          <a:xfrm>
            <a:off x="5107075" y="4117298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4" name="Straight Arrow Connector 50">
            <a:extLst>
              <a:ext uri="{FF2B5EF4-FFF2-40B4-BE49-F238E27FC236}">
                <a16:creationId xmlns:a16="http://schemas.microsoft.com/office/drawing/2014/main" id="{21D617AC-9817-458B-9993-E0A5FCD98DA0}"/>
              </a:ext>
            </a:extLst>
          </p:cNvPr>
          <p:cNvCxnSpPr>
            <a:cxnSpLocks/>
            <a:stCxn id="66" idx="2"/>
            <a:endCxn id="113" idx="3"/>
          </p:cNvCxnSpPr>
          <p:nvPr/>
        </p:nvCxnSpPr>
        <p:spPr>
          <a:xfrm>
            <a:off x="5555468" y="3762126"/>
            <a:ext cx="2982" cy="3918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925BA21C-CA33-46A4-9EA9-89CEB5F8E719}"/>
              </a:ext>
            </a:extLst>
          </p:cNvPr>
          <p:cNvCxnSpPr>
            <a:cxnSpLocks/>
            <a:stCxn id="113" idx="2"/>
            <a:endCxn id="65" idx="3"/>
          </p:cNvCxnSpPr>
          <p:nvPr/>
        </p:nvCxnSpPr>
        <p:spPr>
          <a:xfrm rot="10800000">
            <a:off x="4048057" y="4244048"/>
            <a:ext cx="1061819" cy="193877"/>
          </a:xfrm>
          <a:prstGeom prst="bentConnector3">
            <a:avLst>
              <a:gd name="adj1" fmla="val 26677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050804-33F6-4DCC-B937-D992CFD62E10}"/>
              </a:ext>
            </a:extLst>
          </p:cNvPr>
          <p:cNvSpPr/>
          <p:nvPr/>
        </p:nvSpPr>
        <p:spPr>
          <a:xfrm>
            <a:off x="6450539" y="4242513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123" name="Straight Arrow Connector 50">
            <a:extLst>
              <a:ext uri="{FF2B5EF4-FFF2-40B4-BE49-F238E27FC236}">
                <a16:creationId xmlns:a16="http://schemas.microsoft.com/office/drawing/2014/main" id="{06B46FCB-C970-4B1C-9CEE-C3D5A37F89C6}"/>
              </a:ext>
            </a:extLst>
          </p:cNvPr>
          <p:cNvCxnSpPr>
            <a:cxnSpLocks/>
            <a:stCxn id="113" idx="0"/>
            <a:endCxn id="122" idx="1"/>
          </p:cNvCxnSpPr>
          <p:nvPr/>
        </p:nvCxnSpPr>
        <p:spPr>
          <a:xfrm flipV="1">
            <a:off x="6009072" y="4436389"/>
            <a:ext cx="44146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B6B2C9-22A7-4CC1-A40C-BAF72CFC84A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628463-AF63-4A61-A690-8A6C090D6F85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86965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4985702"/>
          </a:xfrm>
        </p:spPr>
        <p:txBody>
          <a:bodyPr/>
          <a:lstStyle/>
          <a:p>
            <a:r>
              <a:rPr lang="en-US" sz="3200" dirty="0"/>
              <a:t>Simplified structure of provided code: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/>
              <a:t>Timing bottleneck: wide comparator 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2*WIDTH inputs creates logic delay of 3 LUTs for width </a:t>
            </a:r>
            <a:r>
              <a:rPr lang="en-US" sz="2600"/>
              <a:t>= 32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4050171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3248273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2798383"/>
            <a:ext cx="0" cy="44739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3002314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3243286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3748295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3184881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3355388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3355094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46FE7731-D078-4E68-9AA2-B3B3C0E11036}"/>
              </a:ext>
            </a:extLst>
          </p:cNvPr>
          <p:cNvCxnSpPr>
            <a:cxnSpLocks/>
          </p:cNvCxnSpPr>
          <p:nvPr/>
        </p:nvCxnSpPr>
        <p:spPr>
          <a:xfrm>
            <a:off x="3925182" y="2143080"/>
            <a:ext cx="0" cy="1212014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2453489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2967342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2453310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2143080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3469512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5422732" y="2486470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958384" y="2154383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5393649" y="1779969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914A81D-48FE-4396-8F37-1A8655FC06EA}"/>
              </a:ext>
            </a:extLst>
          </p:cNvPr>
          <p:cNvSpPr/>
          <p:nvPr/>
        </p:nvSpPr>
        <p:spPr>
          <a:xfrm>
            <a:off x="4542737" y="3070559"/>
            <a:ext cx="2069527" cy="866180"/>
          </a:xfrm>
          <a:prstGeom prst="ellipse">
            <a:avLst/>
          </a:prstGeom>
          <a:noFill/>
          <a:ln w="25400" cap="flat">
            <a:solidFill>
              <a:schemeClr val="accent5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58FFA7-48BA-4DBE-B9AA-A829669ABF25}"/>
              </a:ext>
            </a:extLst>
          </p:cNvPr>
          <p:cNvSpPr txBox="1"/>
          <p:nvPr/>
        </p:nvSpPr>
        <p:spPr>
          <a:xfrm>
            <a:off x="6727224" y="3035968"/>
            <a:ext cx="4617043" cy="757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Comparator has 2*WIDTH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Creates deep LUT hierarchy</a:t>
            </a: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A7DD384D-6013-47E1-A9D6-502CD6AB8F7F}"/>
              </a:ext>
            </a:extLst>
          </p:cNvPr>
          <p:cNvSpPr/>
          <p:nvPr/>
        </p:nvSpPr>
        <p:spPr>
          <a:xfrm>
            <a:off x="5107075" y="4117298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4" name="Straight Arrow Connector 50">
            <a:extLst>
              <a:ext uri="{FF2B5EF4-FFF2-40B4-BE49-F238E27FC236}">
                <a16:creationId xmlns:a16="http://schemas.microsoft.com/office/drawing/2014/main" id="{21D617AC-9817-458B-9993-E0A5FCD98DA0}"/>
              </a:ext>
            </a:extLst>
          </p:cNvPr>
          <p:cNvCxnSpPr>
            <a:cxnSpLocks/>
            <a:stCxn id="66" idx="2"/>
            <a:endCxn id="113" idx="3"/>
          </p:cNvCxnSpPr>
          <p:nvPr/>
        </p:nvCxnSpPr>
        <p:spPr>
          <a:xfrm>
            <a:off x="5555468" y="3762126"/>
            <a:ext cx="2982" cy="3918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925BA21C-CA33-46A4-9EA9-89CEB5F8E719}"/>
              </a:ext>
            </a:extLst>
          </p:cNvPr>
          <p:cNvCxnSpPr>
            <a:cxnSpLocks/>
            <a:stCxn id="113" idx="2"/>
            <a:endCxn id="65" idx="3"/>
          </p:cNvCxnSpPr>
          <p:nvPr/>
        </p:nvCxnSpPr>
        <p:spPr>
          <a:xfrm rot="10800000">
            <a:off x="4048057" y="4244048"/>
            <a:ext cx="1061819" cy="193877"/>
          </a:xfrm>
          <a:prstGeom prst="bentConnector3">
            <a:avLst>
              <a:gd name="adj1" fmla="val 26677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050804-33F6-4DCC-B937-D992CFD62E10}"/>
              </a:ext>
            </a:extLst>
          </p:cNvPr>
          <p:cNvSpPr/>
          <p:nvPr/>
        </p:nvSpPr>
        <p:spPr>
          <a:xfrm>
            <a:off x="6450539" y="4242513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123" name="Straight Arrow Connector 50">
            <a:extLst>
              <a:ext uri="{FF2B5EF4-FFF2-40B4-BE49-F238E27FC236}">
                <a16:creationId xmlns:a16="http://schemas.microsoft.com/office/drawing/2014/main" id="{06B46FCB-C970-4B1C-9CEE-C3D5A37F89C6}"/>
              </a:ext>
            </a:extLst>
          </p:cNvPr>
          <p:cNvCxnSpPr>
            <a:cxnSpLocks/>
            <a:stCxn id="113" idx="0"/>
            <a:endCxn id="122" idx="1"/>
          </p:cNvCxnSpPr>
          <p:nvPr/>
        </p:nvCxnSpPr>
        <p:spPr>
          <a:xfrm flipV="1">
            <a:off x="6009072" y="4436389"/>
            <a:ext cx="44146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B6B2C9-22A7-4CC1-A40C-BAF72CFC84A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628463-AF63-4A61-A690-8A6C090D6F85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8485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5322396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4520498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4239567"/>
            <a:ext cx="0" cy="278438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4274539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4515511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5020520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4457106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4627613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4627319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3725714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4239567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3725535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3415305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3052616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5484481" y="3823486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3843270" y="3731224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378922" y="3399137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3814187" y="3034248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58FFA7-48BA-4DBE-B9AA-A829669ABF25}"/>
              </a:ext>
            </a:extLst>
          </p:cNvPr>
          <p:cNvSpPr txBox="1"/>
          <p:nvPr/>
        </p:nvSpPr>
        <p:spPr>
          <a:xfrm>
            <a:off x="6702649" y="4033450"/>
            <a:ext cx="4526527" cy="1343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Comparator now only has WIDTH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Constants aren’t counted in logic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Reduces logic delay</a:t>
            </a:r>
            <a:endParaRPr lang="en-US" sz="1800" i="1" baseline="-250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513853"/>
          </a:xfrm>
        </p:spPr>
        <p:txBody>
          <a:bodyPr/>
          <a:lstStyle/>
          <a:p>
            <a:r>
              <a:rPr lang="en-US" dirty="0"/>
              <a:t>Solution: count from </a:t>
            </a:r>
            <a:r>
              <a:rPr lang="en-US" i="1" dirty="0"/>
              <a:t>cycles</a:t>
            </a:r>
            <a:r>
              <a:rPr lang="en-US" dirty="0"/>
              <a:t> down to 1 instead of 1 to </a:t>
            </a:r>
            <a:r>
              <a:rPr lang="en-US" i="1" dirty="0"/>
              <a:t>cycles</a:t>
            </a:r>
          </a:p>
          <a:p>
            <a:pPr lvl="1"/>
            <a:r>
              <a:rPr lang="en-US" dirty="0"/>
              <a:t>Reduces comparator inputs from 2*WIDTH to WIDTH bits</a:t>
            </a:r>
          </a:p>
          <a:p>
            <a:pPr lvl="2"/>
            <a:r>
              <a:rPr lang="en-US" dirty="0"/>
              <a:t>Reduce logic delay</a:t>
            </a:r>
          </a:p>
          <a:p>
            <a:pPr lvl="1"/>
            <a:r>
              <a:rPr lang="en-US" dirty="0"/>
              <a:t>Increases mux inputs, but mux not on critical path</a:t>
            </a:r>
          </a:p>
          <a:p>
            <a:pPr lvl="2"/>
            <a:r>
              <a:rPr lang="en-US" dirty="0"/>
              <a:t>Steals slack from non-critical path</a:t>
            </a:r>
          </a:p>
        </p:txBody>
      </p: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42C13F77-F265-4AB6-B541-315AD42A9205}"/>
              </a:ext>
            </a:extLst>
          </p:cNvPr>
          <p:cNvCxnSpPr>
            <a:cxnSpLocks/>
            <a:stCxn id="104" idx="2"/>
            <a:endCxn id="30" idx="0"/>
          </p:cNvCxnSpPr>
          <p:nvPr/>
        </p:nvCxnSpPr>
        <p:spPr>
          <a:xfrm rot="5400000">
            <a:off x="3846676" y="4096240"/>
            <a:ext cx="509510" cy="554982"/>
          </a:xfrm>
          <a:prstGeom prst="bentConnector3">
            <a:avLst>
              <a:gd name="adj1" fmla="val 50000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F73ED-B376-4141-813A-33A19B532B28}"/>
              </a:ext>
            </a:extLst>
          </p:cNvPr>
          <p:cNvSpPr/>
          <p:nvPr/>
        </p:nvSpPr>
        <p:spPr>
          <a:xfrm>
            <a:off x="3568357" y="4628486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0C63DC7-C7EF-4D8B-B95D-6E86DA5C4C57}"/>
              </a:ext>
            </a:extLst>
          </p:cNvPr>
          <p:cNvSpPr/>
          <p:nvPr/>
        </p:nvSpPr>
        <p:spPr>
          <a:xfrm>
            <a:off x="5100768" y="5401423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865E5B9F-35B9-4FB9-A927-05117A87D449}"/>
              </a:ext>
            </a:extLst>
          </p:cNvPr>
          <p:cNvCxnSpPr>
            <a:cxnSpLocks/>
            <a:stCxn id="66" idx="2"/>
            <a:endCxn id="33" idx="3"/>
          </p:cNvCxnSpPr>
          <p:nvPr/>
        </p:nvCxnSpPr>
        <p:spPr>
          <a:xfrm flipH="1">
            <a:off x="5552143" y="5034351"/>
            <a:ext cx="3325" cy="4037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50">
            <a:extLst>
              <a:ext uri="{FF2B5EF4-FFF2-40B4-BE49-F238E27FC236}">
                <a16:creationId xmlns:a16="http://schemas.microsoft.com/office/drawing/2014/main" id="{6690B1D9-8BC2-4410-A495-3F1C0A4C4905}"/>
              </a:ext>
            </a:extLst>
          </p:cNvPr>
          <p:cNvCxnSpPr>
            <a:cxnSpLocks/>
            <a:stCxn id="33" idx="2"/>
            <a:endCxn id="65" idx="3"/>
          </p:cNvCxnSpPr>
          <p:nvPr/>
        </p:nvCxnSpPr>
        <p:spPr>
          <a:xfrm rot="10800000">
            <a:off x="4048056" y="5516273"/>
            <a:ext cx="1055512" cy="205777"/>
          </a:xfrm>
          <a:prstGeom prst="bentConnector3">
            <a:avLst>
              <a:gd name="adj1" fmla="val 25635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41E20-BDB2-4422-923A-0D5E7D6B11EF}"/>
              </a:ext>
            </a:extLst>
          </p:cNvPr>
          <p:cNvSpPr/>
          <p:nvPr/>
        </p:nvSpPr>
        <p:spPr>
          <a:xfrm>
            <a:off x="6463282" y="5526638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AF67E31A-EACD-438E-9CDC-69591347A332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6002765" y="5720514"/>
            <a:ext cx="46051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EE7E6-5F4A-4D8C-ACBE-7214600D25B6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00AA8-0599-401D-8A31-97B34C371099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711389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3fc63a6-18cf-4814-8dee-b8d6616a2bd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7551</TotalTime>
  <Words>367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Cordia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Timer Functionality</vt:lpstr>
      <vt:lpstr>Timing Bottleneck</vt:lpstr>
      <vt:lpstr>Timing Bottleneck</vt:lpstr>
      <vt:lpstr>Timing Optimization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429</cp:revision>
  <dcterms:created xsi:type="dcterms:W3CDTF">2017-01-16T21:37:43Z</dcterms:created>
  <dcterms:modified xsi:type="dcterms:W3CDTF">2020-11-28T20:01:28Z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