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4"/>
    <p:sldMasterId id="2147483648" r:id="rId5"/>
    <p:sldMasterId id="2147483676" r:id="rId6"/>
  </p:sldMasterIdLst>
  <p:notesMasterIdLst>
    <p:notesMasterId r:id="rId24"/>
  </p:notesMasterIdLst>
  <p:sldIdLst>
    <p:sldId id="321" r:id="rId7"/>
    <p:sldId id="338" r:id="rId8"/>
    <p:sldId id="367" r:id="rId9"/>
    <p:sldId id="380" r:id="rId10"/>
    <p:sldId id="363" r:id="rId11"/>
    <p:sldId id="364" r:id="rId12"/>
    <p:sldId id="360" r:id="rId13"/>
    <p:sldId id="379" r:id="rId14"/>
    <p:sldId id="366" r:id="rId15"/>
    <p:sldId id="369" r:id="rId16"/>
    <p:sldId id="365" r:id="rId17"/>
    <p:sldId id="370" r:id="rId18"/>
    <p:sldId id="368" r:id="rId19"/>
    <p:sldId id="374" r:id="rId20"/>
    <p:sldId id="375" r:id="rId21"/>
    <p:sldId id="377" r:id="rId22"/>
    <p:sldId id="378" r:id="rId23"/>
  </p:sldIdLst>
  <p:sldSz cx="12192000" cy="6858000"/>
  <p:notesSz cx="6858000" cy="9144000"/>
  <p:defaultTextStyle>
    <a:lvl1pPr defTabSz="321457">
      <a:defRPr sz="844">
        <a:latin typeface="Helvetica"/>
        <a:ea typeface="Helvetica"/>
        <a:cs typeface="Helvetica"/>
        <a:sym typeface="Helvetica"/>
      </a:defRPr>
    </a:lvl1pPr>
    <a:lvl2pPr indent="160729" defTabSz="321457">
      <a:defRPr sz="844">
        <a:latin typeface="Helvetica"/>
        <a:ea typeface="Helvetica"/>
        <a:cs typeface="Helvetica"/>
        <a:sym typeface="Helvetica"/>
      </a:defRPr>
    </a:lvl2pPr>
    <a:lvl3pPr indent="321457" defTabSz="321457">
      <a:defRPr sz="844">
        <a:latin typeface="Helvetica"/>
        <a:ea typeface="Helvetica"/>
        <a:cs typeface="Helvetica"/>
        <a:sym typeface="Helvetica"/>
      </a:defRPr>
    </a:lvl3pPr>
    <a:lvl4pPr indent="482186" defTabSz="321457">
      <a:defRPr sz="844">
        <a:latin typeface="Helvetica"/>
        <a:ea typeface="Helvetica"/>
        <a:cs typeface="Helvetica"/>
        <a:sym typeface="Helvetica"/>
      </a:defRPr>
    </a:lvl4pPr>
    <a:lvl5pPr indent="642915" defTabSz="321457">
      <a:defRPr sz="844">
        <a:latin typeface="Helvetica"/>
        <a:ea typeface="Helvetica"/>
        <a:cs typeface="Helvetica"/>
        <a:sym typeface="Helvetica"/>
      </a:defRPr>
    </a:lvl5pPr>
    <a:lvl6pPr indent="803643" defTabSz="321457">
      <a:defRPr sz="844">
        <a:latin typeface="Helvetica"/>
        <a:ea typeface="Helvetica"/>
        <a:cs typeface="Helvetica"/>
        <a:sym typeface="Helvetica"/>
      </a:defRPr>
    </a:lvl6pPr>
    <a:lvl7pPr indent="964372" defTabSz="321457">
      <a:defRPr sz="844">
        <a:latin typeface="Helvetica"/>
        <a:ea typeface="Helvetica"/>
        <a:cs typeface="Helvetica"/>
        <a:sym typeface="Helvetica"/>
      </a:defRPr>
    </a:lvl7pPr>
    <a:lvl8pPr indent="1125101" defTabSz="321457">
      <a:defRPr sz="844">
        <a:latin typeface="Helvetica"/>
        <a:ea typeface="Helvetica"/>
        <a:cs typeface="Helvetica"/>
        <a:sym typeface="Helvetica"/>
      </a:defRPr>
    </a:lvl8pPr>
    <a:lvl9pPr indent="1285829" defTabSz="321457">
      <a:defRPr sz="844">
        <a:latin typeface="Helvetica"/>
        <a:ea typeface="Helvetica"/>
        <a:cs typeface="Helvetica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5C7B5D19-E944-4FD9-9D02-AEA7E8882AB7}">
          <p14:sldIdLst>
            <p14:sldId id="321"/>
            <p14:sldId id="338"/>
            <p14:sldId id="367"/>
            <p14:sldId id="380"/>
            <p14:sldId id="363"/>
            <p14:sldId id="364"/>
            <p14:sldId id="360"/>
            <p14:sldId id="379"/>
            <p14:sldId id="366"/>
            <p14:sldId id="369"/>
            <p14:sldId id="365"/>
            <p14:sldId id="370"/>
            <p14:sldId id="368"/>
            <p14:sldId id="374"/>
            <p14:sldId id="375"/>
            <p14:sldId id="377"/>
            <p14:sldId id="3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51CF"/>
    <a:srgbClr val="191EA2"/>
    <a:srgbClr val="FF4B01"/>
    <a:srgbClr val="D14C64"/>
    <a:srgbClr val="BDA4E6"/>
    <a:srgbClr val="5A2DA3"/>
    <a:srgbClr val="FFFFFF"/>
    <a:srgbClr val="F37021"/>
    <a:srgbClr val="45A4FC"/>
    <a:srgbClr val="1E2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59" autoAdjust="0"/>
  </p:normalViewPr>
  <p:slideViewPr>
    <p:cSldViewPr snapToGrid="0">
      <p:cViewPr varScale="1">
        <p:scale>
          <a:sx n="108" d="100"/>
          <a:sy n="108" d="100"/>
        </p:scale>
        <p:origin x="900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076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853148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>
      <a:defRPr sz="1547">
        <a:latin typeface="Lucida Grande"/>
        <a:ea typeface="Lucida Grande"/>
        <a:cs typeface="Lucida Grande"/>
        <a:sym typeface="Lucida Grande"/>
      </a:defRPr>
    </a:lvl1pPr>
    <a:lvl2pPr indent="160729" defTabSz="321457">
      <a:defRPr sz="1547">
        <a:latin typeface="Lucida Grande"/>
        <a:ea typeface="Lucida Grande"/>
        <a:cs typeface="Lucida Grande"/>
        <a:sym typeface="Lucida Grande"/>
      </a:defRPr>
    </a:lvl2pPr>
    <a:lvl3pPr indent="321457" defTabSz="321457">
      <a:defRPr sz="1547">
        <a:latin typeface="Lucida Grande"/>
        <a:ea typeface="Lucida Grande"/>
        <a:cs typeface="Lucida Grande"/>
        <a:sym typeface="Lucida Grande"/>
      </a:defRPr>
    </a:lvl3pPr>
    <a:lvl4pPr indent="482186" defTabSz="321457">
      <a:defRPr sz="1547">
        <a:latin typeface="Lucida Grande"/>
        <a:ea typeface="Lucida Grande"/>
        <a:cs typeface="Lucida Grande"/>
        <a:sym typeface="Lucida Grande"/>
      </a:defRPr>
    </a:lvl4pPr>
    <a:lvl5pPr indent="642915" defTabSz="321457">
      <a:defRPr sz="1547">
        <a:latin typeface="Lucida Grande"/>
        <a:ea typeface="Lucida Grande"/>
        <a:cs typeface="Lucida Grande"/>
        <a:sym typeface="Lucida Grande"/>
      </a:defRPr>
    </a:lvl5pPr>
    <a:lvl6pPr indent="803643" defTabSz="321457">
      <a:defRPr sz="1547">
        <a:latin typeface="Lucida Grande"/>
        <a:ea typeface="Lucida Grande"/>
        <a:cs typeface="Lucida Grande"/>
        <a:sym typeface="Lucida Grande"/>
      </a:defRPr>
    </a:lvl6pPr>
    <a:lvl7pPr indent="964372" defTabSz="321457">
      <a:defRPr sz="1547">
        <a:latin typeface="Lucida Grande"/>
        <a:ea typeface="Lucida Grande"/>
        <a:cs typeface="Lucida Grande"/>
        <a:sym typeface="Lucida Grande"/>
      </a:defRPr>
    </a:lvl7pPr>
    <a:lvl8pPr indent="1125101" defTabSz="321457">
      <a:defRPr sz="1547">
        <a:latin typeface="Lucida Grande"/>
        <a:ea typeface="Lucida Grande"/>
        <a:cs typeface="Lucida Grande"/>
        <a:sym typeface="Lucida Grande"/>
      </a:defRPr>
    </a:lvl8pPr>
    <a:lvl9pPr indent="1285829" defTabSz="321457">
      <a:defRPr sz="1547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78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74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01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09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03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98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2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452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74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67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10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91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338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29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14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0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53908" y="7201277"/>
            <a:ext cx="64" cy="194797"/>
          </a:xfrm>
          <a:prstGeom prst="rect">
            <a:avLst/>
          </a:prstGeom>
        </p:spPr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34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50" y="0"/>
            <a:ext cx="9414997" cy="8661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209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260759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68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/>
            </a:lvl1pPr>
          </a:lstStyle>
          <a:p>
            <a:pPr lvl="0"/>
            <a:r>
              <a:rPr lang="en-US"/>
              <a:t>Title Text</a:t>
            </a:r>
          </a:p>
          <a:p>
            <a:pPr lvl="0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/>
            </a:lvl1pPr>
          </a:lstStyle>
          <a:p>
            <a:pPr lvl="0"/>
            <a:r>
              <a:rPr lang="en-US"/>
              <a:t>Presenter Text</a:t>
            </a:r>
          </a:p>
          <a:p>
            <a:pPr lvl="0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/>
            </a:lvl1pPr>
          </a:lstStyle>
          <a:p>
            <a:pPr lvl="0"/>
            <a:r>
              <a:rPr lang="en-US"/>
              <a:t>Author Text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69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Text</a:t>
            </a:r>
          </a:p>
          <a:p>
            <a:pPr lvl="0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4796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 with fanc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0941844" cy="8661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502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1608138"/>
            <a:ext cx="9132888" cy="901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F5DD7-E1EF-4A89-A504-F55F801AD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8765" y="2509838"/>
            <a:ext cx="9134475" cy="32051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583487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910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750172" y="153052"/>
            <a:ext cx="4654297" cy="2666431"/>
            <a:chOff x="3750165" y="153042"/>
            <a:chExt cx="4654297" cy="2666431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3830765" y="153042"/>
              <a:ext cx="4510325" cy="1869138"/>
              <a:chOff x="3830765" y="153042"/>
              <a:chExt cx="4510325" cy="1869138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EEA5F129-B69D-46D3-B598-FE7AC117CFFB}"/>
                  </a:ext>
                </a:extLst>
              </p:cNvPr>
              <p:cNvSpPr/>
              <p:nvPr/>
            </p:nvSpPr>
            <p:spPr>
              <a:xfrm rot="5400000">
                <a:off x="4449351" y="17959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7DE2F6E-8409-4871-A50A-2704ABA2B16A}"/>
                  </a:ext>
                </a:extLst>
              </p:cNvPr>
              <p:cNvSpPr/>
              <p:nvPr/>
            </p:nvSpPr>
            <p:spPr>
              <a:xfrm rot="16200000">
                <a:off x="4127186" y="17959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8242403B-CCA9-4687-BD33-1ABA8F626759}"/>
                  </a:ext>
                </a:extLst>
              </p:cNvPr>
              <p:cNvSpPr/>
              <p:nvPr/>
            </p:nvSpPr>
            <p:spPr>
              <a:xfrm rot="16200000">
                <a:off x="4449351" y="366447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453C691D-24CB-462B-A7AE-4023DACD2EEE}"/>
                  </a:ext>
                </a:extLst>
              </p:cNvPr>
              <p:cNvSpPr/>
              <p:nvPr/>
            </p:nvSpPr>
            <p:spPr>
              <a:xfrm rot="5400000">
                <a:off x="4771516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62773CB-CA35-4CA9-99D4-EF3966B5F45A}"/>
                  </a:ext>
                </a:extLst>
              </p:cNvPr>
              <p:cNvSpPr/>
              <p:nvPr/>
            </p:nvSpPr>
            <p:spPr>
              <a:xfrm rot="16200000">
                <a:off x="4771516" y="5533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E961C749-C850-460E-9FE3-59518A7C962B}"/>
                  </a:ext>
                </a:extLst>
              </p:cNvPr>
              <p:cNvSpPr/>
              <p:nvPr/>
            </p:nvSpPr>
            <p:spPr>
              <a:xfrm rot="5400000">
                <a:off x="4771516" y="74015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0563AD1-1BBF-4BA8-9EB1-C741432A4BAA}"/>
                  </a:ext>
                </a:extLst>
              </p:cNvPr>
              <p:cNvSpPr/>
              <p:nvPr/>
            </p:nvSpPr>
            <p:spPr>
              <a:xfrm rot="16200000">
                <a:off x="4771515" y="927009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FF4990E1-D8D0-498B-B173-79708114774C}"/>
                  </a:ext>
                </a:extLst>
              </p:cNvPr>
              <p:cNvSpPr/>
              <p:nvPr/>
            </p:nvSpPr>
            <p:spPr>
              <a:xfrm rot="5400000">
                <a:off x="4771514" y="111386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6C4776AE-2783-4B83-B7D9-7AEE13333594}"/>
                  </a:ext>
                </a:extLst>
              </p:cNvPr>
              <p:cNvSpPr/>
              <p:nvPr/>
            </p:nvSpPr>
            <p:spPr>
              <a:xfrm rot="5400000">
                <a:off x="4127185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6D9A147-54ED-49B2-BABE-632974A10AC0}"/>
                  </a:ext>
                </a:extLst>
              </p:cNvPr>
              <p:cNvSpPr/>
              <p:nvPr/>
            </p:nvSpPr>
            <p:spPr>
              <a:xfrm rot="16200000">
                <a:off x="3805019" y="36644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9EEB982E-EC34-4520-9700-DB394DD5B9DE}"/>
                  </a:ext>
                </a:extLst>
              </p:cNvPr>
              <p:cNvSpPr/>
              <p:nvPr/>
            </p:nvSpPr>
            <p:spPr>
              <a:xfrm rot="5400000">
                <a:off x="3802388" y="5559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A72467F0-1D54-423E-AB87-2D25FA0F7DF8}"/>
                  </a:ext>
                </a:extLst>
              </p:cNvPr>
              <p:cNvSpPr/>
              <p:nvPr/>
            </p:nvSpPr>
            <p:spPr>
              <a:xfrm rot="16200000">
                <a:off x="3802389" y="742773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3A59A7C-1802-42EA-AF09-7F6A1E886251}"/>
                  </a:ext>
                </a:extLst>
              </p:cNvPr>
              <p:cNvSpPr/>
              <p:nvPr/>
            </p:nvSpPr>
            <p:spPr>
              <a:xfrm rot="16200000">
                <a:off x="3802388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04CE007B-6CDC-4351-8EA0-D53F02F1A706}"/>
                  </a:ext>
                </a:extLst>
              </p:cNvPr>
              <p:cNvSpPr/>
              <p:nvPr/>
            </p:nvSpPr>
            <p:spPr>
              <a:xfrm rot="5400000">
                <a:off x="3802388" y="9296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8C60621-C544-41EE-9B24-56E6C112AE20}"/>
                  </a:ext>
                </a:extLst>
              </p:cNvPr>
              <p:cNvSpPr/>
              <p:nvPr/>
            </p:nvSpPr>
            <p:spPr>
              <a:xfrm rot="5400000">
                <a:off x="4124552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B5509CCE-7EB4-4B00-AE2D-E4490499C98C}"/>
                  </a:ext>
                </a:extLst>
              </p:cNvPr>
              <p:cNvSpPr/>
              <p:nvPr/>
            </p:nvSpPr>
            <p:spPr>
              <a:xfrm rot="16200000">
                <a:off x="4446718" y="1116458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CC363E33-CF04-4B65-98EB-023E7DB1DFFB}"/>
                  </a:ext>
                </a:extLst>
              </p:cNvPr>
              <p:cNvSpPr/>
              <p:nvPr/>
            </p:nvSpPr>
            <p:spPr>
              <a:xfrm rot="5400000">
                <a:off x="4446905" y="939257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0102B108-B666-4939-951F-68DEB69E0047}"/>
                  </a:ext>
                </a:extLst>
              </p:cNvPr>
              <p:cNvSpPr/>
              <p:nvPr/>
            </p:nvSpPr>
            <p:spPr>
              <a:xfrm rot="16200000">
                <a:off x="4124548" y="92958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0FE17111-1279-4843-83EB-A8CB05BD2461}"/>
                  </a:ext>
                </a:extLst>
              </p:cNvPr>
              <p:cNvSpPr/>
              <p:nvPr/>
            </p:nvSpPr>
            <p:spPr>
              <a:xfrm rot="16200000">
                <a:off x="4771513" y="1300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4A4F31E0-0525-4F5C-8A99-0E8DA5D16080}"/>
                  </a:ext>
                </a:extLst>
              </p:cNvPr>
              <p:cNvSpPr/>
              <p:nvPr/>
            </p:nvSpPr>
            <p:spPr>
              <a:xfrm rot="5400000">
                <a:off x="4771512" y="148748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53365DB6-24C8-48BF-888A-1BA65BC384BA}"/>
                  </a:ext>
                </a:extLst>
              </p:cNvPr>
              <p:cNvSpPr/>
              <p:nvPr/>
            </p:nvSpPr>
            <p:spPr>
              <a:xfrm rot="16200000">
                <a:off x="4771512" y="167424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38696BEF-52F1-4559-8DF1-0B2BB3734278}"/>
                  </a:ext>
                </a:extLst>
              </p:cNvPr>
              <p:cNvSpPr/>
              <p:nvPr/>
            </p:nvSpPr>
            <p:spPr>
              <a:xfrm rot="5400000">
                <a:off x="3805005" y="1300652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641E2135-60EA-4983-8C07-D6C9B9D8C649}"/>
                  </a:ext>
                </a:extLst>
              </p:cNvPr>
              <p:cNvSpPr/>
              <p:nvPr/>
            </p:nvSpPr>
            <p:spPr>
              <a:xfrm rot="16200000">
                <a:off x="3804992" y="1487464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AE120624-07DE-4657-8F5C-06E1BFD8AF27}"/>
                  </a:ext>
                </a:extLst>
              </p:cNvPr>
              <p:cNvSpPr/>
              <p:nvPr/>
            </p:nvSpPr>
            <p:spPr>
              <a:xfrm rot="5400000">
                <a:off x="3804992" y="167422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C564AAC8-884D-4DAA-8792-E29259851823}"/>
                  </a:ext>
                </a:extLst>
              </p:cNvPr>
              <p:cNvSpPr/>
              <p:nvPr/>
            </p:nvSpPr>
            <p:spPr>
              <a:xfrm rot="5400000">
                <a:off x="5415838" y="552556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536FA4BC-1EE2-4801-B57A-9717D25EEFC2}"/>
                  </a:ext>
                </a:extLst>
              </p:cNvPr>
              <p:cNvSpPr/>
              <p:nvPr/>
            </p:nvSpPr>
            <p:spPr>
              <a:xfrm rot="5400000">
                <a:off x="6060169" y="1788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BCD0475C-303E-4298-850D-5EBD7BD901DA}"/>
                  </a:ext>
                </a:extLst>
              </p:cNvPr>
              <p:cNvSpPr/>
              <p:nvPr/>
            </p:nvSpPr>
            <p:spPr>
              <a:xfrm rot="16200000">
                <a:off x="5738004" y="17884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B2E404C2-5393-41E7-8989-2AB1E1A40BCF}"/>
                  </a:ext>
                </a:extLst>
              </p:cNvPr>
              <p:cNvSpPr/>
              <p:nvPr/>
            </p:nvSpPr>
            <p:spPr>
              <a:xfrm rot="16200000">
                <a:off x="6060169" y="36570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AC678C4C-F2C2-4686-9FFC-D7A3982F3916}"/>
                  </a:ext>
                </a:extLst>
              </p:cNvPr>
              <p:cNvSpPr/>
              <p:nvPr/>
            </p:nvSpPr>
            <p:spPr>
              <a:xfrm rot="5400000">
                <a:off x="6382334" y="3657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B59AA72B-1AFB-4D52-9C48-658BF1FD0A54}"/>
                  </a:ext>
                </a:extLst>
              </p:cNvPr>
              <p:cNvSpPr/>
              <p:nvPr/>
            </p:nvSpPr>
            <p:spPr>
              <a:xfrm rot="5400000">
                <a:off x="5738003" y="365700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39235AE-FF4B-4115-963A-1E59882800E2}"/>
                  </a:ext>
                </a:extLst>
              </p:cNvPr>
              <p:cNvSpPr/>
              <p:nvPr/>
            </p:nvSpPr>
            <p:spPr>
              <a:xfrm rot="16200000">
                <a:off x="5415837" y="36569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26AE8C7A-A2B3-4518-A691-CAD8DADB84DD}"/>
                  </a:ext>
                </a:extLst>
              </p:cNvPr>
              <p:cNvSpPr/>
              <p:nvPr/>
            </p:nvSpPr>
            <p:spPr>
              <a:xfrm rot="16200000">
                <a:off x="6382333" y="5525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6652A8C-4804-474D-AFD5-96CCBCCC6AD5}"/>
                  </a:ext>
                </a:extLst>
              </p:cNvPr>
              <p:cNvSpPr/>
              <p:nvPr/>
            </p:nvSpPr>
            <p:spPr>
              <a:xfrm rot="5400000">
                <a:off x="6382333" y="73940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6272B7D7-9957-4DB9-AC5E-045FB0457883}"/>
                  </a:ext>
                </a:extLst>
              </p:cNvPr>
              <p:cNvSpPr/>
              <p:nvPr/>
            </p:nvSpPr>
            <p:spPr>
              <a:xfrm rot="16200000">
                <a:off x="6382333" y="92625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E8076F4-712D-46B5-A683-34012BDAD034}"/>
                  </a:ext>
                </a:extLst>
              </p:cNvPr>
              <p:cNvSpPr/>
              <p:nvPr/>
            </p:nvSpPr>
            <p:spPr>
              <a:xfrm rot="5400000">
                <a:off x="6383879" y="111310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C5E2CE46-D1DF-4154-BB42-F4DBB23840CE}"/>
                  </a:ext>
                </a:extLst>
              </p:cNvPr>
              <p:cNvSpPr/>
              <p:nvPr/>
            </p:nvSpPr>
            <p:spPr>
              <a:xfrm rot="16200000">
                <a:off x="6060164" y="1113098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02FEFC13-B25A-4129-9048-FFCDEFF7965C}"/>
                  </a:ext>
                </a:extLst>
              </p:cNvPr>
              <p:cNvSpPr/>
              <p:nvPr/>
            </p:nvSpPr>
            <p:spPr>
              <a:xfrm rot="5400000">
                <a:off x="6059393" y="129993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FD9C1DBD-AAA7-4BEE-B579-6A4675275736}"/>
                  </a:ext>
                </a:extLst>
              </p:cNvPr>
              <p:cNvSpPr/>
              <p:nvPr/>
            </p:nvSpPr>
            <p:spPr>
              <a:xfrm rot="16200000">
                <a:off x="6059393" y="148678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A40C5956-5BB0-45E9-8396-A6BB0BE54E97}"/>
                  </a:ext>
                </a:extLst>
              </p:cNvPr>
              <p:cNvSpPr/>
              <p:nvPr/>
            </p:nvSpPr>
            <p:spPr>
              <a:xfrm rot="5400000">
                <a:off x="6382333" y="148678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73ABA9FF-6F1C-4E92-BE95-56221B3A0407}"/>
                  </a:ext>
                </a:extLst>
              </p:cNvPr>
              <p:cNvSpPr/>
              <p:nvPr/>
            </p:nvSpPr>
            <p:spPr>
              <a:xfrm rot="16200000">
                <a:off x="6382333" y="167359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33F45D4A-D5A2-4D41-90D1-253D6106AC13}"/>
                  </a:ext>
                </a:extLst>
              </p:cNvPr>
              <p:cNvSpPr/>
              <p:nvPr/>
            </p:nvSpPr>
            <p:spPr>
              <a:xfrm rot="16200000">
                <a:off x="5415063" y="73938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8415ADA4-C29E-48BC-9DCA-FFA00C949B47}"/>
                  </a:ext>
                </a:extLst>
              </p:cNvPr>
              <p:cNvSpPr/>
              <p:nvPr/>
            </p:nvSpPr>
            <p:spPr>
              <a:xfrm rot="5400000">
                <a:off x="5414678" y="92623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8351412A-CB55-4917-8F10-C71E2963328C}"/>
                  </a:ext>
                </a:extLst>
              </p:cNvPr>
              <p:cNvSpPr/>
              <p:nvPr/>
            </p:nvSpPr>
            <p:spPr>
              <a:xfrm rot="16200000">
                <a:off x="5414485" y="111308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049AD1B7-7A10-4EA7-9FEB-4F0169CA934C}"/>
                  </a:ext>
                </a:extLst>
              </p:cNvPr>
              <p:cNvSpPr/>
              <p:nvPr/>
            </p:nvSpPr>
            <p:spPr>
              <a:xfrm rot="5400000">
                <a:off x="5736650" y="11130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63C31B12-6B0F-4325-9726-2195A13A248D}"/>
                  </a:ext>
                </a:extLst>
              </p:cNvPr>
              <p:cNvSpPr/>
              <p:nvPr/>
            </p:nvSpPr>
            <p:spPr>
              <a:xfrm rot="16200000">
                <a:off x="5736453" y="129987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9BE1C940-41D8-49E1-956F-1E3B84807CA1}"/>
                  </a:ext>
                </a:extLst>
              </p:cNvPr>
              <p:cNvSpPr/>
              <p:nvPr/>
            </p:nvSpPr>
            <p:spPr>
              <a:xfrm rot="5400000">
                <a:off x="5413512" y="129986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98F83143-A1B0-4C97-805A-115AD67202C3}"/>
                  </a:ext>
                </a:extLst>
              </p:cNvPr>
              <p:cNvSpPr/>
              <p:nvPr/>
            </p:nvSpPr>
            <p:spPr>
              <a:xfrm rot="16200000">
                <a:off x="5411962" y="148663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9EBEEEA2-9483-4DAA-9440-5CF1E5B7BBE6}"/>
                  </a:ext>
                </a:extLst>
              </p:cNvPr>
              <p:cNvSpPr/>
              <p:nvPr/>
            </p:nvSpPr>
            <p:spPr>
              <a:xfrm rot="5400000">
                <a:off x="5411184" y="1671183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6FFAB2C3-D5B6-47A3-9F8B-30FB06EAE3AD}"/>
                  </a:ext>
                </a:extLst>
              </p:cNvPr>
              <p:cNvSpPr/>
              <p:nvPr/>
            </p:nvSpPr>
            <p:spPr>
              <a:xfrm rot="5400000">
                <a:off x="7670987" y="178816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9B5036F5-4303-4E3D-A996-4BA948D3AF57}"/>
                  </a:ext>
                </a:extLst>
              </p:cNvPr>
              <p:cNvSpPr/>
              <p:nvPr/>
            </p:nvSpPr>
            <p:spPr>
              <a:xfrm rot="16200000">
                <a:off x="7348822" y="178815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87E6F76D-D64B-465D-B513-43831F706608}"/>
                  </a:ext>
                </a:extLst>
              </p:cNvPr>
              <p:cNvSpPr/>
              <p:nvPr/>
            </p:nvSpPr>
            <p:spPr>
              <a:xfrm rot="16200000">
                <a:off x="7670987" y="36567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:a16="http://schemas.microsoft.com/office/drawing/2014/main" id="{E9011ED1-EBB7-4965-80D2-773D83F72A64}"/>
                  </a:ext>
                </a:extLst>
              </p:cNvPr>
              <p:cNvSpPr/>
              <p:nvPr/>
            </p:nvSpPr>
            <p:spPr>
              <a:xfrm rot="5400000">
                <a:off x="7993152" y="365670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0AFFA867-F36A-461C-A5EB-2D1C3AC0406D}"/>
                  </a:ext>
                </a:extLst>
              </p:cNvPr>
              <p:cNvSpPr/>
              <p:nvPr/>
            </p:nvSpPr>
            <p:spPr>
              <a:xfrm rot="5400000">
                <a:off x="7348821" y="365670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656920B9-99D3-498E-82B2-6016258F0AA4}"/>
                  </a:ext>
                </a:extLst>
              </p:cNvPr>
              <p:cNvSpPr/>
              <p:nvPr/>
            </p:nvSpPr>
            <p:spPr>
              <a:xfrm rot="16200000">
                <a:off x="7026655" y="365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3F77B3D7-214F-4C0E-8589-BA6741B3C217}"/>
                  </a:ext>
                </a:extLst>
              </p:cNvPr>
              <p:cNvSpPr/>
              <p:nvPr/>
            </p:nvSpPr>
            <p:spPr>
              <a:xfrm rot="5400000">
                <a:off x="7029764" y="55252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6A1F22BA-1563-4E1C-B895-09092B032CE4}"/>
                  </a:ext>
                </a:extLst>
              </p:cNvPr>
              <p:cNvSpPr/>
              <p:nvPr/>
            </p:nvSpPr>
            <p:spPr>
              <a:xfrm rot="16200000">
                <a:off x="7028989" y="7393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1B03B5B3-7D5C-4849-8946-7453D23836CE}"/>
                  </a:ext>
                </a:extLst>
              </p:cNvPr>
              <p:cNvSpPr/>
              <p:nvPr/>
            </p:nvSpPr>
            <p:spPr>
              <a:xfrm rot="5400000">
                <a:off x="7028604" y="92620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82D324C5-C2BF-4740-B189-69D06CE8345F}"/>
                  </a:ext>
                </a:extLst>
              </p:cNvPr>
              <p:cNvSpPr/>
              <p:nvPr/>
            </p:nvSpPr>
            <p:spPr>
              <a:xfrm rot="16200000">
                <a:off x="7026654" y="111061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5B204B05-53A8-40A8-8385-DF9C65019327}"/>
                  </a:ext>
                </a:extLst>
              </p:cNvPr>
              <p:cNvSpPr/>
              <p:nvPr/>
            </p:nvSpPr>
            <p:spPr>
              <a:xfrm rot="5400000">
                <a:off x="7027438" y="129983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E8A0F616-6C51-4594-BBE9-FE2363F4FADD}"/>
                  </a:ext>
                </a:extLst>
              </p:cNvPr>
              <p:cNvSpPr/>
              <p:nvPr/>
            </p:nvSpPr>
            <p:spPr>
              <a:xfrm rot="16200000">
                <a:off x="7029764" y="14865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6FC84557-5A1E-4F50-BA9D-2FEB2B19996F}"/>
                  </a:ext>
                </a:extLst>
              </p:cNvPr>
              <p:cNvSpPr/>
              <p:nvPr/>
            </p:nvSpPr>
            <p:spPr>
              <a:xfrm rot="5400000">
                <a:off x="7346112" y="148432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0A7D9225-30D6-4C44-B7B6-8E16118AA127}"/>
                  </a:ext>
                </a:extLst>
              </p:cNvPr>
              <p:cNvSpPr/>
              <p:nvPr/>
            </p:nvSpPr>
            <p:spPr>
              <a:xfrm rot="16200000">
                <a:off x="7346112" y="167118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D442C836-D240-4BC4-A7F0-D85996DD3924}"/>
                  </a:ext>
                </a:extLst>
              </p:cNvPr>
              <p:cNvSpPr/>
              <p:nvPr/>
            </p:nvSpPr>
            <p:spPr>
              <a:xfrm rot="5400000">
                <a:off x="7672543" y="16711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55EDEDE-56BF-482C-AA13-16413F0E590E}"/>
                  </a:ext>
                </a:extLst>
              </p:cNvPr>
              <p:cNvSpPr/>
              <p:nvPr/>
            </p:nvSpPr>
            <p:spPr>
              <a:xfrm rot="16200000">
                <a:off x="7677970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2FDA096F-C8A8-4DE6-B4A2-CAB5D303C71B}"/>
                  </a:ext>
                </a:extLst>
              </p:cNvPr>
              <p:cNvSpPr/>
              <p:nvPr/>
            </p:nvSpPr>
            <p:spPr>
              <a:xfrm rot="5400000">
                <a:off x="7993152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</p:grp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BB1F2820-850B-4CDA-B417-DDF60BF1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165" y="2126059"/>
              <a:ext cx="4654297" cy="693414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 userDrawn="1"/>
        </p:nvSpPr>
        <p:spPr>
          <a:xfrm>
            <a:off x="5966619" y="2123224"/>
            <a:ext cx="73047" cy="1009848"/>
          </a:xfrm>
          <a:prstGeom prst="ellipse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17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650311" y="2875158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008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62299" y="0"/>
            <a:ext cx="9179548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9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191E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5A61919A-E88E-41BD-A444-D5D1392CB1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424712" y="-424712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1285416" y="885613"/>
            <a:ext cx="10303505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 spd="med"/>
  <p:hf hdr="0" ftr="0" dt="0"/>
  <p:txStyles>
    <p:titleStyle>
      <a:lvl1pPr defTabSz="410730" eaLnBrk="1" hangingPunct="1">
        <a:defRPr sz="4400" b="1" baseline="0">
          <a:solidFill>
            <a:srgbClr val="191EA2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57200" indent="-401803" defTabSz="410730" eaLnBrk="1" hangingPunct="1">
        <a:spcBef>
          <a:spcPts val="600"/>
        </a:spcBef>
        <a:buSzPct val="100000"/>
        <a:buFont typeface="Wingdings" panose="05000000000000000000" pitchFamily="2" charset="2"/>
        <a:buChar char="§"/>
        <a:defRPr sz="2800" b="0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742950" indent="-280988" defTabSz="410730" eaLnBrk="1" hangingPunct="1">
        <a:spcBef>
          <a:spcPts val="300"/>
        </a:spcBef>
        <a:buSzPct val="50000"/>
        <a:buFont typeface="Wingdings" panose="05000000000000000000" pitchFamily="2" charset="2"/>
        <a:buChar char="q"/>
        <a:defRPr sz="2400" b="0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085850" indent="-282575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800" b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427163" indent="-266700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600" b="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657350" indent="-230188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400" b="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5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5A2DA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1069935-43E3-47A0-B76A-BFEFFB6097FD}"/>
              </a:ext>
            </a:extLst>
          </p:cNvPr>
          <p:cNvGrpSpPr/>
          <p:nvPr userDrawn="1"/>
        </p:nvGrpSpPr>
        <p:grpSpPr>
          <a:xfrm rot="16200000" flipV="1">
            <a:off x="11360666" y="-439005"/>
            <a:ext cx="918649" cy="1768081"/>
            <a:chOff x="10208215" y="409493"/>
            <a:chExt cx="644333" cy="752676"/>
          </a:xfrm>
        </p:grpSpPr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861465EC-7A57-45F5-BAE1-BFD471B68CDF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325AB880-31B1-4635-A502-38A40DC89A3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0F630910-3C43-4B4F-9D27-8506DC44431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528B9B50-71F5-42E2-B3E3-F7D86974217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14368A5-115F-4DDF-BE32-B8B38925F392}"/>
              </a:ext>
            </a:extLst>
          </p:cNvPr>
          <p:cNvGrpSpPr/>
          <p:nvPr userDrawn="1"/>
        </p:nvGrpSpPr>
        <p:grpSpPr>
          <a:xfrm rot="16200000" flipV="1">
            <a:off x="12217911" y="-426163"/>
            <a:ext cx="892973" cy="1768081"/>
            <a:chOff x="10208215" y="409493"/>
            <a:chExt cx="644333" cy="752676"/>
          </a:xfrm>
        </p:grpSpPr>
        <p:sp>
          <p:nvSpPr>
            <p:cNvPr id="174" name="Isosceles Triangle 173">
              <a:extLst>
                <a:ext uri="{FF2B5EF4-FFF2-40B4-BE49-F238E27FC236}">
                  <a16:creationId xmlns:a16="http://schemas.microsoft.com/office/drawing/2014/main" id="{3B4A4583-563E-4F0D-A9F9-C025D4D15F8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5BBA86F6-6F4E-4D9D-80DE-EEAB7975A59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9072CBF9-F84A-492F-8CB3-2F9AF2155CC4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EFC1103F-6C8E-4E08-8E72-3EEA1FE41B4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10476623" y="-438995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26" name="Shape 6"/>
          <p:cNvSpPr/>
          <p:nvPr userDrawn="1"/>
        </p:nvSpPr>
        <p:spPr>
          <a:xfrm>
            <a:off x="12192001" y="-52386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sp>
        <p:nvSpPr>
          <p:cNvPr id="183" name="Shape 12">
            <a:extLst>
              <a:ext uri="{FF2B5EF4-FFF2-40B4-BE49-F238E27FC236}">
                <a16:creationId xmlns:a16="http://schemas.microsoft.com/office/drawing/2014/main" id="{1E97763E-6C98-4574-99B6-3A10AE085C3B}"/>
              </a:ext>
            </a:extLst>
          </p:cNvPr>
          <p:cNvSpPr txBox="1">
            <a:spLocks/>
          </p:cNvSpPr>
          <p:nvPr userDrawn="1"/>
        </p:nvSpPr>
        <p:spPr>
          <a:xfrm>
            <a:off x="7717766" y="5807814"/>
            <a:ext cx="3867844" cy="14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4400" b="1">
                <a:solidFill>
                  <a:srgbClr val="FFFFFF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800" b="1">
                <a:solidFill>
                  <a:schemeClr val="tx1"/>
                </a:solidFill>
              </a:rPr>
              <a:t>All-Hands Spring 2020</a:t>
            </a:r>
          </a:p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400" b="1">
                <a:solidFill>
                  <a:srgbClr val="BDA4E6"/>
                </a:solidFill>
              </a:rPr>
              <a:t>January 21</a:t>
            </a:r>
            <a:r>
              <a:rPr lang="en-US" sz="1400" b="1" baseline="30000">
                <a:solidFill>
                  <a:srgbClr val="BDA4E6"/>
                </a:solidFill>
              </a:rPr>
              <a:t>st</a:t>
            </a:r>
            <a:r>
              <a:rPr lang="en-US" sz="1400" b="1">
                <a:solidFill>
                  <a:srgbClr val="BDA4E6"/>
                </a:solidFill>
              </a:rPr>
              <a:t>, 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706DB5-958A-451B-A00B-B31AAC73DD40}"/>
              </a:ext>
            </a:extLst>
          </p:cNvPr>
          <p:cNvGrpSpPr/>
          <p:nvPr userDrawn="1"/>
        </p:nvGrpSpPr>
        <p:grpSpPr>
          <a:xfrm rot="16200000" flipV="1">
            <a:off x="9598774" y="-439022"/>
            <a:ext cx="918649" cy="1768081"/>
            <a:chOff x="10208215" y="409493"/>
            <a:chExt cx="644333" cy="752676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9FC4AA5-0DAD-4094-9AB8-E181D9E1DB63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375AC5D-BE51-4768-8DCF-1607B14FA6BA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FD25F83-D058-4016-8B29-C48CF67B628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D4396AA-49CE-47E4-B904-4A9F636A025A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F2A933-698A-4AF4-9EA9-2C44A3B08EB7}"/>
              </a:ext>
            </a:extLst>
          </p:cNvPr>
          <p:cNvGrpSpPr/>
          <p:nvPr userDrawn="1"/>
        </p:nvGrpSpPr>
        <p:grpSpPr>
          <a:xfrm rot="16200000" flipV="1">
            <a:off x="8714730" y="-439012"/>
            <a:ext cx="918658" cy="1768081"/>
            <a:chOff x="10208215" y="409493"/>
            <a:chExt cx="644341" cy="752676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C586271-D0F3-4667-8B90-CD907CBC57C0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60A2B0D-49E5-4137-B3DB-C56CBBB72426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5A3713-EAA2-40AA-84D5-46602BAE113B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9BCCF99-56FE-4E32-BE15-0DE627427515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34BA4B-2097-4F50-B090-EFB10B9151EE}"/>
              </a:ext>
            </a:extLst>
          </p:cNvPr>
          <p:cNvGrpSpPr/>
          <p:nvPr userDrawn="1"/>
        </p:nvGrpSpPr>
        <p:grpSpPr>
          <a:xfrm rot="16200000" flipV="1">
            <a:off x="7848820" y="-445426"/>
            <a:ext cx="918649" cy="1768081"/>
            <a:chOff x="10208215" y="409493"/>
            <a:chExt cx="644333" cy="752676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08233F7-D738-45E1-86BE-723DD44872D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DCEED5E-208F-4062-997E-6E8831891809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B70D8917-ACB2-402F-BA84-79A47D4266A6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5E6BDE4-4782-4048-8830-3CAFDB506AF8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5123C6-2A86-4650-8DE2-976ADD49A813}"/>
              </a:ext>
            </a:extLst>
          </p:cNvPr>
          <p:cNvGrpSpPr/>
          <p:nvPr userDrawn="1"/>
        </p:nvGrpSpPr>
        <p:grpSpPr>
          <a:xfrm rot="16200000" flipV="1">
            <a:off x="6964776" y="-445417"/>
            <a:ext cx="918658" cy="1768081"/>
            <a:chOff x="10208215" y="409493"/>
            <a:chExt cx="644341" cy="752676"/>
          </a:xfrm>
        </p:grpSpPr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6E88AFB-6B21-452E-AE1A-11B6237C17B7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BDB67139-BE8D-4290-A401-85FA1766369C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2A729C3-A409-42BC-A6F3-A6E15123613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29462C8-D1C3-45D4-BAE5-63B138BC4BB0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A27570-F6C8-4B65-BE63-AF86B4ABC4B3}"/>
              </a:ext>
            </a:extLst>
          </p:cNvPr>
          <p:cNvGrpSpPr/>
          <p:nvPr userDrawn="1"/>
        </p:nvGrpSpPr>
        <p:grpSpPr>
          <a:xfrm rot="16200000" flipV="1">
            <a:off x="6102274" y="-445440"/>
            <a:ext cx="918649" cy="1768081"/>
            <a:chOff x="10208215" y="409493"/>
            <a:chExt cx="644333" cy="752676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1ACB21F-93E7-4EC6-BD5C-EB6C41416E2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E13F6C5-F7ED-4C52-A098-31A7BBDB7AF5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B58E0AC3-9438-4200-81A8-A4C742992DB8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5A69F8B3-0F5B-45F6-AB47-5BA35DDCBACC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900918-ED23-4AC5-B6A7-B8FBF31E383C}"/>
              </a:ext>
            </a:extLst>
          </p:cNvPr>
          <p:cNvGrpSpPr/>
          <p:nvPr userDrawn="1"/>
        </p:nvGrpSpPr>
        <p:grpSpPr>
          <a:xfrm rot="16200000" flipV="1">
            <a:off x="5218230" y="-445430"/>
            <a:ext cx="918658" cy="1768081"/>
            <a:chOff x="10208215" y="409493"/>
            <a:chExt cx="644341" cy="752676"/>
          </a:xfrm>
        </p:grpSpPr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C033270F-D683-4298-B7D4-E09120E4F6A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4749A5D6-3607-423A-8F0B-83A2A560ABB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3935803-8EB5-415B-8863-21C1B68CA52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DD1FE69-CCB7-4CD9-9EC8-1F71091F896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ABD22A0-CBBD-437D-90AE-3C3185F0A83A}"/>
              </a:ext>
            </a:extLst>
          </p:cNvPr>
          <p:cNvGrpSpPr/>
          <p:nvPr userDrawn="1"/>
        </p:nvGrpSpPr>
        <p:grpSpPr>
          <a:xfrm rot="16200000" flipV="1">
            <a:off x="4334202" y="-445442"/>
            <a:ext cx="918649" cy="1768081"/>
            <a:chOff x="10208215" y="409493"/>
            <a:chExt cx="644333" cy="752676"/>
          </a:xfrm>
        </p:grpSpPr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05EC9E9E-AC37-459B-8105-C06C0D543E7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A1066AFE-4A23-438E-8840-CEF0BCA9795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BEC449D-0295-4276-80F4-6E989215B47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862ABB4-57D4-46E5-843F-5217CF2964E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6DDE311-7A9C-40E3-8352-396719D3B95A}"/>
              </a:ext>
            </a:extLst>
          </p:cNvPr>
          <p:cNvGrpSpPr/>
          <p:nvPr userDrawn="1"/>
        </p:nvGrpSpPr>
        <p:grpSpPr>
          <a:xfrm rot="16200000" flipV="1">
            <a:off x="3450158" y="-445431"/>
            <a:ext cx="918658" cy="1768081"/>
            <a:chOff x="10208215" y="409493"/>
            <a:chExt cx="644341" cy="752676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30301232-B630-408A-9A45-3D48D88F3886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77BF786C-D1DB-47F3-A0A8-B06BBC69880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7FF89AEB-0336-4931-A6DF-F08A05CD7A2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D921BB7-6040-40A8-B9A3-100A65CDB8B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077248-779D-4A96-AA8F-4C675A2BAE35}"/>
              </a:ext>
            </a:extLst>
          </p:cNvPr>
          <p:cNvGrpSpPr/>
          <p:nvPr userDrawn="1"/>
        </p:nvGrpSpPr>
        <p:grpSpPr>
          <a:xfrm rot="16200000" flipV="1">
            <a:off x="2570996" y="-445467"/>
            <a:ext cx="918649" cy="1768081"/>
            <a:chOff x="10208215" y="409493"/>
            <a:chExt cx="644333" cy="752676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116E6E1C-0F30-4D6F-82EF-6FA1DE256241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EAB739F2-7BB0-4F24-BF0D-5D92E6F52B3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58A6A12B-B857-4AD5-A7F6-2DC11C7B565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2B8EFA8-7FCC-4788-BCA3-58B668E1148F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4D51E86-6E46-4541-9BAC-69E8B4538E2E}"/>
              </a:ext>
            </a:extLst>
          </p:cNvPr>
          <p:cNvGrpSpPr/>
          <p:nvPr userDrawn="1"/>
        </p:nvGrpSpPr>
        <p:grpSpPr>
          <a:xfrm rot="16200000" flipV="1">
            <a:off x="1686952" y="-445457"/>
            <a:ext cx="918658" cy="1768081"/>
            <a:chOff x="10208215" y="409493"/>
            <a:chExt cx="644341" cy="752676"/>
          </a:xfrm>
        </p:grpSpPr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37C7094-3FDD-429F-835A-76E90C8CE3D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95F22837-A7FB-490F-96F2-03FAF6647F67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3A084D3B-27C1-4E71-A014-105256CBE1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7C5C06DB-1909-43EC-9204-018D7917645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C72D7FA-0FC4-4E4D-99C9-912B0D118EF3}"/>
              </a:ext>
            </a:extLst>
          </p:cNvPr>
          <p:cNvGrpSpPr/>
          <p:nvPr userDrawn="1"/>
        </p:nvGrpSpPr>
        <p:grpSpPr>
          <a:xfrm rot="16200000" flipV="1">
            <a:off x="811538" y="-439025"/>
            <a:ext cx="918649" cy="1768081"/>
            <a:chOff x="10208215" y="409493"/>
            <a:chExt cx="644333" cy="752676"/>
          </a:xfrm>
        </p:grpSpPr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FA360DCF-D8CC-416A-8E5F-EC50E9C7463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64429EA3-ADB9-499F-87AC-EDE1DDAEE4D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1F817801-53C7-47AC-AA33-FB746D43D17D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C868F042-7E5B-40E5-9370-F97230F8A689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5AC64F-AF01-4120-B7C8-F2C10679639F}"/>
              </a:ext>
            </a:extLst>
          </p:cNvPr>
          <p:cNvGrpSpPr/>
          <p:nvPr userDrawn="1"/>
        </p:nvGrpSpPr>
        <p:grpSpPr>
          <a:xfrm rot="16200000" flipV="1">
            <a:off x="-72505" y="-439015"/>
            <a:ext cx="918658" cy="1768081"/>
            <a:chOff x="10208215" y="409493"/>
            <a:chExt cx="644341" cy="752676"/>
          </a:xfrm>
        </p:grpSpPr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DFDDFEB8-5715-4C4C-A455-A4C0FE9452D5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C5A112C7-8104-4E78-8F4B-9B21D7DA7C79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65E9C00E-0508-4CB4-BE59-BA2B64722C0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0792DD9-8B47-4EE0-A415-AFD29B0ED1A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91A8C2C-48E7-4762-BEA7-DDCE2E1B4849}"/>
              </a:ext>
            </a:extLst>
          </p:cNvPr>
          <p:cNvGrpSpPr/>
          <p:nvPr userDrawn="1"/>
        </p:nvGrpSpPr>
        <p:grpSpPr>
          <a:xfrm rot="16200000" flipV="1">
            <a:off x="-941349" y="-439038"/>
            <a:ext cx="918649" cy="1768081"/>
            <a:chOff x="10208215" y="409493"/>
            <a:chExt cx="644333" cy="752676"/>
          </a:xfrm>
        </p:grpSpPr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221DB37C-C04E-4766-A227-2F1801B739E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8D27102B-D75D-415B-9D9B-A599C678250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B6BB37B2-15FA-4352-83B1-DB7A05533DF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3CA67A55-CFE5-4B54-BF3B-716C01A5558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82E92B1-BB65-4949-AAEE-459BE7C01710}"/>
              </a:ext>
            </a:extLst>
          </p:cNvPr>
          <p:cNvGrpSpPr/>
          <p:nvPr userDrawn="1"/>
        </p:nvGrpSpPr>
        <p:grpSpPr>
          <a:xfrm rot="16200000" flipV="1">
            <a:off x="-1825388" y="-439028"/>
            <a:ext cx="918658" cy="1768081"/>
            <a:chOff x="10208215" y="409493"/>
            <a:chExt cx="644341" cy="752676"/>
          </a:xfrm>
        </p:grpSpPr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80964BA-645A-4E2A-ABE4-CF4E2E07549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3293C24B-FCF7-4BF1-B1DE-8513FBCAE7BE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7A9A175-D52A-4A9D-9EE7-F54A027050F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A1296B77-10AF-41C7-B018-43EB9ED2C4B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109" name="Shape 6">
            <a:extLst>
              <a:ext uri="{FF2B5EF4-FFF2-40B4-BE49-F238E27FC236}">
                <a16:creationId xmlns:a16="http://schemas.microsoft.com/office/drawing/2014/main" id="{112E3E8F-2179-45C8-84F1-3AF8667A86AE}"/>
              </a:ext>
            </a:extLst>
          </p:cNvPr>
          <p:cNvSpPr/>
          <p:nvPr userDrawn="1"/>
        </p:nvSpPr>
        <p:spPr>
          <a:xfrm>
            <a:off x="-1621986" y="-42937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3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  <p:sldLayoutId id="2147483681" r:id="rId3"/>
    <p:sldLayoutId id="2147483678" r:id="rId4"/>
    <p:sldLayoutId id="2147483683" r:id="rId5"/>
    <p:sldLayoutId id="2147483684" r:id="rId6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tel.com/content/dam/www/programmable/us/en/pdfs/literature/ug/ug-qpp-timing-analyzer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tel.com/content/dam/www/programmable/us/en/pdfs/literature/ug/ug-qpp-timing-analyzer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/content/dam/www/programmable/us/en/pdfs/literature/ug/ug-qpp-timing-analyzer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1780032" y="3027570"/>
            <a:ext cx="8650224" cy="1239631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buNone/>
            </a:pPr>
            <a:r>
              <a:rPr lang="en-US" sz="3200" dirty="0"/>
              <a:t>Intel </a:t>
            </a:r>
            <a:r>
              <a:rPr lang="en-US" sz="3200" dirty="0" err="1"/>
              <a:t>DevCloud</a:t>
            </a:r>
            <a:r>
              <a:rPr lang="en-US" sz="3200" dirty="0"/>
              <a:t> Training Module</a:t>
            </a:r>
          </a:p>
          <a:p>
            <a:pPr marL="223221" indent="0" algn="ctr">
              <a:buNone/>
            </a:pPr>
            <a:r>
              <a:rPr lang="en-US" u="sng"/>
              <a:t>FPGA Timing </a:t>
            </a:r>
            <a:r>
              <a:rPr lang="en-US" u="sng" dirty="0"/>
              <a:t>Optimization</a:t>
            </a:r>
          </a:p>
          <a:p>
            <a:pPr marL="223221" indent="0" algn="ctr">
              <a:buNone/>
            </a:pPr>
            <a:r>
              <a:rPr lang="en-US" i="1" dirty="0"/>
              <a:t>Background and Challenges</a:t>
            </a:r>
          </a:p>
          <a:p>
            <a:pPr marL="223221" indent="0" algn="ctr">
              <a:buNone/>
            </a:pPr>
            <a:endParaRPr lang="en-US" u="sng" dirty="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001642" y="4946872"/>
            <a:ext cx="8205788" cy="1831647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Greg Stitt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Associate Professor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Department of Electrical and Computer Engineering</a:t>
            </a:r>
            <a:endParaRPr lang="en-US" sz="2000" b="0" dirty="0"/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University of Florida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64" y="6256539"/>
            <a:ext cx="2606040" cy="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450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6" y="0"/>
            <a:ext cx="10310524" cy="866180"/>
          </a:xfrm>
        </p:spPr>
        <p:txBody>
          <a:bodyPr/>
          <a:lstStyle/>
          <a:p>
            <a:r>
              <a:rPr lang="en-US" dirty="0"/>
              <a:t>Setup Slack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834887" y="1058864"/>
            <a:ext cx="11052313" cy="2015579"/>
          </a:xfrm>
        </p:spPr>
        <p:txBody>
          <a:bodyPr/>
          <a:lstStyle/>
          <a:p>
            <a:r>
              <a:rPr lang="en-US" i="1" dirty="0"/>
              <a:t>Setup</a:t>
            </a:r>
            <a:r>
              <a:rPr lang="en-US" dirty="0"/>
              <a:t> </a:t>
            </a:r>
            <a:r>
              <a:rPr lang="en-US" i="1" dirty="0"/>
              <a:t>slack (</a:t>
            </a:r>
            <a:r>
              <a:rPr lang="en-US" i="1" dirty="0" err="1"/>
              <a:t>S</a:t>
            </a:r>
            <a:r>
              <a:rPr lang="en-US" i="1" baseline="-25000" dirty="0" err="1"/>
              <a:t>setup</a:t>
            </a:r>
            <a:r>
              <a:rPr lang="en-US" dirty="0"/>
              <a:t>)</a:t>
            </a:r>
            <a:r>
              <a:rPr lang="en-US" i="1" dirty="0"/>
              <a:t> = </a:t>
            </a:r>
            <a:r>
              <a:rPr lang="en-US" dirty="0"/>
              <a:t>time between setup deadline and data arrival</a:t>
            </a:r>
          </a:p>
          <a:p>
            <a:pPr lvl="1"/>
            <a:r>
              <a:rPr lang="en-US" i="1" dirty="0" err="1"/>
              <a:t>S</a:t>
            </a:r>
            <a:r>
              <a:rPr lang="en-US" i="1" baseline="-25000" dirty="0" err="1"/>
              <a:t>setup</a:t>
            </a:r>
            <a:r>
              <a:rPr lang="en-US" dirty="0"/>
              <a:t> = (</a:t>
            </a:r>
            <a:r>
              <a:rPr lang="en-US" i="1" dirty="0" err="1"/>
              <a:t>T</a:t>
            </a:r>
            <a:r>
              <a:rPr lang="en-US" i="1" baseline="-25000" dirty="0" err="1"/>
              <a:t>clk</a:t>
            </a:r>
            <a:r>
              <a:rPr lang="en-US" i="1" baseline="-25000" dirty="0"/>
              <a:t> </a:t>
            </a:r>
            <a:r>
              <a:rPr lang="en-US" i="1" dirty="0"/>
              <a:t>+ </a:t>
            </a:r>
            <a:r>
              <a:rPr lang="en-US" i="1" dirty="0" err="1"/>
              <a:t>T</a:t>
            </a:r>
            <a:r>
              <a:rPr lang="en-US" i="1" baseline="-25000" dirty="0" err="1"/>
              <a:t>skew</a:t>
            </a:r>
            <a:r>
              <a:rPr lang="en-US" i="1" dirty="0"/>
              <a:t> - </a:t>
            </a:r>
            <a:r>
              <a:rPr lang="en-US" i="1" dirty="0" err="1"/>
              <a:t>T</a:t>
            </a:r>
            <a:r>
              <a:rPr lang="en-US" i="1" baseline="-25000" dirty="0" err="1"/>
              <a:t>setup</a:t>
            </a:r>
            <a:r>
              <a:rPr lang="en-US" dirty="0"/>
              <a:t>)</a:t>
            </a:r>
            <a:r>
              <a:rPr lang="en-US" i="1" baseline="-25000" dirty="0"/>
              <a:t> </a:t>
            </a:r>
            <a:r>
              <a:rPr lang="en-US" i="1" dirty="0"/>
              <a:t>- 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i="1" baseline="-25000" dirty="0"/>
              <a:t>C</a:t>
            </a:r>
            <a:r>
              <a:rPr lang="en-US" i="1" dirty="0"/>
              <a:t> + T</a:t>
            </a:r>
            <a:r>
              <a:rPr lang="en-US" i="1" baseline="-25000" dirty="0"/>
              <a:t>IC</a:t>
            </a:r>
            <a:r>
              <a:rPr lang="en-US" dirty="0"/>
              <a:t>) = </a:t>
            </a:r>
            <a:r>
              <a:rPr lang="en-US" i="1" dirty="0" err="1"/>
              <a:t>T</a:t>
            </a:r>
            <a:r>
              <a:rPr lang="en-US" i="1" baseline="-25000" dirty="0" err="1"/>
              <a:t>deadline</a:t>
            </a:r>
            <a:r>
              <a:rPr lang="en-US" i="1" baseline="-25000" dirty="0"/>
              <a:t> </a:t>
            </a:r>
            <a:r>
              <a:rPr lang="en-US" i="1" dirty="0"/>
              <a:t>- T</a:t>
            </a:r>
            <a:r>
              <a:rPr lang="en-US" i="1" baseline="-25000" dirty="0"/>
              <a:t>FF-to-FF</a:t>
            </a:r>
          </a:p>
          <a:p>
            <a:pPr lvl="1"/>
            <a:r>
              <a:rPr lang="en-US" dirty="0"/>
              <a:t>A path with </a:t>
            </a:r>
            <a:r>
              <a:rPr lang="en-US" i="1" dirty="0" err="1"/>
              <a:t>S</a:t>
            </a:r>
            <a:r>
              <a:rPr lang="en-US" i="1" baseline="-25000" dirty="0" err="1"/>
              <a:t>setup</a:t>
            </a:r>
            <a:r>
              <a:rPr lang="en-US" i="1" dirty="0"/>
              <a:t> </a:t>
            </a:r>
            <a:r>
              <a:rPr lang="en-US" dirty="0"/>
              <a:t>&lt; 0 has a setup violation, must be optimized</a:t>
            </a:r>
          </a:p>
          <a:p>
            <a:pPr lvl="1"/>
            <a:r>
              <a:rPr lang="en-US" dirty="0"/>
              <a:t>Large positive slack can help with optimizing other paths (e.g., retiming)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A938B2-885D-49E6-8D73-916822A8E35A}"/>
              </a:ext>
            </a:extLst>
          </p:cNvPr>
          <p:cNvCxnSpPr>
            <a:cxnSpLocks/>
          </p:cNvCxnSpPr>
          <p:nvPr/>
        </p:nvCxnSpPr>
        <p:spPr>
          <a:xfrm flipV="1">
            <a:off x="4509865" y="4278318"/>
            <a:ext cx="0" cy="99378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84B35F-1DFE-41ED-929F-4A62BCF534A8}"/>
              </a:ext>
            </a:extLst>
          </p:cNvPr>
          <p:cNvCxnSpPr>
            <a:cxnSpLocks/>
          </p:cNvCxnSpPr>
          <p:nvPr/>
        </p:nvCxnSpPr>
        <p:spPr>
          <a:xfrm flipV="1">
            <a:off x="4794779" y="5129676"/>
            <a:ext cx="0" cy="14242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C6EBAD6-E4FE-4652-9FF1-FD71CC8B5DE3}"/>
              </a:ext>
            </a:extLst>
          </p:cNvPr>
          <p:cNvSpPr/>
          <p:nvPr/>
        </p:nvSpPr>
        <p:spPr>
          <a:xfrm rot="5400000">
            <a:off x="4600768" y="5259127"/>
            <a:ext cx="87814" cy="294428"/>
          </a:xfrm>
          <a:prstGeom prst="rightBrace">
            <a:avLst>
              <a:gd name="adj1" fmla="val 56680"/>
              <a:gd name="adj2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DB064E58-B223-437A-A6BA-6DC776CDFFC6}"/>
              </a:ext>
            </a:extLst>
          </p:cNvPr>
          <p:cNvSpPr/>
          <p:nvPr/>
        </p:nvSpPr>
        <p:spPr>
          <a:xfrm rot="16200000">
            <a:off x="5552960" y="2514378"/>
            <a:ext cx="116721" cy="2173039"/>
          </a:xfrm>
          <a:prstGeom prst="rightBrace">
            <a:avLst>
              <a:gd name="adj1" fmla="val 56680"/>
              <a:gd name="adj2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0E4A57-93EA-4748-BD11-1EE81A6FE424}"/>
              </a:ext>
            </a:extLst>
          </p:cNvPr>
          <p:cNvSpPr txBox="1"/>
          <p:nvPr/>
        </p:nvSpPr>
        <p:spPr>
          <a:xfrm>
            <a:off x="5116360" y="3076934"/>
            <a:ext cx="100187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rPr kumimoji="0" lang="en-US" sz="2000" b="0" i="1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</a:t>
            </a:r>
            <a:r>
              <a:rPr kumimoji="0" lang="en-US" sz="2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+ T</a:t>
            </a:r>
            <a:r>
              <a:rPr kumimoji="0" lang="en-US" sz="2000" b="0" i="1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312A65-4CBB-49F0-88C8-C91ABC256849}"/>
              </a:ext>
            </a:extLst>
          </p:cNvPr>
          <p:cNvCxnSpPr>
            <a:cxnSpLocks/>
          </p:cNvCxnSpPr>
          <p:nvPr/>
        </p:nvCxnSpPr>
        <p:spPr>
          <a:xfrm flipV="1">
            <a:off x="7494377" y="3705911"/>
            <a:ext cx="0" cy="156619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0811D49A-5E01-4895-8E73-79C5AA231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5358" y="3621684"/>
            <a:ext cx="8254624" cy="773871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583D15B9-7427-442D-8B06-383C6F0FD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6028" y="4474327"/>
            <a:ext cx="8254624" cy="773871"/>
          </a:xfrm>
          <a:prstGeom prst="rect">
            <a:avLst/>
          </a:prstGeom>
        </p:spPr>
      </p:pic>
      <p:sp>
        <p:nvSpPr>
          <p:cNvPr id="19" name="Right Brace 18">
            <a:extLst>
              <a:ext uri="{FF2B5EF4-FFF2-40B4-BE49-F238E27FC236}">
                <a16:creationId xmlns:a16="http://schemas.microsoft.com/office/drawing/2014/main" id="{89F1752D-E9B0-4B82-A7F4-06689030DB78}"/>
              </a:ext>
            </a:extLst>
          </p:cNvPr>
          <p:cNvSpPr/>
          <p:nvPr/>
        </p:nvSpPr>
        <p:spPr>
          <a:xfrm rot="5400000">
            <a:off x="7635687" y="5197157"/>
            <a:ext cx="107529" cy="390150"/>
          </a:xfrm>
          <a:prstGeom prst="rightBrace">
            <a:avLst>
              <a:gd name="adj1" fmla="val 56680"/>
              <a:gd name="adj2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128CBB-59FE-4EE1-BB24-F78C142B8877}"/>
              </a:ext>
            </a:extLst>
          </p:cNvPr>
          <p:cNvSpPr txBox="1"/>
          <p:nvPr/>
        </p:nvSpPr>
        <p:spPr>
          <a:xfrm>
            <a:off x="7302357" y="5386449"/>
            <a:ext cx="67646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 err="1">
                <a:solidFill>
                  <a:srgbClr val="000000"/>
                </a:solidFill>
              </a:rPr>
              <a:t>T</a:t>
            </a:r>
            <a:r>
              <a:rPr kumimoji="0" lang="en-US" sz="2000" b="0" i="1" u="none" strike="noStrike" cap="none" spc="0" normalizeH="0" baseline="-2500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setup</a:t>
            </a:r>
            <a:endParaRPr kumimoji="0" lang="en-US" sz="2000" b="0" i="1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8A9132-675E-4A71-94FD-692711873980}"/>
              </a:ext>
            </a:extLst>
          </p:cNvPr>
          <p:cNvSpPr txBox="1"/>
          <p:nvPr/>
        </p:nvSpPr>
        <p:spPr>
          <a:xfrm>
            <a:off x="4319705" y="5443898"/>
            <a:ext cx="64761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 err="1">
                <a:solidFill>
                  <a:srgbClr val="000000"/>
                </a:solidFill>
              </a:rPr>
              <a:t>T</a:t>
            </a:r>
            <a:r>
              <a:rPr kumimoji="0" lang="en-US" sz="2000" b="0" i="1" u="none" strike="noStrike" cap="none" spc="0" normalizeH="0" baseline="-2500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skew</a:t>
            </a:r>
            <a:endParaRPr kumimoji="0" lang="en-US" sz="2000" b="0" i="1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4538C8-2800-4DBA-98AC-3FBBA545B556}"/>
              </a:ext>
            </a:extLst>
          </p:cNvPr>
          <p:cNvSpPr txBox="1"/>
          <p:nvPr/>
        </p:nvSpPr>
        <p:spPr>
          <a:xfrm>
            <a:off x="8290915" y="3663713"/>
            <a:ext cx="2041996" cy="1738252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marR="0" algn="l" defTabSz="410730" rtl="0" fontAlgn="auto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tabLst/>
            </a:pPr>
            <a:endParaRPr lang="en-US" sz="2400" i="1" baseline="-25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97C832-463C-4468-9206-357465374935}"/>
              </a:ext>
            </a:extLst>
          </p:cNvPr>
          <p:cNvSpPr txBox="1"/>
          <p:nvPr/>
        </p:nvSpPr>
        <p:spPr>
          <a:xfrm>
            <a:off x="2868686" y="3731852"/>
            <a:ext cx="70211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 err="1">
                <a:solidFill>
                  <a:srgbClr val="000000"/>
                </a:solidFill>
              </a:rPr>
              <a:t>Clk</a:t>
            </a:r>
            <a:r>
              <a:rPr lang="en-US" sz="2000" i="1" baseline="-25000" dirty="0" err="1">
                <a:solidFill>
                  <a:srgbClr val="000000"/>
                </a:solidFill>
              </a:rPr>
              <a:t>src</a:t>
            </a:r>
            <a:endParaRPr kumimoji="0" lang="en-US" sz="2000" b="0" i="1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6F8FBC-5702-4191-800D-4CB57476364C}"/>
              </a:ext>
            </a:extLst>
          </p:cNvPr>
          <p:cNvSpPr txBox="1"/>
          <p:nvPr/>
        </p:nvSpPr>
        <p:spPr>
          <a:xfrm>
            <a:off x="2868686" y="4664395"/>
            <a:ext cx="70211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 err="1">
                <a:solidFill>
                  <a:srgbClr val="000000"/>
                </a:solidFill>
              </a:rPr>
              <a:t>Clk</a:t>
            </a:r>
            <a:r>
              <a:rPr lang="en-US" sz="2000" i="1" baseline="-25000" dirty="0" err="1">
                <a:solidFill>
                  <a:srgbClr val="000000"/>
                </a:solidFill>
              </a:rPr>
              <a:t>dst</a:t>
            </a:r>
            <a:endParaRPr kumimoji="0" lang="en-US" sz="2000" b="0" i="1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7C180D8-11AB-439C-9FA2-8A7F1982D6E1}"/>
              </a:ext>
            </a:extLst>
          </p:cNvPr>
          <p:cNvCxnSpPr>
            <a:cxnSpLocks/>
          </p:cNvCxnSpPr>
          <p:nvPr/>
        </p:nvCxnSpPr>
        <p:spPr>
          <a:xfrm flipV="1">
            <a:off x="6697840" y="3705911"/>
            <a:ext cx="0" cy="156619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25F0535-CCF1-484A-AE86-A8B8983CD647}"/>
              </a:ext>
            </a:extLst>
          </p:cNvPr>
          <p:cNvSpPr/>
          <p:nvPr/>
        </p:nvSpPr>
        <p:spPr>
          <a:xfrm rot="16200000">
            <a:off x="7037073" y="3199470"/>
            <a:ext cx="116721" cy="797873"/>
          </a:xfrm>
          <a:prstGeom prst="rightBrace">
            <a:avLst>
              <a:gd name="adj1" fmla="val 56680"/>
              <a:gd name="adj2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EA6A79-83E1-4E3F-B85A-89B4743435B4}"/>
              </a:ext>
            </a:extLst>
          </p:cNvPr>
          <p:cNvSpPr txBox="1"/>
          <p:nvPr/>
        </p:nvSpPr>
        <p:spPr>
          <a:xfrm>
            <a:off x="6747254" y="3083095"/>
            <a:ext cx="69089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</a:t>
            </a:r>
            <a:r>
              <a:rPr kumimoji="0" lang="en-US" sz="2000" b="0" i="1" u="none" strike="noStrike" cap="none" spc="0" normalizeH="0" baseline="-2500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setup</a:t>
            </a:r>
            <a:endParaRPr kumimoji="0" lang="en-US" sz="2000" b="0" i="1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4D88FB-FCAE-46F8-97A0-C88FF621C7CE}"/>
              </a:ext>
            </a:extLst>
          </p:cNvPr>
          <p:cNvSpPr txBox="1"/>
          <p:nvPr/>
        </p:nvSpPr>
        <p:spPr>
          <a:xfrm>
            <a:off x="10038494" y="3920553"/>
            <a:ext cx="1236933" cy="1738252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R="0" lvl="1" indent="0" algn="l" defTabSz="410730" rtl="0" fontAlgn="auto" latinLnBrk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tabLst/>
            </a:pPr>
            <a:endParaRPr lang="en-US" sz="2400" dirty="0">
              <a:solidFill>
                <a:srgbClr val="191EA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80528577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6" y="0"/>
            <a:ext cx="10310524" cy="866180"/>
          </a:xfrm>
        </p:spPr>
        <p:txBody>
          <a:bodyPr/>
          <a:lstStyle/>
          <a:p>
            <a:r>
              <a:rPr lang="en-US" dirty="0"/>
              <a:t>Hold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1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1070721" y="1038290"/>
                <a:ext cx="10967399" cy="4985702"/>
              </a:xfrm>
            </p:spPr>
            <p:txBody>
              <a:bodyPr/>
              <a:lstStyle/>
              <a:p>
                <a:r>
                  <a:rPr lang="en-US" sz="2400" dirty="0"/>
                  <a:t>FF </a:t>
                </a:r>
                <a:r>
                  <a:rPr lang="en-US" sz="2400" i="1" dirty="0"/>
                  <a:t>hold time</a:t>
                </a:r>
                <a:r>
                  <a:rPr lang="en-US" sz="2400" dirty="0"/>
                  <a:t> </a:t>
                </a:r>
                <a:r>
                  <a:rPr lang="en-US" sz="2400" i="1" dirty="0"/>
                  <a:t>(</a:t>
                </a:r>
                <a:r>
                  <a:rPr lang="en-US" sz="2400" i="1" dirty="0" err="1"/>
                  <a:t>T</a:t>
                </a:r>
                <a:r>
                  <a:rPr lang="en-US" sz="2400" i="1" baseline="-25000" dirty="0" err="1"/>
                  <a:t>hold</a:t>
                </a:r>
                <a:r>
                  <a:rPr lang="en-US" sz="2400" dirty="0"/>
                  <a:t>)</a:t>
                </a:r>
                <a:r>
                  <a:rPr lang="en-US" sz="2400" i="1" dirty="0"/>
                  <a:t> </a:t>
                </a:r>
                <a:r>
                  <a:rPr lang="en-US" sz="2400" dirty="0"/>
                  <a:t>is window of time </a:t>
                </a:r>
                <a:r>
                  <a:rPr lang="en-US" sz="2400" b="1" i="1" dirty="0"/>
                  <a:t>after </a:t>
                </a:r>
                <a:r>
                  <a:rPr lang="en-US" sz="2400" dirty="0"/>
                  <a:t>rising clock edge</a:t>
                </a:r>
              </a:p>
              <a:p>
                <a:pPr lvl="1"/>
                <a:r>
                  <a:rPr lang="en-US" sz="2000" dirty="0"/>
                  <a:t>Input changing within hold window causes </a:t>
                </a:r>
                <a:r>
                  <a:rPr lang="en-US" sz="2000" b="1" i="1" dirty="0"/>
                  <a:t>metastable</a:t>
                </a:r>
                <a:r>
                  <a:rPr lang="en-US" sz="2000" i="1" dirty="0"/>
                  <a:t> </a:t>
                </a:r>
                <a:r>
                  <a:rPr lang="en-US" sz="2000" dirty="0"/>
                  <a:t>FF output</a:t>
                </a:r>
                <a:endParaRPr lang="en-US" sz="2000" i="1" dirty="0"/>
              </a:p>
              <a:p>
                <a:r>
                  <a:rPr lang="en-US" sz="2400" dirty="0"/>
                  <a:t>New data must </a:t>
                </a:r>
                <a:r>
                  <a:rPr lang="en-US" sz="2400" b="1" i="1" dirty="0"/>
                  <a:t>not </a:t>
                </a:r>
                <a:r>
                  <a:rPr lang="en-US" sz="2400" dirty="0"/>
                  <a:t>arrive at flip-flip during hold window</a:t>
                </a:r>
              </a:p>
              <a:p>
                <a:pPr lvl="1"/>
                <a:r>
                  <a:rPr lang="en-US" sz="2000" i="1" dirty="0"/>
                  <a:t>T</a:t>
                </a:r>
                <a:r>
                  <a:rPr lang="en-US" sz="2000" i="1" baseline="-25000" dirty="0"/>
                  <a:t>C</a:t>
                </a:r>
                <a:r>
                  <a:rPr lang="en-US" sz="2000" i="1" dirty="0"/>
                  <a:t> + T</a:t>
                </a:r>
                <a:r>
                  <a:rPr lang="en-US" sz="2000" i="1" baseline="-25000" dirty="0"/>
                  <a:t>IC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191EA2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i="1" dirty="0" err="1"/>
                  <a:t>T</a:t>
                </a:r>
                <a:r>
                  <a:rPr lang="en-US" sz="2000" i="1" baseline="-25000" dirty="0" err="1"/>
                  <a:t>hold</a:t>
                </a:r>
                <a:r>
                  <a:rPr lang="en-US" sz="2000" i="1" baseline="-25000" dirty="0"/>
                  <a:t> </a:t>
                </a:r>
                <a:r>
                  <a:rPr lang="en-US" sz="2000" i="1" dirty="0"/>
                  <a:t>+ </a:t>
                </a:r>
                <a:r>
                  <a:rPr lang="en-US" sz="2000" i="1" dirty="0" err="1"/>
                  <a:t>T</a:t>
                </a:r>
                <a:r>
                  <a:rPr lang="en-US" sz="2000" i="1" baseline="-25000" dirty="0" err="1"/>
                  <a:t>skew</a:t>
                </a:r>
                <a:endParaRPr lang="en-US" sz="2000" dirty="0"/>
              </a:p>
              <a:p>
                <a:pPr lvl="1" algn="l" rtl="0"/>
                <a:r>
                  <a:rPr lang="en-US" sz="2000" i="1" dirty="0"/>
                  <a:t>T</a:t>
                </a:r>
                <a:r>
                  <a:rPr lang="en-US" sz="2000" i="1" baseline="-25000" dirty="0"/>
                  <a:t>FF-to-FF</a:t>
                </a:r>
                <a:r>
                  <a:rPr lang="en-US" sz="2000" dirty="0"/>
                  <a:t> must exceed skew and hold times</a:t>
                </a:r>
              </a:p>
              <a:p>
                <a:pPr marL="55397" indent="0">
                  <a:buNone/>
                </a:pPr>
                <a:endParaRPr lang="en-US" sz="2400" dirty="0"/>
              </a:p>
              <a:p>
                <a:pPr marL="55397" indent="0">
                  <a:buNone/>
                </a:pPr>
                <a:endParaRPr lang="en-US" sz="24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8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1070721" y="1038290"/>
                <a:ext cx="10967399" cy="4985702"/>
              </a:xfrm>
              <a:blipFill>
                <a:blip r:embed="rId3"/>
                <a:stretch>
                  <a:fillRect l="-1112" t="-1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8359DE-A545-4910-93AE-E39C66342F76}"/>
              </a:ext>
            </a:extLst>
          </p:cNvPr>
          <p:cNvCxnSpPr>
            <a:cxnSpLocks/>
          </p:cNvCxnSpPr>
          <p:nvPr/>
        </p:nvCxnSpPr>
        <p:spPr>
          <a:xfrm flipV="1">
            <a:off x="2795544" y="4521805"/>
            <a:ext cx="0" cy="99378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4A186A-914E-474C-B726-FCF637D02B0A}"/>
              </a:ext>
            </a:extLst>
          </p:cNvPr>
          <p:cNvCxnSpPr>
            <a:cxnSpLocks/>
          </p:cNvCxnSpPr>
          <p:nvPr/>
        </p:nvCxnSpPr>
        <p:spPr>
          <a:xfrm flipV="1">
            <a:off x="3080458" y="5374481"/>
            <a:ext cx="0" cy="14110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344B9446-E0A9-49CC-B58D-2048E24A5571}"/>
              </a:ext>
            </a:extLst>
          </p:cNvPr>
          <p:cNvSpPr/>
          <p:nvPr/>
        </p:nvSpPr>
        <p:spPr>
          <a:xfrm rot="5400000">
            <a:off x="2892268" y="5460742"/>
            <a:ext cx="74993" cy="294428"/>
          </a:xfrm>
          <a:prstGeom prst="rightBrace">
            <a:avLst>
              <a:gd name="adj1" fmla="val 56680"/>
              <a:gd name="adj2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CD0AD70-2DEC-407B-9F5C-3A424FFB1CD1}"/>
              </a:ext>
            </a:extLst>
          </p:cNvPr>
          <p:cNvSpPr/>
          <p:nvPr/>
        </p:nvSpPr>
        <p:spPr>
          <a:xfrm rot="16200000">
            <a:off x="3106183" y="3525833"/>
            <a:ext cx="116721" cy="708128"/>
          </a:xfrm>
          <a:prstGeom prst="rightBrace">
            <a:avLst>
              <a:gd name="adj1" fmla="val 56680"/>
              <a:gd name="adj2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CD295B-8F4C-4D21-B6FD-78B4B2663F95}"/>
              </a:ext>
            </a:extLst>
          </p:cNvPr>
          <p:cNvSpPr txBox="1"/>
          <p:nvPr/>
        </p:nvSpPr>
        <p:spPr>
          <a:xfrm>
            <a:off x="2072096" y="3063817"/>
            <a:ext cx="2184893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Minimum Possible</a:t>
            </a:r>
          </a:p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rPr kumimoji="0" lang="en-US" sz="2000" b="0" i="1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</a:t>
            </a:r>
            <a:r>
              <a:rPr kumimoji="0" lang="en-US" sz="2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+ T</a:t>
            </a:r>
            <a:r>
              <a:rPr kumimoji="0" lang="en-US" sz="2000" b="0" i="1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999650-6683-418D-A29A-3A797886119E}"/>
              </a:ext>
            </a:extLst>
          </p:cNvPr>
          <p:cNvCxnSpPr>
            <a:cxnSpLocks/>
          </p:cNvCxnSpPr>
          <p:nvPr/>
        </p:nvCxnSpPr>
        <p:spPr>
          <a:xfrm flipV="1">
            <a:off x="3518606" y="3999181"/>
            <a:ext cx="0" cy="151641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F0E6153-362E-48B2-9010-D4738DAC9419}"/>
              </a:ext>
            </a:extLst>
          </p:cNvPr>
          <p:cNvSpPr/>
          <p:nvPr/>
        </p:nvSpPr>
        <p:spPr>
          <a:xfrm rot="5400000">
            <a:off x="3286033" y="5412882"/>
            <a:ext cx="74996" cy="390150"/>
          </a:xfrm>
          <a:prstGeom prst="rightBrace">
            <a:avLst>
              <a:gd name="adj1" fmla="val 56680"/>
              <a:gd name="adj2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206F5-09E3-4803-9AEE-33F0BE8BA23B}"/>
              </a:ext>
            </a:extLst>
          </p:cNvPr>
          <p:cNvSpPr txBox="1"/>
          <p:nvPr/>
        </p:nvSpPr>
        <p:spPr>
          <a:xfrm>
            <a:off x="3183147" y="5666521"/>
            <a:ext cx="58189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 err="1">
                <a:solidFill>
                  <a:srgbClr val="000000"/>
                </a:solidFill>
              </a:rPr>
              <a:t>T</a:t>
            </a:r>
            <a:r>
              <a:rPr kumimoji="0" lang="en-US" sz="2000" b="0" i="1" u="none" strike="noStrike" cap="none" spc="0" normalizeH="0" baseline="-2500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hold</a:t>
            </a:r>
            <a:endParaRPr kumimoji="0" lang="en-US" sz="2000" b="0" i="1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4F08EF-0196-4B41-AE52-C741D788322F}"/>
              </a:ext>
            </a:extLst>
          </p:cNvPr>
          <p:cNvSpPr txBox="1"/>
          <p:nvPr/>
        </p:nvSpPr>
        <p:spPr>
          <a:xfrm>
            <a:off x="2623713" y="5663795"/>
            <a:ext cx="64761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 err="1">
                <a:solidFill>
                  <a:srgbClr val="000000"/>
                </a:solidFill>
              </a:rPr>
              <a:t>T</a:t>
            </a:r>
            <a:r>
              <a:rPr kumimoji="0" lang="en-US" sz="2000" b="0" i="1" u="none" strike="noStrike" cap="none" spc="0" normalizeH="0" baseline="-2500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skew</a:t>
            </a:r>
            <a:endParaRPr kumimoji="0" lang="en-US" sz="2000" b="0" i="1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291BB9-35E6-4F45-B0E0-7576517564EF}"/>
              </a:ext>
            </a:extLst>
          </p:cNvPr>
          <p:cNvSpPr txBox="1"/>
          <p:nvPr/>
        </p:nvSpPr>
        <p:spPr>
          <a:xfrm>
            <a:off x="7073088" y="3907200"/>
            <a:ext cx="1545501" cy="1738252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marR="0" algn="l" defTabSz="410730" rtl="0" fontAlgn="auto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tabLst/>
            </a:pPr>
            <a:endParaRPr lang="en-US" sz="2400" i="1" baseline="-25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BF9A51-511A-47C4-B2A2-A946E23015FD}"/>
              </a:ext>
            </a:extLst>
          </p:cNvPr>
          <p:cNvSpPr txBox="1"/>
          <p:nvPr/>
        </p:nvSpPr>
        <p:spPr>
          <a:xfrm>
            <a:off x="1065590" y="3975339"/>
            <a:ext cx="70211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 err="1">
                <a:solidFill>
                  <a:srgbClr val="000000"/>
                </a:solidFill>
              </a:rPr>
              <a:t>Clk</a:t>
            </a:r>
            <a:r>
              <a:rPr lang="en-US" sz="2000" i="1" baseline="-25000" dirty="0" err="1">
                <a:solidFill>
                  <a:srgbClr val="000000"/>
                </a:solidFill>
              </a:rPr>
              <a:t>src</a:t>
            </a:r>
            <a:endParaRPr kumimoji="0" lang="en-US" sz="2000" b="0" i="1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4C6B29-EF35-4353-8D5F-3A3975A9A524}"/>
              </a:ext>
            </a:extLst>
          </p:cNvPr>
          <p:cNvSpPr txBox="1"/>
          <p:nvPr/>
        </p:nvSpPr>
        <p:spPr>
          <a:xfrm>
            <a:off x="1065590" y="4827982"/>
            <a:ext cx="70211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 err="1">
                <a:solidFill>
                  <a:srgbClr val="000000"/>
                </a:solidFill>
              </a:rPr>
              <a:t>Clk</a:t>
            </a:r>
            <a:r>
              <a:rPr lang="en-US" sz="2000" i="1" baseline="-25000" dirty="0" err="1">
                <a:solidFill>
                  <a:srgbClr val="000000"/>
                </a:solidFill>
              </a:rPr>
              <a:t>dst</a:t>
            </a:r>
            <a:endParaRPr kumimoji="0" lang="en-US" sz="2000" b="0" i="1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89D19F0F-A638-4C03-A5C3-B725E7292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1037" y="3865171"/>
            <a:ext cx="8254624" cy="773871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FD4881F-9608-446F-A686-48ACBF89A9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707" y="4717814"/>
            <a:ext cx="8254624" cy="7738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E677DF-AB32-4D7B-8F45-6C0627DACFEE}"/>
              </a:ext>
            </a:extLst>
          </p:cNvPr>
          <p:cNvSpPr txBox="1"/>
          <p:nvPr/>
        </p:nvSpPr>
        <p:spPr>
          <a:xfrm>
            <a:off x="5460112" y="3769916"/>
            <a:ext cx="4868797" cy="1738252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marR="0" algn="l" defTabSz="410730" rtl="0" fontAlgn="auto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tabLst/>
            </a:pPr>
            <a:endParaRPr lang="en-US" sz="2400" i="1" baseline="-25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A645DF-84F3-46FD-B267-912661029118}"/>
              </a:ext>
            </a:extLst>
          </p:cNvPr>
          <p:cNvSpPr txBox="1"/>
          <p:nvPr/>
        </p:nvSpPr>
        <p:spPr>
          <a:xfrm>
            <a:off x="5895850" y="3878427"/>
            <a:ext cx="5682444" cy="1738252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marR="0" lvl="1" indent="0" algn="l" defTabSz="410730" rtl="0" fontAlgn="auto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50000"/>
              <a:tabLst/>
            </a:pPr>
            <a:r>
              <a:rPr lang="en-US" sz="24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Positive skew increases min </a:t>
            </a:r>
            <a:r>
              <a:rPr lang="en-US" sz="2400" i="1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lang="en-US" sz="2400" i="1" baseline="-250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r>
              <a:rPr lang="en-US" sz="2400" i="1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+</a:t>
            </a:r>
            <a:r>
              <a:rPr lang="en-US" sz="2400" i="1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</a:t>
            </a:r>
            <a:r>
              <a:rPr lang="en-US" sz="2400" i="1" baseline="-250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IC</a:t>
            </a:r>
          </a:p>
          <a:p>
            <a:pPr marL="55397" lvl="1" indent="0" algn="l" defTabSz="410730" rtl="0" latinLnBrk="1">
              <a:spcBef>
                <a:spcPts val="1800"/>
              </a:spcBef>
              <a:buSzPct val="50000"/>
            </a:pPr>
            <a:r>
              <a:rPr lang="en-US" sz="24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Counter-intuitive, but data arriving too</a:t>
            </a:r>
            <a:br>
              <a:rPr lang="en-US" sz="24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fast at next FF is a problem</a:t>
            </a:r>
          </a:p>
          <a:p>
            <a:pPr marL="55397" marR="0" lvl="1" indent="0" algn="l" defTabSz="410730" rtl="0" fontAlgn="auto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50000"/>
              <a:tabLst/>
            </a:pPr>
            <a:endParaRPr lang="en-US" sz="2400" i="1" baseline="-25000" dirty="0">
              <a:solidFill>
                <a:srgbClr val="191EA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48106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phic 41">
            <a:extLst>
              <a:ext uri="{FF2B5EF4-FFF2-40B4-BE49-F238E27FC236}">
                <a16:creationId xmlns:a16="http://schemas.microsoft.com/office/drawing/2014/main" id="{214A5B25-3D31-4448-9C2F-F202C6888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5950" y="4691443"/>
            <a:ext cx="8254624" cy="7738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6" y="0"/>
            <a:ext cx="10310524" cy="866180"/>
          </a:xfrm>
        </p:spPr>
        <p:txBody>
          <a:bodyPr/>
          <a:lstStyle/>
          <a:p>
            <a:r>
              <a:rPr lang="en-US" dirty="0"/>
              <a:t>Hold Slack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1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834887" y="1058864"/>
                <a:ext cx="10761369" cy="2370136"/>
              </a:xfrm>
            </p:spPr>
            <p:txBody>
              <a:bodyPr/>
              <a:lstStyle/>
              <a:p>
                <a:r>
                  <a:rPr lang="en-US" i="1" dirty="0"/>
                  <a:t>Hold</a:t>
                </a:r>
                <a:r>
                  <a:rPr lang="en-US" dirty="0"/>
                  <a:t> </a:t>
                </a:r>
                <a:r>
                  <a:rPr lang="en-US" i="1" dirty="0"/>
                  <a:t>slack </a:t>
                </a:r>
                <a:r>
                  <a:rPr lang="en-US" dirty="0"/>
                  <a:t>(</a:t>
                </a:r>
                <a:r>
                  <a:rPr lang="en-US" i="1" dirty="0" err="1"/>
                  <a:t>S</a:t>
                </a:r>
                <a:r>
                  <a:rPr lang="en-US" i="1" baseline="-25000" dirty="0" err="1"/>
                  <a:t>hold</a:t>
                </a:r>
                <a:r>
                  <a:rPr lang="en-US" dirty="0"/>
                  <a:t>) = time between data arrival and hold violation</a:t>
                </a:r>
              </a:p>
              <a:p>
                <a:pPr lvl="1"/>
                <a:r>
                  <a:rPr lang="en-US" i="1" dirty="0" err="1"/>
                  <a:t>S</a:t>
                </a:r>
                <a:r>
                  <a:rPr lang="en-US" i="1" baseline="-25000" dirty="0" err="1"/>
                  <a:t>hold</a:t>
                </a:r>
                <a:r>
                  <a:rPr lang="en-US" dirty="0"/>
                  <a:t> = (</a:t>
                </a:r>
                <a:r>
                  <a:rPr lang="en-US" i="1" dirty="0"/>
                  <a:t>T</a:t>
                </a:r>
                <a:r>
                  <a:rPr lang="en-US" i="1" baseline="-25000" dirty="0"/>
                  <a:t>C</a:t>
                </a:r>
                <a:r>
                  <a:rPr lang="en-US" i="1" dirty="0"/>
                  <a:t> + T</a:t>
                </a:r>
                <a:r>
                  <a:rPr lang="en-US" i="1" baseline="-25000" dirty="0"/>
                  <a:t>IC</a:t>
                </a:r>
                <a:r>
                  <a:rPr lang="en-US" dirty="0"/>
                  <a:t>) - (</a:t>
                </a:r>
                <a:r>
                  <a:rPr lang="en-US" i="1" dirty="0" err="1"/>
                  <a:t>T</a:t>
                </a:r>
                <a:r>
                  <a:rPr lang="en-US" i="1" baseline="-25000" dirty="0" err="1"/>
                  <a:t>skew</a:t>
                </a:r>
                <a:r>
                  <a:rPr lang="en-US" i="1" dirty="0"/>
                  <a:t> + </a:t>
                </a:r>
                <a:r>
                  <a:rPr lang="en-US" i="1" dirty="0" err="1"/>
                  <a:t>T</a:t>
                </a:r>
                <a:r>
                  <a:rPr lang="en-US" i="1" baseline="-25000" dirty="0" err="1"/>
                  <a:t>hold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A path with </a:t>
                </a:r>
                <a:r>
                  <a:rPr lang="en-US" sz="2400" i="1" dirty="0" err="1">
                    <a:solidFill>
                      <a:srgbClr val="191EA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</a:t>
                </a:r>
                <a:r>
                  <a:rPr lang="en-US" sz="2400" i="1" baseline="-25000" dirty="0" err="1">
                    <a:solidFill>
                      <a:srgbClr val="191EA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hold</a:t>
                </a:r>
                <a:r>
                  <a:rPr lang="en-US" sz="2400" dirty="0">
                    <a:solidFill>
                      <a:srgbClr val="191EA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191EA2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&lt;</m:t>
                    </m:r>
                  </m:oMath>
                </a14:m>
                <a:r>
                  <a:rPr lang="en-US" sz="2400" dirty="0">
                    <a:solidFill>
                      <a:srgbClr val="191EA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0 </a:t>
                </a:r>
                <a:r>
                  <a:rPr lang="en-US" dirty="0"/>
                  <a:t>has</a:t>
                </a:r>
                <a:r>
                  <a:rPr lang="en-US" sz="2400" dirty="0">
                    <a:solidFill>
                      <a:srgbClr val="191EA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a hold violation</a:t>
                </a:r>
              </a:p>
              <a:p>
                <a:pPr lvl="1" algn="l" rtl="0"/>
                <a:r>
                  <a:rPr lang="en-US" sz="2400" dirty="0">
                    <a:solidFill>
                      <a:srgbClr val="191EA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Less common than setup violations</a:t>
                </a:r>
              </a:p>
              <a:p>
                <a:pPr lvl="2"/>
                <a:r>
                  <a:rPr lang="en-US" dirty="0">
                    <a:solidFill>
                      <a:srgbClr val="191EA2"/>
                    </a:solidFill>
                  </a:rPr>
                  <a:t>Usually caused by clock skew </a:t>
                </a:r>
              </a:p>
              <a:p>
                <a:pPr lvl="2"/>
                <a:r>
                  <a:rPr lang="en-US" dirty="0">
                    <a:solidFill>
                      <a:srgbClr val="191EA2"/>
                    </a:solidFill>
                  </a:rPr>
                  <a:t>Skew minimized by phase-locked loops (PLLs) and clock networks</a:t>
                </a:r>
                <a:endParaRPr lang="en-US" dirty="0"/>
              </a:p>
            </p:txBody>
          </p:sp>
        </mc:Choice>
        <mc:Fallback>
          <p:sp>
            <p:nvSpPr>
              <p:cNvPr id="8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834887" y="1058864"/>
                <a:ext cx="10761369" cy="2370136"/>
              </a:xfrm>
              <a:blipFill>
                <a:blip r:embed="rId5"/>
                <a:stretch>
                  <a:fillRect l="-1360" t="-4627" b="-1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4E93F6-6857-47FB-98E0-9E7DC0F75BCD}"/>
              </a:ext>
            </a:extLst>
          </p:cNvPr>
          <p:cNvCxnSpPr>
            <a:cxnSpLocks/>
          </p:cNvCxnSpPr>
          <p:nvPr/>
        </p:nvCxnSpPr>
        <p:spPr>
          <a:xfrm flipV="1">
            <a:off x="5029787" y="4495434"/>
            <a:ext cx="0" cy="99378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03C1DDF-C912-4967-9004-5857306D742B}"/>
              </a:ext>
            </a:extLst>
          </p:cNvPr>
          <p:cNvCxnSpPr>
            <a:cxnSpLocks/>
          </p:cNvCxnSpPr>
          <p:nvPr/>
        </p:nvCxnSpPr>
        <p:spPr>
          <a:xfrm flipV="1">
            <a:off x="5314701" y="5348110"/>
            <a:ext cx="0" cy="14110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4BDBE16-C745-495B-9B44-866202F94A23}"/>
              </a:ext>
            </a:extLst>
          </p:cNvPr>
          <p:cNvSpPr/>
          <p:nvPr/>
        </p:nvSpPr>
        <p:spPr>
          <a:xfrm rot="5400000">
            <a:off x="5117670" y="5471952"/>
            <a:ext cx="109139" cy="294428"/>
          </a:xfrm>
          <a:prstGeom prst="rightBrace">
            <a:avLst>
              <a:gd name="adj1" fmla="val 56680"/>
              <a:gd name="adj2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DF6C312F-0AB1-408C-9DB6-C7B31B930F42}"/>
              </a:ext>
            </a:extLst>
          </p:cNvPr>
          <p:cNvSpPr/>
          <p:nvPr/>
        </p:nvSpPr>
        <p:spPr>
          <a:xfrm rot="16200000">
            <a:off x="5973838" y="2830537"/>
            <a:ext cx="116721" cy="1974953"/>
          </a:xfrm>
          <a:prstGeom prst="rightBrace">
            <a:avLst>
              <a:gd name="adj1" fmla="val 56680"/>
              <a:gd name="adj2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2B9638-3AA6-4914-B7F7-F40E26A4A684}"/>
              </a:ext>
            </a:extLst>
          </p:cNvPr>
          <p:cNvSpPr txBox="1"/>
          <p:nvPr/>
        </p:nvSpPr>
        <p:spPr>
          <a:xfrm>
            <a:off x="5475001" y="3262185"/>
            <a:ext cx="100187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rPr kumimoji="0" lang="en-US" sz="2000" b="0" i="1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</a:t>
            </a:r>
            <a:r>
              <a:rPr kumimoji="0" lang="en-US" sz="2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+ T</a:t>
            </a:r>
            <a:r>
              <a:rPr kumimoji="0" lang="en-US" sz="2000" b="0" i="1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IC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00D29FB-0685-4047-B3B4-4B71D04425CC}"/>
              </a:ext>
            </a:extLst>
          </p:cNvPr>
          <p:cNvCxnSpPr>
            <a:cxnSpLocks/>
          </p:cNvCxnSpPr>
          <p:nvPr/>
        </p:nvCxnSpPr>
        <p:spPr>
          <a:xfrm flipV="1">
            <a:off x="5752849" y="3972810"/>
            <a:ext cx="0" cy="151641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Right Brace 34">
            <a:extLst>
              <a:ext uri="{FF2B5EF4-FFF2-40B4-BE49-F238E27FC236}">
                <a16:creationId xmlns:a16="http://schemas.microsoft.com/office/drawing/2014/main" id="{70691024-7F92-42AD-B185-AC6C547AF157}"/>
              </a:ext>
            </a:extLst>
          </p:cNvPr>
          <p:cNvSpPr/>
          <p:nvPr/>
        </p:nvSpPr>
        <p:spPr>
          <a:xfrm rot="5400000">
            <a:off x="5490504" y="5424091"/>
            <a:ext cx="109140" cy="390150"/>
          </a:xfrm>
          <a:prstGeom prst="rightBrace">
            <a:avLst>
              <a:gd name="adj1" fmla="val 56680"/>
              <a:gd name="adj2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8FF103-AA2D-4CCC-AB6C-36C5FD7D1B42}"/>
              </a:ext>
            </a:extLst>
          </p:cNvPr>
          <p:cNvSpPr txBox="1"/>
          <p:nvPr/>
        </p:nvSpPr>
        <p:spPr>
          <a:xfrm>
            <a:off x="5417390" y="5702296"/>
            <a:ext cx="58189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 err="1">
                <a:solidFill>
                  <a:srgbClr val="000000"/>
                </a:solidFill>
              </a:rPr>
              <a:t>T</a:t>
            </a:r>
            <a:r>
              <a:rPr kumimoji="0" lang="en-US" sz="2000" b="0" i="1" u="none" strike="noStrike" cap="none" spc="0" normalizeH="0" baseline="-2500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hold</a:t>
            </a:r>
            <a:endParaRPr kumimoji="0" lang="en-US" sz="2000" b="0" i="1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267836-14D7-4A71-B31C-841D6A917744}"/>
              </a:ext>
            </a:extLst>
          </p:cNvPr>
          <p:cNvSpPr txBox="1"/>
          <p:nvPr/>
        </p:nvSpPr>
        <p:spPr>
          <a:xfrm>
            <a:off x="4857956" y="5699570"/>
            <a:ext cx="64761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 err="1">
                <a:solidFill>
                  <a:srgbClr val="000000"/>
                </a:solidFill>
              </a:rPr>
              <a:t>T</a:t>
            </a:r>
            <a:r>
              <a:rPr kumimoji="0" lang="en-US" sz="2000" b="0" i="1" u="none" strike="noStrike" cap="none" spc="0" normalizeH="0" baseline="-2500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skew</a:t>
            </a:r>
            <a:endParaRPr kumimoji="0" lang="en-US" sz="2000" b="0" i="1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3447A8-799E-41C0-BC03-FB9F023DF0D5}"/>
              </a:ext>
            </a:extLst>
          </p:cNvPr>
          <p:cNvSpPr txBox="1"/>
          <p:nvPr/>
        </p:nvSpPr>
        <p:spPr>
          <a:xfrm>
            <a:off x="3299833" y="3948968"/>
            <a:ext cx="70211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 err="1">
                <a:solidFill>
                  <a:srgbClr val="000000"/>
                </a:solidFill>
              </a:rPr>
              <a:t>Clk</a:t>
            </a:r>
            <a:r>
              <a:rPr lang="en-US" sz="2000" i="1" baseline="-25000" dirty="0" err="1">
                <a:solidFill>
                  <a:srgbClr val="000000"/>
                </a:solidFill>
              </a:rPr>
              <a:t>src</a:t>
            </a:r>
            <a:endParaRPr kumimoji="0" lang="en-US" sz="2000" b="0" i="1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A2FA0E-8902-4EFC-9EDB-5CC1400C5B72}"/>
              </a:ext>
            </a:extLst>
          </p:cNvPr>
          <p:cNvSpPr txBox="1"/>
          <p:nvPr/>
        </p:nvSpPr>
        <p:spPr>
          <a:xfrm>
            <a:off x="3299833" y="4801611"/>
            <a:ext cx="70211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 err="1">
                <a:solidFill>
                  <a:srgbClr val="000000"/>
                </a:solidFill>
              </a:rPr>
              <a:t>Clk</a:t>
            </a:r>
            <a:r>
              <a:rPr lang="en-US" sz="2000" i="1" baseline="-25000" dirty="0" err="1">
                <a:solidFill>
                  <a:srgbClr val="000000"/>
                </a:solidFill>
              </a:rPr>
              <a:t>dst</a:t>
            </a:r>
            <a:endParaRPr kumimoji="0" lang="en-US" sz="2000" b="0" i="1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67102CA5-EC95-49BC-AE98-2E726FCE5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5280" y="3838800"/>
            <a:ext cx="8254624" cy="773871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BE09F05-8560-4872-9495-A61DED83434C}"/>
              </a:ext>
            </a:extLst>
          </p:cNvPr>
          <p:cNvCxnSpPr>
            <a:cxnSpLocks/>
          </p:cNvCxnSpPr>
          <p:nvPr/>
        </p:nvCxnSpPr>
        <p:spPr>
          <a:xfrm flipV="1">
            <a:off x="7019674" y="3948968"/>
            <a:ext cx="0" cy="154025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B38212C8-861A-41FC-91BD-7F0BA3BC496E}"/>
              </a:ext>
            </a:extLst>
          </p:cNvPr>
          <p:cNvSpPr/>
          <p:nvPr/>
        </p:nvSpPr>
        <p:spPr>
          <a:xfrm rot="5400000">
            <a:off x="6327312" y="5003204"/>
            <a:ext cx="130961" cy="1253746"/>
          </a:xfrm>
          <a:prstGeom prst="rightBrace">
            <a:avLst>
              <a:gd name="adj1" fmla="val 56680"/>
              <a:gd name="adj2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89BF5-FF40-45AD-8420-5AB84A04CC43}"/>
              </a:ext>
            </a:extLst>
          </p:cNvPr>
          <p:cNvSpPr txBox="1"/>
          <p:nvPr/>
        </p:nvSpPr>
        <p:spPr>
          <a:xfrm>
            <a:off x="6128039" y="5699569"/>
            <a:ext cx="59631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</a:t>
            </a:r>
            <a:r>
              <a:rPr kumimoji="0" lang="en-US" sz="2000" b="0" i="1" u="none" strike="noStrike" cap="none" spc="0" normalizeH="0" baseline="-2500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hold</a:t>
            </a:r>
            <a:endParaRPr kumimoji="0" lang="en-US" sz="2000" b="0" i="1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8868F0-6CF4-4EF4-8943-D62518F46777}"/>
              </a:ext>
            </a:extLst>
          </p:cNvPr>
          <p:cNvSpPr txBox="1"/>
          <p:nvPr/>
        </p:nvSpPr>
        <p:spPr>
          <a:xfrm>
            <a:off x="7550093" y="3928941"/>
            <a:ext cx="5274100" cy="1738252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marR="0" algn="l" defTabSz="410730" rtl="0" fontAlgn="auto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tabLst/>
            </a:pPr>
            <a:endParaRPr lang="en-US" sz="2400" i="1" baseline="-25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00977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6" y="0"/>
            <a:ext cx="10310524" cy="866180"/>
          </a:xfrm>
        </p:spPr>
        <p:txBody>
          <a:bodyPr/>
          <a:lstStyle/>
          <a:p>
            <a:r>
              <a:rPr lang="en-US" dirty="0"/>
              <a:t>Timing Optimization Preview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1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878889" y="1004365"/>
                <a:ext cx="10875147" cy="4985702"/>
              </a:xfrm>
            </p:spPr>
            <p:txBody>
              <a:bodyPr/>
              <a:lstStyle/>
              <a:p>
                <a:r>
                  <a:rPr lang="en-US" sz="3200" dirty="0"/>
                  <a:t>Focus primarily on setup violations</a:t>
                </a:r>
                <a:endParaRPr lang="en-US" sz="3200" i="1" dirty="0"/>
              </a:p>
              <a:p>
                <a:r>
                  <a:rPr lang="en-US" sz="3200" dirty="0"/>
                  <a:t>To avoid setup violations, ensure that:</a:t>
                </a:r>
                <a:endParaRPr lang="en-US" sz="3200" i="1" dirty="0"/>
              </a:p>
              <a:p>
                <a:pPr lvl="1"/>
                <a:r>
                  <a:rPr lang="en-US" sz="2800" i="1" dirty="0"/>
                  <a:t>T</a:t>
                </a:r>
                <a:r>
                  <a:rPr lang="en-US" sz="2800" i="1" baseline="-25000" dirty="0"/>
                  <a:t>C</a:t>
                </a:r>
                <a:r>
                  <a:rPr lang="en-US" sz="2800" i="1" dirty="0"/>
                  <a:t> + T</a:t>
                </a:r>
                <a:r>
                  <a:rPr lang="en-US" sz="2800" i="1" baseline="-25000" dirty="0"/>
                  <a:t>IC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i="1" dirty="0"/>
                  <a:t> </a:t>
                </a:r>
                <a:r>
                  <a:rPr lang="en-US" sz="2800" i="1" dirty="0" err="1"/>
                  <a:t>T</a:t>
                </a:r>
                <a:r>
                  <a:rPr lang="en-US" sz="2800" i="1" baseline="-25000" dirty="0" err="1"/>
                  <a:t>clk</a:t>
                </a:r>
                <a:r>
                  <a:rPr lang="en-US" sz="2800" i="1" baseline="-25000" dirty="0"/>
                  <a:t> </a:t>
                </a:r>
                <a:r>
                  <a:rPr lang="en-US" sz="2800" i="1" dirty="0"/>
                  <a:t>+ </a:t>
                </a:r>
                <a:r>
                  <a:rPr lang="en-US" sz="2800" i="1" dirty="0" err="1"/>
                  <a:t>T</a:t>
                </a:r>
                <a:r>
                  <a:rPr lang="en-US" sz="2800" i="1" baseline="-25000" dirty="0" err="1"/>
                  <a:t>skew</a:t>
                </a:r>
                <a:r>
                  <a:rPr lang="en-US" sz="2800" i="1" baseline="-25000" dirty="0"/>
                  <a:t> </a:t>
                </a:r>
                <a:r>
                  <a:rPr lang="en-US" sz="2800" i="1" dirty="0"/>
                  <a:t>-</a:t>
                </a:r>
                <a:r>
                  <a:rPr lang="en-US" sz="2800" i="1" dirty="0" err="1"/>
                  <a:t>T</a:t>
                </a:r>
                <a:r>
                  <a:rPr lang="en-US" sz="2800" i="1" baseline="-25000" dirty="0" err="1"/>
                  <a:t>setup</a:t>
                </a:r>
                <a:r>
                  <a:rPr lang="en-US" sz="2800" i="1" dirty="0"/>
                  <a:t>   </a:t>
                </a:r>
              </a:p>
              <a:p>
                <a:pPr lvl="1"/>
                <a:r>
                  <a:rPr lang="en-US" sz="2800" dirty="0"/>
                  <a:t>Or,</a:t>
                </a:r>
                <a:r>
                  <a:rPr lang="en-US" sz="2800" i="1" dirty="0"/>
                  <a:t> </a:t>
                </a:r>
                <a:r>
                  <a:rPr lang="en-US" sz="2800" dirty="0"/>
                  <a:t>simply: </a:t>
                </a:r>
                <a:r>
                  <a:rPr lang="en-US" sz="2800" i="1" dirty="0"/>
                  <a:t>T</a:t>
                </a:r>
                <a:r>
                  <a:rPr lang="en-US" sz="2800" i="1" baseline="-25000" dirty="0"/>
                  <a:t>FF-to-FF</a:t>
                </a:r>
                <a:r>
                  <a:rPr lang="en-US" sz="2800" i="1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191EA2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i="1" dirty="0"/>
                  <a:t>T</a:t>
                </a:r>
                <a:r>
                  <a:rPr lang="en-US" sz="2800" i="1" baseline="-25000" dirty="0"/>
                  <a:t>deadline</a:t>
                </a:r>
              </a:p>
              <a:p>
                <a:r>
                  <a:rPr lang="en-US" sz="3200" i="1" dirty="0" err="1"/>
                  <a:t>T</a:t>
                </a:r>
                <a:r>
                  <a:rPr lang="en-US" sz="3200" i="1" baseline="-25000" dirty="0" err="1"/>
                  <a:t>deadline</a:t>
                </a:r>
                <a:r>
                  <a:rPr lang="en-US" sz="3200" i="1" baseline="-25000" dirty="0"/>
                  <a:t> </a:t>
                </a:r>
                <a:r>
                  <a:rPr lang="en-US" sz="3200" dirty="0"/>
                  <a:t>generally out of control of designer</a:t>
                </a:r>
              </a:p>
              <a:p>
                <a:r>
                  <a:rPr lang="en-US" sz="3200" dirty="0"/>
                  <a:t>Timing optimization focuses primarily on reducing </a:t>
                </a:r>
                <a:r>
                  <a:rPr lang="en-US" sz="3200" i="1" dirty="0"/>
                  <a:t>T</a:t>
                </a:r>
                <a:r>
                  <a:rPr lang="en-US" sz="3200" i="1" baseline="-25000" dirty="0"/>
                  <a:t>FF-to-FF</a:t>
                </a:r>
                <a:endParaRPr lang="en-US" sz="3200" dirty="0"/>
              </a:p>
              <a:p>
                <a:pPr lvl="1"/>
                <a:r>
                  <a:rPr lang="en-US" sz="2800" dirty="0"/>
                  <a:t>Two options:</a:t>
                </a:r>
              </a:p>
              <a:p>
                <a:pPr marL="461962" lvl="1" indent="0">
                  <a:buNone/>
                </a:pPr>
                <a:r>
                  <a:rPr lang="en-US" sz="2800" dirty="0"/>
                  <a:t>	1) Reduce cell/logic delays (</a:t>
                </a:r>
                <a:r>
                  <a:rPr lang="en-US" sz="2800" i="1" dirty="0"/>
                  <a:t>T</a:t>
                </a:r>
                <a:r>
                  <a:rPr lang="en-US" sz="2800" i="1" baseline="-25000" dirty="0"/>
                  <a:t>C</a:t>
                </a:r>
                <a:r>
                  <a:rPr lang="en-US" sz="2800" dirty="0"/>
                  <a:t>)</a:t>
                </a:r>
                <a:r>
                  <a:rPr lang="en-US" sz="2800" i="1" dirty="0"/>
                  <a:t> </a:t>
                </a:r>
              </a:p>
              <a:p>
                <a:pPr marL="461962" lvl="1" indent="0">
                  <a:buNone/>
                </a:pPr>
                <a:r>
                  <a:rPr lang="en-US" sz="2800" dirty="0"/>
                  <a:t>	2) Reduce interconnect delays (</a:t>
                </a:r>
                <a:r>
                  <a:rPr lang="en-US" sz="2800" i="1" dirty="0"/>
                  <a:t>T</a:t>
                </a:r>
                <a:r>
                  <a:rPr lang="en-US" sz="2800" i="1" baseline="-25000" dirty="0"/>
                  <a:t>IC</a:t>
                </a:r>
                <a:r>
                  <a:rPr lang="en-US" sz="2800" dirty="0"/>
                  <a:t>)</a:t>
                </a:r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8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878889" y="1004365"/>
                <a:ext cx="10875147" cy="4985702"/>
              </a:xfrm>
              <a:blipFill>
                <a:blip r:embed="rId3"/>
                <a:stretch>
                  <a:fillRect l="-1570" t="-2567" r="-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45966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6" y="0"/>
            <a:ext cx="10310524" cy="866180"/>
          </a:xfrm>
        </p:spPr>
        <p:txBody>
          <a:bodyPr/>
          <a:lstStyle/>
          <a:p>
            <a:r>
              <a:rPr lang="en-US" dirty="0"/>
              <a:t>Intel Quartus Timing Analyzer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94804" y="1004365"/>
            <a:ext cx="11159232" cy="4985702"/>
          </a:xfrm>
        </p:spPr>
        <p:txBody>
          <a:bodyPr/>
          <a:lstStyle/>
          <a:p>
            <a:r>
              <a:rPr lang="en-US" dirty="0"/>
              <a:t>Quartus uses different naming convention</a:t>
            </a:r>
          </a:p>
          <a:p>
            <a:pPr lvl="1"/>
            <a:r>
              <a:rPr lang="en-US" sz="2000" dirty="0"/>
              <a:t>Data Arrival Time : time signal takes to arrive at destination FF</a:t>
            </a:r>
          </a:p>
          <a:p>
            <a:pPr lvl="1"/>
            <a:r>
              <a:rPr lang="en-US" sz="2000" dirty="0"/>
              <a:t>Data Required Time : time when signal is required</a:t>
            </a:r>
            <a:r>
              <a:rPr lang="en-US" sz="2000" i="1" dirty="0"/>
              <a:t> </a:t>
            </a:r>
            <a:r>
              <a:rPr lang="en-US" sz="2000" dirty="0"/>
              <a:t>to have arrived at destination FF</a:t>
            </a:r>
          </a:p>
          <a:p>
            <a:r>
              <a:rPr lang="en-US" sz="2400" dirty="0"/>
              <a:t>Timing violations occur when Data Arrival Time &gt; Data Required Time</a:t>
            </a:r>
          </a:p>
          <a:p>
            <a:pPr lvl="2"/>
            <a:endParaRPr lang="en-US" dirty="0"/>
          </a:p>
          <a:p>
            <a:pPr lvl="2"/>
            <a:endParaRPr lang="en-US" sz="1800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sz="2200" dirty="0"/>
          </a:p>
          <a:p>
            <a:pPr lvl="1"/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DDC914-024E-4A59-ACF2-8997AA07A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80" y="2822723"/>
            <a:ext cx="6530082" cy="30309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CD0A96-206D-41E6-8AD1-2BD5F580B867}"/>
              </a:ext>
            </a:extLst>
          </p:cNvPr>
          <p:cNvSpPr txBox="1"/>
          <p:nvPr/>
        </p:nvSpPr>
        <p:spPr>
          <a:xfrm>
            <a:off x="6812132" y="6201410"/>
            <a:ext cx="537986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Image from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Intel® Quartus® Prime Pro Edition User Guide: Timing Analyzer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  <a:hlinkClick r:id="rId4"/>
              </a:rPr>
              <a:t>https://www.intel.com/content/dam/www/programmable/us/en/pdfs/literature/ug/ug-qpp-timing-analyzer.pdf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0778966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6" y="0"/>
            <a:ext cx="10310524" cy="866180"/>
          </a:xfrm>
        </p:spPr>
        <p:txBody>
          <a:bodyPr/>
          <a:lstStyle/>
          <a:p>
            <a:r>
              <a:rPr lang="en-US" dirty="0"/>
              <a:t>Data Arrival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94804" y="1004365"/>
            <a:ext cx="11159232" cy="4985702"/>
          </a:xfrm>
        </p:spPr>
        <p:txBody>
          <a:bodyPr/>
          <a:lstStyle/>
          <a:p>
            <a:r>
              <a:rPr lang="en-US" sz="2400" dirty="0"/>
              <a:t>Launch Edge + Source Clock Delay + µ</a:t>
            </a:r>
            <a:r>
              <a:rPr lang="en-US" sz="2400" dirty="0" err="1"/>
              <a:t>t</a:t>
            </a:r>
            <a:r>
              <a:rPr lang="en-US" sz="2400" baseline="-25000" dirty="0" err="1"/>
              <a:t>co</a:t>
            </a:r>
            <a:r>
              <a:rPr lang="en-US" sz="2400" baseline="-25000" dirty="0"/>
              <a:t> </a:t>
            </a:r>
            <a:r>
              <a:rPr lang="en-US" sz="2400" dirty="0"/>
              <a:t>+ Register-to-Register Delay</a:t>
            </a:r>
            <a:endParaRPr lang="en-US" sz="1800" dirty="0"/>
          </a:p>
          <a:p>
            <a:pPr lvl="1"/>
            <a:r>
              <a:rPr lang="en-US" sz="2200" dirty="0"/>
              <a:t>Launch Edge :  time of clock edge of source register (usually 0 ns)</a:t>
            </a:r>
          </a:p>
          <a:p>
            <a:pPr lvl="1"/>
            <a:r>
              <a:rPr lang="en-US" sz="2200" dirty="0"/>
              <a:t>Source Clock Delay : delay from clock source to clock input of source register</a:t>
            </a:r>
          </a:p>
          <a:p>
            <a:pPr lvl="1"/>
            <a:r>
              <a:rPr lang="en-US" sz="2200" dirty="0"/>
              <a:t>µ</a:t>
            </a:r>
            <a:r>
              <a:rPr lang="en-US" sz="2200" dirty="0" err="1"/>
              <a:t>t</a:t>
            </a:r>
            <a:r>
              <a:rPr lang="en-US" sz="2200" baseline="-25000" dirty="0" err="1"/>
              <a:t>co</a:t>
            </a:r>
            <a:r>
              <a:rPr lang="en-US" sz="2200" baseline="-25000" dirty="0"/>
              <a:t>  </a:t>
            </a:r>
            <a:r>
              <a:rPr lang="en-US" sz="2200" dirty="0"/>
              <a:t>: clock-to-output delay (aka </a:t>
            </a:r>
            <a:r>
              <a:rPr lang="en-US" sz="2200" dirty="0" err="1"/>
              <a:t>clk</a:t>
            </a:r>
            <a:r>
              <a:rPr lang="en-US" sz="2200" dirty="0"/>
              <a:t>-to-Q)</a:t>
            </a:r>
          </a:p>
          <a:p>
            <a:pPr lvl="2"/>
            <a:r>
              <a:rPr lang="en-US" sz="1600" dirty="0"/>
              <a:t>Time between clock edge and output of FF</a:t>
            </a:r>
          </a:p>
          <a:p>
            <a:pPr lvl="2"/>
            <a:r>
              <a:rPr lang="en-US" sz="1600" dirty="0"/>
              <a:t>Ignore the µ symbol, time is usually &lt; 1 ns</a:t>
            </a:r>
          </a:p>
          <a:p>
            <a:pPr lvl="2"/>
            <a:endParaRPr lang="en-US" sz="1800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sz="2200" dirty="0"/>
          </a:p>
          <a:p>
            <a:pPr lvl="1"/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DDC914-024E-4A59-ACF2-8997AA07A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038" y="3314539"/>
            <a:ext cx="5764409" cy="2675528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B79140E6-73A7-4624-946F-17288AC41BB9}"/>
              </a:ext>
            </a:extLst>
          </p:cNvPr>
          <p:cNvSpPr/>
          <p:nvPr/>
        </p:nvSpPr>
        <p:spPr>
          <a:xfrm rot="5400000">
            <a:off x="4508400" y="4207734"/>
            <a:ext cx="147930" cy="1577239"/>
          </a:xfrm>
          <a:prstGeom prst="rightBrace">
            <a:avLst>
              <a:gd name="adj1" fmla="val 56680"/>
              <a:gd name="adj2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B1B921-C657-48D9-A959-CC4C4BA745F4}"/>
              </a:ext>
            </a:extLst>
          </p:cNvPr>
          <p:cNvSpPr txBox="1"/>
          <p:nvPr/>
        </p:nvSpPr>
        <p:spPr>
          <a:xfrm>
            <a:off x="3694244" y="5070317"/>
            <a:ext cx="1676741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rgbClr val="191EA2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Gill Sans Light"/>
              </a:rPr>
              <a:t>Source Clock Delay</a:t>
            </a:r>
            <a:endParaRPr lang="en-US" sz="1400" i="1" dirty="0">
              <a:solidFill>
                <a:srgbClr val="191EA2"/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4119FEC-69EA-43DE-9A32-B8D463CCF790}"/>
              </a:ext>
            </a:extLst>
          </p:cNvPr>
          <p:cNvSpPr/>
          <p:nvPr/>
        </p:nvSpPr>
        <p:spPr>
          <a:xfrm rot="16200000">
            <a:off x="7037763" y="2255866"/>
            <a:ext cx="116910" cy="2000435"/>
          </a:xfrm>
          <a:prstGeom prst="rightBrace">
            <a:avLst>
              <a:gd name="adj1" fmla="val 56680"/>
              <a:gd name="adj2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6C3CD0-BD16-4521-BCF5-8CF588A3189D}"/>
              </a:ext>
            </a:extLst>
          </p:cNvPr>
          <p:cNvSpPr txBox="1"/>
          <p:nvPr/>
        </p:nvSpPr>
        <p:spPr>
          <a:xfrm>
            <a:off x="6096499" y="2821137"/>
            <a:ext cx="221214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rgbClr val="191EA2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Gill Sans Light"/>
              </a:rPr>
              <a:t>Register-to-Register Delay</a:t>
            </a:r>
            <a:endParaRPr lang="en-US" sz="1400" i="1" dirty="0">
              <a:solidFill>
                <a:srgbClr val="191EA2"/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AB2879-BE7E-4F89-9264-28243B2477A1}"/>
              </a:ext>
            </a:extLst>
          </p:cNvPr>
          <p:cNvSpPr txBox="1"/>
          <p:nvPr/>
        </p:nvSpPr>
        <p:spPr>
          <a:xfrm>
            <a:off x="6812132" y="6201410"/>
            <a:ext cx="537986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Image from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Intel® Quartus® Prime Pro Edition User Guide: Timing Analyzer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  <a:hlinkClick r:id="rId4"/>
              </a:rPr>
              <a:t>https://www.intel.com/content/dam/www/programmable/us/en/pdfs/literature/ug/ug-qpp-timing-analyzer.pdf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9856218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6" y="0"/>
            <a:ext cx="10310524" cy="866180"/>
          </a:xfrm>
        </p:spPr>
        <p:txBody>
          <a:bodyPr/>
          <a:lstStyle/>
          <a:p>
            <a:r>
              <a:rPr lang="en-US" dirty="0"/>
              <a:t>Data Required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94804" y="1004365"/>
            <a:ext cx="11159232" cy="4985702"/>
          </a:xfrm>
        </p:spPr>
        <p:txBody>
          <a:bodyPr/>
          <a:lstStyle/>
          <a:p>
            <a:r>
              <a:rPr lang="en-US" sz="2400" dirty="0"/>
              <a:t>Data Required Time = Latch Edge + </a:t>
            </a:r>
            <a:r>
              <a:rPr lang="en-US" sz="2400" dirty="0" err="1"/>
              <a:t>Dest</a:t>
            </a:r>
            <a:r>
              <a:rPr lang="en-US" sz="2400" dirty="0"/>
              <a:t> Clock Delay - µ</a:t>
            </a:r>
            <a:r>
              <a:rPr lang="en-US" sz="2400" dirty="0" err="1"/>
              <a:t>t</a:t>
            </a:r>
            <a:r>
              <a:rPr lang="en-US" sz="2400" baseline="-25000" dirty="0" err="1"/>
              <a:t>su</a:t>
            </a:r>
            <a:r>
              <a:rPr lang="en-US" sz="2400" baseline="-25000" dirty="0"/>
              <a:t> </a:t>
            </a:r>
            <a:endParaRPr lang="en-US" dirty="0"/>
          </a:p>
          <a:p>
            <a:pPr lvl="1"/>
            <a:r>
              <a:rPr lang="en-US" dirty="0"/>
              <a:t>Latch Edge :  time of clock edge for </a:t>
            </a:r>
            <a:r>
              <a:rPr lang="en-US" dirty="0" err="1"/>
              <a:t>dest</a:t>
            </a:r>
            <a:r>
              <a:rPr lang="en-US" dirty="0"/>
              <a:t> register (usually clock period)</a:t>
            </a:r>
          </a:p>
          <a:p>
            <a:pPr lvl="1"/>
            <a:r>
              <a:rPr lang="en-US" dirty="0" err="1"/>
              <a:t>Dest</a:t>
            </a:r>
            <a:r>
              <a:rPr lang="en-US" dirty="0"/>
              <a:t> Clock Delay : delay from clock source to clock input of </a:t>
            </a:r>
            <a:r>
              <a:rPr lang="en-US" dirty="0" err="1"/>
              <a:t>dest</a:t>
            </a:r>
            <a:r>
              <a:rPr lang="en-US" dirty="0"/>
              <a:t> register</a:t>
            </a:r>
          </a:p>
          <a:p>
            <a:pPr lvl="1"/>
            <a:r>
              <a:rPr lang="en-US" dirty="0"/>
              <a:t>µ</a:t>
            </a:r>
            <a:r>
              <a:rPr lang="en-US" dirty="0" err="1"/>
              <a:t>t</a:t>
            </a:r>
            <a:r>
              <a:rPr lang="en-US" baseline="-25000" dirty="0" err="1"/>
              <a:t>su</a:t>
            </a:r>
            <a:r>
              <a:rPr lang="en-US" baseline="-25000" dirty="0"/>
              <a:t>  </a:t>
            </a:r>
            <a:r>
              <a:rPr lang="en-US" dirty="0"/>
              <a:t>: setup time of destination register</a:t>
            </a:r>
          </a:p>
          <a:p>
            <a:pPr lvl="2"/>
            <a:r>
              <a:rPr lang="en-US" dirty="0"/>
              <a:t>Ignore the µ symbol, time is &lt; 1 ns</a:t>
            </a:r>
          </a:p>
          <a:p>
            <a:pPr lvl="2"/>
            <a:endParaRPr lang="en-US" sz="1800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sz="2200" dirty="0"/>
          </a:p>
          <a:p>
            <a:pPr lvl="1"/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41E6F-D46D-42B2-A1C9-8C21EFBD0712}"/>
              </a:ext>
            </a:extLst>
          </p:cNvPr>
          <p:cNvSpPr txBox="1"/>
          <p:nvPr/>
        </p:nvSpPr>
        <p:spPr>
          <a:xfrm>
            <a:off x="6812132" y="6201410"/>
            <a:ext cx="537986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Image from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Intel® Quartus® Prime Pro Edition User Guide: Timing Analyzer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  <a:hlinkClick r:id="rId3"/>
              </a:rPr>
              <a:t>https://www.intel.com/content/dam/www/programmable/us/en/pdfs/literature/ug/ug-qpp-timing-analyzer.pdf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B67FB7-B625-4176-833C-ABEA513C7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038" y="3314539"/>
            <a:ext cx="5764409" cy="267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1649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6" y="0"/>
            <a:ext cx="10310524" cy="866180"/>
          </a:xfrm>
        </p:spPr>
        <p:txBody>
          <a:bodyPr/>
          <a:lstStyle/>
          <a:p>
            <a:r>
              <a:rPr lang="en-US" dirty="0"/>
              <a:t>Comparison of Explanations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1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94804" y="1004365"/>
                <a:ext cx="11159232" cy="4985702"/>
              </a:xfrm>
            </p:spPr>
            <p:txBody>
              <a:bodyPr/>
              <a:lstStyle/>
              <a:p>
                <a:r>
                  <a:rPr lang="en-US" dirty="0"/>
                  <a:t>Data Required Time similar to </a:t>
                </a:r>
                <a:r>
                  <a:rPr lang="en-US" i="1" dirty="0" err="1"/>
                  <a:t>T</a:t>
                </a:r>
                <a:r>
                  <a:rPr lang="en-US" i="1" baseline="-25000" dirty="0" err="1"/>
                  <a:t>deadline</a:t>
                </a:r>
                <a:endParaRPr lang="en-US" i="1" baseline="-25000" dirty="0"/>
              </a:p>
              <a:p>
                <a:pPr lvl="1"/>
                <a:r>
                  <a:rPr lang="en-US" dirty="0"/>
                  <a:t>Both represent deadline of when signal must reach destination FF</a:t>
                </a:r>
                <a:endParaRPr lang="en-US" sz="2800" i="1" baseline="-25000" dirty="0"/>
              </a:p>
              <a:p>
                <a:pPr lvl="1"/>
                <a:r>
                  <a:rPr lang="en-US" i="1" dirty="0" err="1"/>
                  <a:t>T</a:t>
                </a:r>
                <a:r>
                  <a:rPr lang="en-US" i="1" baseline="-25000" dirty="0" err="1"/>
                  <a:t>deadline</a:t>
                </a:r>
                <a:r>
                  <a:rPr lang="en-US" i="1" dirty="0"/>
                  <a:t> </a:t>
                </a:r>
                <a:r>
                  <a:rPr lang="en-US" dirty="0"/>
                  <a:t>uses skew instead of </a:t>
                </a:r>
                <a:r>
                  <a:rPr lang="en-US" dirty="0" err="1"/>
                  <a:t>Dest</a:t>
                </a:r>
                <a:r>
                  <a:rPr lang="en-US" dirty="0"/>
                  <a:t> Clock Delay</a:t>
                </a:r>
              </a:p>
              <a:p>
                <a:pPr lvl="2"/>
                <a:r>
                  <a:rPr lang="en-US" sz="2400" i="1" dirty="0" err="1"/>
                  <a:t>T</a:t>
                </a:r>
                <a:r>
                  <a:rPr lang="en-US" sz="2400" i="1" baseline="-25000" dirty="0" err="1"/>
                  <a:t>deadline</a:t>
                </a:r>
                <a:r>
                  <a:rPr lang="en-US" sz="2400" dirty="0"/>
                  <a:t> = </a:t>
                </a:r>
                <a:r>
                  <a:rPr lang="en-US" sz="2400" i="1" dirty="0" err="1"/>
                  <a:t>T</a:t>
                </a:r>
                <a:r>
                  <a:rPr lang="en-US" sz="2400" i="1" baseline="-25000" dirty="0" err="1"/>
                  <a:t>clk</a:t>
                </a:r>
                <a:r>
                  <a:rPr lang="en-US" sz="2400" i="1" baseline="-25000" dirty="0"/>
                  <a:t> </a:t>
                </a:r>
                <a:r>
                  <a:rPr lang="en-US" sz="2400" i="1" dirty="0"/>
                  <a:t>+ </a:t>
                </a:r>
                <a:r>
                  <a:rPr lang="en-US" sz="2400" i="1" dirty="0" err="1"/>
                  <a:t>T</a:t>
                </a:r>
                <a:r>
                  <a:rPr lang="en-US" sz="2400" i="1" baseline="-25000" dirty="0" err="1"/>
                  <a:t>skew</a:t>
                </a:r>
                <a:r>
                  <a:rPr lang="en-US" sz="2400" i="1" baseline="-25000" dirty="0"/>
                  <a:t> </a:t>
                </a:r>
                <a:r>
                  <a:rPr lang="en-US" sz="2400" i="1" dirty="0"/>
                  <a:t>-</a:t>
                </a:r>
                <a:r>
                  <a:rPr lang="en-US" sz="2400" i="1" dirty="0" err="1"/>
                  <a:t>T</a:t>
                </a:r>
                <a:r>
                  <a:rPr lang="en-US" sz="2400" i="1" baseline="-25000" dirty="0" err="1"/>
                  <a:t>setup</a:t>
                </a:r>
                <a:endParaRPr lang="en-US" sz="2400" dirty="0"/>
              </a:p>
              <a:p>
                <a:r>
                  <a:rPr lang="en-US" sz="2800" i="1" dirty="0" err="1"/>
                  <a:t>T</a:t>
                </a:r>
                <a:r>
                  <a:rPr lang="en-US" sz="2800" i="1" baseline="-25000" dirty="0" err="1"/>
                  <a:t>skew</a:t>
                </a:r>
                <a:r>
                  <a:rPr lang="en-US" sz="2800" i="1" baseline="-25000" dirty="0"/>
                  <a:t> </a:t>
                </a:r>
                <a:r>
                  <a:rPr lang="en-US" sz="2800" dirty="0"/>
                  <a:t>= </a:t>
                </a:r>
                <a:r>
                  <a:rPr lang="en-US" dirty="0" err="1"/>
                  <a:t>Dest</a:t>
                </a:r>
                <a:r>
                  <a:rPr lang="en-US" dirty="0"/>
                  <a:t> Clock Delay – Source Clock Delay</a:t>
                </a:r>
              </a:p>
              <a:p>
                <a:pPr lvl="1"/>
                <a:r>
                  <a:rPr lang="en-US" dirty="0"/>
                  <a:t>Timing analyzer shows delay of both clocks</a:t>
                </a:r>
              </a:p>
              <a:p>
                <a:r>
                  <a:rPr lang="en-US" dirty="0"/>
                  <a:t>Data Arrival Time = </a:t>
                </a:r>
                <a:r>
                  <a:rPr lang="en-US" sz="2800" i="1" dirty="0"/>
                  <a:t>T</a:t>
                </a:r>
                <a:r>
                  <a:rPr lang="en-US" sz="2800" i="1" baseline="-25000" dirty="0"/>
                  <a:t>FF-to-FF</a:t>
                </a:r>
                <a:r>
                  <a:rPr lang="en-US" i="1" baseline="-25000" dirty="0"/>
                  <a:t> </a:t>
                </a:r>
                <a:r>
                  <a:rPr lang="en-US" i="1" dirty="0"/>
                  <a:t>+ </a:t>
                </a:r>
                <a:r>
                  <a:rPr lang="en-US" sz="2800" dirty="0"/>
                  <a:t>Sour</a:t>
                </a:r>
                <a:r>
                  <a:rPr lang="en-US" dirty="0"/>
                  <a:t>ce Clock Delay</a:t>
                </a:r>
              </a:p>
              <a:p>
                <a:r>
                  <a:rPr lang="en-US" dirty="0"/>
                  <a:t>Main point remains the same, ensure the following are true:</a:t>
                </a:r>
              </a:p>
              <a:p>
                <a:pPr lvl="1"/>
                <a:r>
                  <a:rPr lang="en-US" dirty="0"/>
                  <a:t>Data Arrival Time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191EA2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Data Required Time</a:t>
                </a:r>
              </a:p>
              <a:p>
                <a:pPr lvl="1"/>
                <a:r>
                  <a:rPr lang="en-US" i="1" dirty="0"/>
                  <a:t>T</a:t>
                </a:r>
                <a:r>
                  <a:rPr lang="en-US" i="1" baseline="-25000" dirty="0"/>
                  <a:t>FF-to-FF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191EA2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i="1" dirty="0"/>
                  <a:t> T</a:t>
                </a:r>
                <a:r>
                  <a:rPr lang="en-US" i="1" baseline="-25000" dirty="0"/>
                  <a:t>deadline</a:t>
                </a:r>
                <a:r>
                  <a:rPr lang="en-US" dirty="0"/>
                  <a:t> </a:t>
                </a:r>
                <a:endParaRPr lang="en-US" i="1" baseline="-2500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sz="2200" dirty="0"/>
              </a:p>
              <a:p>
                <a:pPr lvl="1"/>
                <a:endParaRPr lang="en-US" sz="1800" dirty="0"/>
              </a:p>
            </p:txBody>
          </p:sp>
        </mc:Choice>
        <mc:Fallback xmlns="">
          <p:sp>
            <p:nvSpPr>
              <p:cNvPr id="8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94804" y="1004365"/>
                <a:ext cx="11159232" cy="4985702"/>
              </a:xfrm>
              <a:blipFill>
                <a:blip r:embed="rId3"/>
                <a:stretch>
                  <a:fillRect l="-1311" t="-2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20262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27329" y="1049339"/>
            <a:ext cx="11330892" cy="4985702"/>
          </a:xfrm>
        </p:spPr>
        <p:txBody>
          <a:bodyPr/>
          <a:lstStyle/>
          <a:p>
            <a:r>
              <a:rPr lang="en-US" dirty="0"/>
              <a:t>Designers specify timing constraints related to circuit</a:t>
            </a:r>
          </a:p>
          <a:p>
            <a:pPr lvl="1"/>
            <a:r>
              <a:rPr lang="en-US" dirty="0"/>
              <a:t>e.g., desired clock frequency</a:t>
            </a:r>
          </a:p>
          <a:p>
            <a:r>
              <a:rPr lang="en-US" dirty="0"/>
              <a:t>Synthesis tools verify if designs meet all timing constraints</a:t>
            </a:r>
          </a:p>
          <a:p>
            <a:pPr lvl="1"/>
            <a:r>
              <a:rPr lang="en-US" dirty="0"/>
              <a:t>Uses </a:t>
            </a:r>
            <a:r>
              <a:rPr lang="en-US" i="1" dirty="0"/>
              <a:t>static timing analysis (STA)</a:t>
            </a:r>
          </a:p>
          <a:p>
            <a:r>
              <a:rPr lang="en-US" dirty="0"/>
              <a:t>If constraints not met, designer performs </a:t>
            </a:r>
            <a:r>
              <a:rPr lang="en-US" i="1" dirty="0"/>
              <a:t>timing optimization/closure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design “meets timing” or “closes timing” when all constraints met</a:t>
            </a:r>
          </a:p>
          <a:p>
            <a:pPr lvl="1"/>
            <a:r>
              <a:rPr lang="en-US" dirty="0"/>
              <a:t>Challenging problem</a:t>
            </a:r>
          </a:p>
          <a:p>
            <a:r>
              <a:rPr lang="en-US" dirty="0"/>
              <a:t>These slides explain background and underlying challenges</a:t>
            </a:r>
          </a:p>
          <a:p>
            <a:r>
              <a:rPr lang="en-US" dirty="0"/>
              <a:t>Follow up slides will explain how to optimize timing </a:t>
            </a:r>
          </a:p>
          <a:p>
            <a:r>
              <a:rPr lang="en-US" dirty="0"/>
              <a:t>Examples and exercises included on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pPr lvl="1"/>
            <a:r>
              <a:rPr lang="en-US" dirty="0"/>
              <a:t>https://github.com/ARC-Lab-UF/intel-training-modules/tree/master/timing</a:t>
            </a:r>
          </a:p>
        </p:txBody>
      </p:sp>
    </p:spTree>
    <p:extLst>
      <p:ext uri="{BB962C8B-B14F-4D97-AF65-F5344CB8AC3E}">
        <p14:creationId xmlns:p14="http://schemas.microsoft.com/office/powerpoint/2010/main" val="34170495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sz="3600" dirty="0"/>
              <a:t>How to Determine Timing Constraints?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1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1088968" y="1049339"/>
                <a:ext cx="10507288" cy="4985702"/>
              </a:xfrm>
            </p:spPr>
            <p:txBody>
              <a:bodyPr/>
              <a:lstStyle/>
              <a:p>
                <a:r>
                  <a:rPr lang="en-US" dirty="0"/>
                  <a:t>Designer specifies timing constraints based on use case: </a:t>
                </a:r>
              </a:p>
              <a:p>
                <a:pPr marL="919162" lvl="1" indent="-457200">
                  <a:spcBef>
                    <a:spcPts val="600"/>
                  </a:spcBef>
                  <a:buSzPct val="100000"/>
                  <a:buFont typeface="+mj-lt"/>
                  <a:buAutoNum type="arabicParenR"/>
                </a:pPr>
                <a:r>
                  <a:rPr lang="en-US" dirty="0"/>
                  <a:t>FPGA board provides fixed clock frequency</a:t>
                </a:r>
              </a:p>
              <a:p>
                <a:pPr lvl="2"/>
                <a:r>
                  <a:rPr lang="en-US" dirty="0"/>
                  <a:t>Constraint: achieved clock must match or exceed the board’s frequency</a:t>
                </a:r>
              </a:p>
              <a:p>
                <a:pPr marL="919162" lvl="1" indent="-457200">
                  <a:spcBef>
                    <a:spcPts val="600"/>
                  </a:spcBef>
                  <a:buSzPct val="100000"/>
                  <a:buFont typeface="+mj-lt"/>
                  <a:buAutoNum type="arabicParenR"/>
                </a:pPr>
                <a:r>
                  <a:rPr lang="en-US" dirty="0"/>
                  <a:t>Design has real-time requirements</a:t>
                </a:r>
              </a:p>
              <a:p>
                <a:pPr lvl="2"/>
                <a:r>
                  <a:rPr lang="en-US" dirty="0"/>
                  <a:t>e.g., a signal-processing circuit produces outputs every 1,000 cycles for 44.1 kHz audio</a:t>
                </a:r>
              </a:p>
              <a:p>
                <a:pPr lvl="2"/>
                <a:r>
                  <a:rPr lang="en-US" dirty="0"/>
                  <a:t>Constraint: achieved clock must be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44.1 MHz</a:t>
                </a:r>
              </a:p>
              <a:p>
                <a:pPr marL="919162" lvl="1" indent="-457200">
                  <a:spcBef>
                    <a:spcPts val="600"/>
                  </a:spcBef>
                  <a:buSzPct val="100000"/>
                  <a:buFont typeface="+mj-lt"/>
                  <a:buAutoNum type="arabicParenR"/>
                </a:pPr>
                <a:r>
                  <a:rPr lang="en-US" dirty="0"/>
                  <a:t>Design has bandwidth requirements</a:t>
                </a:r>
              </a:p>
              <a:p>
                <a:pPr lvl="2"/>
                <a:r>
                  <a:rPr lang="en-US" dirty="0"/>
                  <a:t>e.g., using a 32-bit (4-byte) bus, a circuit requires 1.6 GB/s of input bandwidth</a:t>
                </a:r>
              </a:p>
              <a:p>
                <a:pPr lvl="2"/>
                <a:r>
                  <a:rPr lang="en-US" dirty="0"/>
                  <a:t>Constraint: achieved clock must be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1.6 GB/s / 4 bytes = 400 MHz</a:t>
                </a:r>
              </a:p>
              <a:p>
                <a:pPr marL="919162" lvl="1" indent="-457200">
                  <a:spcBef>
                    <a:spcPts val="600"/>
                  </a:spcBef>
                  <a:buSzPct val="100000"/>
                  <a:buFont typeface="+mj-lt"/>
                  <a:buAutoNum type="arabicParenR"/>
                </a:pPr>
                <a:r>
                  <a:rPr lang="en-US" dirty="0"/>
                  <a:t>Maximize performance</a:t>
                </a:r>
              </a:p>
              <a:p>
                <a:pPr lvl="2">
                  <a:spcBef>
                    <a:spcPts val="0"/>
                  </a:spcBef>
                </a:pPr>
                <a:r>
                  <a:rPr lang="en-US" dirty="0"/>
                  <a:t>Pick an aggressive constraint, optimize until met, repeat until can’t improve further</a:t>
                </a:r>
              </a:p>
              <a:p>
                <a:pPr lvl="2">
                  <a:spcBef>
                    <a:spcPts val="0"/>
                  </a:spcBef>
                </a:pPr>
                <a:r>
                  <a:rPr lang="en-US" dirty="0"/>
                  <a:t>Or, pick super-aggressive constraint and use clock reported by timing analyzer</a:t>
                </a:r>
              </a:p>
              <a:p>
                <a:pPr marL="919162" lvl="1" indent="-457200">
                  <a:spcBef>
                    <a:spcPts val="600"/>
                  </a:spcBef>
                  <a:buSzPct val="100000"/>
                  <a:buFont typeface="+mj-lt"/>
                  <a:buAutoNum type="arabicParenR"/>
                </a:pPr>
                <a:r>
                  <a:rPr lang="en-US" dirty="0"/>
                  <a:t>Many others</a:t>
                </a:r>
              </a:p>
              <a:p>
                <a:pPr lvl="2">
                  <a:spcBef>
                    <a:spcPts val="0"/>
                  </a:spcBef>
                </a:pPr>
                <a:endParaRPr lang="en-US" dirty="0"/>
              </a:p>
              <a:p>
                <a:pPr lvl="2">
                  <a:spcBef>
                    <a:spcPts val="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8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1088968" y="1049339"/>
                <a:ext cx="10507288" cy="4985702"/>
              </a:xfrm>
              <a:blipFill>
                <a:blip r:embed="rId3"/>
                <a:stretch>
                  <a:fillRect l="-1393" t="-2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41493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Clock Frequency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1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69945" y="1004491"/>
                <a:ext cx="11436327" cy="802262"/>
              </a:xfrm>
            </p:spPr>
            <p:txBody>
              <a:bodyPr/>
              <a:lstStyle/>
              <a:p>
                <a:r>
                  <a:rPr lang="en-US" dirty="0"/>
                  <a:t>Requirement: data must arrive at each FF before next cycle</a:t>
                </a:r>
              </a:p>
              <a:p>
                <a:pPr lvl="1"/>
                <a:r>
                  <a:rPr lang="en-US" dirty="0"/>
                  <a:t>Clock period (</a:t>
                </a:r>
                <a:r>
                  <a:rPr lang="en-US" i="1" dirty="0" err="1"/>
                  <a:t>T</a:t>
                </a:r>
                <a:r>
                  <a:rPr lang="en-US" i="1" baseline="-25000" dirty="0" err="1"/>
                  <a:t>clk</a:t>
                </a:r>
                <a:r>
                  <a:rPr lang="en-US" dirty="0"/>
                  <a:t>)</a:t>
                </a:r>
                <a:r>
                  <a:rPr lang="en-US" i="1" dirty="0"/>
                  <a:t> </a:t>
                </a:r>
                <a:r>
                  <a:rPr lang="en-US" dirty="0"/>
                  <a:t>is a deadline (</a:t>
                </a:r>
                <a:r>
                  <a:rPr lang="en-US" i="1" dirty="0" err="1"/>
                  <a:t>T</a:t>
                </a:r>
                <a:r>
                  <a:rPr lang="en-US" i="1" baseline="-25000" dirty="0" err="1"/>
                  <a:t>deadline</a:t>
                </a:r>
                <a:r>
                  <a:rPr lang="en-US" dirty="0"/>
                  <a:t>) for delay between FFs (</a:t>
                </a:r>
                <a:r>
                  <a:rPr lang="en-US" i="1" dirty="0"/>
                  <a:t>T</a:t>
                </a:r>
                <a:r>
                  <a:rPr lang="en-US" i="1" baseline="-25000" dirty="0"/>
                  <a:t>FF-to-FF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i="1" dirty="0"/>
                  <a:t>T</a:t>
                </a:r>
                <a:r>
                  <a:rPr lang="en-US" i="1" baseline="-25000" dirty="0"/>
                  <a:t>FF-to-FF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191EA2"/>
                        </a:solidFill>
                        <a:latin typeface="Cambria Math" panose="02040503050406030204" pitchFamily="18" charset="0"/>
                        <a:ea typeface="+mn-ea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 err="1"/>
                  <a:t>T</a:t>
                </a:r>
                <a:r>
                  <a:rPr lang="en-US" i="1" baseline="-25000" dirty="0" err="1"/>
                  <a:t>deadline</a:t>
                </a:r>
                <a:r>
                  <a:rPr lang="en-US" i="1" dirty="0"/>
                  <a:t> </a:t>
                </a:r>
                <a:r>
                  <a:rPr lang="en-US" dirty="0"/>
                  <a:t>where </a:t>
                </a:r>
                <a:r>
                  <a:rPr lang="en-US" i="1" dirty="0" err="1"/>
                  <a:t>T</a:t>
                </a:r>
                <a:r>
                  <a:rPr lang="en-US" i="1" baseline="-25000" dirty="0" err="1"/>
                  <a:t>deadline</a:t>
                </a:r>
                <a:r>
                  <a:rPr lang="en-US" i="1" dirty="0"/>
                  <a:t> = </a:t>
                </a:r>
                <a:r>
                  <a:rPr lang="en-US" i="1" dirty="0" err="1"/>
                  <a:t>T</a:t>
                </a:r>
                <a:r>
                  <a:rPr lang="en-US" i="1" baseline="-25000" dirty="0" err="1"/>
                  <a:t>clk</a:t>
                </a:r>
                <a:endParaRPr lang="en-US" dirty="0"/>
              </a:p>
              <a:p>
                <a:pPr lvl="1"/>
                <a:r>
                  <a:rPr lang="en-US" dirty="0"/>
                  <a:t>Simplified definition for ease of explanation</a:t>
                </a:r>
              </a:p>
              <a:p>
                <a:pPr lvl="2"/>
                <a:r>
                  <a:rPr lang="en-US" dirty="0"/>
                  <a:t>Subsequent slides will gradually add real complexities</a:t>
                </a:r>
              </a:p>
            </p:txBody>
          </p:sp>
        </mc:Choice>
        <mc:Fallback xmlns="">
          <p:sp>
            <p:nvSpPr>
              <p:cNvPr id="8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69945" y="1004491"/>
                <a:ext cx="11436327" cy="802262"/>
              </a:xfrm>
              <a:blipFill>
                <a:blip r:embed="rId3"/>
                <a:stretch>
                  <a:fillRect l="-1279" t="-13740" b="-161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D10214E4-F0CA-40B5-AE69-3877C7383BC8}"/>
              </a:ext>
            </a:extLst>
          </p:cNvPr>
          <p:cNvSpPr/>
          <p:nvPr/>
        </p:nvSpPr>
        <p:spPr>
          <a:xfrm>
            <a:off x="1371022" y="3880957"/>
            <a:ext cx="979503" cy="652465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FF1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F63F2D-E1C6-45BC-AAF5-D6F116F90D8E}"/>
              </a:ext>
            </a:extLst>
          </p:cNvPr>
          <p:cNvSpPr/>
          <p:nvPr/>
        </p:nvSpPr>
        <p:spPr>
          <a:xfrm>
            <a:off x="5169548" y="4354204"/>
            <a:ext cx="979503" cy="652465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FF3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646A6F-B42F-4131-8099-4059DB8D425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2350525" y="4203115"/>
            <a:ext cx="883212" cy="407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D209DB-E2DF-4E95-98E5-EF5AD58AD247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494876" y="4680437"/>
            <a:ext cx="674672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8371AE7-0FD7-4BF9-80C9-ED9FF8DFC362}"/>
              </a:ext>
            </a:extLst>
          </p:cNvPr>
          <p:cNvSpPr txBox="1"/>
          <p:nvPr/>
        </p:nvSpPr>
        <p:spPr>
          <a:xfrm>
            <a:off x="2508125" y="3157084"/>
            <a:ext cx="56801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1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p:sp>
        <p:nvSpPr>
          <p:cNvPr id="31" name="Flowchart: Delay 30">
            <a:extLst>
              <a:ext uri="{FF2B5EF4-FFF2-40B4-BE49-F238E27FC236}">
                <a16:creationId xmlns:a16="http://schemas.microsoft.com/office/drawing/2014/main" id="{E0ACF276-0CE9-4CE9-A945-F951BE7C4E7C}"/>
              </a:ext>
            </a:extLst>
          </p:cNvPr>
          <p:cNvSpPr/>
          <p:nvPr/>
        </p:nvSpPr>
        <p:spPr>
          <a:xfrm>
            <a:off x="3220536" y="4062757"/>
            <a:ext cx="1265186" cy="1225717"/>
          </a:xfrm>
          <a:prstGeom prst="flowChartDelay">
            <a:avLst/>
          </a:prstGeom>
          <a:solidFill>
            <a:schemeClr val="bg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/>
          <a:p>
            <a:pPr algn="ctr" defTabSz="584200" rtl="0" latinLnBrk="1" hangingPunct="0"/>
            <a:endParaRPr lang="en-US" sz="180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57903A-AF9B-4751-8F80-0064FB1CC6FC}"/>
              </a:ext>
            </a:extLst>
          </p:cNvPr>
          <p:cNvSpPr/>
          <p:nvPr/>
        </p:nvSpPr>
        <p:spPr>
          <a:xfrm>
            <a:off x="1371022" y="4810424"/>
            <a:ext cx="979503" cy="652465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FF2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56DFA6C-1CBA-4BCF-B5CE-442408A8AFFE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2350525" y="5132582"/>
            <a:ext cx="883212" cy="407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AD5C3737-DB23-4211-A1F0-40702EE371BD}"/>
              </a:ext>
            </a:extLst>
          </p:cNvPr>
          <p:cNvSpPr/>
          <p:nvPr/>
        </p:nvSpPr>
        <p:spPr>
          <a:xfrm rot="16200000">
            <a:off x="2706895" y="3214973"/>
            <a:ext cx="139458" cy="852198"/>
          </a:xfrm>
          <a:prstGeom prst="rightBrace">
            <a:avLst>
              <a:gd name="adj1" fmla="val 56680"/>
              <a:gd name="adj2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8D742DB6-8BD1-4DB9-A67E-D23832ADE7E9}"/>
              </a:ext>
            </a:extLst>
          </p:cNvPr>
          <p:cNvSpPr/>
          <p:nvPr/>
        </p:nvSpPr>
        <p:spPr>
          <a:xfrm rot="16200000">
            <a:off x="3792876" y="3055251"/>
            <a:ext cx="120505" cy="1180907"/>
          </a:xfrm>
          <a:prstGeom prst="rightBrace">
            <a:avLst>
              <a:gd name="adj1" fmla="val 56680"/>
              <a:gd name="adj2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5797D0E0-604D-4774-9F2E-4559C1A1F97D}"/>
              </a:ext>
            </a:extLst>
          </p:cNvPr>
          <p:cNvSpPr/>
          <p:nvPr/>
        </p:nvSpPr>
        <p:spPr>
          <a:xfrm rot="16200000">
            <a:off x="4768102" y="3295306"/>
            <a:ext cx="145538" cy="674674"/>
          </a:xfrm>
          <a:prstGeom prst="rightBrace">
            <a:avLst>
              <a:gd name="adj1" fmla="val 56680"/>
              <a:gd name="adj2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54B0A7D4-1374-4EE7-B9E0-AAAF1BEAAB4A}"/>
              </a:ext>
            </a:extLst>
          </p:cNvPr>
          <p:cNvSpPr/>
          <p:nvPr/>
        </p:nvSpPr>
        <p:spPr>
          <a:xfrm rot="5400000">
            <a:off x="3699921" y="4238014"/>
            <a:ext cx="138044" cy="2801208"/>
          </a:xfrm>
          <a:prstGeom prst="rightBrace">
            <a:avLst>
              <a:gd name="adj1" fmla="val 56680"/>
              <a:gd name="adj2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EE7BDB0-61CB-4B08-99B3-B78C42CA45AF}"/>
              </a:ext>
            </a:extLst>
          </p:cNvPr>
          <p:cNvCxnSpPr>
            <a:cxnSpLocks/>
          </p:cNvCxnSpPr>
          <p:nvPr/>
        </p:nvCxnSpPr>
        <p:spPr>
          <a:xfrm flipV="1">
            <a:off x="3220536" y="3752818"/>
            <a:ext cx="0" cy="170971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B63A35A-9F59-4231-92F0-63C5D1330019}"/>
              </a:ext>
            </a:extLst>
          </p:cNvPr>
          <p:cNvCxnSpPr>
            <a:cxnSpLocks/>
          </p:cNvCxnSpPr>
          <p:nvPr/>
        </p:nvCxnSpPr>
        <p:spPr>
          <a:xfrm flipV="1">
            <a:off x="4487256" y="3752818"/>
            <a:ext cx="0" cy="170971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50508B-B419-4B1E-8136-72814A510E13}"/>
              </a:ext>
            </a:extLst>
          </p:cNvPr>
          <p:cNvCxnSpPr>
            <a:cxnSpLocks/>
          </p:cNvCxnSpPr>
          <p:nvPr/>
        </p:nvCxnSpPr>
        <p:spPr>
          <a:xfrm flipV="1">
            <a:off x="5169547" y="3752818"/>
            <a:ext cx="0" cy="170971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C1ADEC3-7633-4F12-90BE-E0DF2414C02C}"/>
              </a:ext>
            </a:extLst>
          </p:cNvPr>
          <p:cNvSpPr txBox="1"/>
          <p:nvPr/>
        </p:nvSpPr>
        <p:spPr>
          <a:xfrm>
            <a:off x="3569122" y="3157084"/>
            <a:ext cx="56801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3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21AF63-8F8C-426E-9D85-7CA3D800EC94}"/>
              </a:ext>
            </a:extLst>
          </p:cNvPr>
          <p:cNvSpPr txBox="1"/>
          <p:nvPr/>
        </p:nvSpPr>
        <p:spPr>
          <a:xfrm>
            <a:off x="4610196" y="3165412"/>
            <a:ext cx="56801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1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463540-AF35-4F05-9C50-2D05EC42AC98}"/>
              </a:ext>
            </a:extLst>
          </p:cNvPr>
          <p:cNvSpPr txBox="1"/>
          <p:nvPr/>
        </p:nvSpPr>
        <p:spPr>
          <a:xfrm>
            <a:off x="3510707" y="5736821"/>
            <a:ext cx="215606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5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 = </a:t>
            </a:r>
            <a:r>
              <a:rPr lang="en-US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800" i="1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FF-to-FF</a:t>
            </a:r>
            <a:endParaRPr kumimoji="0" lang="en-US" sz="1800" b="0" i="1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F102B3C-C7D2-41B5-BD65-983D0574062B}"/>
                  </a:ext>
                </a:extLst>
              </p:cNvPr>
              <p:cNvSpPr txBox="1"/>
              <p:nvPr/>
            </p:nvSpPr>
            <p:spPr>
              <a:xfrm>
                <a:off x="6889821" y="3641071"/>
                <a:ext cx="5045744" cy="17543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 tIns="0">
                <a:spAutoFit/>
              </a:bodyPr>
              <a:lstStyle/>
              <a:p>
                <a:pPr lvl="1" indent="0">
                  <a:spcBef>
                    <a:spcPts val="600"/>
                  </a:spcBef>
                  <a:buNone/>
                </a:pPr>
                <a:r>
                  <a:rPr lang="en-US" sz="2400" i="1" dirty="0">
                    <a:solidFill>
                      <a:srgbClr val="191EA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</a:t>
                </a:r>
                <a:r>
                  <a:rPr lang="en-US" sz="2400" i="1" baseline="-25000" dirty="0">
                    <a:solidFill>
                      <a:srgbClr val="191EA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FF-to-FF</a:t>
                </a:r>
                <a:r>
                  <a:rPr lang="en-US" sz="2400" i="1" dirty="0">
                    <a:solidFill>
                      <a:srgbClr val="191EA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191EA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= 5 ns</a:t>
                </a:r>
                <a:endParaRPr lang="en-US" sz="2400" dirty="0">
                  <a:solidFill>
                    <a:srgbClr val="191EA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Gill Sans Light"/>
                </a:endParaRPr>
              </a:p>
              <a:p>
                <a:pPr lvl="1" indent="0">
                  <a:spcBef>
                    <a:spcPts val="600"/>
                  </a:spcBef>
                  <a:buNone/>
                </a:pPr>
                <a:r>
                  <a:rPr lang="en-US" sz="2400" dirty="0">
                    <a:solidFill>
                      <a:srgbClr val="191EA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Gill Sans Light"/>
                  </a:rPr>
                  <a:t>Clock Period </a:t>
                </a:r>
                <a:r>
                  <a:rPr lang="en-US" sz="2400" dirty="0">
                    <a:solidFill>
                      <a:srgbClr val="191EA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(</a:t>
                </a:r>
                <a:r>
                  <a:rPr lang="en-US" sz="2400" i="1" dirty="0" err="1">
                    <a:solidFill>
                      <a:srgbClr val="191EA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</a:t>
                </a:r>
                <a:r>
                  <a:rPr lang="en-US" sz="2400" i="1" baseline="-25000" dirty="0" err="1">
                    <a:solidFill>
                      <a:srgbClr val="191EA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clk</a:t>
                </a:r>
                <a:r>
                  <a:rPr lang="en-US" sz="2400" dirty="0">
                    <a:solidFill>
                      <a:srgbClr val="191EA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)</a:t>
                </a:r>
                <a:r>
                  <a:rPr lang="en-US" sz="2400" dirty="0">
                    <a:solidFill>
                      <a:srgbClr val="191EA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Gill Sans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191EA2"/>
                        </a:solidFill>
                        <a:latin typeface="Cambria Math" panose="02040503050406030204" pitchFamily="18" charset="0"/>
                        <a:ea typeface="+mn-ea"/>
                      </a:rPr>
                      <m:t>≥</m:t>
                    </m:r>
                  </m:oMath>
                </a14:m>
                <a:r>
                  <a:rPr lang="en-US" sz="2400" dirty="0">
                    <a:solidFill>
                      <a:srgbClr val="191EA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Gill Sans Light"/>
                  </a:rPr>
                  <a:t> 5 ns</a:t>
                </a:r>
              </a:p>
              <a:p>
                <a:pPr lvl="1" indent="0">
                  <a:spcBef>
                    <a:spcPts val="600"/>
                  </a:spcBef>
                  <a:buNone/>
                </a:pPr>
                <a:r>
                  <a:rPr lang="en-US" sz="2400" dirty="0">
                    <a:solidFill>
                      <a:srgbClr val="191EA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Gill Sans Light"/>
                  </a:rPr>
                  <a:t>Clock Frequency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191EA2"/>
                        </a:solidFill>
                        <a:latin typeface="Cambria Math" panose="02040503050406030204" pitchFamily="18" charset="0"/>
                        <a:ea typeface="+mn-ea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191EA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Gill Sans Light"/>
                  </a:rPr>
                  <a:t> 1 / </a:t>
                </a:r>
                <a:r>
                  <a:rPr lang="en-US" sz="2400" i="1" dirty="0" err="1">
                    <a:solidFill>
                      <a:srgbClr val="191EA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00" i="1" baseline="-25000" dirty="0" err="1">
                    <a:solidFill>
                      <a:srgbClr val="191EA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clk</a:t>
                </a:r>
                <a:r>
                  <a:rPr lang="en-US" sz="2400" dirty="0">
                    <a:solidFill>
                      <a:srgbClr val="191EA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Gill Sans Light"/>
                  </a:rPr>
                  <a:t>   </a:t>
                </a:r>
              </a:p>
              <a:p>
                <a:pPr lvl="1" indent="0">
                  <a:spcBef>
                    <a:spcPts val="600"/>
                  </a:spcBef>
                </a:pPr>
                <a:r>
                  <a:rPr lang="en-US" sz="2400" b="1" dirty="0">
                    <a:solidFill>
                      <a:srgbClr val="191EA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Gill Sans Light"/>
                  </a:rPr>
                  <a:t>Clock Frequency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191EA2"/>
                        </a:solidFill>
                        <a:latin typeface="Cambria Math" panose="02040503050406030204" pitchFamily="18" charset="0"/>
                        <a:ea typeface="+mn-ea"/>
                      </a:rPr>
                      <m:t>≤</m:t>
                    </m:r>
                  </m:oMath>
                </a14:m>
                <a:r>
                  <a:rPr lang="en-US" sz="2400" b="1" dirty="0">
                    <a:solidFill>
                      <a:srgbClr val="191EA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Gill Sans Light"/>
                  </a:rPr>
                  <a:t> 200 MHz 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F102B3C-C7D2-41B5-BD65-983D05740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821" y="3641071"/>
                <a:ext cx="5045744" cy="1754326"/>
              </a:xfrm>
              <a:prstGeom prst="rect">
                <a:avLst/>
              </a:prstGeom>
              <a:blipFill>
                <a:blip r:embed="rId4"/>
                <a:stretch>
                  <a:fillRect l="-1812" t="-4861" b="-72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09532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FF-to-FF Delays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755671" y="1013368"/>
            <a:ext cx="11158102" cy="1133623"/>
          </a:xfrm>
        </p:spPr>
        <p:txBody>
          <a:bodyPr/>
          <a:lstStyle/>
          <a:p>
            <a:r>
              <a:rPr lang="en-US" dirty="0"/>
              <a:t>FF-to-FF delays (</a:t>
            </a:r>
            <a:r>
              <a:rPr lang="en-US" i="1" dirty="0"/>
              <a:t>T</a:t>
            </a:r>
            <a:r>
              <a:rPr lang="en-US" i="1" baseline="-25000" dirty="0"/>
              <a:t>FF-to-FF</a:t>
            </a:r>
            <a:r>
              <a:rPr lang="en-US" dirty="0"/>
              <a:t>) determined by summation of:</a:t>
            </a:r>
          </a:p>
          <a:p>
            <a:pPr lvl="1"/>
            <a:r>
              <a:rPr lang="en-US" dirty="0"/>
              <a:t>“Cell” delays (</a:t>
            </a:r>
            <a:r>
              <a:rPr lang="en-US" i="1" dirty="0"/>
              <a:t>T</a:t>
            </a:r>
            <a:r>
              <a:rPr lang="en-US" i="1" baseline="-25000" dirty="0"/>
              <a:t>C</a:t>
            </a:r>
            <a:r>
              <a:rPr lang="en-US" i="1" dirty="0"/>
              <a:t>)</a:t>
            </a:r>
          </a:p>
          <a:p>
            <a:pPr lvl="2"/>
            <a:r>
              <a:rPr lang="en-US" dirty="0"/>
              <a:t>Any non-interconnect resource (FFs, CLBs, LUTs, RAM, DSP, etc.)</a:t>
            </a:r>
          </a:p>
          <a:p>
            <a:pPr lvl="2"/>
            <a:r>
              <a:rPr lang="en-US" dirty="0"/>
              <a:t>Note that FFs have a </a:t>
            </a:r>
            <a:r>
              <a:rPr lang="en-US" dirty="0" err="1"/>
              <a:t>clk</a:t>
            </a:r>
            <a:r>
              <a:rPr lang="en-US" dirty="0"/>
              <a:t>-to-Q delay: time between clock edge and appearance of output Q</a:t>
            </a:r>
          </a:p>
          <a:p>
            <a:pPr lvl="1"/>
            <a:r>
              <a:rPr lang="en-US" dirty="0"/>
              <a:t>Interconnect delays (</a:t>
            </a:r>
            <a:r>
              <a:rPr lang="en-US" i="1" dirty="0"/>
              <a:t>T</a:t>
            </a:r>
            <a:r>
              <a:rPr lang="en-US" i="1" baseline="-25000" dirty="0"/>
              <a:t>IC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Connections between cells (wires, connection boxes, switch boxes, etc.)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61962" lvl="1" indent="0">
              <a:spcBef>
                <a:spcPts val="3600"/>
              </a:spcBef>
              <a:buNone/>
            </a:pPr>
            <a:r>
              <a:rPr lang="en-US" i="1" dirty="0"/>
              <a:t>				T</a:t>
            </a:r>
            <a:r>
              <a:rPr lang="en-US" i="1" baseline="-25000" dirty="0"/>
              <a:t>C</a:t>
            </a:r>
            <a:r>
              <a:rPr lang="en-US" dirty="0"/>
              <a:t> = 0.2 ns + 1.5 ns + 1.5 ns = 3.2 ns</a:t>
            </a:r>
          </a:p>
          <a:p>
            <a:pPr marL="461962" lvl="1" indent="0">
              <a:buNone/>
            </a:pPr>
            <a:r>
              <a:rPr lang="en-US" i="1" dirty="0"/>
              <a:t>				T</a:t>
            </a:r>
            <a:r>
              <a:rPr lang="en-US" i="1" baseline="-25000" dirty="0"/>
              <a:t>IC </a:t>
            </a:r>
            <a:r>
              <a:rPr lang="en-US" i="1" dirty="0"/>
              <a:t>= </a:t>
            </a:r>
            <a:r>
              <a:rPr lang="en-US" dirty="0"/>
              <a:t>1 ns + 0.8 ns + 0.6 ns = 2.4 ns</a:t>
            </a:r>
          </a:p>
          <a:p>
            <a:pPr marL="461962" lvl="1" indent="0">
              <a:buNone/>
            </a:pPr>
            <a:r>
              <a:rPr lang="en-US" i="1" dirty="0"/>
              <a:t>				T</a:t>
            </a:r>
            <a:r>
              <a:rPr lang="en-US" i="1" baseline="-25000" dirty="0"/>
              <a:t>FF-to-FF  </a:t>
            </a:r>
            <a:r>
              <a:rPr lang="en-US" dirty="0"/>
              <a:t>= </a:t>
            </a:r>
            <a:r>
              <a:rPr lang="en-US" i="1" dirty="0"/>
              <a:t>T</a:t>
            </a:r>
            <a:r>
              <a:rPr lang="en-US" i="1" baseline="-25000" dirty="0"/>
              <a:t>C</a:t>
            </a:r>
            <a:r>
              <a:rPr lang="en-US" dirty="0"/>
              <a:t> + </a:t>
            </a:r>
            <a:r>
              <a:rPr lang="en-US" i="1" dirty="0"/>
              <a:t>T</a:t>
            </a:r>
            <a:r>
              <a:rPr lang="en-US" i="1" baseline="-25000" dirty="0"/>
              <a:t>IC</a:t>
            </a:r>
            <a:r>
              <a:rPr lang="en-US" dirty="0"/>
              <a:t> = 3.2 ns + 2.4 ns = 5.6 ns</a:t>
            </a:r>
          </a:p>
          <a:p>
            <a:pPr marL="461962" lvl="1" indent="0">
              <a:buNone/>
            </a:pPr>
            <a:r>
              <a:rPr lang="en-US" i="1" dirty="0"/>
              <a:t>				frequency</a:t>
            </a:r>
            <a:r>
              <a:rPr lang="en-US" dirty="0"/>
              <a:t> = 1 / </a:t>
            </a:r>
            <a:r>
              <a:rPr lang="en-US" i="1" dirty="0"/>
              <a:t>T</a:t>
            </a:r>
            <a:r>
              <a:rPr lang="en-US" i="1" baseline="-25000" dirty="0"/>
              <a:t>FF-to-FF</a:t>
            </a:r>
            <a:r>
              <a:rPr lang="en-US" dirty="0"/>
              <a:t> = 1 / 5.6 ns = 178 MHz</a:t>
            </a:r>
          </a:p>
          <a:p>
            <a:pPr marL="55397" indent="0">
              <a:buNone/>
            </a:pP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9AEF93-DD64-4AF8-8284-E1575D6182E9}"/>
              </a:ext>
            </a:extLst>
          </p:cNvPr>
          <p:cNvSpPr/>
          <p:nvPr/>
        </p:nvSpPr>
        <p:spPr>
          <a:xfrm>
            <a:off x="2354774" y="3374556"/>
            <a:ext cx="979503" cy="652465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FF</a:t>
            </a:r>
            <a:r>
              <a:rPr kumimoji="0" lang="en-US" sz="2400" b="0" i="0" u="none" strike="noStrike" cap="none" spc="0" normalizeH="0" baseline="-2500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src</a:t>
            </a:r>
            <a:endParaRPr kumimoji="0" lang="en-US" sz="2400" b="0" i="0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8976EDF-9B16-449C-9B33-0D725BADAB8F}"/>
              </a:ext>
            </a:extLst>
          </p:cNvPr>
          <p:cNvSpPr/>
          <p:nvPr/>
        </p:nvSpPr>
        <p:spPr>
          <a:xfrm>
            <a:off x="8323714" y="3370481"/>
            <a:ext cx="979503" cy="652465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FF</a:t>
            </a:r>
            <a:r>
              <a:rPr kumimoji="0" lang="en-US" sz="2400" b="0" i="0" u="none" strike="noStrike" cap="none" spc="0" normalizeH="0" baseline="-2500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dst</a:t>
            </a:r>
            <a:endParaRPr kumimoji="0" lang="en-US" sz="2400" b="0" i="0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4E8935-508E-447C-BCDE-3B98BBC69F15}"/>
              </a:ext>
            </a:extLst>
          </p:cNvPr>
          <p:cNvCxnSpPr>
            <a:cxnSpLocks/>
            <a:stCxn id="14" idx="3"/>
            <a:endCxn id="44" idx="1"/>
          </p:cNvCxnSpPr>
          <p:nvPr/>
        </p:nvCxnSpPr>
        <p:spPr>
          <a:xfrm flipV="1">
            <a:off x="7196191" y="3696714"/>
            <a:ext cx="1127523" cy="407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D39897-CEC8-49DF-BD42-1016BF3CF089}"/>
              </a:ext>
            </a:extLst>
          </p:cNvPr>
          <p:cNvSpPr/>
          <p:nvPr/>
        </p:nvSpPr>
        <p:spPr>
          <a:xfrm>
            <a:off x="4461801" y="3386198"/>
            <a:ext cx="803433" cy="631585"/>
          </a:xfrm>
          <a:prstGeom prst="roundRect">
            <a:avLst/>
          </a:prstGeom>
          <a:solidFill>
            <a:schemeClr val="bg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/>
          <a:p>
            <a:pPr algn="ctr" defTabSz="584200" rtl="0" latinLnBrk="1" hangingPunct="0"/>
            <a:r>
              <a:rPr lang="en-US" sz="18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  <a:sym typeface="Gill Sans"/>
              </a:rPr>
              <a:t>LUT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9422C6F-DA30-41CF-AE2C-934ED9BC8D90}"/>
              </a:ext>
            </a:extLst>
          </p:cNvPr>
          <p:cNvSpPr/>
          <p:nvPr/>
        </p:nvSpPr>
        <p:spPr>
          <a:xfrm>
            <a:off x="6392758" y="3384995"/>
            <a:ext cx="803433" cy="631585"/>
          </a:xfrm>
          <a:prstGeom prst="roundRect">
            <a:avLst/>
          </a:prstGeom>
          <a:solidFill>
            <a:schemeClr val="bg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/>
          <a:p>
            <a:pPr algn="ctr" defTabSz="584200" rtl="0" latinLnBrk="1" hangingPunct="0"/>
            <a:r>
              <a:rPr lang="en-US" sz="18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  <a:sym typeface="Gill Sans"/>
              </a:rPr>
              <a:t>LUT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E41134E-617B-4C1B-BC34-9F90A6A72CA5}"/>
              </a:ext>
            </a:extLst>
          </p:cNvPr>
          <p:cNvCxnSpPr>
            <a:cxnSpLocks/>
            <a:stCxn id="42" idx="3"/>
            <a:endCxn id="11" idx="1"/>
          </p:cNvCxnSpPr>
          <p:nvPr/>
        </p:nvCxnSpPr>
        <p:spPr>
          <a:xfrm>
            <a:off x="3334277" y="3700789"/>
            <a:ext cx="1127524" cy="12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D176DB0-E412-4CE0-A064-4D6372151A97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5265234" y="3700788"/>
            <a:ext cx="1127524" cy="120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D922CAD-573C-4C98-A463-BC832B532EA3}"/>
              </a:ext>
            </a:extLst>
          </p:cNvPr>
          <p:cNvSpPr txBox="1"/>
          <p:nvPr/>
        </p:nvSpPr>
        <p:spPr>
          <a:xfrm>
            <a:off x="2517628" y="4021345"/>
            <a:ext cx="1721689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0.2 ns (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clk</a:t>
            </a:r>
            <a:r>
              <a:rPr lang="en-US" sz="1600" dirty="0">
                <a:solidFill>
                  <a:srgbClr val="000000"/>
                </a:solidFill>
              </a:rPr>
              <a:t>-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to-Q)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CD410A5-5097-466E-BECA-8CA5E1245A07}"/>
              </a:ext>
            </a:extLst>
          </p:cNvPr>
          <p:cNvSpPr txBox="1"/>
          <p:nvPr/>
        </p:nvSpPr>
        <p:spPr>
          <a:xfrm>
            <a:off x="3658367" y="3336129"/>
            <a:ext cx="803433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1 ns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AC2D1F-F03D-48CF-BAF9-28E02E47D237}"/>
              </a:ext>
            </a:extLst>
          </p:cNvPr>
          <p:cNvSpPr txBox="1"/>
          <p:nvPr/>
        </p:nvSpPr>
        <p:spPr>
          <a:xfrm>
            <a:off x="4529296" y="4021345"/>
            <a:ext cx="803433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1.5 ns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9DC71CC-0646-4A10-9220-FB03B4FFB8DA}"/>
              </a:ext>
            </a:extLst>
          </p:cNvPr>
          <p:cNvSpPr txBox="1"/>
          <p:nvPr/>
        </p:nvSpPr>
        <p:spPr>
          <a:xfrm>
            <a:off x="5521830" y="3336129"/>
            <a:ext cx="803433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0.8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ns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C87706-B420-4505-92F0-72B6F6BC2979}"/>
              </a:ext>
            </a:extLst>
          </p:cNvPr>
          <p:cNvSpPr txBox="1"/>
          <p:nvPr/>
        </p:nvSpPr>
        <p:spPr>
          <a:xfrm>
            <a:off x="6467143" y="4021345"/>
            <a:ext cx="803433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1.5 ns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520C16F-1317-4334-A68D-6BA8C6DF6AB1}"/>
              </a:ext>
            </a:extLst>
          </p:cNvPr>
          <p:cNvSpPr txBox="1"/>
          <p:nvPr/>
        </p:nvSpPr>
        <p:spPr>
          <a:xfrm>
            <a:off x="7418674" y="3336129"/>
            <a:ext cx="803433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0.6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ns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0587823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Delays, Cont.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755671" y="1048880"/>
            <a:ext cx="11158102" cy="1133623"/>
          </a:xfrm>
        </p:spPr>
        <p:txBody>
          <a:bodyPr/>
          <a:lstStyle/>
          <a:p>
            <a:r>
              <a:rPr lang="en-US" dirty="0"/>
              <a:t>There are frequently multiple paths between same FFs</a:t>
            </a:r>
          </a:p>
          <a:p>
            <a:pPr lvl="1"/>
            <a:r>
              <a:rPr lang="en-US" dirty="0"/>
              <a:t>Must consider the path with the maximum delay</a:t>
            </a:r>
          </a:p>
          <a:p>
            <a:pPr lvl="1"/>
            <a:r>
              <a:rPr lang="en-US" dirty="0"/>
              <a:t>Interconnect delays often vary across paths due to routing differences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61962" lvl="1" indent="0">
              <a:buNone/>
            </a:pPr>
            <a:endParaRPr lang="en-US" dirty="0"/>
          </a:p>
          <a:p>
            <a:pPr marL="461962" lvl="1" indent="0">
              <a:buNone/>
            </a:pPr>
            <a:r>
              <a:rPr lang="en-US" i="1" dirty="0"/>
              <a:t>	T</a:t>
            </a:r>
            <a:r>
              <a:rPr lang="en-US" i="1" baseline="-25000" dirty="0"/>
              <a:t>C</a:t>
            </a:r>
            <a:r>
              <a:rPr lang="en-US" dirty="0"/>
              <a:t> of both paths = 0.2 + 1.5 + 1.5 = 3.2 ns</a:t>
            </a:r>
          </a:p>
          <a:p>
            <a:pPr marL="461962" lvl="1" indent="0">
              <a:buNone/>
            </a:pPr>
            <a:r>
              <a:rPr lang="en-US" i="1" dirty="0"/>
              <a:t>	T</a:t>
            </a:r>
            <a:r>
              <a:rPr lang="en-US" i="1" baseline="-25000" dirty="0"/>
              <a:t>IC</a:t>
            </a:r>
            <a:r>
              <a:rPr lang="en-US" i="1" dirty="0"/>
              <a:t> </a:t>
            </a:r>
            <a:r>
              <a:rPr lang="en-US" dirty="0"/>
              <a:t>of longer bottom path = 1.1 ns + 1.2 ns + 0.6 ns = 2.9 ns</a:t>
            </a:r>
          </a:p>
          <a:p>
            <a:pPr marL="461962" lvl="1" indent="0">
              <a:buNone/>
            </a:pPr>
            <a:r>
              <a:rPr lang="en-US" i="1" dirty="0"/>
              <a:t>	max T</a:t>
            </a:r>
            <a:r>
              <a:rPr lang="en-US" i="1" baseline="-25000" dirty="0"/>
              <a:t>FF-to-FF</a:t>
            </a:r>
            <a:r>
              <a:rPr lang="en-US" dirty="0"/>
              <a:t> = 3.2 ns + 2.9 ns = 6.1 ns</a:t>
            </a:r>
          </a:p>
          <a:p>
            <a:pPr marL="461962" lvl="1" indent="0">
              <a:buNone/>
            </a:pPr>
            <a:r>
              <a:rPr lang="en-US" i="1" dirty="0"/>
              <a:t>	frequency</a:t>
            </a:r>
            <a:r>
              <a:rPr lang="en-US" dirty="0"/>
              <a:t> = 1 / 6.1 ns = 163 MHz </a:t>
            </a:r>
          </a:p>
          <a:p>
            <a:pPr marL="55397" indent="0">
              <a:buNone/>
            </a:pP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9AEF93-DD64-4AF8-8284-E1575D6182E9}"/>
              </a:ext>
            </a:extLst>
          </p:cNvPr>
          <p:cNvSpPr/>
          <p:nvPr/>
        </p:nvSpPr>
        <p:spPr>
          <a:xfrm>
            <a:off x="1626803" y="2815855"/>
            <a:ext cx="979503" cy="652465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FF</a:t>
            </a:r>
            <a:r>
              <a:rPr kumimoji="0" lang="en-US" sz="2400" b="0" i="0" u="none" strike="noStrike" cap="none" spc="0" normalizeH="0" baseline="-2500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src</a:t>
            </a:r>
            <a:endParaRPr kumimoji="0" lang="en-US" sz="2400" b="0" i="0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8976EDF-9B16-449C-9B33-0D725BADAB8F}"/>
              </a:ext>
            </a:extLst>
          </p:cNvPr>
          <p:cNvSpPr/>
          <p:nvPr/>
        </p:nvSpPr>
        <p:spPr>
          <a:xfrm>
            <a:off x="7595743" y="2811780"/>
            <a:ext cx="979503" cy="652465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FF</a:t>
            </a:r>
            <a:r>
              <a:rPr kumimoji="0" lang="en-US" sz="2400" b="0" i="0" u="none" strike="noStrike" cap="none" spc="0" normalizeH="0" baseline="-2500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dst</a:t>
            </a:r>
            <a:endParaRPr kumimoji="0" lang="en-US" sz="2400" b="0" i="0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296AACB-6FCC-4F4E-A978-0D46A39F52B2}"/>
              </a:ext>
            </a:extLst>
          </p:cNvPr>
          <p:cNvCxnSpPr>
            <a:cxnSpLocks/>
            <a:stCxn id="42" idx="3"/>
            <a:endCxn id="7" idx="1"/>
          </p:cNvCxnSpPr>
          <p:nvPr/>
        </p:nvCxnSpPr>
        <p:spPr>
          <a:xfrm>
            <a:off x="2606306" y="3142088"/>
            <a:ext cx="1127523" cy="53189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4E8935-508E-447C-BCDE-3B98BBC69F15}"/>
              </a:ext>
            </a:extLst>
          </p:cNvPr>
          <p:cNvCxnSpPr>
            <a:cxnSpLocks/>
            <a:stCxn id="14" idx="3"/>
            <a:endCxn id="44" idx="1"/>
          </p:cNvCxnSpPr>
          <p:nvPr/>
        </p:nvCxnSpPr>
        <p:spPr>
          <a:xfrm flipV="1">
            <a:off x="6468220" y="3138013"/>
            <a:ext cx="1127523" cy="407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F4ED52-D7E1-4996-9DD7-13CBCF722CA8}"/>
              </a:ext>
            </a:extLst>
          </p:cNvPr>
          <p:cNvSpPr/>
          <p:nvPr/>
        </p:nvSpPr>
        <p:spPr>
          <a:xfrm>
            <a:off x="3733829" y="3358191"/>
            <a:ext cx="803433" cy="631585"/>
          </a:xfrm>
          <a:prstGeom prst="roundRect">
            <a:avLst/>
          </a:prstGeom>
          <a:solidFill>
            <a:schemeClr val="bg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/>
          <a:p>
            <a:pPr algn="ctr" defTabSz="584200" rtl="0" latinLnBrk="1" hangingPunct="0"/>
            <a:r>
              <a:rPr lang="en-US" sz="18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  <a:sym typeface="Gill Sans"/>
              </a:rPr>
              <a:t>LUT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D39897-CEC8-49DF-BD42-1016BF3CF089}"/>
              </a:ext>
            </a:extLst>
          </p:cNvPr>
          <p:cNvSpPr/>
          <p:nvPr/>
        </p:nvSpPr>
        <p:spPr>
          <a:xfrm>
            <a:off x="3733830" y="2461737"/>
            <a:ext cx="803433" cy="631585"/>
          </a:xfrm>
          <a:prstGeom prst="roundRect">
            <a:avLst/>
          </a:prstGeom>
          <a:solidFill>
            <a:schemeClr val="bg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/>
          <a:p>
            <a:pPr algn="ctr" defTabSz="584200" rtl="0" latinLnBrk="1" hangingPunct="0"/>
            <a:r>
              <a:rPr lang="en-US" sz="18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  <a:sym typeface="Gill Sans"/>
              </a:rPr>
              <a:t>LUT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9422C6F-DA30-41CF-AE2C-934ED9BC8D90}"/>
              </a:ext>
            </a:extLst>
          </p:cNvPr>
          <p:cNvSpPr/>
          <p:nvPr/>
        </p:nvSpPr>
        <p:spPr>
          <a:xfrm>
            <a:off x="5664787" y="2826294"/>
            <a:ext cx="803433" cy="631585"/>
          </a:xfrm>
          <a:prstGeom prst="roundRect">
            <a:avLst/>
          </a:prstGeom>
          <a:solidFill>
            <a:schemeClr val="bg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/>
          <a:p>
            <a:pPr algn="ctr" defTabSz="584200" rtl="0" latinLnBrk="1" hangingPunct="0"/>
            <a:r>
              <a:rPr lang="en-US" sz="18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  <a:sym typeface="Gill Sans"/>
              </a:rPr>
              <a:t>LUT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E41134E-617B-4C1B-BC34-9F90A6A72CA5}"/>
              </a:ext>
            </a:extLst>
          </p:cNvPr>
          <p:cNvCxnSpPr>
            <a:cxnSpLocks/>
            <a:stCxn id="42" idx="3"/>
            <a:endCxn id="11" idx="1"/>
          </p:cNvCxnSpPr>
          <p:nvPr/>
        </p:nvCxnSpPr>
        <p:spPr>
          <a:xfrm flipV="1">
            <a:off x="2606306" y="2777530"/>
            <a:ext cx="1127524" cy="36455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D176DB0-E412-4CE0-A064-4D6372151A9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537263" y="2777530"/>
            <a:ext cx="1127522" cy="2156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DE2F502-D916-4C31-8CE7-ABDB7AC0BA8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537262" y="3309425"/>
            <a:ext cx="1127523" cy="36455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D922CAD-573C-4C98-A463-BC832B532EA3}"/>
              </a:ext>
            </a:extLst>
          </p:cNvPr>
          <p:cNvSpPr txBox="1"/>
          <p:nvPr/>
        </p:nvSpPr>
        <p:spPr>
          <a:xfrm>
            <a:off x="1797278" y="3484065"/>
            <a:ext cx="803433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0.2 ns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CD410A5-5097-466E-BECA-8CA5E1245A07}"/>
              </a:ext>
            </a:extLst>
          </p:cNvPr>
          <p:cNvSpPr txBox="1"/>
          <p:nvPr/>
        </p:nvSpPr>
        <p:spPr>
          <a:xfrm>
            <a:off x="2895702" y="2561427"/>
            <a:ext cx="803433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1 ns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84AFDD9-AB7D-4C4B-8F64-32B2A2595B3E}"/>
              </a:ext>
            </a:extLst>
          </p:cNvPr>
          <p:cNvSpPr txBox="1"/>
          <p:nvPr/>
        </p:nvSpPr>
        <p:spPr>
          <a:xfrm>
            <a:off x="2787190" y="3518919"/>
            <a:ext cx="803433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1.1 ns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FD4C054-EF3F-4A7B-BC30-BC0C3F92B5AA}"/>
              </a:ext>
            </a:extLst>
          </p:cNvPr>
          <p:cNvSpPr txBox="1"/>
          <p:nvPr/>
        </p:nvSpPr>
        <p:spPr>
          <a:xfrm>
            <a:off x="3824198" y="3958609"/>
            <a:ext cx="803433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1.5 ns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AC2D1F-F03D-48CF-BAF9-28E02E47D237}"/>
              </a:ext>
            </a:extLst>
          </p:cNvPr>
          <p:cNvSpPr txBox="1"/>
          <p:nvPr/>
        </p:nvSpPr>
        <p:spPr>
          <a:xfrm>
            <a:off x="3824197" y="3059223"/>
            <a:ext cx="803433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1.5 ns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9DC71CC-0646-4A10-9220-FB03B4FFB8DA}"/>
              </a:ext>
            </a:extLst>
          </p:cNvPr>
          <p:cNvSpPr txBox="1"/>
          <p:nvPr/>
        </p:nvSpPr>
        <p:spPr>
          <a:xfrm>
            <a:off x="4840522" y="2550625"/>
            <a:ext cx="803433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0.8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ns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E205518-AB80-4658-9466-AEC5AA871E8B}"/>
              </a:ext>
            </a:extLst>
          </p:cNvPr>
          <p:cNvSpPr txBox="1"/>
          <p:nvPr/>
        </p:nvSpPr>
        <p:spPr>
          <a:xfrm>
            <a:off x="4785350" y="3546217"/>
            <a:ext cx="803433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1.2 ns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C87706-B420-4505-92F0-72B6F6BC2979}"/>
              </a:ext>
            </a:extLst>
          </p:cNvPr>
          <p:cNvSpPr txBox="1"/>
          <p:nvPr/>
        </p:nvSpPr>
        <p:spPr>
          <a:xfrm>
            <a:off x="5739172" y="3456625"/>
            <a:ext cx="803433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1.5 ns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520C16F-1317-4334-A68D-6BA8C6DF6AB1}"/>
              </a:ext>
            </a:extLst>
          </p:cNvPr>
          <p:cNvSpPr txBox="1"/>
          <p:nvPr/>
        </p:nvSpPr>
        <p:spPr>
          <a:xfrm>
            <a:off x="6677250" y="3142891"/>
            <a:ext cx="803433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0.6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ns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930101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Maximum Clock Frequency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1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69945" y="1048880"/>
                <a:ext cx="11436327" cy="922379"/>
              </a:xfrm>
            </p:spPr>
            <p:txBody>
              <a:bodyPr/>
              <a:lstStyle/>
              <a:p>
                <a:r>
                  <a:rPr lang="en-US" dirty="0"/>
                  <a:t>Max clock frequency (</a:t>
                </a:r>
                <a:r>
                  <a:rPr lang="en-US" i="1" dirty="0"/>
                  <a:t>f</a:t>
                </a:r>
                <a:r>
                  <a:rPr lang="en-US" i="1" baseline="-25000" dirty="0"/>
                  <a:t>max</a:t>
                </a:r>
                <a:r>
                  <a:rPr lang="en-US" dirty="0"/>
                  <a:t>) defined by longest delay between all FFs</a:t>
                </a:r>
              </a:p>
              <a:p>
                <a:pPr lvl="1"/>
                <a:r>
                  <a:rPr lang="en-US" dirty="0"/>
                  <a:t>Referred to as “</a:t>
                </a:r>
                <a:r>
                  <a:rPr lang="en-US" b="1" i="1" dirty="0"/>
                  <a:t>critical path</a:t>
                </a:r>
                <a:r>
                  <a:rPr lang="en-US" dirty="0"/>
                  <a:t>”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61962" lvl="1" indent="0">
                  <a:buNone/>
                </a:pPr>
                <a:endParaRPr lang="en-US" dirty="0"/>
              </a:p>
              <a:p>
                <a:pPr marL="461962" lvl="1" indent="0">
                  <a:buNone/>
                </a:pPr>
                <a:endParaRPr lang="en-US" dirty="0"/>
              </a:p>
              <a:p>
                <a:r>
                  <a:rPr lang="en-US" dirty="0"/>
                  <a:t>Critical path delay (</a:t>
                </a:r>
                <a:r>
                  <a:rPr lang="en-US" i="1" dirty="0"/>
                  <a:t>T</a:t>
                </a:r>
                <a:r>
                  <a:rPr lang="en-US" i="1" baseline="-25000" dirty="0"/>
                  <a:t>CP</a:t>
                </a:r>
                <a:r>
                  <a:rPr lang="en-US" dirty="0"/>
                  <a:t>) is 10 ns (between FF3 and FF4)</a:t>
                </a:r>
              </a:p>
              <a:p>
                <a:pPr lvl="1"/>
                <a:r>
                  <a:rPr lang="en-US" dirty="0"/>
                  <a:t>Clock period </a:t>
                </a:r>
                <a:r>
                  <a:rPr lang="en-US" i="1" dirty="0"/>
                  <a:t>(</a:t>
                </a:r>
                <a:r>
                  <a:rPr lang="en-US" i="1" dirty="0" err="1"/>
                  <a:t>T</a:t>
                </a:r>
                <a:r>
                  <a:rPr lang="en-US" i="1" baseline="-25000" dirty="0" err="1"/>
                  <a:t>clk</a:t>
                </a:r>
                <a:r>
                  <a:rPr lang="en-US" i="1" dirty="0"/>
                  <a:t>) </a:t>
                </a:r>
                <a:r>
                  <a:rPr lang="en-US" dirty="0"/>
                  <a:t>must be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191EA2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i="1" dirty="0"/>
                  <a:t>T</a:t>
                </a:r>
                <a:r>
                  <a:rPr lang="en-US" i="1" baseline="-25000" dirty="0"/>
                  <a:t>CP  </a:t>
                </a:r>
                <a:r>
                  <a:rPr lang="en-US" dirty="0"/>
                  <a:t>or data won’t be available yet on FF4</a:t>
                </a:r>
              </a:p>
              <a:p>
                <a:pPr lvl="1"/>
                <a:r>
                  <a:rPr lang="en-US" i="1" dirty="0"/>
                  <a:t>f</a:t>
                </a:r>
                <a:r>
                  <a:rPr lang="en-US" i="1" baseline="-25000" dirty="0"/>
                  <a:t>max</a:t>
                </a:r>
                <a:r>
                  <a:rPr lang="en-US" dirty="0"/>
                  <a:t> = 1 / </a:t>
                </a:r>
                <a:r>
                  <a:rPr lang="en-US" i="1" dirty="0"/>
                  <a:t>T</a:t>
                </a:r>
                <a:r>
                  <a:rPr lang="en-US" i="1" baseline="-25000" dirty="0"/>
                  <a:t>CP</a:t>
                </a:r>
                <a:r>
                  <a:rPr lang="en-US" baseline="-25000" dirty="0"/>
                  <a:t> </a:t>
                </a:r>
                <a:r>
                  <a:rPr lang="en-US" dirty="0"/>
                  <a:t> = 1 / 10 ns = 100 MHz</a:t>
                </a:r>
              </a:p>
              <a:p>
                <a:pPr marL="55397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69945" y="1048880"/>
                <a:ext cx="11436327" cy="922379"/>
              </a:xfrm>
              <a:blipFill>
                <a:blip r:embed="rId3"/>
                <a:stretch>
                  <a:fillRect l="-1279" t="-11921" b="-460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E79A06D6-EA31-4768-9C92-2732FC3E9C74}"/>
              </a:ext>
            </a:extLst>
          </p:cNvPr>
          <p:cNvGrpSpPr/>
          <p:nvPr/>
        </p:nvGrpSpPr>
        <p:grpSpPr>
          <a:xfrm>
            <a:off x="983344" y="2532133"/>
            <a:ext cx="4986293" cy="656540"/>
            <a:chOff x="2413247" y="4233512"/>
            <a:chExt cx="4986293" cy="65654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E354D46-10E7-42DF-9022-A23FDA4C7769}"/>
                </a:ext>
              </a:extLst>
            </p:cNvPr>
            <p:cNvSpPr/>
            <p:nvPr/>
          </p:nvSpPr>
          <p:spPr>
            <a:xfrm>
              <a:off x="2413247" y="4237587"/>
              <a:ext cx="979503" cy="652465"/>
            </a:xfrm>
            <a:prstGeom prst="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0800" tIns="50800" rIns="50800" bIns="50800" numCol="1" spcCol="38100" rtlCol="0" anchor="ctr">
              <a:noAutofit/>
            </a:bodyPr>
            <a:lstStyle>
              <a:lvl1pPr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1pPr>
              <a:lvl2pPr indent="160729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2pPr>
              <a:lvl3pPr indent="321457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3pPr>
              <a:lvl4pPr indent="482186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4pPr>
              <a:lvl5pPr indent="642915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5pPr>
              <a:lvl6pPr indent="803643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6pPr>
              <a:lvl7pPr indent="964372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7pPr>
              <a:lvl8pPr indent="1125101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8pPr>
              <a:lvl9pPr indent="1285829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9pPr>
            </a:lstStyle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 panose="020B0604020202020204" pitchFamily="34" charset="0"/>
                  <a:ea typeface="Gill Sans"/>
                  <a:cs typeface="Helvetica" panose="020B0604020202020204" pitchFamily="34" charset="0"/>
                  <a:sym typeface="Gill Sans"/>
                </a:rPr>
                <a:t>FF1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1E9BA75-669E-4242-AC4C-C4442FDB1DDF}"/>
                </a:ext>
              </a:extLst>
            </p:cNvPr>
            <p:cNvSpPr/>
            <p:nvPr/>
          </p:nvSpPr>
          <p:spPr>
            <a:xfrm>
              <a:off x="6420037" y="4237586"/>
              <a:ext cx="979503" cy="652465"/>
            </a:xfrm>
            <a:prstGeom prst="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0800" tIns="50800" rIns="50800" bIns="50800" numCol="1" spcCol="38100" rtlCol="0" anchor="ctr">
              <a:noAutofit/>
            </a:bodyPr>
            <a:lstStyle>
              <a:lvl1pPr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1pPr>
              <a:lvl2pPr indent="160729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2pPr>
              <a:lvl3pPr indent="321457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3pPr>
              <a:lvl4pPr indent="482186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4pPr>
              <a:lvl5pPr indent="642915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5pPr>
              <a:lvl6pPr indent="803643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6pPr>
              <a:lvl7pPr indent="964372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7pPr>
              <a:lvl8pPr indent="1125101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8pPr>
              <a:lvl9pPr indent="1285829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9pPr>
            </a:lstStyle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 panose="020B0604020202020204" pitchFamily="34" charset="0"/>
                  <a:ea typeface="Gill Sans"/>
                  <a:cs typeface="Helvetica" panose="020B0604020202020204" pitchFamily="34" charset="0"/>
                  <a:sym typeface="Gill Sans"/>
                </a:rPr>
                <a:t>FF2</a:t>
              </a:r>
            </a:p>
          </p:txBody>
        </p:sp>
        <p:sp>
          <p:nvSpPr>
            <p:cNvPr id="24" name="Cloud 23">
              <a:extLst>
                <a:ext uri="{FF2B5EF4-FFF2-40B4-BE49-F238E27FC236}">
                  <a16:creationId xmlns:a16="http://schemas.microsoft.com/office/drawing/2014/main" id="{B62EDABB-4371-45A2-909B-96011BF1BEBA}"/>
                </a:ext>
              </a:extLst>
            </p:cNvPr>
            <p:cNvSpPr/>
            <p:nvPr/>
          </p:nvSpPr>
          <p:spPr>
            <a:xfrm>
              <a:off x="4271639" y="4233512"/>
              <a:ext cx="1393794" cy="652465"/>
            </a:xfrm>
            <a:prstGeom prst="cloud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AE6FC79-0A52-43A7-A2E5-4E61B68A6EAA}"/>
                </a:ext>
              </a:extLst>
            </p:cNvPr>
            <p:cNvCxnSpPr>
              <a:stCxn id="22" idx="3"/>
              <a:endCxn id="24" idx="2"/>
            </p:cNvCxnSpPr>
            <p:nvPr/>
          </p:nvCxnSpPr>
          <p:spPr>
            <a:xfrm flipV="1">
              <a:off x="3392750" y="4559745"/>
              <a:ext cx="883212" cy="4075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BEC8AB8-B4A5-4D00-A8E4-929079503B78}"/>
                </a:ext>
              </a:extLst>
            </p:cNvPr>
            <p:cNvCxnSpPr>
              <a:stCxn id="24" idx="0"/>
              <a:endCxn id="23" idx="1"/>
            </p:cNvCxnSpPr>
            <p:nvPr/>
          </p:nvCxnSpPr>
          <p:spPr>
            <a:xfrm>
              <a:off x="5664272" y="4559745"/>
              <a:ext cx="755765" cy="407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AEEB295-3502-4EF5-9DA2-770671E9D49E}"/>
              </a:ext>
            </a:extLst>
          </p:cNvPr>
          <p:cNvGrpSpPr/>
          <p:nvPr/>
        </p:nvGrpSpPr>
        <p:grpSpPr>
          <a:xfrm>
            <a:off x="6445119" y="2833845"/>
            <a:ext cx="4986293" cy="656540"/>
            <a:chOff x="2413247" y="4233512"/>
            <a:chExt cx="4986293" cy="65654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3E5CB77-A4C2-459E-A187-F94EACA72217}"/>
                </a:ext>
              </a:extLst>
            </p:cNvPr>
            <p:cNvSpPr/>
            <p:nvPr/>
          </p:nvSpPr>
          <p:spPr>
            <a:xfrm>
              <a:off x="2413247" y="4237587"/>
              <a:ext cx="979503" cy="652465"/>
            </a:xfrm>
            <a:prstGeom prst="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0800" tIns="50800" rIns="50800" bIns="50800" numCol="1" spcCol="38100" rtlCol="0" anchor="ctr">
              <a:noAutofit/>
            </a:bodyPr>
            <a:lstStyle>
              <a:lvl1pPr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1pPr>
              <a:lvl2pPr indent="160729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2pPr>
              <a:lvl3pPr indent="321457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3pPr>
              <a:lvl4pPr indent="482186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4pPr>
              <a:lvl5pPr indent="642915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5pPr>
              <a:lvl6pPr indent="803643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6pPr>
              <a:lvl7pPr indent="964372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7pPr>
              <a:lvl8pPr indent="1125101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8pPr>
              <a:lvl9pPr indent="1285829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9pPr>
            </a:lstStyle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 panose="020B0604020202020204" pitchFamily="34" charset="0"/>
                  <a:ea typeface="Gill Sans"/>
                  <a:cs typeface="Helvetica" panose="020B0604020202020204" pitchFamily="34" charset="0"/>
                  <a:sym typeface="Gill Sans"/>
                </a:rPr>
                <a:t>FF3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9C0D4A1-2E39-464C-B808-1B3EA6DC0094}"/>
                </a:ext>
              </a:extLst>
            </p:cNvPr>
            <p:cNvSpPr/>
            <p:nvPr/>
          </p:nvSpPr>
          <p:spPr>
            <a:xfrm>
              <a:off x="6420037" y="4237586"/>
              <a:ext cx="979503" cy="652465"/>
            </a:xfrm>
            <a:prstGeom prst="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0800" tIns="50800" rIns="50800" bIns="50800" numCol="1" spcCol="38100" rtlCol="0" anchor="ctr">
              <a:noAutofit/>
            </a:bodyPr>
            <a:lstStyle>
              <a:lvl1pPr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1pPr>
              <a:lvl2pPr indent="160729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2pPr>
              <a:lvl3pPr indent="321457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3pPr>
              <a:lvl4pPr indent="482186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4pPr>
              <a:lvl5pPr indent="642915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5pPr>
              <a:lvl6pPr indent="803643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6pPr>
              <a:lvl7pPr indent="964372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7pPr>
              <a:lvl8pPr indent="1125101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8pPr>
              <a:lvl9pPr indent="1285829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9pPr>
            </a:lstStyle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 panose="020B0604020202020204" pitchFamily="34" charset="0"/>
                  <a:ea typeface="Gill Sans"/>
                  <a:cs typeface="Helvetica" panose="020B0604020202020204" pitchFamily="34" charset="0"/>
                  <a:sym typeface="Gill Sans"/>
                </a:rPr>
                <a:t>FF4</a:t>
              </a:r>
            </a:p>
          </p:txBody>
        </p:sp>
        <p:sp>
          <p:nvSpPr>
            <p:cNvPr id="31" name="Cloud 30">
              <a:extLst>
                <a:ext uri="{FF2B5EF4-FFF2-40B4-BE49-F238E27FC236}">
                  <a16:creationId xmlns:a16="http://schemas.microsoft.com/office/drawing/2014/main" id="{3E79947F-3642-4886-9543-4C5ED910EC56}"/>
                </a:ext>
              </a:extLst>
            </p:cNvPr>
            <p:cNvSpPr/>
            <p:nvPr/>
          </p:nvSpPr>
          <p:spPr>
            <a:xfrm>
              <a:off x="4271639" y="4233512"/>
              <a:ext cx="1393794" cy="652465"/>
            </a:xfrm>
            <a:prstGeom prst="cloud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0762624-91DC-459D-B533-D5EB216B36F9}"/>
                </a:ext>
              </a:extLst>
            </p:cNvPr>
            <p:cNvCxnSpPr>
              <a:stCxn id="29" idx="3"/>
              <a:endCxn id="31" idx="2"/>
            </p:cNvCxnSpPr>
            <p:nvPr/>
          </p:nvCxnSpPr>
          <p:spPr>
            <a:xfrm flipV="1">
              <a:off x="3392750" y="4559745"/>
              <a:ext cx="883212" cy="4075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A3B6DCC-4D53-4908-A6CF-18CE06B72271}"/>
                </a:ext>
              </a:extLst>
            </p:cNvPr>
            <p:cNvCxnSpPr>
              <a:stCxn id="31" idx="0"/>
              <a:endCxn id="30" idx="1"/>
            </p:cNvCxnSpPr>
            <p:nvPr/>
          </p:nvCxnSpPr>
          <p:spPr>
            <a:xfrm>
              <a:off x="5664272" y="4559745"/>
              <a:ext cx="755765" cy="407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396B28-4B6B-41FD-A1D8-BAD12E817FE3}"/>
              </a:ext>
            </a:extLst>
          </p:cNvPr>
          <p:cNvGrpSpPr/>
          <p:nvPr/>
        </p:nvGrpSpPr>
        <p:grpSpPr>
          <a:xfrm>
            <a:off x="1392038" y="3809494"/>
            <a:ext cx="4986293" cy="656540"/>
            <a:chOff x="2413247" y="4233512"/>
            <a:chExt cx="4986293" cy="65654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AD15F07-B33D-42BE-ADB6-507D098655D8}"/>
                </a:ext>
              </a:extLst>
            </p:cNvPr>
            <p:cNvSpPr/>
            <p:nvPr/>
          </p:nvSpPr>
          <p:spPr>
            <a:xfrm>
              <a:off x="2413247" y="4237587"/>
              <a:ext cx="979503" cy="652465"/>
            </a:xfrm>
            <a:prstGeom prst="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0800" tIns="50800" rIns="50800" bIns="50800" numCol="1" spcCol="38100" rtlCol="0" anchor="ctr">
              <a:noAutofit/>
            </a:bodyPr>
            <a:lstStyle>
              <a:lvl1pPr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1pPr>
              <a:lvl2pPr indent="160729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2pPr>
              <a:lvl3pPr indent="321457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3pPr>
              <a:lvl4pPr indent="482186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4pPr>
              <a:lvl5pPr indent="642915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5pPr>
              <a:lvl6pPr indent="803643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6pPr>
              <a:lvl7pPr indent="964372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7pPr>
              <a:lvl8pPr indent="1125101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8pPr>
              <a:lvl9pPr indent="1285829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9pPr>
            </a:lstStyle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 panose="020B0604020202020204" pitchFamily="34" charset="0"/>
                  <a:ea typeface="Gill Sans"/>
                  <a:cs typeface="Helvetica" panose="020B0604020202020204" pitchFamily="34" charset="0"/>
                  <a:sym typeface="Gill Sans"/>
                </a:rPr>
                <a:t>FF5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E63AF31-4A5A-4BFF-80CF-B2103BB31C52}"/>
                </a:ext>
              </a:extLst>
            </p:cNvPr>
            <p:cNvSpPr/>
            <p:nvPr/>
          </p:nvSpPr>
          <p:spPr>
            <a:xfrm>
              <a:off x="6420037" y="4237586"/>
              <a:ext cx="979503" cy="652465"/>
            </a:xfrm>
            <a:prstGeom prst="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0800" tIns="50800" rIns="50800" bIns="50800" numCol="1" spcCol="38100" rtlCol="0" anchor="ctr">
              <a:noAutofit/>
            </a:bodyPr>
            <a:lstStyle>
              <a:lvl1pPr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1pPr>
              <a:lvl2pPr indent="160729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2pPr>
              <a:lvl3pPr indent="321457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3pPr>
              <a:lvl4pPr indent="482186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4pPr>
              <a:lvl5pPr indent="642915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5pPr>
              <a:lvl6pPr indent="803643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6pPr>
              <a:lvl7pPr indent="964372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7pPr>
              <a:lvl8pPr indent="1125101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8pPr>
              <a:lvl9pPr indent="1285829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9pPr>
            </a:lstStyle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 panose="020B0604020202020204" pitchFamily="34" charset="0"/>
                  <a:ea typeface="Gill Sans"/>
                  <a:cs typeface="Helvetica" panose="020B0604020202020204" pitchFamily="34" charset="0"/>
                  <a:sym typeface="Gill Sans"/>
                </a:rPr>
                <a:t>FF6</a:t>
              </a:r>
            </a:p>
          </p:txBody>
        </p:sp>
        <p:sp>
          <p:nvSpPr>
            <p:cNvPr id="37" name="Cloud 36">
              <a:extLst>
                <a:ext uri="{FF2B5EF4-FFF2-40B4-BE49-F238E27FC236}">
                  <a16:creationId xmlns:a16="http://schemas.microsoft.com/office/drawing/2014/main" id="{764F92E1-645C-4EED-8045-5D4EF658C468}"/>
                </a:ext>
              </a:extLst>
            </p:cNvPr>
            <p:cNvSpPr/>
            <p:nvPr/>
          </p:nvSpPr>
          <p:spPr>
            <a:xfrm>
              <a:off x="4271639" y="4233512"/>
              <a:ext cx="1393794" cy="652465"/>
            </a:xfrm>
            <a:prstGeom prst="cloud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728B230-009C-4252-ABEF-11E73CEE5250}"/>
                </a:ext>
              </a:extLst>
            </p:cNvPr>
            <p:cNvCxnSpPr>
              <a:stCxn id="35" idx="3"/>
              <a:endCxn id="37" idx="2"/>
            </p:cNvCxnSpPr>
            <p:nvPr/>
          </p:nvCxnSpPr>
          <p:spPr>
            <a:xfrm flipV="1">
              <a:off x="3392750" y="4559745"/>
              <a:ext cx="883212" cy="4075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5F23849-2669-4A6B-A150-9DE67AE343A6}"/>
                </a:ext>
              </a:extLst>
            </p:cNvPr>
            <p:cNvCxnSpPr>
              <a:stCxn id="37" idx="0"/>
              <a:endCxn id="36" idx="1"/>
            </p:cNvCxnSpPr>
            <p:nvPr/>
          </p:nvCxnSpPr>
          <p:spPr>
            <a:xfrm>
              <a:off x="5664272" y="4559745"/>
              <a:ext cx="755765" cy="407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762DFF-E80D-4D50-AF64-BF6C247AEA4F}"/>
              </a:ext>
            </a:extLst>
          </p:cNvPr>
          <p:cNvCxnSpPr>
            <a:cxnSpLocks/>
          </p:cNvCxnSpPr>
          <p:nvPr/>
        </p:nvCxnSpPr>
        <p:spPr>
          <a:xfrm>
            <a:off x="1962847" y="2293577"/>
            <a:ext cx="0" cy="17249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3CA950-8BC8-4B55-9198-F500A7AA3C02}"/>
              </a:ext>
            </a:extLst>
          </p:cNvPr>
          <p:cNvCxnSpPr/>
          <p:nvPr/>
        </p:nvCxnSpPr>
        <p:spPr>
          <a:xfrm>
            <a:off x="1962847" y="2306071"/>
            <a:ext cx="3022355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9B0E586-4FCC-473E-9DE5-9920CB2CC47C}"/>
              </a:ext>
            </a:extLst>
          </p:cNvPr>
          <p:cNvCxnSpPr>
            <a:cxnSpLocks/>
          </p:cNvCxnSpPr>
          <p:nvPr/>
        </p:nvCxnSpPr>
        <p:spPr>
          <a:xfrm>
            <a:off x="4985202" y="2293577"/>
            <a:ext cx="0" cy="17249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E04CA5C-5FEA-4CC1-A9DD-8AB068D1644C}"/>
              </a:ext>
            </a:extLst>
          </p:cNvPr>
          <p:cNvSpPr txBox="1"/>
          <p:nvPr/>
        </p:nvSpPr>
        <p:spPr>
          <a:xfrm>
            <a:off x="3346061" y="1943322"/>
            <a:ext cx="59436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4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C1F3961-91AA-4E4F-8BB8-34E7C37A8DDB}"/>
              </a:ext>
            </a:extLst>
          </p:cNvPr>
          <p:cNvCxnSpPr>
            <a:cxnSpLocks/>
          </p:cNvCxnSpPr>
          <p:nvPr/>
        </p:nvCxnSpPr>
        <p:spPr>
          <a:xfrm>
            <a:off x="7424622" y="2616024"/>
            <a:ext cx="0" cy="17249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D07461-448F-4E68-8D01-412006633873}"/>
              </a:ext>
            </a:extLst>
          </p:cNvPr>
          <p:cNvCxnSpPr/>
          <p:nvPr/>
        </p:nvCxnSpPr>
        <p:spPr>
          <a:xfrm>
            <a:off x="7424622" y="2628518"/>
            <a:ext cx="3022355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DFC6275-B831-4A37-917C-B1D2F5E0063E}"/>
              </a:ext>
            </a:extLst>
          </p:cNvPr>
          <p:cNvCxnSpPr>
            <a:cxnSpLocks/>
          </p:cNvCxnSpPr>
          <p:nvPr/>
        </p:nvCxnSpPr>
        <p:spPr>
          <a:xfrm>
            <a:off x="10446977" y="2616024"/>
            <a:ext cx="0" cy="17249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3678470-823F-4AE6-8957-83A71A613DFE}"/>
              </a:ext>
            </a:extLst>
          </p:cNvPr>
          <p:cNvSpPr txBox="1"/>
          <p:nvPr/>
        </p:nvSpPr>
        <p:spPr>
          <a:xfrm>
            <a:off x="8807835" y="2313394"/>
            <a:ext cx="80288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10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835657E-23E9-4DE4-977F-CE52D72B8C3C}"/>
              </a:ext>
            </a:extLst>
          </p:cNvPr>
          <p:cNvCxnSpPr>
            <a:cxnSpLocks/>
          </p:cNvCxnSpPr>
          <p:nvPr/>
        </p:nvCxnSpPr>
        <p:spPr>
          <a:xfrm>
            <a:off x="2371541" y="3553572"/>
            <a:ext cx="0" cy="17249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69F4C6B-6443-4BA2-977E-5CDB16C53540}"/>
              </a:ext>
            </a:extLst>
          </p:cNvPr>
          <p:cNvCxnSpPr/>
          <p:nvPr/>
        </p:nvCxnSpPr>
        <p:spPr>
          <a:xfrm>
            <a:off x="2371541" y="3566066"/>
            <a:ext cx="3022355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651198-B6BD-48E4-BDAA-C1D1E896A083}"/>
              </a:ext>
            </a:extLst>
          </p:cNvPr>
          <p:cNvCxnSpPr>
            <a:cxnSpLocks/>
          </p:cNvCxnSpPr>
          <p:nvPr/>
        </p:nvCxnSpPr>
        <p:spPr>
          <a:xfrm>
            <a:off x="5393896" y="3553572"/>
            <a:ext cx="0" cy="17249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23E54F1-C99C-483F-A6EE-3063F210190E}"/>
              </a:ext>
            </a:extLst>
          </p:cNvPr>
          <p:cNvSpPr txBox="1"/>
          <p:nvPr/>
        </p:nvSpPr>
        <p:spPr>
          <a:xfrm>
            <a:off x="3754755" y="3250942"/>
            <a:ext cx="59436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6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485029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6" y="0"/>
            <a:ext cx="10310524" cy="866180"/>
          </a:xfrm>
        </p:spPr>
        <p:txBody>
          <a:bodyPr/>
          <a:lstStyle/>
          <a:p>
            <a:r>
              <a:rPr lang="en-US" dirty="0"/>
              <a:t>Setup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41539" y="6551966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1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01288" y="996176"/>
                <a:ext cx="11450229" cy="4985702"/>
              </a:xfrm>
            </p:spPr>
            <p:txBody>
              <a:bodyPr/>
              <a:lstStyle/>
              <a:p>
                <a:r>
                  <a:rPr lang="en-US" sz="2400" dirty="0"/>
                  <a:t>Flip-flops have a </a:t>
                </a:r>
                <a:r>
                  <a:rPr lang="en-US" sz="2400" i="1" dirty="0"/>
                  <a:t>setup time </a:t>
                </a:r>
                <a:r>
                  <a:rPr lang="en-US" sz="2400" dirty="0"/>
                  <a:t>(</a:t>
                </a:r>
                <a:r>
                  <a:rPr lang="en-US" sz="2400" i="1" dirty="0" err="1"/>
                  <a:t>T</a:t>
                </a:r>
                <a:r>
                  <a:rPr lang="en-US" sz="2400" i="1" baseline="-25000" dirty="0" err="1"/>
                  <a:t>setup</a:t>
                </a:r>
                <a:r>
                  <a:rPr lang="en-US" sz="2400" dirty="0"/>
                  <a:t>)</a:t>
                </a:r>
              </a:p>
              <a:p>
                <a:pPr lvl="1"/>
                <a:r>
                  <a:rPr lang="en-US" sz="2000" dirty="0"/>
                  <a:t>Window of time </a:t>
                </a:r>
                <a:r>
                  <a:rPr lang="en-US" sz="2000" b="1" i="1" dirty="0"/>
                  <a:t>before</a:t>
                </a:r>
                <a:r>
                  <a:rPr lang="en-US" sz="2000" dirty="0"/>
                  <a:t> rising clock edge where changing input causes </a:t>
                </a:r>
                <a:r>
                  <a:rPr lang="en-US" sz="2000" b="1" i="1" dirty="0"/>
                  <a:t>metastable</a:t>
                </a:r>
                <a:r>
                  <a:rPr lang="en-US" sz="2000" dirty="0"/>
                  <a:t> output</a:t>
                </a:r>
              </a:p>
              <a:p>
                <a:r>
                  <a:rPr lang="en-US" sz="2400" dirty="0"/>
                  <a:t>Data must arrive at flip-flip </a:t>
                </a:r>
                <a:r>
                  <a:rPr lang="en-US" sz="2400" b="1" i="1" dirty="0"/>
                  <a:t>before</a:t>
                </a:r>
                <a:r>
                  <a:rPr lang="en-US" sz="2400" i="1" dirty="0"/>
                  <a:t> </a:t>
                </a:r>
                <a:r>
                  <a:rPr lang="en-US" sz="2400" dirty="0"/>
                  <a:t>setup window of next clock</a:t>
                </a:r>
              </a:p>
              <a:p>
                <a:pPr lvl="1"/>
                <a:r>
                  <a:rPr lang="en-US" sz="2000" i="1" dirty="0"/>
                  <a:t>T</a:t>
                </a:r>
                <a:r>
                  <a:rPr lang="en-US" sz="2000" i="1" baseline="-25000" dirty="0"/>
                  <a:t>C</a:t>
                </a:r>
                <a:r>
                  <a:rPr lang="en-US" sz="2000" i="1" dirty="0"/>
                  <a:t> + T</a:t>
                </a:r>
                <a:r>
                  <a:rPr lang="en-US" sz="2000" i="1" baseline="-25000" dirty="0"/>
                  <a:t>IC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i="1" baseline="-25000" dirty="0"/>
                  <a:t> </a:t>
                </a:r>
                <a:r>
                  <a:rPr lang="en-US" sz="2000" i="1" dirty="0" err="1"/>
                  <a:t>T</a:t>
                </a:r>
                <a:r>
                  <a:rPr lang="en-US" sz="2000" i="1" baseline="-25000" dirty="0" err="1"/>
                  <a:t>clk</a:t>
                </a:r>
                <a:r>
                  <a:rPr lang="en-US" sz="2000" i="1" dirty="0"/>
                  <a:t> - </a:t>
                </a:r>
                <a:r>
                  <a:rPr lang="en-US" sz="2000" i="1" dirty="0" err="1"/>
                  <a:t>T</a:t>
                </a:r>
                <a:r>
                  <a:rPr lang="en-US" sz="2000" i="1" baseline="-25000" dirty="0" err="1"/>
                  <a:t>setup</a:t>
                </a:r>
                <a:r>
                  <a:rPr lang="en-US" sz="2000" i="1" baseline="-25000" dirty="0"/>
                  <a:t>        </a:t>
                </a:r>
                <a:r>
                  <a:rPr lang="en-US" sz="2000" i="1" dirty="0"/>
                  <a:t>(note this is still T</a:t>
                </a:r>
                <a:r>
                  <a:rPr lang="en-US" sz="2000" i="1" baseline="-25000" dirty="0"/>
                  <a:t>FF-to-FF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i="1" baseline="-25000" dirty="0"/>
                  <a:t> </a:t>
                </a:r>
                <a:r>
                  <a:rPr lang="en-US" sz="2000" i="1" dirty="0" err="1"/>
                  <a:t>T</a:t>
                </a:r>
                <a:r>
                  <a:rPr lang="en-US" sz="2000" i="1" baseline="-25000" dirty="0" err="1"/>
                  <a:t>deadline</a:t>
                </a:r>
                <a:r>
                  <a:rPr lang="en-US" sz="2000" i="1" baseline="-25000" dirty="0"/>
                  <a:t> </a:t>
                </a:r>
                <a:r>
                  <a:rPr lang="en-US" sz="2000" i="1" dirty="0"/>
                  <a:t>with </a:t>
                </a:r>
                <a:r>
                  <a:rPr lang="en-US" sz="2000" i="1" dirty="0" err="1"/>
                  <a:t>T</a:t>
                </a:r>
                <a:r>
                  <a:rPr lang="en-US" sz="2000" i="1" baseline="-25000" dirty="0" err="1"/>
                  <a:t>deadline</a:t>
                </a:r>
                <a:r>
                  <a:rPr lang="en-US" sz="2000" i="1" baseline="-25000" dirty="0"/>
                  <a:t> </a:t>
                </a:r>
                <a:r>
                  <a:rPr lang="en-US" sz="2000" i="1" dirty="0"/>
                  <a:t>= </a:t>
                </a:r>
                <a:r>
                  <a:rPr lang="en-US" sz="2000" i="1" dirty="0" err="1"/>
                  <a:t>T</a:t>
                </a:r>
                <a:r>
                  <a:rPr lang="en-US" sz="2000" i="1" baseline="-25000" dirty="0" err="1"/>
                  <a:t>clk</a:t>
                </a:r>
                <a:r>
                  <a:rPr lang="en-US" sz="2000" i="1" dirty="0"/>
                  <a:t> - </a:t>
                </a:r>
                <a:r>
                  <a:rPr lang="en-US" sz="2000" i="1" dirty="0" err="1"/>
                  <a:t>T</a:t>
                </a:r>
                <a:r>
                  <a:rPr lang="en-US" sz="2000" i="1" baseline="-25000" dirty="0" err="1"/>
                  <a:t>setup</a:t>
                </a:r>
                <a:r>
                  <a:rPr lang="en-US" sz="2000" dirty="0"/>
                  <a:t>)</a:t>
                </a:r>
              </a:p>
              <a:p>
                <a:pPr lvl="1"/>
                <a:r>
                  <a:rPr lang="en-US" sz="2000" dirty="0"/>
                  <a:t>Condition must be met for </a:t>
                </a:r>
                <a:r>
                  <a:rPr lang="en-US" sz="2000" b="1" i="1" dirty="0"/>
                  <a:t>all</a:t>
                </a:r>
                <a:r>
                  <a:rPr lang="en-US" sz="2000" i="1" dirty="0"/>
                  <a:t> </a:t>
                </a:r>
                <a:r>
                  <a:rPr lang="en-US" sz="2000" dirty="0"/>
                  <a:t>paths between </a:t>
                </a:r>
                <a:r>
                  <a:rPr lang="en-US" sz="2000" b="1" i="1" dirty="0"/>
                  <a:t>all </a:t>
                </a:r>
                <a:r>
                  <a:rPr lang="en-US" sz="2000" dirty="0"/>
                  <a:t>FFs</a:t>
                </a:r>
              </a:p>
              <a:p>
                <a:pPr lvl="1"/>
                <a:r>
                  <a:rPr lang="en-US" sz="2000" dirty="0"/>
                  <a:t>Any path with </a:t>
                </a:r>
                <a:r>
                  <a:rPr lang="en-US" sz="2000" i="1" dirty="0"/>
                  <a:t>T</a:t>
                </a:r>
                <a:r>
                  <a:rPr lang="en-US" sz="2000" i="1" baseline="-25000" dirty="0"/>
                  <a:t>C</a:t>
                </a:r>
                <a:r>
                  <a:rPr lang="en-US" sz="2000" i="1" dirty="0"/>
                  <a:t> + T</a:t>
                </a:r>
                <a:r>
                  <a:rPr lang="en-US" sz="2000" i="1" baseline="-25000" dirty="0"/>
                  <a:t>IC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i="1" baseline="-25000" dirty="0"/>
                  <a:t> </a:t>
                </a:r>
                <a:r>
                  <a:rPr lang="en-US" sz="2000" i="1" dirty="0"/>
                  <a:t>T</a:t>
                </a:r>
                <a:r>
                  <a:rPr lang="en-US" sz="2000" i="1" baseline="-25000" dirty="0"/>
                  <a:t>clk</a:t>
                </a:r>
                <a:r>
                  <a:rPr lang="en-US" sz="2000" i="1" dirty="0"/>
                  <a:t> - T</a:t>
                </a:r>
                <a:r>
                  <a:rPr lang="en-US" sz="2000" i="1" baseline="-25000" dirty="0"/>
                  <a:t>setup </a:t>
                </a:r>
                <a:r>
                  <a:rPr lang="en-US" sz="2000" dirty="0"/>
                  <a:t>has a </a:t>
                </a:r>
                <a:r>
                  <a:rPr lang="en-US" sz="2000" b="1" i="1" dirty="0"/>
                  <a:t>setup violation</a:t>
                </a:r>
              </a:p>
              <a:p>
                <a:pPr lvl="1"/>
                <a:endParaRPr lang="en-US" sz="2000" baseline="-25000" dirty="0"/>
              </a:p>
              <a:p>
                <a:pPr marL="461962" lvl="1" indent="0">
                  <a:buNone/>
                </a:pPr>
                <a:endParaRPr lang="en-US" sz="2000" i="1" baseline="-25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8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01288" y="996176"/>
                <a:ext cx="11450229" cy="4985702"/>
              </a:xfrm>
              <a:blipFill>
                <a:blip r:embed="rId3"/>
                <a:stretch>
                  <a:fillRect l="-1065" t="-1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>
            <a:extLst>
              <a:ext uri="{FF2B5EF4-FFF2-40B4-BE49-F238E27FC236}">
                <a16:creationId xmlns:a16="http://schemas.microsoft.com/office/drawing/2014/main" id="{DBB75373-88BD-4EDB-8374-DE3FE5ED8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0434" y="3980349"/>
            <a:ext cx="8351132" cy="1789528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B37F986A-2286-4A12-ABD3-736CD7B8B901}"/>
              </a:ext>
            </a:extLst>
          </p:cNvPr>
          <p:cNvSpPr/>
          <p:nvPr/>
        </p:nvSpPr>
        <p:spPr>
          <a:xfrm rot="16200000">
            <a:off x="6447530" y="3950208"/>
            <a:ext cx="168135" cy="390150"/>
          </a:xfrm>
          <a:prstGeom prst="rightBrace">
            <a:avLst>
              <a:gd name="adj1" fmla="val 34020"/>
              <a:gd name="adj2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A50EC9-543F-4B8C-9DCF-6CD0998DE900}"/>
              </a:ext>
            </a:extLst>
          </p:cNvPr>
          <p:cNvCxnSpPr>
            <a:cxnSpLocks/>
          </p:cNvCxnSpPr>
          <p:nvPr/>
        </p:nvCxnSpPr>
        <p:spPr>
          <a:xfrm flipV="1">
            <a:off x="6336521" y="4252923"/>
            <a:ext cx="0" cy="1271524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83807D9-2EAE-4F9B-93C7-D07B5050EB4E}"/>
              </a:ext>
            </a:extLst>
          </p:cNvPr>
          <p:cNvSpPr/>
          <p:nvPr/>
        </p:nvSpPr>
        <p:spPr>
          <a:xfrm rot="16200000">
            <a:off x="5250016" y="3142849"/>
            <a:ext cx="168135" cy="2004871"/>
          </a:xfrm>
          <a:prstGeom prst="rightBrace">
            <a:avLst>
              <a:gd name="adj1" fmla="val 56680"/>
              <a:gd name="adj2" fmla="val 37411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57BE76-269A-4525-8BD7-5265AE4618F2}"/>
              </a:ext>
            </a:extLst>
          </p:cNvPr>
          <p:cNvSpPr txBox="1"/>
          <p:nvPr/>
        </p:nvSpPr>
        <p:spPr>
          <a:xfrm>
            <a:off x="6236644" y="3562418"/>
            <a:ext cx="67646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 err="1">
                <a:solidFill>
                  <a:srgbClr val="000000"/>
                </a:solidFill>
              </a:rPr>
              <a:t>T</a:t>
            </a:r>
            <a:r>
              <a:rPr kumimoji="0" lang="en-US" sz="2000" b="0" i="1" u="none" strike="noStrike" cap="none" spc="0" normalizeH="0" baseline="-2500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setup</a:t>
            </a:r>
            <a:endParaRPr kumimoji="0" lang="en-US" sz="2000" b="0" i="1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E61B1F-7E3D-48A0-8B4B-A48B6781E5A6}"/>
              </a:ext>
            </a:extLst>
          </p:cNvPr>
          <p:cNvSpPr txBox="1"/>
          <p:nvPr/>
        </p:nvSpPr>
        <p:spPr>
          <a:xfrm>
            <a:off x="3837264" y="3299039"/>
            <a:ext cx="251206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Maximum Possible </a:t>
            </a:r>
          </a:p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rPr kumimoji="0" lang="en-US" sz="2000" b="0" i="1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</a:t>
            </a:r>
            <a:r>
              <a:rPr kumimoji="0" lang="en-US" sz="2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+ T</a:t>
            </a:r>
            <a:r>
              <a:rPr kumimoji="0" lang="en-US" sz="2000" b="0" i="1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IC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98B44397-0E45-4069-861A-3B351256C2DD}"/>
              </a:ext>
            </a:extLst>
          </p:cNvPr>
          <p:cNvSpPr/>
          <p:nvPr/>
        </p:nvSpPr>
        <p:spPr>
          <a:xfrm rot="5400000">
            <a:off x="5445092" y="4480685"/>
            <a:ext cx="168135" cy="2395024"/>
          </a:xfrm>
          <a:prstGeom prst="rightBrace">
            <a:avLst>
              <a:gd name="adj1" fmla="val 56680"/>
              <a:gd name="adj2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3A4184-1D46-4CB3-B0E9-A847040FD19F}"/>
              </a:ext>
            </a:extLst>
          </p:cNvPr>
          <p:cNvSpPr txBox="1"/>
          <p:nvPr/>
        </p:nvSpPr>
        <p:spPr>
          <a:xfrm>
            <a:off x="5260829" y="5764101"/>
            <a:ext cx="46807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 err="1">
                <a:solidFill>
                  <a:srgbClr val="000000"/>
                </a:solidFill>
              </a:rPr>
              <a:t>T</a:t>
            </a:r>
            <a:r>
              <a:rPr kumimoji="0" lang="en-US" sz="2000" b="0" i="1" u="none" strike="noStrike" cap="none" spc="0" normalizeH="0" baseline="-2500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clk</a:t>
            </a:r>
            <a:endParaRPr kumimoji="0" lang="en-US" sz="2000" b="0" i="1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653101-BEBA-4770-9DBE-5E513D7EB1EF}"/>
              </a:ext>
            </a:extLst>
          </p:cNvPr>
          <p:cNvSpPr txBox="1"/>
          <p:nvPr/>
        </p:nvSpPr>
        <p:spPr>
          <a:xfrm>
            <a:off x="6995605" y="5615079"/>
            <a:ext cx="90409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 err="1">
                <a:solidFill>
                  <a:srgbClr val="000000"/>
                </a:solidFill>
              </a:rPr>
              <a:t>T</a:t>
            </a:r>
            <a:r>
              <a:rPr kumimoji="0" lang="en-US" sz="2000" b="0" i="1" u="none" strike="noStrike" cap="none" spc="0" normalizeH="0" baseline="-2500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deadline</a:t>
            </a:r>
            <a:endParaRPr kumimoji="0" lang="en-US" sz="2000" b="0" i="1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828B97-1F32-41D6-97F2-6AF93823662F}"/>
              </a:ext>
            </a:extLst>
          </p:cNvPr>
          <p:cNvCxnSpPr>
            <a:cxnSpLocks/>
          </p:cNvCxnSpPr>
          <p:nvPr/>
        </p:nvCxnSpPr>
        <p:spPr>
          <a:xfrm flipH="1" flipV="1">
            <a:off x="6418555" y="5339680"/>
            <a:ext cx="577050" cy="34941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9044671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6" y="0"/>
            <a:ext cx="10310524" cy="866180"/>
          </a:xfrm>
        </p:spPr>
        <p:txBody>
          <a:bodyPr/>
          <a:lstStyle/>
          <a:p>
            <a:r>
              <a:rPr lang="en-US" dirty="0"/>
              <a:t>Clock Skew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1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861134" y="1058864"/>
                <a:ext cx="10735122" cy="2019166"/>
              </a:xfrm>
            </p:spPr>
            <p:txBody>
              <a:bodyPr/>
              <a:lstStyle/>
              <a:p>
                <a:r>
                  <a:rPr lang="en-US" sz="2400" dirty="0"/>
                  <a:t>Clocks are high-fanout signals</a:t>
                </a:r>
                <a:endParaRPr lang="en-US" sz="2400" i="1" dirty="0"/>
              </a:p>
              <a:p>
                <a:pPr lvl="1"/>
                <a:r>
                  <a:rPr lang="en-US" sz="2000" dirty="0"/>
                  <a:t>Not possible to deliver clock to every FF at the same time</a:t>
                </a:r>
              </a:p>
              <a:p>
                <a:pPr lvl="1"/>
                <a:r>
                  <a:rPr lang="en-US" sz="2000" dirty="0"/>
                  <a:t>Difference in clock arrival times between FFs known as </a:t>
                </a:r>
                <a:r>
                  <a:rPr lang="en-US" sz="2000" b="1" i="1" dirty="0"/>
                  <a:t>clock skew</a:t>
                </a:r>
              </a:p>
              <a:p>
                <a:r>
                  <a:rPr lang="en-US" sz="2400" dirty="0"/>
                  <a:t>Clock skew affects available time before setup violation</a:t>
                </a:r>
              </a:p>
              <a:p>
                <a:pPr lvl="1"/>
                <a:r>
                  <a:rPr lang="en-US" sz="2000" i="1" dirty="0"/>
                  <a:t>T</a:t>
                </a:r>
                <a:r>
                  <a:rPr lang="en-US" sz="2000" i="1" baseline="-25000" dirty="0"/>
                  <a:t>C</a:t>
                </a:r>
                <a:r>
                  <a:rPr lang="en-US" sz="2000" i="1" dirty="0"/>
                  <a:t> + T</a:t>
                </a:r>
                <a:r>
                  <a:rPr lang="en-US" sz="2000" i="1" baseline="-25000" dirty="0"/>
                  <a:t>IC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i="1" dirty="0"/>
                  <a:t> T</a:t>
                </a:r>
                <a:r>
                  <a:rPr lang="en-US" sz="2000" i="1" baseline="-25000" dirty="0"/>
                  <a:t>clk </a:t>
                </a:r>
                <a:r>
                  <a:rPr lang="en-US" sz="2000" i="1" dirty="0"/>
                  <a:t>+ </a:t>
                </a:r>
                <a:r>
                  <a:rPr lang="en-US" sz="2000" i="1" dirty="0" err="1"/>
                  <a:t>T</a:t>
                </a:r>
                <a:r>
                  <a:rPr lang="en-US" sz="2000" i="1" baseline="-25000" dirty="0" err="1"/>
                  <a:t>skew</a:t>
                </a:r>
                <a:r>
                  <a:rPr lang="en-US" sz="2000" i="1" baseline="-25000" dirty="0"/>
                  <a:t> </a:t>
                </a:r>
                <a:r>
                  <a:rPr lang="en-US" sz="2000" i="1" dirty="0"/>
                  <a:t>- </a:t>
                </a:r>
                <a:r>
                  <a:rPr lang="en-US" sz="2000" i="1" dirty="0" err="1"/>
                  <a:t>T</a:t>
                </a:r>
                <a:r>
                  <a:rPr lang="en-US" sz="2000" i="1" baseline="-25000" dirty="0" err="1"/>
                  <a:t>setup</a:t>
                </a:r>
                <a:r>
                  <a:rPr lang="en-US" sz="2000" i="1" baseline="-25000" dirty="0"/>
                  <a:t>            </a:t>
                </a:r>
                <a:r>
                  <a:rPr lang="en-US" sz="2000" i="1" dirty="0"/>
                  <a:t>(still T</a:t>
                </a:r>
                <a:r>
                  <a:rPr lang="en-US" sz="2000" i="1" baseline="-25000" dirty="0"/>
                  <a:t>FF-to-FF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i="1" baseline="-25000" dirty="0"/>
                  <a:t> </a:t>
                </a:r>
                <a:r>
                  <a:rPr lang="en-US" sz="2000" i="1" dirty="0" err="1"/>
                  <a:t>T</a:t>
                </a:r>
                <a:r>
                  <a:rPr lang="en-US" sz="2000" i="1" baseline="-25000" dirty="0" err="1"/>
                  <a:t>deadline</a:t>
                </a:r>
                <a:r>
                  <a:rPr lang="en-US" sz="2000" i="1" baseline="-25000" dirty="0"/>
                  <a:t> </a:t>
                </a:r>
                <a:r>
                  <a:rPr lang="en-US" sz="2000" i="1" dirty="0"/>
                  <a:t>with </a:t>
                </a:r>
                <a:r>
                  <a:rPr lang="en-US" sz="2000" i="1" dirty="0" err="1"/>
                  <a:t>T</a:t>
                </a:r>
                <a:r>
                  <a:rPr lang="en-US" sz="2000" i="1" baseline="-25000" dirty="0" err="1"/>
                  <a:t>deadline</a:t>
                </a:r>
                <a:r>
                  <a:rPr lang="en-US" sz="2000" i="1" dirty="0"/>
                  <a:t> = </a:t>
                </a:r>
                <a:r>
                  <a:rPr lang="en-US" sz="2000" i="1" dirty="0" err="1"/>
                  <a:t>T</a:t>
                </a:r>
                <a:r>
                  <a:rPr lang="en-US" sz="2000" i="1" baseline="-25000" dirty="0" err="1"/>
                  <a:t>clk</a:t>
                </a:r>
                <a:r>
                  <a:rPr lang="en-US" sz="2000" i="1" baseline="-25000" dirty="0"/>
                  <a:t> </a:t>
                </a:r>
                <a:r>
                  <a:rPr lang="en-US" sz="2000" i="1" dirty="0"/>
                  <a:t>+ </a:t>
                </a:r>
                <a:r>
                  <a:rPr lang="en-US" sz="2000" i="1" dirty="0" err="1"/>
                  <a:t>T</a:t>
                </a:r>
                <a:r>
                  <a:rPr lang="en-US" sz="2000" i="1" baseline="-25000" dirty="0" err="1"/>
                  <a:t>skew</a:t>
                </a:r>
                <a:r>
                  <a:rPr lang="en-US" sz="2000" i="1" baseline="-25000" dirty="0"/>
                  <a:t> </a:t>
                </a:r>
                <a:r>
                  <a:rPr lang="en-US" sz="2000" i="1" dirty="0"/>
                  <a:t>- </a:t>
                </a:r>
                <a:r>
                  <a:rPr lang="en-US" sz="2000" i="1" dirty="0" err="1"/>
                  <a:t>T</a:t>
                </a:r>
                <a:r>
                  <a:rPr lang="en-US" sz="2000" i="1" baseline="-25000" dirty="0" err="1"/>
                  <a:t>setup</a:t>
                </a:r>
                <a:r>
                  <a:rPr lang="en-US" sz="2000" i="1" dirty="0"/>
                  <a:t>)</a:t>
                </a:r>
                <a:endParaRPr lang="en-US" sz="2000" dirty="0"/>
              </a:p>
              <a:p>
                <a:pPr lvl="1"/>
                <a:endParaRPr lang="en-US" sz="2000" i="1" baseline="-25000" dirty="0"/>
              </a:p>
            </p:txBody>
          </p:sp>
        </mc:Choice>
        <mc:Fallback xmlns="">
          <p:sp>
            <p:nvSpPr>
              <p:cNvPr id="8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861134" y="1058864"/>
                <a:ext cx="10735122" cy="2019166"/>
              </a:xfrm>
              <a:blipFill>
                <a:blip r:embed="rId3"/>
                <a:stretch>
                  <a:fillRect l="-1079" t="-4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01155D-0DA5-4971-A6CB-B61CBEAD2AD5}"/>
              </a:ext>
            </a:extLst>
          </p:cNvPr>
          <p:cNvCxnSpPr>
            <a:cxnSpLocks/>
          </p:cNvCxnSpPr>
          <p:nvPr/>
        </p:nvCxnSpPr>
        <p:spPr>
          <a:xfrm flipV="1">
            <a:off x="2374503" y="4548446"/>
            <a:ext cx="0" cy="99378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808113-B42D-48DA-B6FF-C94948C5F83D}"/>
              </a:ext>
            </a:extLst>
          </p:cNvPr>
          <p:cNvCxnSpPr>
            <a:cxnSpLocks/>
          </p:cNvCxnSpPr>
          <p:nvPr/>
        </p:nvCxnSpPr>
        <p:spPr>
          <a:xfrm flipV="1">
            <a:off x="2659417" y="5399804"/>
            <a:ext cx="0" cy="14242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4B37E76B-249C-4CF7-9BB6-D38092EC5085}"/>
              </a:ext>
            </a:extLst>
          </p:cNvPr>
          <p:cNvSpPr/>
          <p:nvPr/>
        </p:nvSpPr>
        <p:spPr>
          <a:xfrm rot="5400000">
            <a:off x="2486319" y="5494904"/>
            <a:ext cx="80321" cy="294428"/>
          </a:xfrm>
          <a:prstGeom prst="rightBrace">
            <a:avLst>
              <a:gd name="adj1" fmla="val 56680"/>
              <a:gd name="adj2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9B9C163B-0DBB-4074-8C02-6635496415B9}"/>
              </a:ext>
            </a:extLst>
          </p:cNvPr>
          <p:cNvSpPr/>
          <p:nvPr/>
        </p:nvSpPr>
        <p:spPr>
          <a:xfrm rot="16200000">
            <a:off x="3815867" y="2386237"/>
            <a:ext cx="116721" cy="2969578"/>
          </a:xfrm>
          <a:prstGeom prst="rightBrace">
            <a:avLst>
              <a:gd name="adj1" fmla="val 56680"/>
              <a:gd name="adj2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FFB420-D66E-41A2-AE5A-A5CE1A2B9255}"/>
              </a:ext>
            </a:extLst>
          </p:cNvPr>
          <p:cNvSpPr txBox="1"/>
          <p:nvPr/>
        </p:nvSpPr>
        <p:spPr>
          <a:xfrm>
            <a:off x="2746514" y="3090036"/>
            <a:ext cx="225542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Maximum Possible</a:t>
            </a:r>
          </a:p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T</a:t>
            </a:r>
            <a:r>
              <a:rPr kumimoji="0" lang="en-US" sz="2000" b="0" i="1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</a:t>
            </a:r>
            <a:r>
              <a:rPr kumimoji="0" lang="en-US" sz="2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+ T</a:t>
            </a:r>
            <a:r>
              <a:rPr kumimoji="0" lang="en-US" sz="2000" b="0" i="1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4026E9-08CB-4C5F-923B-4282DE5A21EF}"/>
              </a:ext>
            </a:extLst>
          </p:cNvPr>
          <p:cNvCxnSpPr>
            <a:cxnSpLocks/>
          </p:cNvCxnSpPr>
          <p:nvPr/>
        </p:nvCxnSpPr>
        <p:spPr>
          <a:xfrm flipV="1">
            <a:off x="5359015" y="3976039"/>
            <a:ext cx="0" cy="156619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485415CF-E102-45F6-B160-843E83272F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9996" y="3891812"/>
            <a:ext cx="8254624" cy="77387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2CCBAE6-63B1-45E6-B2C9-11E1A2EEE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666" y="4744455"/>
            <a:ext cx="8254624" cy="773871"/>
          </a:xfrm>
          <a:prstGeom prst="rect">
            <a:avLst/>
          </a:prstGeom>
        </p:spPr>
      </p:pic>
      <p:sp>
        <p:nvSpPr>
          <p:cNvPr id="28" name="Right Brace 27">
            <a:extLst>
              <a:ext uri="{FF2B5EF4-FFF2-40B4-BE49-F238E27FC236}">
                <a16:creationId xmlns:a16="http://schemas.microsoft.com/office/drawing/2014/main" id="{911199FE-C129-4E0B-B9C0-9913233D2DD4}"/>
              </a:ext>
            </a:extLst>
          </p:cNvPr>
          <p:cNvSpPr/>
          <p:nvPr/>
        </p:nvSpPr>
        <p:spPr>
          <a:xfrm rot="5400000">
            <a:off x="5513928" y="5456577"/>
            <a:ext cx="80324" cy="390150"/>
          </a:xfrm>
          <a:prstGeom prst="rightBrace">
            <a:avLst>
              <a:gd name="adj1" fmla="val 56680"/>
              <a:gd name="adj2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263B46-4BED-48FC-A7C7-87B53435CB1E}"/>
              </a:ext>
            </a:extLst>
          </p:cNvPr>
          <p:cNvSpPr txBox="1"/>
          <p:nvPr/>
        </p:nvSpPr>
        <p:spPr>
          <a:xfrm>
            <a:off x="5190011" y="5682275"/>
            <a:ext cx="67646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 err="1">
                <a:solidFill>
                  <a:srgbClr val="000000"/>
                </a:solidFill>
              </a:rPr>
              <a:t>T</a:t>
            </a:r>
            <a:r>
              <a:rPr kumimoji="0" lang="en-US" sz="2000" b="0" i="1" u="none" strike="noStrike" cap="none" spc="0" normalizeH="0" baseline="-2500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setup</a:t>
            </a:r>
            <a:endParaRPr kumimoji="0" lang="en-US" sz="2000" b="0" i="1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DB221E-A5CC-4C75-85A1-22CCAE48CF20}"/>
              </a:ext>
            </a:extLst>
          </p:cNvPr>
          <p:cNvSpPr txBox="1"/>
          <p:nvPr/>
        </p:nvSpPr>
        <p:spPr>
          <a:xfrm>
            <a:off x="2114493" y="5682276"/>
            <a:ext cx="64761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 err="1">
                <a:solidFill>
                  <a:srgbClr val="000000"/>
                </a:solidFill>
              </a:rPr>
              <a:t>T</a:t>
            </a:r>
            <a:r>
              <a:rPr kumimoji="0" lang="en-US" sz="2000" b="0" i="1" u="none" strike="noStrike" cap="none" spc="0" normalizeH="0" baseline="-2500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skew</a:t>
            </a:r>
            <a:endParaRPr kumimoji="0" lang="en-US" sz="2000" b="0" i="1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1134C2-6BD8-41C0-9028-6007574F8037}"/>
              </a:ext>
            </a:extLst>
          </p:cNvPr>
          <p:cNvSpPr txBox="1"/>
          <p:nvPr/>
        </p:nvSpPr>
        <p:spPr>
          <a:xfrm>
            <a:off x="6373940" y="3933841"/>
            <a:ext cx="3298801" cy="1738252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marR="0" algn="l" defTabSz="410730" rtl="0" fontAlgn="auto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tabLst/>
            </a:pPr>
            <a:endParaRPr lang="en-US" sz="2400" i="1" baseline="-25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983A56-A4C3-4454-87AB-FA317DBAE63D}"/>
              </a:ext>
            </a:extLst>
          </p:cNvPr>
          <p:cNvSpPr txBox="1"/>
          <p:nvPr/>
        </p:nvSpPr>
        <p:spPr>
          <a:xfrm>
            <a:off x="6582994" y="3661552"/>
            <a:ext cx="5489523" cy="1738252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algn="l" defTabSz="410730" rtl="0" latinLnBrk="1">
              <a:spcBef>
                <a:spcPts val="600"/>
              </a:spcBef>
              <a:buSzPct val="100000"/>
            </a:pPr>
            <a:r>
              <a:rPr lang="en-US" sz="24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Positive skew increases deadline</a:t>
            </a:r>
            <a:endParaRPr lang="en-US" sz="2400" i="1" baseline="-25000" dirty="0">
              <a:solidFill>
                <a:srgbClr val="191EA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55397" marR="0" algn="l" defTabSz="410730" rtl="0" fontAlgn="auto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tabLst/>
            </a:pPr>
            <a:r>
              <a:rPr lang="en-US" sz="24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Can help avoid setup violations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E04FEF-8443-4B5E-80E0-38B3EBF88B0A}"/>
              </a:ext>
            </a:extLst>
          </p:cNvPr>
          <p:cNvSpPr txBox="1"/>
          <p:nvPr/>
        </p:nvSpPr>
        <p:spPr>
          <a:xfrm>
            <a:off x="733324" y="4001980"/>
            <a:ext cx="70211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 err="1">
                <a:solidFill>
                  <a:srgbClr val="000000"/>
                </a:solidFill>
              </a:rPr>
              <a:t>Clk</a:t>
            </a:r>
            <a:r>
              <a:rPr lang="en-US" sz="2000" i="1" baseline="-25000" dirty="0" err="1">
                <a:solidFill>
                  <a:srgbClr val="000000"/>
                </a:solidFill>
              </a:rPr>
              <a:t>src</a:t>
            </a:r>
            <a:endParaRPr kumimoji="0" lang="en-US" sz="2000" b="0" i="1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543ED8-CE95-4E57-BA0B-C3A2ED9AFC5A}"/>
              </a:ext>
            </a:extLst>
          </p:cNvPr>
          <p:cNvSpPr txBox="1"/>
          <p:nvPr/>
        </p:nvSpPr>
        <p:spPr>
          <a:xfrm>
            <a:off x="733324" y="4970035"/>
            <a:ext cx="70211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 err="1">
                <a:solidFill>
                  <a:srgbClr val="000000"/>
                </a:solidFill>
              </a:rPr>
              <a:t>Clk</a:t>
            </a:r>
            <a:r>
              <a:rPr lang="en-US" sz="2000" i="1" baseline="-25000" dirty="0" err="1">
                <a:solidFill>
                  <a:srgbClr val="000000"/>
                </a:solidFill>
              </a:rPr>
              <a:t>dst</a:t>
            </a:r>
            <a:endParaRPr kumimoji="0" lang="en-US" sz="2000" b="0" i="1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7B7E-0992-4162-A7F4-E1624B0C2337}"/>
              </a:ext>
            </a:extLst>
          </p:cNvPr>
          <p:cNvSpPr txBox="1"/>
          <p:nvPr/>
        </p:nvSpPr>
        <p:spPr>
          <a:xfrm>
            <a:off x="5983791" y="5351100"/>
            <a:ext cx="90409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 err="1">
                <a:solidFill>
                  <a:srgbClr val="000000"/>
                </a:solidFill>
              </a:rPr>
              <a:t>T</a:t>
            </a:r>
            <a:r>
              <a:rPr kumimoji="0" lang="en-US" sz="2000" b="0" i="1" u="none" strike="noStrike" cap="none" spc="0" normalizeH="0" baseline="-2500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deadline</a:t>
            </a:r>
            <a:endParaRPr kumimoji="0" lang="en-US" sz="2000" b="0" i="1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FB96A7-0355-4FD0-A3FD-75D4E667567F}"/>
              </a:ext>
            </a:extLst>
          </p:cNvPr>
          <p:cNvCxnSpPr>
            <a:cxnSpLocks/>
          </p:cNvCxnSpPr>
          <p:nvPr/>
        </p:nvCxnSpPr>
        <p:spPr>
          <a:xfrm flipH="1" flipV="1">
            <a:off x="5406741" y="5075701"/>
            <a:ext cx="577050" cy="34941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6398767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g Logo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2.xml><?xml version="1.0" encoding="utf-8"?>
<a:theme xmlns:a="http://schemas.openxmlformats.org/drawingml/2006/main" name="Text with normal heading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3.xml><?xml version="1.0" encoding="utf-8"?>
<a:theme xmlns:a="http://schemas.openxmlformats.org/drawingml/2006/main" name="Fancy Header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15A10438976445A4F2A564A9063629" ma:contentTypeVersion="6" ma:contentTypeDescription="Create a new document." ma:contentTypeScope="" ma:versionID="45806b5510493321e140864de03fb7ad">
  <xsd:schema xmlns:xsd="http://www.w3.org/2001/XMLSchema" xmlns:xs="http://www.w3.org/2001/XMLSchema" xmlns:p="http://schemas.microsoft.com/office/2006/metadata/properties" xmlns:ns2="63fc63a6-18cf-4814-8dee-b8d6616a2bda" targetNamespace="http://schemas.microsoft.com/office/2006/metadata/properties" ma:root="true" ma:fieldsID="3db532ccb85098a64b7e52bb711c9525" ns2:_="">
    <xsd:import namespace="63fc63a6-18cf-4814-8dee-b8d6616a2b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c63a6-18cf-4814-8dee-b8d6616a2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D54C70-8A1F-433D-B3DF-B7287D9E16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EF2080-A3D2-46D5-AF20-1C2055474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c63a6-18cf-4814-8dee-b8d6616a2b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6C1367-8D37-49A1-BF4B-2E9150DA2B52}">
  <ds:schemaRefs>
    <ds:schemaRef ds:uri="http://purl.org/dc/dcmitype/"/>
    <ds:schemaRef ds:uri="63fc63a6-18cf-4814-8dee-b8d6616a2bda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FICS template wide</Template>
  <TotalTime>6098</TotalTime>
  <Words>1551</Words>
  <Application>Microsoft Office PowerPoint</Application>
  <PresentationFormat>Widescreen</PresentationFormat>
  <Paragraphs>267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Cambria Math</vt:lpstr>
      <vt:lpstr>Gill Sans</vt:lpstr>
      <vt:lpstr>Gill Sans Light</vt:lpstr>
      <vt:lpstr>Helvetica</vt:lpstr>
      <vt:lpstr>Lucida Grande</vt:lpstr>
      <vt:lpstr>Wingdings</vt:lpstr>
      <vt:lpstr>Big Logo</vt:lpstr>
      <vt:lpstr>Text with normal heading</vt:lpstr>
      <vt:lpstr>Fancy Header</vt:lpstr>
      <vt:lpstr>PowerPoint Presentation</vt:lpstr>
      <vt:lpstr>Introduction</vt:lpstr>
      <vt:lpstr>How to Determine Timing Constraints?</vt:lpstr>
      <vt:lpstr>Clock Frequency</vt:lpstr>
      <vt:lpstr>FF-to-FF Delays</vt:lpstr>
      <vt:lpstr>Delays, Cont.</vt:lpstr>
      <vt:lpstr>Maximum Clock Frequency</vt:lpstr>
      <vt:lpstr>Setup Times</vt:lpstr>
      <vt:lpstr>Clock Skew</vt:lpstr>
      <vt:lpstr>Setup Slack</vt:lpstr>
      <vt:lpstr>Hold Times</vt:lpstr>
      <vt:lpstr>Hold Slack</vt:lpstr>
      <vt:lpstr>Timing Optimization Preview</vt:lpstr>
      <vt:lpstr>Intel Quartus Timing Analyzer</vt:lpstr>
      <vt:lpstr>Data Arrival Time</vt:lpstr>
      <vt:lpstr>Data Required Time</vt:lpstr>
      <vt:lpstr>Comparison of Explanations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PAC Training</dc:title>
  <dc:creator>Greg Stitt</dc:creator>
  <cp:lastModifiedBy>Stitt,Gregory</cp:lastModifiedBy>
  <cp:revision>373</cp:revision>
  <dcterms:created xsi:type="dcterms:W3CDTF">2017-01-16T21:37:43Z</dcterms:created>
  <dcterms:modified xsi:type="dcterms:W3CDTF">2020-11-20T23:44:22Z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0x010100DD15A10438976445A4F2A564A9063629</vt:lpwstr>
  </property>
</Properties>
</file>