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6"/>
  </p:notesMasterIdLst>
  <p:sldIdLst>
    <p:sldId id="321" r:id="rId7"/>
    <p:sldId id="338" r:id="rId8"/>
    <p:sldId id="391" r:id="rId9"/>
    <p:sldId id="387" r:id="rId10"/>
    <p:sldId id="371" r:id="rId11"/>
    <p:sldId id="379" r:id="rId12"/>
    <p:sldId id="380" r:id="rId13"/>
    <p:sldId id="373" r:id="rId14"/>
    <p:sldId id="389" r:id="rId15"/>
    <p:sldId id="388" r:id="rId16"/>
    <p:sldId id="381" r:id="rId17"/>
    <p:sldId id="374" r:id="rId18"/>
    <p:sldId id="382" r:id="rId19"/>
    <p:sldId id="383" r:id="rId20"/>
    <p:sldId id="384" r:id="rId21"/>
    <p:sldId id="376" r:id="rId22"/>
    <p:sldId id="375" r:id="rId23"/>
    <p:sldId id="386" r:id="rId24"/>
    <p:sldId id="390" r:id="rId25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91"/>
            <p14:sldId id="387"/>
            <p14:sldId id="371"/>
            <p14:sldId id="379"/>
            <p14:sldId id="380"/>
            <p14:sldId id="373"/>
            <p14:sldId id="389"/>
            <p14:sldId id="388"/>
            <p14:sldId id="381"/>
            <p14:sldId id="374"/>
            <p14:sldId id="382"/>
            <p14:sldId id="383"/>
            <p14:sldId id="384"/>
            <p14:sldId id="376"/>
            <p14:sldId id="375"/>
            <p14:sldId id="38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0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5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6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8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8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6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0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5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7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9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Optimization Strategies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Retiming, cont.</a:t>
            </a:r>
          </a:p>
          <a:p>
            <a:pPr lvl="1"/>
            <a:r>
              <a:rPr lang="en-US" dirty="0"/>
              <a:t>Automatic retiming useful when manual specification is difficult</a:t>
            </a:r>
          </a:p>
          <a:p>
            <a:pPr lvl="1"/>
            <a:r>
              <a:rPr lang="en-US" dirty="0"/>
              <a:t>Comparator example pipelined automatically with extra FF on output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2B442B-BBA8-461A-8389-4C07E8A45B9C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D7303B-900C-46AB-A83E-F1E32FEFD6FD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ABA28C35-AB75-4A92-9D77-39B724ACF97E}"/>
              </a:ext>
            </a:extLst>
          </p:cNvPr>
          <p:cNvSpPr/>
          <p:nvPr/>
        </p:nvSpPr>
        <p:spPr>
          <a:xfrm>
            <a:off x="5295569" y="3584247"/>
            <a:ext cx="2793796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BEBF9E51-257D-4E98-8112-8D9655BD2EF5}"/>
              </a:ext>
            </a:extLst>
          </p:cNvPr>
          <p:cNvSpPr/>
          <p:nvPr/>
        </p:nvSpPr>
        <p:spPr>
          <a:xfrm>
            <a:off x="7170323" y="4928310"/>
            <a:ext cx="2335233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808171E-D0B1-41D3-85DF-18EFE6836C32}"/>
              </a:ext>
            </a:extLst>
          </p:cNvPr>
          <p:cNvCxnSpPr>
            <a:cxnSpLocks/>
          </p:cNvCxnSpPr>
          <p:nvPr/>
        </p:nvCxnSpPr>
        <p:spPr>
          <a:xfrm>
            <a:off x="5553011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E50A420-B65C-4627-A198-BC4AE5872497}"/>
              </a:ext>
            </a:extLst>
          </p:cNvPr>
          <p:cNvCxnSpPr>
            <a:cxnSpLocks/>
          </p:cNvCxnSpPr>
          <p:nvPr/>
        </p:nvCxnSpPr>
        <p:spPr>
          <a:xfrm>
            <a:off x="6018499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AC37F5-3415-45E9-84DF-FFCEDC2FBA59}"/>
              </a:ext>
            </a:extLst>
          </p:cNvPr>
          <p:cNvCxnSpPr>
            <a:cxnSpLocks/>
          </p:cNvCxnSpPr>
          <p:nvPr/>
        </p:nvCxnSpPr>
        <p:spPr>
          <a:xfrm>
            <a:off x="6483987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DD36DC1-7FC2-4E2C-8367-5ACE7677D735}"/>
              </a:ext>
            </a:extLst>
          </p:cNvPr>
          <p:cNvCxnSpPr>
            <a:cxnSpLocks/>
          </p:cNvCxnSpPr>
          <p:nvPr/>
        </p:nvCxnSpPr>
        <p:spPr>
          <a:xfrm>
            <a:off x="6949475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87D113B-3AFC-49C0-9DD9-79380078FBCB}"/>
              </a:ext>
            </a:extLst>
          </p:cNvPr>
          <p:cNvCxnSpPr>
            <a:cxnSpLocks/>
          </p:cNvCxnSpPr>
          <p:nvPr/>
        </p:nvCxnSpPr>
        <p:spPr>
          <a:xfrm>
            <a:off x="7414963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346310-7201-4157-8366-2B1872C0F3AA}"/>
              </a:ext>
            </a:extLst>
          </p:cNvPr>
          <p:cNvCxnSpPr>
            <a:cxnSpLocks/>
          </p:cNvCxnSpPr>
          <p:nvPr/>
        </p:nvCxnSpPr>
        <p:spPr>
          <a:xfrm>
            <a:off x="7880449" y="331551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5DD3B23-3ADE-4498-B77E-620EF92B35B1}"/>
              </a:ext>
            </a:extLst>
          </p:cNvPr>
          <p:cNvCxnSpPr>
            <a:cxnSpLocks/>
          </p:cNvCxnSpPr>
          <p:nvPr/>
        </p:nvCxnSpPr>
        <p:spPr>
          <a:xfrm>
            <a:off x="6692454" y="4676551"/>
            <a:ext cx="913126" cy="25192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A17DAA5-1A86-4831-BB7C-C34CED2A3D83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9060902" y="4670116"/>
            <a:ext cx="782094" cy="2583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5F947D7-D22F-486E-A52C-FF06F0B6D30E}"/>
              </a:ext>
            </a:extLst>
          </p:cNvPr>
          <p:cNvSpPr txBox="1"/>
          <p:nvPr/>
        </p:nvSpPr>
        <p:spPr>
          <a:xfrm>
            <a:off x="5271515" y="4219870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787991A-3FF8-46DB-9BC4-2F9D0A844458}"/>
              </a:ext>
            </a:extLst>
          </p:cNvPr>
          <p:cNvSpPr txBox="1"/>
          <p:nvPr/>
        </p:nvSpPr>
        <p:spPr>
          <a:xfrm>
            <a:off x="10164036" y="4241075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927135E-ECDF-42DE-8A7A-50A5E125B04B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 flipH="1">
            <a:off x="8337939" y="5382335"/>
            <a:ext cx="1" cy="25485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A8149F7-1267-4D78-85AA-ED998EA4A792}"/>
              </a:ext>
            </a:extLst>
          </p:cNvPr>
          <p:cNvSpPr/>
          <p:nvPr/>
        </p:nvSpPr>
        <p:spPr>
          <a:xfrm>
            <a:off x="8089365" y="5637190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AB43F17-053A-4919-B469-2FAE15A5670B}"/>
              </a:ext>
            </a:extLst>
          </p:cNvPr>
          <p:cNvSpPr/>
          <p:nvPr/>
        </p:nvSpPr>
        <p:spPr>
          <a:xfrm>
            <a:off x="5312909" y="290629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93C7F5F-65F0-46A1-A00F-D0F315142104}"/>
              </a:ext>
            </a:extLst>
          </p:cNvPr>
          <p:cNvSpPr/>
          <p:nvPr/>
        </p:nvSpPr>
        <p:spPr>
          <a:xfrm>
            <a:off x="5793160" y="290794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01419B0F-8120-4807-B025-150A15433131}"/>
              </a:ext>
            </a:extLst>
          </p:cNvPr>
          <p:cNvSpPr/>
          <p:nvPr/>
        </p:nvSpPr>
        <p:spPr>
          <a:xfrm>
            <a:off x="6259312" y="290110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10C92E7-5024-45D7-8FB5-49F5201F1255}"/>
              </a:ext>
            </a:extLst>
          </p:cNvPr>
          <p:cNvSpPr/>
          <p:nvPr/>
        </p:nvSpPr>
        <p:spPr>
          <a:xfrm>
            <a:off x="6734589" y="290629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10852FD-2A4C-4442-B4AD-C0B416804B37}"/>
              </a:ext>
            </a:extLst>
          </p:cNvPr>
          <p:cNvSpPr/>
          <p:nvPr/>
        </p:nvSpPr>
        <p:spPr>
          <a:xfrm>
            <a:off x="7214840" y="290794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C479CDD-C52A-429E-A94A-58C06EB1A530}"/>
              </a:ext>
            </a:extLst>
          </p:cNvPr>
          <p:cNvSpPr/>
          <p:nvPr/>
        </p:nvSpPr>
        <p:spPr>
          <a:xfrm>
            <a:off x="7680992" y="290110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8E0F615-1E4F-423D-881F-6F4E08E82686}"/>
              </a:ext>
            </a:extLst>
          </p:cNvPr>
          <p:cNvSpPr/>
          <p:nvPr/>
        </p:nvSpPr>
        <p:spPr>
          <a:xfrm>
            <a:off x="8441898" y="3585614"/>
            <a:ext cx="2793791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5FDAD99-F9F4-4676-B89E-6102108DA63B}"/>
              </a:ext>
            </a:extLst>
          </p:cNvPr>
          <p:cNvCxnSpPr>
            <a:cxnSpLocks/>
          </p:cNvCxnSpPr>
          <p:nvPr/>
        </p:nvCxnSpPr>
        <p:spPr>
          <a:xfrm>
            <a:off x="8699340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F1FD7DA-6BAA-4536-8E38-C52486A61BF0}"/>
              </a:ext>
            </a:extLst>
          </p:cNvPr>
          <p:cNvCxnSpPr>
            <a:cxnSpLocks/>
          </p:cNvCxnSpPr>
          <p:nvPr/>
        </p:nvCxnSpPr>
        <p:spPr>
          <a:xfrm>
            <a:off x="9164828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C6EFDF0-F612-4365-8300-B06776E62CE1}"/>
              </a:ext>
            </a:extLst>
          </p:cNvPr>
          <p:cNvCxnSpPr>
            <a:cxnSpLocks/>
          </p:cNvCxnSpPr>
          <p:nvPr/>
        </p:nvCxnSpPr>
        <p:spPr>
          <a:xfrm>
            <a:off x="9630316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7C5676D-85BD-4381-9249-7EFE4CAC7CBF}"/>
              </a:ext>
            </a:extLst>
          </p:cNvPr>
          <p:cNvCxnSpPr>
            <a:cxnSpLocks/>
          </p:cNvCxnSpPr>
          <p:nvPr/>
        </p:nvCxnSpPr>
        <p:spPr>
          <a:xfrm>
            <a:off x="10095804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8BDCD4A-44A3-474B-A081-24D6DF7CE08E}"/>
              </a:ext>
            </a:extLst>
          </p:cNvPr>
          <p:cNvCxnSpPr>
            <a:cxnSpLocks/>
          </p:cNvCxnSpPr>
          <p:nvPr/>
        </p:nvCxnSpPr>
        <p:spPr>
          <a:xfrm>
            <a:off x="10561292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8D4677E-7DB9-482A-8AEF-2D4F44CFFDEC}"/>
              </a:ext>
            </a:extLst>
          </p:cNvPr>
          <p:cNvCxnSpPr>
            <a:cxnSpLocks/>
          </p:cNvCxnSpPr>
          <p:nvPr/>
        </p:nvCxnSpPr>
        <p:spPr>
          <a:xfrm>
            <a:off x="11026778" y="3316878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E4367-6787-4AB5-B203-164F298B2579}"/>
              </a:ext>
            </a:extLst>
          </p:cNvPr>
          <p:cNvSpPr/>
          <p:nvPr/>
        </p:nvSpPr>
        <p:spPr>
          <a:xfrm>
            <a:off x="8459238" y="290766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20B0543-C63B-47D6-BEE1-9DC756B9C6EB}"/>
              </a:ext>
            </a:extLst>
          </p:cNvPr>
          <p:cNvSpPr/>
          <p:nvPr/>
        </p:nvSpPr>
        <p:spPr>
          <a:xfrm>
            <a:off x="8939489" y="2909313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4EBEEF37-259C-4154-A4A2-EBBC436D78BE}"/>
              </a:ext>
            </a:extLst>
          </p:cNvPr>
          <p:cNvSpPr/>
          <p:nvPr/>
        </p:nvSpPr>
        <p:spPr>
          <a:xfrm>
            <a:off x="9405641" y="290247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B421CA0A-077B-4F27-900D-7534A2A0B97F}"/>
              </a:ext>
            </a:extLst>
          </p:cNvPr>
          <p:cNvSpPr/>
          <p:nvPr/>
        </p:nvSpPr>
        <p:spPr>
          <a:xfrm>
            <a:off x="9880918" y="290766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F623855-B260-4CB0-A85A-F544F5AEC285}"/>
              </a:ext>
            </a:extLst>
          </p:cNvPr>
          <p:cNvSpPr/>
          <p:nvPr/>
        </p:nvSpPr>
        <p:spPr>
          <a:xfrm>
            <a:off x="10361169" y="2909313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6AFF8DFC-9D20-4B8E-A230-DB69F8F0FD47}"/>
              </a:ext>
            </a:extLst>
          </p:cNvPr>
          <p:cNvSpPr/>
          <p:nvPr/>
        </p:nvSpPr>
        <p:spPr>
          <a:xfrm>
            <a:off x="10827321" y="290247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A10EBF18-D1C0-40C7-B2D9-2F6D3ABDD59E}"/>
              </a:ext>
            </a:extLst>
          </p:cNvPr>
          <p:cNvSpPr/>
          <p:nvPr/>
        </p:nvSpPr>
        <p:spPr>
          <a:xfrm>
            <a:off x="6443880" y="4261048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CEBC79F-7761-467D-99B8-84BA5BB3ED66}"/>
              </a:ext>
            </a:extLst>
          </p:cNvPr>
          <p:cNvCxnSpPr>
            <a:cxnSpLocks/>
            <a:stCxn id="152" idx="2"/>
            <a:endCxn id="185" idx="0"/>
          </p:cNvCxnSpPr>
          <p:nvPr/>
        </p:nvCxnSpPr>
        <p:spPr>
          <a:xfrm flipH="1">
            <a:off x="6692454" y="4038272"/>
            <a:ext cx="13" cy="2227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0ED86162-AA6A-4341-BABF-61716AF7BB17}"/>
              </a:ext>
            </a:extLst>
          </p:cNvPr>
          <p:cNvSpPr/>
          <p:nvPr/>
        </p:nvSpPr>
        <p:spPr>
          <a:xfrm>
            <a:off x="9594422" y="426978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9B43C71-5534-46EE-A930-078634EAF2FF}"/>
              </a:ext>
            </a:extLst>
          </p:cNvPr>
          <p:cNvCxnSpPr>
            <a:cxnSpLocks/>
            <a:stCxn id="172" idx="2"/>
            <a:endCxn id="187" idx="0"/>
          </p:cNvCxnSpPr>
          <p:nvPr/>
        </p:nvCxnSpPr>
        <p:spPr>
          <a:xfrm>
            <a:off x="9838794" y="4039639"/>
            <a:ext cx="4202" cy="23014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A30570A-8C9E-4E4C-B4E7-F5D5AB0C828D}"/>
              </a:ext>
            </a:extLst>
          </p:cNvPr>
          <p:cNvCxnSpPr>
            <a:cxnSpLocks/>
          </p:cNvCxnSpPr>
          <p:nvPr/>
        </p:nvCxnSpPr>
        <p:spPr>
          <a:xfrm>
            <a:off x="1689493" y="317182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28455D2-2FC1-4541-8DA7-5954C15E79F7}"/>
              </a:ext>
            </a:extLst>
          </p:cNvPr>
          <p:cNvCxnSpPr>
            <a:cxnSpLocks/>
          </p:cNvCxnSpPr>
          <p:nvPr/>
        </p:nvCxnSpPr>
        <p:spPr>
          <a:xfrm flipH="1">
            <a:off x="1849290" y="3896869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94CDE92-2CFE-4B88-95E1-5EFF833BAA45}"/>
              </a:ext>
            </a:extLst>
          </p:cNvPr>
          <p:cNvSpPr txBox="1"/>
          <p:nvPr/>
        </p:nvSpPr>
        <p:spPr>
          <a:xfrm>
            <a:off x="2176289" y="334137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9CEAA4-4E2A-4840-B5E5-1E0964D3C865}"/>
              </a:ext>
            </a:extLst>
          </p:cNvPr>
          <p:cNvSpPr txBox="1"/>
          <p:nvPr/>
        </p:nvSpPr>
        <p:spPr>
          <a:xfrm>
            <a:off x="1374340" y="331531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80CC9EE-764C-4970-A498-DD556CB46E5D}"/>
              </a:ext>
            </a:extLst>
          </p:cNvPr>
          <p:cNvSpPr txBox="1"/>
          <p:nvPr/>
        </p:nvSpPr>
        <p:spPr>
          <a:xfrm>
            <a:off x="1902557" y="3735046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AB59D7C-3370-4658-9D65-EB5B375E2B05}"/>
              </a:ext>
            </a:extLst>
          </p:cNvPr>
          <p:cNvCxnSpPr/>
          <p:nvPr/>
        </p:nvCxnSpPr>
        <p:spPr>
          <a:xfrm>
            <a:off x="1616995" y="3409067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E1CE4D6C-EF23-492A-B9D8-20F4985747B3}"/>
              </a:ext>
            </a:extLst>
          </p:cNvPr>
          <p:cNvSpPr/>
          <p:nvPr/>
        </p:nvSpPr>
        <p:spPr>
          <a:xfrm>
            <a:off x="1361028" y="3704897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56D6F8-4661-4ED3-99B1-BF69161E13D2}"/>
              </a:ext>
            </a:extLst>
          </p:cNvPr>
          <p:cNvCxnSpPr>
            <a:cxnSpLocks/>
          </p:cNvCxnSpPr>
          <p:nvPr/>
        </p:nvCxnSpPr>
        <p:spPr>
          <a:xfrm>
            <a:off x="2090468" y="317182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8D1E53D-B6E3-4D0C-BDDE-215C8B05F544}"/>
              </a:ext>
            </a:extLst>
          </p:cNvPr>
          <p:cNvCxnSpPr/>
          <p:nvPr/>
        </p:nvCxnSpPr>
        <p:spPr>
          <a:xfrm>
            <a:off x="2028323" y="340018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6B0DD15-C638-41AE-A5C3-4D5609B25879}"/>
              </a:ext>
            </a:extLst>
          </p:cNvPr>
          <p:cNvCxnSpPr>
            <a:cxnSpLocks/>
          </p:cNvCxnSpPr>
          <p:nvPr/>
        </p:nvCxnSpPr>
        <p:spPr>
          <a:xfrm>
            <a:off x="1875925" y="4227628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475875C-CDF9-48F6-A096-392337FCE172}"/>
              </a:ext>
            </a:extLst>
          </p:cNvPr>
          <p:cNvCxnSpPr/>
          <p:nvPr/>
        </p:nvCxnSpPr>
        <p:spPr>
          <a:xfrm>
            <a:off x="1813780" y="430596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A2901A6-B0CC-4E5C-A4F3-7BB4790925C7}"/>
              </a:ext>
            </a:extLst>
          </p:cNvPr>
          <p:cNvSpPr txBox="1"/>
          <p:nvPr/>
        </p:nvSpPr>
        <p:spPr>
          <a:xfrm>
            <a:off x="1572608" y="419542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EC6C8C53-1A29-4443-9AA9-6DE06E7A9163}"/>
              </a:ext>
            </a:extLst>
          </p:cNvPr>
          <p:cNvSpPr/>
          <p:nvPr/>
        </p:nvSpPr>
        <p:spPr>
          <a:xfrm>
            <a:off x="1494688" y="2906821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ED3F8D8-3268-48B0-8166-31616DF072A8}"/>
              </a:ext>
            </a:extLst>
          </p:cNvPr>
          <p:cNvSpPr/>
          <p:nvPr/>
        </p:nvSpPr>
        <p:spPr>
          <a:xfrm>
            <a:off x="1936987" y="2906703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7DEF43A9-4C8F-44DF-9EA6-6CE987C436EB}"/>
              </a:ext>
            </a:extLst>
          </p:cNvPr>
          <p:cNvSpPr/>
          <p:nvPr/>
        </p:nvSpPr>
        <p:spPr>
          <a:xfrm>
            <a:off x="1619949" y="4635684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A3730-DDC0-4884-B1D0-1CDA230C3087}"/>
              </a:ext>
            </a:extLst>
          </p:cNvPr>
          <p:cNvSpPr txBox="1"/>
          <p:nvPr/>
        </p:nvSpPr>
        <p:spPr>
          <a:xfrm>
            <a:off x="1062050" y="2384559"/>
            <a:ext cx="18015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B1FDD7-DC75-434A-B01B-0F2F34ADCA09}"/>
              </a:ext>
            </a:extLst>
          </p:cNvPr>
          <p:cNvSpPr txBox="1"/>
          <p:nvPr/>
        </p:nvSpPr>
        <p:spPr>
          <a:xfrm>
            <a:off x="5659402" y="2384559"/>
            <a:ext cx="554636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Retimed Synthesized Circuit for 6-input LUTs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D97BA7-F14C-4C43-8A67-CB3003E6DB9D}"/>
              </a:ext>
            </a:extLst>
          </p:cNvPr>
          <p:cNvSpPr/>
          <p:nvPr/>
        </p:nvSpPr>
        <p:spPr>
          <a:xfrm>
            <a:off x="1616995" y="5464735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4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BB0A64-EF72-4B5C-AA03-C683CD35A8D7}"/>
              </a:ext>
            </a:extLst>
          </p:cNvPr>
          <p:cNvCxnSpPr>
            <a:cxnSpLocks/>
          </p:cNvCxnSpPr>
          <p:nvPr/>
        </p:nvCxnSpPr>
        <p:spPr>
          <a:xfrm>
            <a:off x="1874843" y="5025477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7F2DA9F-B88A-47B3-9BA2-4BDD0399305F}"/>
              </a:ext>
            </a:extLst>
          </p:cNvPr>
          <p:cNvCxnSpPr>
            <a:cxnSpLocks/>
          </p:cNvCxnSpPr>
          <p:nvPr/>
        </p:nvCxnSpPr>
        <p:spPr>
          <a:xfrm>
            <a:off x="1812698" y="512761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CA9CD28-5DEE-423B-96D7-7C1695C9BDD5}"/>
              </a:ext>
            </a:extLst>
          </p:cNvPr>
          <p:cNvSpPr txBox="1"/>
          <p:nvPr/>
        </p:nvSpPr>
        <p:spPr>
          <a:xfrm>
            <a:off x="1579573" y="503715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919215-66B2-47C4-B1A4-553532BE6E90}"/>
              </a:ext>
            </a:extLst>
          </p:cNvPr>
          <p:cNvSpPr txBox="1"/>
          <p:nvPr/>
        </p:nvSpPr>
        <p:spPr>
          <a:xfrm>
            <a:off x="2325888" y="4776816"/>
            <a:ext cx="3982302" cy="757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 FF enables automatic pipelining of comparator via retiming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DE4B03-8063-4F2D-AFAD-6061D8D905C3}"/>
              </a:ext>
            </a:extLst>
          </p:cNvPr>
          <p:cNvSpPr/>
          <p:nvPr/>
        </p:nvSpPr>
        <p:spPr>
          <a:xfrm>
            <a:off x="1447012" y="4463746"/>
            <a:ext cx="878876" cy="712015"/>
          </a:xfrm>
          <a:prstGeom prst="ellipse">
            <a:avLst/>
          </a:prstGeom>
          <a:noFill/>
          <a:ln w="25400" cap="flat">
            <a:solidFill>
              <a:schemeClr val="accent5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427794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sz="2400" dirty="0"/>
              <a:t>Strategy 4: reduce precision</a:t>
            </a:r>
          </a:p>
          <a:p>
            <a:pPr lvl="1"/>
            <a:r>
              <a:rPr lang="en-US" sz="2000" dirty="0"/>
              <a:t>Example: use 3-bit inputs instead of 6-bit inputs</a:t>
            </a:r>
          </a:p>
          <a:p>
            <a:pPr lvl="1"/>
            <a:r>
              <a:rPr lang="en-US" sz="2000" dirty="0"/>
              <a:t>Limitation: circuit must still work with reduced precision</a:t>
            </a:r>
            <a:endParaRPr lang="en-US" sz="1600" dirty="0"/>
          </a:p>
          <a:p>
            <a:pPr lvl="1"/>
            <a:r>
              <a:rPr lang="en-US" sz="2000" dirty="0"/>
              <a:t>More realistic examples:</a:t>
            </a:r>
          </a:p>
          <a:p>
            <a:pPr lvl="2"/>
            <a:r>
              <a:rPr lang="en-US" sz="1600" dirty="0"/>
              <a:t>Machine learning, signal processing often perform well with reduced precision</a:t>
            </a:r>
          </a:p>
          <a:p>
            <a:pPr lvl="1"/>
            <a:r>
              <a:rPr lang="en-US" sz="2000" dirty="0"/>
              <a:t>A reduction in inputs doesn’t always </a:t>
            </a:r>
            <a:r>
              <a:rPr lang="en-US" sz="2000"/>
              <a:t>reduce LUT </a:t>
            </a:r>
            <a:r>
              <a:rPr lang="en-US" sz="2000" dirty="0"/>
              <a:t>amounts or maximum delay</a:t>
            </a:r>
          </a:p>
          <a:p>
            <a:pPr lvl="2"/>
            <a:r>
              <a:rPr lang="en-US" sz="1600" dirty="0"/>
              <a:t>A 4-bit comparator still has max </a:t>
            </a:r>
            <a:r>
              <a:rPr lang="en-US" sz="1600" i="1" dirty="0"/>
              <a:t>T</a:t>
            </a:r>
            <a:r>
              <a:rPr lang="en-US" sz="1600" i="1" baseline="-25000" dirty="0"/>
              <a:t>c</a:t>
            </a:r>
            <a:r>
              <a:rPr lang="en-US" sz="1600" dirty="0"/>
              <a:t> of 2 LUTs</a:t>
            </a:r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2B442B-BBA8-461A-8389-4C07E8A45B9C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D7303B-900C-46AB-A83E-F1E32FEFD6FD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835729-A2D8-4C53-8DFC-B5A52343CA3E}"/>
              </a:ext>
            </a:extLst>
          </p:cNvPr>
          <p:cNvSpPr txBox="1"/>
          <p:nvPr/>
        </p:nvSpPr>
        <p:spPr>
          <a:xfrm>
            <a:off x="5146271" y="3417335"/>
            <a:ext cx="42485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Synthesized Circuit for 6-input LUTs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C61D0-9D0E-41F2-95A7-1D1A808AD674}"/>
              </a:ext>
            </a:extLst>
          </p:cNvPr>
          <p:cNvSpPr txBox="1"/>
          <p:nvPr/>
        </p:nvSpPr>
        <p:spPr>
          <a:xfrm>
            <a:off x="9074167" y="3946253"/>
            <a:ext cx="2980715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total LUT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 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1 LUT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DA3BAD-FA90-4CFC-9075-687BD647BAF9}"/>
              </a:ext>
            </a:extLst>
          </p:cNvPr>
          <p:cNvSpPr txBox="1"/>
          <p:nvPr/>
        </p:nvSpPr>
        <p:spPr>
          <a:xfrm>
            <a:off x="2757920" y="3412198"/>
            <a:ext cx="213367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Optimized Circuit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E801BD1-6251-458B-8A6D-0DFC48E8547D}"/>
              </a:ext>
            </a:extLst>
          </p:cNvPr>
          <p:cNvSpPr/>
          <p:nvPr/>
        </p:nvSpPr>
        <p:spPr>
          <a:xfrm>
            <a:off x="5766544" y="4822937"/>
            <a:ext cx="279830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9A6C95-B1BA-4CEB-95CC-11DCA7400339}"/>
              </a:ext>
            </a:extLst>
          </p:cNvPr>
          <p:cNvCxnSpPr>
            <a:cxnSpLocks/>
          </p:cNvCxnSpPr>
          <p:nvPr/>
        </p:nvCxnSpPr>
        <p:spPr>
          <a:xfrm>
            <a:off x="6023986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6B6C259-EF3D-41FB-B3BD-B5D06A51DE4E}"/>
              </a:ext>
            </a:extLst>
          </p:cNvPr>
          <p:cNvCxnSpPr>
            <a:cxnSpLocks/>
          </p:cNvCxnSpPr>
          <p:nvPr/>
        </p:nvCxnSpPr>
        <p:spPr>
          <a:xfrm>
            <a:off x="6489474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A20B30-30FE-4EEE-B656-658D8C5218B7}"/>
              </a:ext>
            </a:extLst>
          </p:cNvPr>
          <p:cNvCxnSpPr>
            <a:cxnSpLocks/>
          </p:cNvCxnSpPr>
          <p:nvPr/>
        </p:nvCxnSpPr>
        <p:spPr>
          <a:xfrm>
            <a:off x="6954962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42522F-CA3B-4285-A338-6205E86925D8}"/>
              </a:ext>
            </a:extLst>
          </p:cNvPr>
          <p:cNvCxnSpPr>
            <a:cxnSpLocks/>
          </p:cNvCxnSpPr>
          <p:nvPr/>
        </p:nvCxnSpPr>
        <p:spPr>
          <a:xfrm>
            <a:off x="7420450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ADDE79-7170-4CF7-BD71-D0D31388AE71}"/>
              </a:ext>
            </a:extLst>
          </p:cNvPr>
          <p:cNvCxnSpPr>
            <a:cxnSpLocks/>
          </p:cNvCxnSpPr>
          <p:nvPr/>
        </p:nvCxnSpPr>
        <p:spPr>
          <a:xfrm>
            <a:off x="7885938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55923D-2E3C-415D-898F-6D2116499EC4}"/>
              </a:ext>
            </a:extLst>
          </p:cNvPr>
          <p:cNvCxnSpPr>
            <a:cxnSpLocks/>
          </p:cNvCxnSpPr>
          <p:nvPr/>
        </p:nvCxnSpPr>
        <p:spPr>
          <a:xfrm>
            <a:off x="8351424" y="455420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0D1315E-65B9-4AAE-8E0A-E00BA3ECB467}"/>
              </a:ext>
            </a:extLst>
          </p:cNvPr>
          <p:cNvSpPr/>
          <p:nvPr/>
        </p:nvSpPr>
        <p:spPr>
          <a:xfrm>
            <a:off x="5783884" y="414498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37C2D36-8E4D-4FA5-B002-A5F4C393794C}"/>
              </a:ext>
            </a:extLst>
          </p:cNvPr>
          <p:cNvSpPr/>
          <p:nvPr/>
        </p:nvSpPr>
        <p:spPr>
          <a:xfrm>
            <a:off x="6264135" y="414663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3BD1C67-CB19-4C7F-AEC1-119434BCCF03}"/>
              </a:ext>
            </a:extLst>
          </p:cNvPr>
          <p:cNvSpPr/>
          <p:nvPr/>
        </p:nvSpPr>
        <p:spPr>
          <a:xfrm>
            <a:off x="6730287" y="413979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FEB1EFE-53F0-499F-BED3-ED7C1689DCE1}"/>
              </a:ext>
            </a:extLst>
          </p:cNvPr>
          <p:cNvSpPr/>
          <p:nvPr/>
        </p:nvSpPr>
        <p:spPr>
          <a:xfrm>
            <a:off x="7205564" y="414498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DEC8DBB-5C51-4ABA-9866-A677F9A1FA27}"/>
              </a:ext>
            </a:extLst>
          </p:cNvPr>
          <p:cNvSpPr/>
          <p:nvPr/>
        </p:nvSpPr>
        <p:spPr>
          <a:xfrm>
            <a:off x="7685815" y="414663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38240AB-8311-4021-8D5D-A820ED56DDE3}"/>
              </a:ext>
            </a:extLst>
          </p:cNvPr>
          <p:cNvSpPr/>
          <p:nvPr/>
        </p:nvSpPr>
        <p:spPr>
          <a:xfrm>
            <a:off x="8151967" y="413979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727A7D-A502-4AE8-B085-30478B05CCDC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flipH="1">
            <a:off x="7164025" y="5276962"/>
            <a:ext cx="1669" cy="2687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A009277-C88A-4AA2-958B-0266B9560916}"/>
              </a:ext>
            </a:extLst>
          </p:cNvPr>
          <p:cNvSpPr/>
          <p:nvPr/>
        </p:nvSpPr>
        <p:spPr>
          <a:xfrm>
            <a:off x="6915451" y="5545698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C69989-C5C5-4495-9BB5-FA55CEA93EE0}"/>
              </a:ext>
            </a:extLst>
          </p:cNvPr>
          <p:cNvSpPr txBox="1"/>
          <p:nvPr/>
        </p:nvSpPr>
        <p:spPr>
          <a:xfrm>
            <a:off x="628099" y="3412198"/>
            <a:ext cx="18015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C99C4B-DC20-4861-9AF4-6897C0671072}"/>
              </a:ext>
            </a:extLst>
          </p:cNvPr>
          <p:cNvCxnSpPr>
            <a:cxnSpLocks/>
          </p:cNvCxnSpPr>
          <p:nvPr/>
        </p:nvCxnSpPr>
        <p:spPr>
          <a:xfrm>
            <a:off x="1255542" y="4199461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80CBCE-B6E5-4B9B-BC27-15752E5E869A}"/>
              </a:ext>
            </a:extLst>
          </p:cNvPr>
          <p:cNvCxnSpPr>
            <a:cxnSpLocks/>
          </p:cNvCxnSpPr>
          <p:nvPr/>
        </p:nvCxnSpPr>
        <p:spPr>
          <a:xfrm flipH="1">
            <a:off x="1415339" y="4924508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577F162-F33E-4A52-90C2-31D8130EB9CB}"/>
              </a:ext>
            </a:extLst>
          </p:cNvPr>
          <p:cNvSpPr txBox="1"/>
          <p:nvPr/>
        </p:nvSpPr>
        <p:spPr>
          <a:xfrm>
            <a:off x="1742338" y="4369017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24B559-0D55-410D-865D-436A1F6199F6}"/>
              </a:ext>
            </a:extLst>
          </p:cNvPr>
          <p:cNvSpPr txBox="1"/>
          <p:nvPr/>
        </p:nvSpPr>
        <p:spPr>
          <a:xfrm>
            <a:off x="940389" y="4342951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EABECE-AD19-4EF7-B7E5-8E7DD6045705}"/>
              </a:ext>
            </a:extLst>
          </p:cNvPr>
          <p:cNvSpPr txBox="1"/>
          <p:nvPr/>
        </p:nvSpPr>
        <p:spPr>
          <a:xfrm>
            <a:off x="1468606" y="4762685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8D5A2A1-79F6-48C6-8B63-87BE658DAFAE}"/>
              </a:ext>
            </a:extLst>
          </p:cNvPr>
          <p:cNvCxnSpPr/>
          <p:nvPr/>
        </p:nvCxnSpPr>
        <p:spPr>
          <a:xfrm>
            <a:off x="1183044" y="443670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18EE36C-60AB-4E1F-9C2D-3BE438F71507}"/>
              </a:ext>
            </a:extLst>
          </p:cNvPr>
          <p:cNvSpPr/>
          <p:nvPr/>
        </p:nvSpPr>
        <p:spPr>
          <a:xfrm>
            <a:off x="927077" y="4732536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5130FA-DDAC-47FE-8322-253D73A8B49B}"/>
              </a:ext>
            </a:extLst>
          </p:cNvPr>
          <p:cNvCxnSpPr>
            <a:cxnSpLocks/>
          </p:cNvCxnSpPr>
          <p:nvPr/>
        </p:nvCxnSpPr>
        <p:spPr>
          <a:xfrm>
            <a:off x="1656517" y="4199461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0BDD890-7408-4949-B108-56EF0AC06210}"/>
              </a:ext>
            </a:extLst>
          </p:cNvPr>
          <p:cNvCxnSpPr/>
          <p:nvPr/>
        </p:nvCxnSpPr>
        <p:spPr>
          <a:xfrm>
            <a:off x="1594372" y="442782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F06CC27-AE00-40B7-82AF-95E9DB6F73C0}"/>
              </a:ext>
            </a:extLst>
          </p:cNvPr>
          <p:cNvCxnSpPr>
            <a:cxnSpLocks/>
          </p:cNvCxnSpPr>
          <p:nvPr/>
        </p:nvCxnSpPr>
        <p:spPr>
          <a:xfrm>
            <a:off x="1441974" y="5255267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C2697C4-6164-469A-AC5B-1302B0716A5C}"/>
              </a:ext>
            </a:extLst>
          </p:cNvPr>
          <p:cNvCxnSpPr/>
          <p:nvPr/>
        </p:nvCxnSpPr>
        <p:spPr>
          <a:xfrm>
            <a:off x="1379829" y="533359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5427AD5-75AB-4FE3-A303-B5E013530FC3}"/>
              </a:ext>
            </a:extLst>
          </p:cNvPr>
          <p:cNvSpPr txBox="1"/>
          <p:nvPr/>
        </p:nvSpPr>
        <p:spPr>
          <a:xfrm>
            <a:off x="1138657" y="522306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180545D-4E99-4821-9AE9-90F99FA21076}"/>
              </a:ext>
            </a:extLst>
          </p:cNvPr>
          <p:cNvSpPr/>
          <p:nvPr/>
        </p:nvSpPr>
        <p:spPr>
          <a:xfrm>
            <a:off x="1060737" y="3934460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C2F2900-5535-4262-83E2-11A64D4DEAE5}"/>
              </a:ext>
            </a:extLst>
          </p:cNvPr>
          <p:cNvSpPr/>
          <p:nvPr/>
        </p:nvSpPr>
        <p:spPr>
          <a:xfrm>
            <a:off x="1503036" y="3934342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B7F7D2D-7234-497A-8751-84A2CB86608E}"/>
              </a:ext>
            </a:extLst>
          </p:cNvPr>
          <p:cNvSpPr/>
          <p:nvPr/>
        </p:nvSpPr>
        <p:spPr>
          <a:xfrm>
            <a:off x="1185998" y="5663323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B2957B-8575-44FF-B69D-6FA965D7540F}"/>
              </a:ext>
            </a:extLst>
          </p:cNvPr>
          <p:cNvCxnSpPr>
            <a:cxnSpLocks/>
          </p:cNvCxnSpPr>
          <p:nvPr/>
        </p:nvCxnSpPr>
        <p:spPr>
          <a:xfrm>
            <a:off x="3644805" y="419987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CE79EB-8E0D-4228-82AE-71B4DE0267C1}"/>
              </a:ext>
            </a:extLst>
          </p:cNvPr>
          <p:cNvCxnSpPr>
            <a:cxnSpLocks/>
          </p:cNvCxnSpPr>
          <p:nvPr/>
        </p:nvCxnSpPr>
        <p:spPr>
          <a:xfrm flipH="1">
            <a:off x="3804602" y="4924919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84AE37C-6587-4552-A9D6-22E5D88B644D}"/>
              </a:ext>
            </a:extLst>
          </p:cNvPr>
          <p:cNvSpPr txBox="1"/>
          <p:nvPr/>
        </p:nvSpPr>
        <p:spPr>
          <a:xfrm>
            <a:off x="4131601" y="436942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626B1D-2500-4DA9-AA4C-36D66358B637}"/>
              </a:ext>
            </a:extLst>
          </p:cNvPr>
          <p:cNvSpPr txBox="1"/>
          <p:nvPr/>
        </p:nvSpPr>
        <p:spPr>
          <a:xfrm>
            <a:off x="3329652" y="434336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214497-A7AC-4A1C-824B-1C1C3EE9D9E5}"/>
              </a:ext>
            </a:extLst>
          </p:cNvPr>
          <p:cNvSpPr txBox="1"/>
          <p:nvPr/>
        </p:nvSpPr>
        <p:spPr>
          <a:xfrm>
            <a:off x="3857869" y="4763096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E20893-362C-48A3-9631-9F3209237E49}"/>
              </a:ext>
            </a:extLst>
          </p:cNvPr>
          <p:cNvCxnSpPr/>
          <p:nvPr/>
        </p:nvCxnSpPr>
        <p:spPr>
          <a:xfrm>
            <a:off x="3572307" y="4437117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FA83E12-8795-440A-8138-9EB2FDFBC95B}"/>
              </a:ext>
            </a:extLst>
          </p:cNvPr>
          <p:cNvSpPr/>
          <p:nvPr/>
        </p:nvSpPr>
        <p:spPr>
          <a:xfrm>
            <a:off x="3316340" y="4732947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5AD4774-C5BA-4F58-A039-34AADC9FFD1A}"/>
              </a:ext>
            </a:extLst>
          </p:cNvPr>
          <p:cNvCxnSpPr>
            <a:cxnSpLocks/>
          </p:cNvCxnSpPr>
          <p:nvPr/>
        </p:nvCxnSpPr>
        <p:spPr>
          <a:xfrm>
            <a:off x="4045780" y="419987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4A3245D-70A5-413A-9E35-1B2742F01453}"/>
              </a:ext>
            </a:extLst>
          </p:cNvPr>
          <p:cNvCxnSpPr/>
          <p:nvPr/>
        </p:nvCxnSpPr>
        <p:spPr>
          <a:xfrm>
            <a:off x="3983635" y="442823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20B6965-E10B-4C57-AE46-87D222895FD6}"/>
              </a:ext>
            </a:extLst>
          </p:cNvPr>
          <p:cNvCxnSpPr>
            <a:cxnSpLocks/>
          </p:cNvCxnSpPr>
          <p:nvPr/>
        </p:nvCxnSpPr>
        <p:spPr>
          <a:xfrm>
            <a:off x="3831237" y="5255678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886A96-AA8C-4958-AD74-CC574A42730A}"/>
              </a:ext>
            </a:extLst>
          </p:cNvPr>
          <p:cNvCxnSpPr/>
          <p:nvPr/>
        </p:nvCxnSpPr>
        <p:spPr>
          <a:xfrm>
            <a:off x="3769092" y="533401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099D1CB-4F0E-4E0F-A969-36A82A1F0E9A}"/>
              </a:ext>
            </a:extLst>
          </p:cNvPr>
          <p:cNvSpPr txBox="1"/>
          <p:nvPr/>
        </p:nvSpPr>
        <p:spPr>
          <a:xfrm>
            <a:off x="3527920" y="522347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2583253A-A209-4FB1-BB6B-240A8BEC13D5}"/>
              </a:ext>
            </a:extLst>
          </p:cNvPr>
          <p:cNvSpPr/>
          <p:nvPr/>
        </p:nvSpPr>
        <p:spPr>
          <a:xfrm>
            <a:off x="3450000" y="3934871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C8D8D7DB-2AB6-441A-A815-347CC623DB12}"/>
              </a:ext>
            </a:extLst>
          </p:cNvPr>
          <p:cNvSpPr/>
          <p:nvPr/>
        </p:nvSpPr>
        <p:spPr>
          <a:xfrm>
            <a:off x="3892299" y="3934753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D091773-3568-4674-864F-A58A6FB36EAE}"/>
              </a:ext>
            </a:extLst>
          </p:cNvPr>
          <p:cNvSpPr/>
          <p:nvPr/>
        </p:nvSpPr>
        <p:spPr>
          <a:xfrm>
            <a:off x="3575261" y="5663734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197778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Interconnect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After optimizing cell delays, interconnect delays (</a:t>
            </a:r>
            <a:r>
              <a:rPr lang="en-US" i="1" dirty="0"/>
              <a:t>T</a:t>
            </a:r>
            <a:r>
              <a:rPr lang="en-US" i="1" baseline="-25000" dirty="0"/>
              <a:t>IC</a:t>
            </a:r>
            <a:r>
              <a:rPr lang="en-US" dirty="0"/>
              <a:t>) dominate</a:t>
            </a:r>
          </a:p>
          <a:p>
            <a:pPr lvl="1"/>
            <a:r>
              <a:rPr lang="en-US" dirty="0"/>
              <a:t>For highly pipelined designs, </a:t>
            </a:r>
            <a:r>
              <a:rPr lang="en-US" i="1" dirty="0"/>
              <a:t>T</a:t>
            </a:r>
            <a:r>
              <a:rPr lang="en-US" i="1" baseline="-25000" dirty="0"/>
              <a:t>IC</a:t>
            </a:r>
            <a:r>
              <a:rPr lang="en-US" dirty="0"/>
              <a:t> is often main bottleneck</a:t>
            </a:r>
          </a:p>
          <a:p>
            <a:endParaRPr lang="en-US" dirty="0"/>
          </a:p>
          <a:p>
            <a:r>
              <a:rPr lang="en-US" dirty="0"/>
              <a:t>Long interconnect delays can result from any combination of:</a:t>
            </a:r>
          </a:p>
          <a:p>
            <a:pPr lvl="1"/>
            <a:r>
              <a:rPr lang="en-US" dirty="0"/>
              <a:t>1) Distant resources</a:t>
            </a:r>
          </a:p>
          <a:p>
            <a:pPr lvl="2"/>
            <a:r>
              <a:rPr lang="en-US" sz="2000" dirty="0"/>
              <a:t>Optimization: find ways to place resources closer</a:t>
            </a:r>
          </a:p>
          <a:p>
            <a:pPr lvl="1"/>
            <a:r>
              <a:rPr lang="en-US" dirty="0"/>
              <a:t>2) High fanout</a:t>
            </a:r>
          </a:p>
          <a:p>
            <a:pPr lvl="2"/>
            <a:r>
              <a:rPr lang="en-US" sz="2000" dirty="0"/>
              <a:t>Optimization: reduce fanout, add cycles, and/or steal slack from other cycles</a:t>
            </a:r>
          </a:p>
          <a:p>
            <a:pPr lvl="1"/>
            <a:r>
              <a:rPr lang="en-US" dirty="0"/>
              <a:t>3) Congested routing resources</a:t>
            </a:r>
          </a:p>
          <a:p>
            <a:pPr lvl="2"/>
            <a:r>
              <a:rPr lang="en-US" sz="2000" dirty="0"/>
              <a:t>Optimization: reduce connections, resource utilization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07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Distant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1579892"/>
          </a:xfrm>
        </p:spPr>
        <p:txBody>
          <a:bodyPr/>
          <a:lstStyle/>
          <a:p>
            <a:r>
              <a:rPr lang="en-US" sz="2400" dirty="0"/>
              <a:t>Placement tries to minimize distance of connections between resources</a:t>
            </a:r>
          </a:p>
          <a:p>
            <a:r>
              <a:rPr lang="en-US" sz="2400" dirty="0"/>
              <a:t>Distant placements primarily result from:</a:t>
            </a:r>
          </a:p>
          <a:p>
            <a:pPr lvl="1"/>
            <a:r>
              <a:rPr lang="en-US" sz="2000" dirty="0"/>
              <a:t>High resource utilization</a:t>
            </a:r>
          </a:p>
          <a:p>
            <a:pPr lvl="1"/>
            <a:r>
              <a:rPr lang="en-US" sz="2000" dirty="0"/>
              <a:t>Routing congestion (see later slide)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B0125D-33A7-43F0-BEF1-03DDE99AF0D8}"/>
              </a:ext>
            </a:extLst>
          </p:cNvPr>
          <p:cNvSpPr/>
          <p:nvPr/>
        </p:nvSpPr>
        <p:spPr>
          <a:xfrm>
            <a:off x="1443117" y="4177666"/>
            <a:ext cx="1921507" cy="95362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4:1 Mux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7381-DA6D-4020-90AE-A970235AF06E}"/>
              </a:ext>
            </a:extLst>
          </p:cNvPr>
          <p:cNvCxnSpPr>
            <a:cxnSpLocks/>
          </p:cNvCxnSpPr>
          <p:nvPr/>
        </p:nvCxnSpPr>
        <p:spPr>
          <a:xfrm>
            <a:off x="1700560" y="3908930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CC797-ACB1-43D4-8836-1A332F87A7A8}"/>
              </a:ext>
            </a:extLst>
          </p:cNvPr>
          <p:cNvCxnSpPr>
            <a:cxnSpLocks/>
          </p:cNvCxnSpPr>
          <p:nvPr/>
        </p:nvCxnSpPr>
        <p:spPr>
          <a:xfrm>
            <a:off x="2166048" y="3908930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B1CC3A-CF1D-43AD-8750-DAE24650E172}"/>
              </a:ext>
            </a:extLst>
          </p:cNvPr>
          <p:cNvCxnSpPr>
            <a:cxnSpLocks/>
          </p:cNvCxnSpPr>
          <p:nvPr/>
        </p:nvCxnSpPr>
        <p:spPr>
          <a:xfrm>
            <a:off x="2631536" y="3908930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1B619D-9FD6-49E9-B320-0F5EEC8338D3}"/>
              </a:ext>
            </a:extLst>
          </p:cNvPr>
          <p:cNvCxnSpPr>
            <a:cxnSpLocks/>
          </p:cNvCxnSpPr>
          <p:nvPr/>
        </p:nvCxnSpPr>
        <p:spPr>
          <a:xfrm>
            <a:off x="3097024" y="3908930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850A09-C799-43B1-8E80-91A78CD7CAF5}"/>
              </a:ext>
            </a:extLst>
          </p:cNvPr>
          <p:cNvSpPr/>
          <p:nvPr/>
        </p:nvSpPr>
        <p:spPr>
          <a:xfrm>
            <a:off x="1460458" y="3499718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992564-FD19-41D0-85B9-99F2C30722C8}"/>
              </a:ext>
            </a:extLst>
          </p:cNvPr>
          <p:cNvSpPr/>
          <p:nvPr/>
        </p:nvSpPr>
        <p:spPr>
          <a:xfrm>
            <a:off x="1940709" y="3501365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ED1B3B-ACA5-4B0F-8208-5A6DCAA55576}"/>
              </a:ext>
            </a:extLst>
          </p:cNvPr>
          <p:cNvSpPr/>
          <p:nvPr/>
        </p:nvSpPr>
        <p:spPr>
          <a:xfrm>
            <a:off x="2406861" y="3494528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1038F3-7684-40CD-B6E8-22624D274310}"/>
              </a:ext>
            </a:extLst>
          </p:cNvPr>
          <p:cNvSpPr/>
          <p:nvPr/>
        </p:nvSpPr>
        <p:spPr>
          <a:xfrm>
            <a:off x="2882138" y="3499718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2FBEC0-2D58-45A4-BC6F-07F42A7BB468}"/>
              </a:ext>
            </a:extLst>
          </p:cNvPr>
          <p:cNvSpPr/>
          <p:nvPr/>
        </p:nvSpPr>
        <p:spPr>
          <a:xfrm>
            <a:off x="695079" y="470789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0A05DB-10C9-4953-9D8A-16B22252F119}"/>
              </a:ext>
            </a:extLst>
          </p:cNvPr>
          <p:cNvSpPr/>
          <p:nvPr/>
        </p:nvSpPr>
        <p:spPr>
          <a:xfrm>
            <a:off x="695079" y="418654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5AAEF8-C61C-4D04-A12C-E5A80B60302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107957" y="4386713"/>
            <a:ext cx="33516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961113-DF97-467B-987C-8E8C3E8AF72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07957" y="4908058"/>
            <a:ext cx="352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8E80936-20F5-43C2-9AB7-45D1A61B6586}"/>
              </a:ext>
            </a:extLst>
          </p:cNvPr>
          <p:cNvSpPr/>
          <p:nvPr/>
        </p:nvSpPr>
        <p:spPr>
          <a:xfrm>
            <a:off x="5320654" y="394389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</a:t>
            </a: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3089C9-D914-40CC-B4D0-D747D3F73195}"/>
              </a:ext>
            </a:extLst>
          </p:cNvPr>
          <p:cNvSpPr/>
          <p:nvPr/>
        </p:nvSpPr>
        <p:spPr>
          <a:xfrm>
            <a:off x="4460554" y="310184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B2DEA67-79CF-4D1C-9B2F-587AAD3C0B9C}"/>
              </a:ext>
            </a:extLst>
          </p:cNvPr>
          <p:cNvSpPr/>
          <p:nvPr/>
        </p:nvSpPr>
        <p:spPr>
          <a:xfrm>
            <a:off x="5320655" y="310184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431A9D7-0100-4BE5-9168-B65D3BCF5416}"/>
              </a:ext>
            </a:extLst>
          </p:cNvPr>
          <p:cNvSpPr/>
          <p:nvPr/>
        </p:nvSpPr>
        <p:spPr>
          <a:xfrm>
            <a:off x="6180756" y="310184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8E3C769-8B46-4B71-BC60-BF2095951D51}"/>
              </a:ext>
            </a:extLst>
          </p:cNvPr>
          <p:cNvSpPr/>
          <p:nvPr/>
        </p:nvSpPr>
        <p:spPr>
          <a:xfrm>
            <a:off x="6180756" y="394389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E7AE65-333B-431F-99ED-BE701DB34250}"/>
              </a:ext>
            </a:extLst>
          </p:cNvPr>
          <p:cNvSpPr/>
          <p:nvPr/>
        </p:nvSpPr>
        <p:spPr>
          <a:xfrm>
            <a:off x="4460553" y="3943897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60E743-33B1-433D-8B70-886CB891E9FD}"/>
              </a:ext>
            </a:extLst>
          </p:cNvPr>
          <p:cNvSpPr/>
          <p:nvPr/>
        </p:nvSpPr>
        <p:spPr>
          <a:xfrm>
            <a:off x="5320654" y="4752823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0FDB86C-2754-4D55-A328-B04011BC9140}"/>
              </a:ext>
            </a:extLst>
          </p:cNvPr>
          <p:cNvSpPr/>
          <p:nvPr/>
        </p:nvSpPr>
        <p:spPr>
          <a:xfrm>
            <a:off x="8856319" y="390706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</a:t>
            </a: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ED9EC06-9F9C-42D6-A265-88768B1D05A1}"/>
              </a:ext>
            </a:extLst>
          </p:cNvPr>
          <p:cNvSpPr/>
          <p:nvPr/>
        </p:nvSpPr>
        <p:spPr>
          <a:xfrm>
            <a:off x="7996219" y="306501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86FBA98-1E6C-4DED-8181-69475DBD421B}"/>
              </a:ext>
            </a:extLst>
          </p:cNvPr>
          <p:cNvSpPr/>
          <p:nvPr/>
        </p:nvSpPr>
        <p:spPr>
          <a:xfrm>
            <a:off x="8856320" y="306501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3381CA2-3439-455E-9F63-D0BB5E4D714A}"/>
              </a:ext>
            </a:extLst>
          </p:cNvPr>
          <p:cNvSpPr/>
          <p:nvPr/>
        </p:nvSpPr>
        <p:spPr>
          <a:xfrm>
            <a:off x="9716421" y="306501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269ABD6-1371-4CCE-ABDC-BCE0826B2C66}"/>
              </a:ext>
            </a:extLst>
          </p:cNvPr>
          <p:cNvSpPr/>
          <p:nvPr/>
        </p:nvSpPr>
        <p:spPr>
          <a:xfrm>
            <a:off x="10576522" y="306501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2EF44B8-3758-4748-B441-5454CEB2F9CC}"/>
              </a:ext>
            </a:extLst>
          </p:cNvPr>
          <p:cNvSpPr/>
          <p:nvPr/>
        </p:nvSpPr>
        <p:spPr>
          <a:xfrm>
            <a:off x="7996218" y="390706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21C287F-22F8-494D-9930-258F618CEC29}"/>
              </a:ext>
            </a:extLst>
          </p:cNvPr>
          <p:cNvSpPr/>
          <p:nvPr/>
        </p:nvSpPr>
        <p:spPr>
          <a:xfrm>
            <a:off x="8022176" y="474974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96A13EE-B327-4E28-BFC1-915F654F19D3}"/>
              </a:ext>
            </a:extLst>
          </p:cNvPr>
          <p:cNvSpPr/>
          <p:nvPr/>
        </p:nvSpPr>
        <p:spPr>
          <a:xfrm>
            <a:off x="9716421" y="3920777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9B5E2DB-947D-4D25-8684-864590DB35B6}"/>
              </a:ext>
            </a:extLst>
          </p:cNvPr>
          <p:cNvSpPr/>
          <p:nvPr/>
        </p:nvSpPr>
        <p:spPr>
          <a:xfrm>
            <a:off x="10576522" y="3918343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04E8331-BFDE-4EFD-A62D-8C45A7F5F2CD}"/>
              </a:ext>
            </a:extLst>
          </p:cNvPr>
          <p:cNvSpPr/>
          <p:nvPr/>
        </p:nvSpPr>
        <p:spPr>
          <a:xfrm>
            <a:off x="8869521" y="4749740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17A5F0F-0CBB-430A-BDC6-B5BFB9D0A4EB}"/>
              </a:ext>
            </a:extLst>
          </p:cNvPr>
          <p:cNvSpPr/>
          <p:nvPr/>
        </p:nvSpPr>
        <p:spPr>
          <a:xfrm>
            <a:off x="9716420" y="4749740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ABC0C7A-EA5F-4EBF-8215-8275FF269690}"/>
              </a:ext>
            </a:extLst>
          </p:cNvPr>
          <p:cNvSpPr/>
          <p:nvPr/>
        </p:nvSpPr>
        <p:spPr>
          <a:xfrm>
            <a:off x="10576522" y="4740083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EFD43-CB48-4B01-BF16-542C40C88961}"/>
              </a:ext>
            </a:extLst>
          </p:cNvPr>
          <p:cNvSpPr txBox="1"/>
          <p:nvPr/>
        </p:nvSpPr>
        <p:spPr>
          <a:xfrm>
            <a:off x="1460458" y="2549782"/>
            <a:ext cx="213367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18692B-6C43-44C4-8620-2D3C111807C0}"/>
              </a:ext>
            </a:extLst>
          </p:cNvPr>
          <p:cNvSpPr txBox="1"/>
          <p:nvPr/>
        </p:nvSpPr>
        <p:spPr>
          <a:xfrm>
            <a:off x="4460553" y="2548050"/>
            <a:ext cx="27747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Ideal </a:t>
            </a:r>
            <a:r>
              <a:rPr lang="en-US" sz="2000" u="sng" dirty="0">
                <a:solidFill>
                  <a:srgbClr val="000000"/>
                </a:solidFill>
              </a:rPr>
              <a:t>ALM</a:t>
            </a: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Placement*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55EB3E-0A83-4B03-A96F-AB3474E0688B}"/>
              </a:ext>
            </a:extLst>
          </p:cNvPr>
          <p:cNvSpPr txBox="1"/>
          <p:nvPr/>
        </p:nvSpPr>
        <p:spPr>
          <a:xfrm>
            <a:off x="8014416" y="2548049"/>
            <a:ext cx="3464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Suboptimal </a:t>
            </a:r>
            <a:r>
              <a:rPr lang="en-US" sz="2000" u="sng" dirty="0">
                <a:solidFill>
                  <a:srgbClr val="000000"/>
                </a:solidFill>
              </a:rPr>
              <a:t>ALM</a:t>
            </a: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Placement*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0F129F-9FD3-43D1-81B4-8BF153CAACF2}"/>
              </a:ext>
            </a:extLst>
          </p:cNvPr>
          <p:cNvSpPr txBox="1"/>
          <p:nvPr/>
        </p:nvSpPr>
        <p:spPr>
          <a:xfrm>
            <a:off x="7882745" y="5433135"/>
            <a:ext cx="3557643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 a</a:t>
            </a:r>
            <a:r>
              <a:rPr lang="en-US" sz="18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lang="en-US" sz="18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placed further from mux due to other placed resources (X)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3CC5053-4090-4B83-B79C-DCBDECD5F0C8}"/>
              </a:ext>
            </a:extLst>
          </p:cNvPr>
          <p:cNvSpPr/>
          <p:nvPr/>
        </p:nvSpPr>
        <p:spPr>
          <a:xfrm>
            <a:off x="1669292" y="5611355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1E9B9F-3E8B-4738-8CB8-982707F862AF}"/>
              </a:ext>
            </a:extLst>
          </p:cNvPr>
          <p:cNvSpPr txBox="1"/>
          <p:nvPr/>
        </p:nvSpPr>
        <p:spPr>
          <a:xfrm>
            <a:off x="2149544" y="5611355"/>
            <a:ext cx="103754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1C78FE8-E1A6-4EAA-84A7-09563957ABA2}"/>
              </a:ext>
            </a:extLst>
          </p:cNvPr>
          <p:cNvSpPr/>
          <p:nvPr/>
        </p:nvSpPr>
        <p:spPr>
          <a:xfrm>
            <a:off x="5014865" y="5614659"/>
            <a:ext cx="423227" cy="4103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2E7F0C-D31D-4DA5-8EEE-D87E0B9A55EF}"/>
              </a:ext>
            </a:extLst>
          </p:cNvPr>
          <p:cNvSpPr txBox="1"/>
          <p:nvPr/>
        </p:nvSpPr>
        <p:spPr>
          <a:xfrm>
            <a:off x="5526472" y="5614659"/>
            <a:ext cx="10349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lang="en-US" sz="2000" dirty="0">
                <a:solidFill>
                  <a:srgbClr val="000000"/>
                </a:solidFill>
              </a:rPr>
              <a:t>ALM</a:t>
            </a:r>
            <a:endParaRPr kumimoji="0" lang="en-US" sz="2000" b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8ED8F3-052E-4704-963D-12DA3E8EA58D}"/>
              </a:ext>
            </a:extLst>
          </p:cNvPr>
          <p:cNvSpPr txBox="1"/>
          <p:nvPr/>
        </p:nvSpPr>
        <p:spPr>
          <a:xfrm>
            <a:off x="7483876" y="6376490"/>
            <a:ext cx="411923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*In this example, ALM has 6-input LUT + FF</a:t>
            </a:r>
          </a:p>
        </p:txBody>
      </p:sp>
    </p:spTree>
    <p:extLst>
      <p:ext uri="{BB962C8B-B14F-4D97-AF65-F5344CB8AC3E}">
        <p14:creationId xmlns:p14="http://schemas.microsoft.com/office/powerpoint/2010/main" val="16970694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Distant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1764882"/>
          </a:xfrm>
        </p:spPr>
        <p:txBody>
          <a:bodyPr/>
          <a:lstStyle/>
          <a:p>
            <a:r>
              <a:rPr lang="en-US" sz="2400" dirty="0"/>
              <a:t>Strategy 1: reduce resource utilization</a:t>
            </a:r>
          </a:p>
          <a:p>
            <a:pPr lvl="1"/>
            <a:r>
              <a:rPr lang="en-US" sz="2000" dirty="0"/>
              <a:t>Many application-specific strategies</a:t>
            </a:r>
          </a:p>
          <a:p>
            <a:pPr lvl="1"/>
            <a:r>
              <a:rPr lang="en-US" sz="2000" dirty="0"/>
              <a:t>Change resource types</a:t>
            </a:r>
          </a:p>
          <a:p>
            <a:pPr lvl="2"/>
            <a:r>
              <a:rPr lang="en-US" sz="1600" dirty="0"/>
              <a:t>e.g., use embedded RAM for long FF chains, perform multiple operations in DSPs</a:t>
            </a:r>
          </a:p>
          <a:p>
            <a:pPr lvl="1"/>
            <a:r>
              <a:rPr lang="en-US" sz="2000" dirty="0"/>
              <a:t>Sacrifice performance (if possible) for fewer resources (</a:t>
            </a:r>
            <a:r>
              <a:rPr lang="en-US" sz="2000" i="1" dirty="0"/>
              <a:t>time multiplexing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23D708-C063-4B11-8E9B-864102277447}"/>
              </a:ext>
            </a:extLst>
          </p:cNvPr>
          <p:cNvSpPr/>
          <p:nvPr/>
        </p:nvSpPr>
        <p:spPr>
          <a:xfrm>
            <a:off x="2289613" y="432393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</a:t>
            </a: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22EFDB-1D17-4B70-AD9D-EDA8DAEC437F}"/>
              </a:ext>
            </a:extLst>
          </p:cNvPr>
          <p:cNvSpPr/>
          <p:nvPr/>
        </p:nvSpPr>
        <p:spPr>
          <a:xfrm>
            <a:off x="1429513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49309-8ACA-458F-A664-D58A4424CBD9}"/>
              </a:ext>
            </a:extLst>
          </p:cNvPr>
          <p:cNvSpPr/>
          <p:nvPr/>
        </p:nvSpPr>
        <p:spPr>
          <a:xfrm>
            <a:off x="2289614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28BCCD-9E41-4CCE-B352-6305A37ACD19}"/>
              </a:ext>
            </a:extLst>
          </p:cNvPr>
          <p:cNvSpPr/>
          <p:nvPr/>
        </p:nvSpPr>
        <p:spPr>
          <a:xfrm>
            <a:off x="3149715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7EE7E2-7A92-4C7D-ACD2-0FACEF33D0AC}"/>
              </a:ext>
            </a:extLst>
          </p:cNvPr>
          <p:cNvSpPr/>
          <p:nvPr/>
        </p:nvSpPr>
        <p:spPr>
          <a:xfrm>
            <a:off x="4009816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CDEC4F-F8EC-41DC-926A-382D98087724}"/>
              </a:ext>
            </a:extLst>
          </p:cNvPr>
          <p:cNvSpPr/>
          <p:nvPr/>
        </p:nvSpPr>
        <p:spPr>
          <a:xfrm>
            <a:off x="1429512" y="432393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8A9B5D-5433-4803-A677-D26293821D32}"/>
              </a:ext>
            </a:extLst>
          </p:cNvPr>
          <p:cNvSpPr/>
          <p:nvPr/>
        </p:nvSpPr>
        <p:spPr>
          <a:xfrm>
            <a:off x="1455470" y="5166606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793CA1-A099-473D-BAED-A64DE5F67CB6}"/>
              </a:ext>
            </a:extLst>
          </p:cNvPr>
          <p:cNvSpPr/>
          <p:nvPr/>
        </p:nvSpPr>
        <p:spPr>
          <a:xfrm>
            <a:off x="4009816" y="4335209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B372B8-CD26-497C-8BAA-CC1422DE2DD4}"/>
              </a:ext>
            </a:extLst>
          </p:cNvPr>
          <p:cNvSpPr/>
          <p:nvPr/>
        </p:nvSpPr>
        <p:spPr>
          <a:xfrm>
            <a:off x="2302815" y="5166606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E310B9-CC52-4DD7-BEE1-6BB557EFA476}"/>
              </a:ext>
            </a:extLst>
          </p:cNvPr>
          <p:cNvSpPr/>
          <p:nvPr/>
        </p:nvSpPr>
        <p:spPr>
          <a:xfrm>
            <a:off x="3149714" y="5166606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A89017-7A53-4F1D-87BB-38CE857A788F}"/>
              </a:ext>
            </a:extLst>
          </p:cNvPr>
          <p:cNvSpPr/>
          <p:nvPr/>
        </p:nvSpPr>
        <p:spPr>
          <a:xfrm>
            <a:off x="4009816" y="5156949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43D8E-A3AF-4394-A022-1880E1C8D858}"/>
              </a:ext>
            </a:extLst>
          </p:cNvPr>
          <p:cNvSpPr txBox="1"/>
          <p:nvPr/>
        </p:nvSpPr>
        <p:spPr>
          <a:xfrm>
            <a:off x="1447710" y="2964915"/>
            <a:ext cx="3464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Suboptimal ALM Placement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393064-2DE5-4933-80A4-2EBFF908BF1A}"/>
              </a:ext>
            </a:extLst>
          </p:cNvPr>
          <p:cNvSpPr/>
          <p:nvPr/>
        </p:nvSpPr>
        <p:spPr>
          <a:xfrm>
            <a:off x="7664082" y="432393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</a:t>
            </a: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40CCDE-AB4C-4FC2-881D-DB80B423D9CC}"/>
              </a:ext>
            </a:extLst>
          </p:cNvPr>
          <p:cNvSpPr/>
          <p:nvPr/>
        </p:nvSpPr>
        <p:spPr>
          <a:xfrm>
            <a:off x="6803982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760C59-C612-439C-A672-AF083BB9926D}"/>
              </a:ext>
            </a:extLst>
          </p:cNvPr>
          <p:cNvSpPr/>
          <p:nvPr/>
        </p:nvSpPr>
        <p:spPr>
          <a:xfrm>
            <a:off x="7664083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AADEC5-E255-41CB-82F7-96A327E196A0}"/>
              </a:ext>
            </a:extLst>
          </p:cNvPr>
          <p:cNvSpPr/>
          <p:nvPr/>
        </p:nvSpPr>
        <p:spPr>
          <a:xfrm>
            <a:off x="8524184" y="348188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F4236E-ACE2-46AC-9B65-7B10B145000F}"/>
              </a:ext>
            </a:extLst>
          </p:cNvPr>
          <p:cNvSpPr/>
          <p:nvPr/>
        </p:nvSpPr>
        <p:spPr>
          <a:xfrm>
            <a:off x="6803981" y="4323930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715C3A-30D1-43EA-8A47-F8D7951A16E4}"/>
              </a:ext>
            </a:extLst>
          </p:cNvPr>
          <p:cNvSpPr/>
          <p:nvPr/>
        </p:nvSpPr>
        <p:spPr>
          <a:xfrm>
            <a:off x="6829939" y="5166606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B799B40-B5D8-49A5-AE79-9E29199D0EB9}"/>
              </a:ext>
            </a:extLst>
          </p:cNvPr>
          <p:cNvSpPr/>
          <p:nvPr/>
        </p:nvSpPr>
        <p:spPr>
          <a:xfrm>
            <a:off x="9384285" y="4335209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AB1802C-A2A4-46CE-ACED-54CA5EA938AD}"/>
              </a:ext>
            </a:extLst>
          </p:cNvPr>
          <p:cNvSpPr/>
          <p:nvPr/>
        </p:nvSpPr>
        <p:spPr>
          <a:xfrm>
            <a:off x="7677284" y="5166606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11A1C8C-4E86-4D79-87C1-6EA02528AF15}"/>
              </a:ext>
            </a:extLst>
          </p:cNvPr>
          <p:cNvSpPr/>
          <p:nvPr/>
        </p:nvSpPr>
        <p:spPr>
          <a:xfrm>
            <a:off x="8524183" y="5166606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79DBA4-A948-4755-8099-786345751489}"/>
              </a:ext>
            </a:extLst>
          </p:cNvPr>
          <p:cNvSpPr/>
          <p:nvPr/>
        </p:nvSpPr>
        <p:spPr>
          <a:xfrm>
            <a:off x="9384285" y="5156949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008C44-3561-4C6D-9326-E9F0B9E463EA}"/>
              </a:ext>
            </a:extLst>
          </p:cNvPr>
          <p:cNvSpPr txBox="1"/>
          <p:nvPr/>
        </p:nvSpPr>
        <p:spPr>
          <a:xfrm>
            <a:off x="6974579" y="2964915"/>
            <a:ext cx="3464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Improved ALM Placement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BF676C-656B-4FAD-BCB5-BDC4544DAA5A}"/>
              </a:ext>
            </a:extLst>
          </p:cNvPr>
          <p:cNvSpPr/>
          <p:nvPr/>
        </p:nvSpPr>
        <p:spPr>
          <a:xfrm>
            <a:off x="3149713" y="4335209"/>
            <a:ext cx="703349" cy="68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F0CD36-FAD3-4A35-8746-F934F34DF290}"/>
              </a:ext>
            </a:extLst>
          </p:cNvPr>
          <p:cNvSpPr/>
          <p:nvPr/>
        </p:nvSpPr>
        <p:spPr>
          <a:xfrm>
            <a:off x="3149713" y="4335209"/>
            <a:ext cx="703349" cy="6819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X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CE11531-E9C2-479B-B581-03ACFF8A12BD}"/>
              </a:ext>
            </a:extLst>
          </p:cNvPr>
          <p:cNvSpPr/>
          <p:nvPr/>
        </p:nvSpPr>
        <p:spPr>
          <a:xfrm>
            <a:off x="9382788" y="3469604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F256FF-4543-4CEB-A401-3E5B4F80DF50}"/>
              </a:ext>
            </a:extLst>
          </p:cNvPr>
          <p:cNvSpPr/>
          <p:nvPr/>
        </p:nvSpPr>
        <p:spPr>
          <a:xfrm>
            <a:off x="8535471" y="4309916"/>
            <a:ext cx="703349" cy="68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6256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07005 0.1229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0" grpId="0" animBg="1"/>
      <p:bldP spid="44" grpId="0" animBg="1"/>
      <p:bldP spid="46" grpId="0" animBg="1"/>
      <p:bldP spid="50" grpId="0" animBg="1"/>
      <p:bldP spid="52" grpId="0" animBg="1"/>
      <p:bldP spid="54" grpId="0" animBg="1"/>
      <p:bldP spid="56" grpId="0" animBg="1"/>
      <p:bldP spid="58" grpId="0"/>
      <p:bldP spid="20" grpId="0" animBg="1"/>
      <p:bldP spid="62" grpId="0" animBg="1"/>
      <p:bldP spid="62" grpId="1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Distant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87768" y="1049339"/>
            <a:ext cx="11239130" cy="1764882"/>
          </a:xfrm>
        </p:spPr>
        <p:txBody>
          <a:bodyPr/>
          <a:lstStyle/>
          <a:p>
            <a:r>
              <a:rPr lang="en-US" sz="2400" dirty="0"/>
              <a:t>Strategy 2: add FFs to breakup long connection into multiple cycles (pipelining)</a:t>
            </a:r>
          </a:p>
          <a:p>
            <a:pPr lvl="1"/>
            <a:r>
              <a:rPr lang="en-US" sz="2000" dirty="0"/>
              <a:t>Effective, but can be awkward to implement</a:t>
            </a:r>
          </a:p>
          <a:p>
            <a:pPr lvl="1"/>
            <a:r>
              <a:rPr lang="en-US" sz="2000" dirty="0"/>
              <a:t>Must identify distant connections and then modify design</a:t>
            </a:r>
          </a:p>
          <a:p>
            <a:pPr lvl="1"/>
            <a:r>
              <a:rPr lang="en-US" sz="2000" dirty="0"/>
              <a:t>Placement and routing aren’t guaranteed to produce same results</a:t>
            </a:r>
          </a:p>
          <a:p>
            <a:pPr lvl="2"/>
            <a:r>
              <a:rPr lang="en-US" sz="1600" dirty="0"/>
              <a:t>Distant resources in one compile might be close in another compile</a:t>
            </a:r>
          </a:p>
          <a:p>
            <a:pPr lvl="1"/>
            <a:r>
              <a:rPr lang="en-US" sz="2000" dirty="0"/>
              <a:t>Increases FF usage, may cause other bottleneck</a:t>
            </a:r>
          </a:p>
          <a:p>
            <a:pPr lvl="1"/>
            <a:r>
              <a:rPr lang="en-US" sz="2000" dirty="0"/>
              <a:t>Especially effective on FPGAs with </a:t>
            </a:r>
            <a:r>
              <a:rPr lang="en-US" sz="2000" dirty="0" err="1"/>
              <a:t>HyperFlex</a:t>
            </a:r>
            <a:r>
              <a:rPr lang="en-US" sz="2000" dirty="0"/>
              <a:t> (FFs embedded into interconnect)</a:t>
            </a:r>
          </a:p>
          <a:p>
            <a:pPr lvl="1"/>
            <a:endParaRPr lang="en-US" sz="26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6DEFC4-FEED-4CB7-ADA0-51572C37494C}"/>
              </a:ext>
            </a:extLst>
          </p:cNvPr>
          <p:cNvSpPr/>
          <p:nvPr/>
        </p:nvSpPr>
        <p:spPr>
          <a:xfrm>
            <a:off x="1341517" y="3683991"/>
            <a:ext cx="1028743" cy="997488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Source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E7B6D2-2410-4DB3-BC14-98462E1FA3F7}"/>
              </a:ext>
            </a:extLst>
          </p:cNvPr>
          <p:cNvSpPr/>
          <p:nvPr/>
        </p:nvSpPr>
        <p:spPr>
          <a:xfrm>
            <a:off x="10071758" y="4619807"/>
            <a:ext cx="1028743" cy="997488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Sink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E8389A-F292-46F0-8FB1-0E2BBF37DCA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5745287" y="792080"/>
            <a:ext cx="437072" cy="821586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9A0E37-6A33-4A62-BDDF-5AB76F80516B}"/>
              </a:ext>
            </a:extLst>
          </p:cNvPr>
          <p:cNvSpPr/>
          <p:nvPr/>
        </p:nvSpPr>
        <p:spPr>
          <a:xfrm>
            <a:off x="3566557" y="4619807"/>
            <a:ext cx="1028743" cy="997488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4B9399-523A-4C2D-9022-B7AB0BA407EA}"/>
              </a:ext>
            </a:extLst>
          </p:cNvPr>
          <p:cNvSpPr/>
          <p:nvPr/>
        </p:nvSpPr>
        <p:spPr>
          <a:xfrm>
            <a:off x="6805799" y="4619807"/>
            <a:ext cx="1028743" cy="997488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2346B4D-EF86-4477-9266-C9BA8340B665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16200000" flipH="1">
            <a:off x="2492687" y="4044681"/>
            <a:ext cx="437072" cy="1710668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01C08E-2647-4F9D-96FE-E2BDAAD35A7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595300" y="5118551"/>
            <a:ext cx="22104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5EADEA-C08E-4B66-8452-CF3E7713817D}"/>
              </a:ext>
            </a:extLst>
          </p:cNvPr>
          <p:cNvSpPr txBox="1"/>
          <p:nvPr/>
        </p:nvSpPr>
        <p:spPr>
          <a:xfrm>
            <a:off x="2408549" y="3719219"/>
            <a:ext cx="7852345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Problem: distant source and sink will have long interconnect delay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22780-9AA5-4FA5-ACE8-E776DBF52F91}"/>
              </a:ext>
            </a:extLst>
          </p:cNvPr>
          <p:cNvSpPr txBox="1"/>
          <p:nvPr/>
        </p:nvSpPr>
        <p:spPr>
          <a:xfrm>
            <a:off x="3270953" y="5481408"/>
            <a:ext cx="7852345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Possible solution: break up delay across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871066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Routing Congestion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42301" y="1195323"/>
            <a:ext cx="7943271" cy="4985702"/>
          </a:xfrm>
        </p:spPr>
        <p:txBody>
          <a:bodyPr/>
          <a:lstStyle/>
          <a:p>
            <a:r>
              <a:rPr lang="en-US" dirty="0"/>
              <a:t>Congestion occurs when too many signals routed in the same area of the FPGA</a:t>
            </a:r>
          </a:p>
          <a:p>
            <a:pPr lvl="1"/>
            <a:r>
              <a:rPr lang="en-US" dirty="0"/>
              <a:t>High contention for tracks and switch boxes</a:t>
            </a:r>
          </a:p>
          <a:p>
            <a:pPr lvl="1"/>
            <a:r>
              <a:rPr lang="en-US" dirty="0"/>
              <a:t>Congested regions must be routed around</a:t>
            </a:r>
          </a:p>
          <a:p>
            <a:pPr lvl="2"/>
            <a:r>
              <a:rPr lang="en-US" dirty="0"/>
              <a:t>Creates long distances, even for close placements</a:t>
            </a:r>
          </a:p>
          <a:p>
            <a:pPr marL="803275" lvl="2" indent="0">
              <a:buNone/>
            </a:pPr>
            <a:endParaRPr lang="en-US" dirty="0"/>
          </a:p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Minimize resources</a:t>
            </a:r>
          </a:p>
          <a:p>
            <a:pPr lvl="1"/>
            <a:r>
              <a:rPr lang="en-US" dirty="0"/>
              <a:t>Use time multiplexing or Network-on-Chip (</a:t>
            </a:r>
            <a:r>
              <a:rPr lang="en-US" dirty="0" err="1"/>
              <a:t>NoC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Pipelining interconnect may help, but can also hurt</a:t>
            </a:r>
          </a:p>
          <a:p>
            <a:pPr lvl="2"/>
            <a:r>
              <a:rPr lang="en-US" dirty="0"/>
              <a:t>Don’t know what nets will require additional FFs before routing</a:t>
            </a:r>
          </a:p>
          <a:p>
            <a:pPr lvl="1"/>
            <a:r>
              <a:rPr lang="en-US" dirty="0"/>
              <a:t>Optimize fanout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 descr="A picture containing clock, holding, person, sign&#10;&#10;Description automatically generated">
            <a:extLst>
              <a:ext uri="{FF2B5EF4-FFF2-40B4-BE49-F238E27FC236}">
                <a16:creationId xmlns:a16="http://schemas.microsoft.com/office/drawing/2014/main" id="{13E1032F-F644-4871-9F86-02D726CB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74" y="1195323"/>
            <a:ext cx="2046723" cy="229445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17C3A62-295E-4D69-96EC-646EE43B8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73" y="3688174"/>
            <a:ext cx="2046723" cy="2236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C028F-3BE6-420E-9CF2-1E67EA694784}"/>
              </a:ext>
            </a:extLst>
          </p:cNvPr>
          <p:cNvSpPr txBox="1"/>
          <p:nvPr/>
        </p:nvSpPr>
        <p:spPr>
          <a:xfrm>
            <a:off x="10523398" y="1967023"/>
            <a:ext cx="1483873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Congested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BA80D-DCEF-4FDB-A8B5-BCEDCC67F18A}"/>
              </a:ext>
            </a:extLst>
          </p:cNvPr>
          <p:cNvSpPr txBox="1"/>
          <p:nvPr/>
        </p:nvSpPr>
        <p:spPr>
          <a:xfrm>
            <a:off x="10523397" y="4212382"/>
            <a:ext cx="1483873" cy="1009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Less-</a:t>
            </a:r>
            <a:b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Congested Region</a:t>
            </a:r>
          </a:p>
        </p:txBody>
      </p:sp>
    </p:spTree>
    <p:extLst>
      <p:ext uri="{BB962C8B-B14F-4D97-AF65-F5344CB8AC3E}">
        <p14:creationId xmlns:p14="http://schemas.microsoft.com/office/powerpoint/2010/main" val="41023236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Fanout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1E28D18-3A69-40C7-89E6-22225F0B81CD}"/>
              </a:ext>
            </a:extLst>
          </p:cNvPr>
          <p:cNvSpPr txBox="1">
            <a:spLocks/>
          </p:cNvSpPr>
          <p:nvPr/>
        </p:nvSpPr>
        <p:spPr>
          <a:xfrm>
            <a:off x="1088968" y="1049339"/>
            <a:ext cx="10389859" cy="201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Strategy 1: register duplication</a:t>
            </a:r>
          </a:p>
          <a:p>
            <a:pPr lvl="1"/>
            <a:r>
              <a:rPr lang="en-US" sz="2000" dirty="0"/>
              <a:t>Problem: difficult to place all sinks close to high-fanout source</a:t>
            </a:r>
          </a:p>
          <a:p>
            <a:pPr lvl="1"/>
            <a:r>
              <a:rPr lang="en-US" sz="2000" dirty="0"/>
              <a:t>Solution: </a:t>
            </a:r>
            <a:r>
              <a:rPr lang="en-US" sz="2000" i="1" dirty="0"/>
              <a:t>replicate</a:t>
            </a:r>
            <a:r>
              <a:rPr lang="en-US" sz="2000" dirty="0"/>
              <a:t> fanout source register (</a:t>
            </a:r>
            <a:r>
              <a:rPr lang="en-US" sz="2000" i="1" dirty="0"/>
              <a:t>FF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Limitation: increases fan-out of preceding signal (</a:t>
            </a:r>
            <a:r>
              <a:rPr lang="en-US" sz="2000" i="1" dirty="0"/>
              <a:t>FF</a:t>
            </a:r>
            <a:r>
              <a:rPr lang="en-US" sz="2000" i="1" baseline="-25000" dirty="0"/>
              <a:t>0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Can potentially create new bottleneck between </a:t>
            </a:r>
            <a:r>
              <a:rPr lang="en-US" sz="1600" i="1" dirty="0"/>
              <a:t>FF</a:t>
            </a:r>
            <a:r>
              <a:rPr lang="en-US" sz="1600" i="1" baseline="-25000" dirty="0"/>
              <a:t>0</a:t>
            </a:r>
            <a:r>
              <a:rPr lang="en-US" sz="1600" dirty="0"/>
              <a:t> and duplicated </a:t>
            </a:r>
            <a:r>
              <a:rPr lang="en-US" sz="1600" i="1" dirty="0"/>
              <a:t>FF</a:t>
            </a:r>
            <a:r>
              <a:rPr lang="en-US" sz="1600" i="1" baseline="-25000" dirty="0"/>
              <a:t>1 </a:t>
            </a:r>
            <a:r>
              <a:rPr lang="en-US" sz="1600" dirty="0"/>
              <a:t>(steals slack)</a:t>
            </a:r>
            <a:endParaRPr lang="en-US" sz="1600" i="1" baseline="-25000" dirty="0"/>
          </a:p>
          <a:p>
            <a:pPr lvl="1"/>
            <a:r>
              <a:rPr lang="en-US" sz="2000" dirty="0"/>
              <a:t>Deciding amount of duplication can be tricky</a:t>
            </a:r>
          </a:p>
          <a:p>
            <a:pPr lvl="2"/>
            <a:r>
              <a:rPr lang="en-US" sz="1600" dirty="0"/>
              <a:t>Can be automatic or manually specified per signal</a:t>
            </a:r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33EE77-B2B9-40F5-AABF-4E33E696E343}"/>
              </a:ext>
            </a:extLst>
          </p:cNvPr>
          <p:cNvSpPr/>
          <p:nvPr/>
        </p:nvSpPr>
        <p:spPr>
          <a:xfrm>
            <a:off x="2271352" y="458343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ED2D4E-2C50-48E2-823E-3D36FD89E43A}"/>
              </a:ext>
            </a:extLst>
          </p:cNvPr>
          <p:cNvSpPr/>
          <p:nvPr/>
        </p:nvSpPr>
        <p:spPr>
          <a:xfrm>
            <a:off x="13283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62BE5-8078-43E2-9DCF-C223BF1A1C01}"/>
              </a:ext>
            </a:extLst>
          </p:cNvPr>
          <p:cNvSpPr/>
          <p:nvPr/>
        </p:nvSpPr>
        <p:spPr>
          <a:xfrm>
            <a:off x="20141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48A701-CD72-49E1-A304-059A650AC29C}"/>
              </a:ext>
            </a:extLst>
          </p:cNvPr>
          <p:cNvSpPr/>
          <p:nvPr/>
        </p:nvSpPr>
        <p:spPr>
          <a:xfrm>
            <a:off x="26999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720A4C-F5F6-470A-9E55-DAB72D495016}"/>
              </a:ext>
            </a:extLst>
          </p:cNvPr>
          <p:cNvSpPr/>
          <p:nvPr/>
        </p:nvSpPr>
        <p:spPr>
          <a:xfrm>
            <a:off x="33857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BE65F3-7B39-4F06-934E-DCC7DA04E96F}"/>
              </a:ext>
            </a:extLst>
          </p:cNvPr>
          <p:cNvSpPr/>
          <p:nvPr/>
        </p:nvSpPr>
        <p:spPr>
          <a:xfrm>
            <a:off x="6425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C43542-C6D5-4211-98B3-50E492D9A213}"/>
              </a:ext>
            </a:extLst>
          </p:cNvPr>
          <p:cNvSpPr/>
          <p:nvPr/>
        </p:nvSpPr>
        <p:spPr>
          <a:xfrm>
            <a:off x="4071566" y="5450852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7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B2AE83-ABCD-49CB-8826-96479A6A02DE}"/>
              </a:ext>
            </a:extLst>
          </p:cNvPr>
          <p:cNvSpPr/>
          <p:nvPr/>
        </p:nvSpPr>
        <p:spPr>
          <a:xfrm>
            <a:off x="2271352" y="394233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6D526D-8C4B-4661-8F6E-568BF28FAFC5}"/>
              </a:ext>
            </a:extLst>
          </p:cNvPr>
          <p:cNvCxnSpPr>
            <a:cxnSpLocks/>
          </p:cNvCxnSpPr>
          <p:nvPr/>
        </p:nvCxnSpPr>
        <p:spPr>
          <a:xfrm>
            <a:off x="881406" y="5236810"/>
            <a:ext cx="346874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1ABC54-FFD2-4A46-AFEC-C1D4EC41560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99752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B4AC03-27EE-4620-93A0-D9A448D2FF72}"/>
              </a:ext>
            </a:extLst>
          </p:cNvPr>
          <p:cNvCxnSpPr>
            <a:cxnSpLocks/>
          </p:cNvCxnSpPr>
          <p:nvPr/>
        </p:nvCxnSpPr>
        <p:spPr>
          <a:xfrm flipV="1">
            <a:off x="1595078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26C7F5-77B9-4182-BEDC-69B3926D7644}"/>
              </a:ext>
            </a:extLst>
          </p:cNvPr>
          <p:cNvCxnSpPr>
            <a:cxnSpLocks/>
          </p:cNvCxnSpPr>
          <p:nvPr/>
        </p:nvCxnSpPr>
        <p:spPr>
          <a:xfrm flipV="1">
            <a:off x="2271352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C85E3A-38C6-480B-A7A9-93206F05A841}"/>
              </a:ext>
            </a:extLst>
          </p:cNvPr>
          <p:cNvCxnSpPr>
            <a:cxnSpLocks/>
          </p:cNvCxnSpPr>
          <p:nvPr/>
        </p:nvCxnSpPr>
        <p:spPr>
          <a:xfrm flipV="1">
            <a:off x="2961914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72E9E-37F9-45F3-AA21-39FBC41FE500}"/>
              </a:ext>
            </a:extLst>
          </p:cNvPr>
          <p:cNvCxnSpPr>
            <a:cxnSpLocks/>
          </p:cNvCxnSpPr>
          <p:nvPr/>
        </p:nvCxnSpPr>
        <p:spPr>
          <a:xfrm flipV="1">
            <a:off x="3647715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E91227-239D-41B4-BAEC-930641672E2D}"/>
              </a:ext>
            </a:extLst>
          </p:cNvPr>
          <p:cNvCxnSpPr>
            <a:cxnSpLocks/>
          </p:cNvCxnSpPr>
          <p:nvPr/>
        </p:nvCxnSpPr>
        <p:spPr>
          <a:xfrm flipV="1">
            <a:off x="4326338" y="5236810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412DD-F5D3-47F7-8DAB-4BFDD6CC85C3}"/>
              </a:ext>
            </a:extLst>
          </p:cNvPr>
          <p:cNvCxnSpPr>
            <a:cxnSpLocks/>
          </p:cNvCxnSpPr>
          <p:nvPr/>
        </p:nvCxnSpPr>
        <p:spPr>
          <a:xfrm flipV="1">
            <a:off x="2532540" y="5082176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75470E-4B8F-44DF-B01B-9CD46242B88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528538" y="4441081"/>
            <a:ext cx="0" cy="14235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46E0E0-E3B4-47AD-AD40-6305EED90B55}"/>
              </a:ext>
            </a:extLst>
          </p:cNvPr>
          <p:cNvSpPr txBox="1"/>
          <p:nvPr/>
        </p:nvSpPr>
        <p:spPr>
          <a:xfrm>
            <a:off x="3042910" y="4082567"/>
            <a:ext cx="3044449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fanout from FF</a:t>
            </a:r>
            <a:r>
              <a:rPr lang="en-US" sz="20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creates long distances to FF</a:t>
            </a:r>
            <a:r>
              <a:rPr lang="en-US" sz="20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FF</a:t>
            </a:r>
            <a:r>
              <a:rPr lang="en-US" sz="20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3D8B86-930D-4E51-A9B4-45B98828335F}"/>
              </a:ext>
            </a:extLst>
          </p:cNvPr>
          <p:cNvSpPr/>
          <p:nvPr/>
        </p:nvSpPr>
        <p:spPr>
          <a:xfrm>
            <a:off x="66822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B6ACFAB-87B3-4887-B212-5F81EC9A33AD}"/>
              </a:ext>
            </a:extLst>
          </p:cNvPr>
          <p:cNvSpPr/>
          <p:nvPr/>
        </p:nvSpPr>
        <p:spPr>
          <a:xfrm>
            <a:off x="73680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DB8CE6-64FF-40BA-AD07-AA116EBBBE66}"/>
              </a:ext>
            </a:extLst>
          </p:cNvPr>
          <p:cNvSpPr/>
          <p:nvPr/>
        </p:nvSpPr>
        <p:spPr>
          <a:xfrm>
            <a:off x="80538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78342F-6C4E-496D-8102-A4B7F15637ED}"/>
              </a:ext>
            </a:extLst>
          </p:cNvPr>
          <p:cNvSpPr/>
          <p:nvPr/>
        </p:nvSpPr>
        <p:spPr>
          <a:xfrm>
            <a:off x="87396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2D0BD1B-154D-4071-B561-84B187A34375}"/>
              </a:ext>
            </a:extLst>
          </p:cNvPr>
          <p:cNvSpPr/>
          <p:nvPr/>
        </p:nvSpPr>
        <p:spPr>
          <a:xfrm>
            <a:off x="59964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3ADB2AD-546A-4294-B4E2-20EBF63AB9FF}"/>
              </a:ext>
            </a:extLst>
          </p:cNvPr>
          <p:cNvSpPr/>
          <p:nvPr/>
        </p:nvSpPr>
        <p:spPr>
          <a:xfrm>
            <a:off x="9425464" y="5557387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7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00F309-DC73-4723-A3A5-D5FF731C4D62}"/>
              </a:ext>
            </a:extLst>
          </p:cNvPr>
          <p:cNvSpPr/>
          <p:nvPr/>
        </p:nvSpPr>
        <p:spPr>
          <a:xfrm>
            <a:off x="7625250" y="3879688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ECE2C5-6AE9-4CD5-8DE6-BBBB214038A6}"/>
              </a:ext>
            </a:extLst>
          </p:cNvPr>
          <p:cNvCxnSpPr>
            <a:cxnSpLocks/>
          </p:cNvCxnSpPr>
          <p:nvPr/>
        </p:nvCxnSpPr>
        <p:spPr>
          <a:xfrm>
            <a:off x="6217444" y="5343345"/>
            <a:ext cx="14241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0C700B-872D-4B97-8257-79C0F83218DE}"/>
              </a:ext>
            </a:extLst>
          </p:cNvPr>
          <p:cNvCxnSpPr>
            <a:cxnSpLocks/>
          </p:cNvCxnSpPr>
          <p:nvPr/>
        </p:nvCxnSpPr>
        <p:spPr>
          <a:xfrm flipV="1">
            <a:off x="6235304" y="5343831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50326B-7310-4609-B999-2293A4CDF5A2}"/>
              </a:ext>
            </a:extLst>
          </p:cNvPr>
          <p:cNvCxnSpPr>
            <a:cxnSpLocks/>
          </p:cNvCxnSpPr>
          <p:nvPr/>
        </p:nvCxnSpPr>
        <p:spPr>
          <a:xfrm flipV="1">
            <a:off x="6948976" y="5343345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B0A89E-556B-4A65-B11A-7EDBA206B96C}"/>
              </a:ext>
            </a:extLst>
          </p:cNvPr>
          <p:cNvCxnSpPr>
            <a:cxnSpLocks/>
          </p:cNvCxnSpPr>
          <p:nvPr/>
        </p:nvCxnSpPr>
        <p:spPr>
          <a:xfrm flipV="1">
            <a:off x="7625250" y="5343345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963D9A-F8ED-450D-9E07-4AF75AF6677D}"/>
              </a:ext>
            </a:extLst>
          </p:cNvPr>
          <p:cNvCxnSpPr>
            <a:cxnSpLocks/>
          </p:cNvCxnSpPr>
          <p:nvPr/>
        </p:nvCxnSpPr>
        <p:spPr>
          <a:xfrm flipV="1">
            <a:off x="8315812" y="5343345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B8B3F-27DE-4A41-995D-0A3EF3C829CB}"/>
              </a:ext>
            </a:extLst>
          </p:cNvPr>
          <p:cNvCxnSpPr>
            <a:cxnSpLocks/>
          </p:cNvCxnSpPr>
          <p:nvPr/>
        </p:nvCxnSpPr>
        <p:spPr>
          <a:xfrm flipV="1">
            <a:off x="9001613" y="5343345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3E2D1D-B093-4639-AC01-811C3F5F4F17}"/>
              </a:ext>
            </a:extLst>
          </p:cNvPr>
          <p:cNvCxnSpPr>
            <a:cxnSpLocks/>
          </p:cNvCxnSpPr>
          <p:nvPr/>
        </p:nvCxnSpPr>
        <p:spPr>
          <a:xfrm flipV="1">
            <a:off x="9680236" y="5326409"/>
            <a:ext cx="0" cy="23097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7CA1D3-FD04-4EBD-A5F2-0CA591158ABE}"/>
              </a:ext>
            </a:extLst>
          </p:cNvPr>
          <p:cNvCxnSpPr>
            <a:cxnSpLocks/>
          </p:cNvCxnSpPr>
          <p:nvPr/>
        </p:nvCxnSpPr>
        <p:spPr>
          <a:xfrm flipV="1">
            <a:off x="6945268" y="4537800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C2A114-4ED6-4D05-AC33-58C02732802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882436" y="4378432"/>
            <a:ext cx="0" cy="14235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E776E3-70E2-4A2C-843E-B8D1B0766D00}"/>
              </a:ext>
            </a:extLst>
          </p:cNvPr>
          <p:cNvSpPr txBox="1"/>
          <p:nvPr/>
        </p:nvSpPr>
        <p:spPr>
          <a:xfrm>
            <a:off x="9425678" y="4388870"/>
            <a:ext cx="2081861" cy="751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Duplicated FF</a:t>
            </a:r>
            <a:r>
              <a:rPr lang="en-US" sz="20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20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shortens longest connection</a:t>
            </a:r>
            <a:endParaRPr lang="en-US" sz="2000" i="1" baseline="-250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1B7EE8-0D0E-4860-ACCF-AFF6F6BA259C}"/>
              </a:ext>
            </a:extLst>
          </p:cNvPr>
          <p:cNvCxnSpPr>
            <a:cxnSpLocks/>
          </p:cNvCxnSpPr>
          <p:nvPr/>
        </p:nvCxnSpPr>
        <p:spPr>
          <a:xfrm>
            <a:off x="8299816" y="5343345"/>
            <a:ext cx="138042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CAC7D1-2DB3-4BBA-8179-B9487C418598}"/>
              </a:ext>
            </a:extLst>
          </p:cNvPr>
          <p:cNvCxnSpPr>
            <a:cxnSpLocks/>
          </p:cNvCxnSpPr>
          <p:nvPr/>
        </p:nvCxnSpPr>
        <p:spPr>
          <a:xfrm flipV="1">
            <a:off x="9001613" y="4520784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3DAD26-003A-4D44-B905-4371420169BC}"/>
              </a:ext>
            </a:extLst>
          </p:cNvPr>
          <p:cNvCxnSpPr>
            <a:cxnSpLocks/>
          </p:cNvCxnSpPr>
          <p:nvPr/>
        </p:nvCxnSpPr>
        <p:spPr>
          <a:xfrm flipV="1">
            <a:off x="6952890" y="5190924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B17322-35D5-424B-84F4-63FDDC9524EE}"/>
              </a:ext>
            </a:extLst>
          </p:cNvPr>
          <p:cNvCxnSpPr>
            <a:cxnSpLocks/>
          </p:cNvCxnSpPr>
          <p:nvPr/>
        </p:nvCxnSpPr>
        <p:spPr>
          <a:xfrm flipV="1">
            <a:off x="9001613" y="5173779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21DF1B-73E2-47AB-8961-6E2C16E5C6D2}"/>
              </a:ext>
            </a:extLst>
          </p:cNvPr>
          <p:cNvSpPr/>
          <p:nvPr/>
        </p:nvSpPr>
        <p:spPr>
          <a:xfrm>
            <a:off x="8739664" y="4689967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5026706-56AD-459A-988B-BF0D469A35CE}"/>
              </a:ext>
            </a:extLst>
          </p:cNvPr>
          <p:cNvSpPr/>
          <p:nvPr/>
        </p:nvSpPr>
        <p:spPr>
          <a:xfrm>
            <a:off x="6682264" y="4690906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105916-01C3-4E55-AE90-5BA69E2C1512}"/>
              </a:ext>
            </a:extLst>
          </p:cNvPr>
          <p:cNvCxnSpPr>
            <a:cxnSpLocks/>
          </p:cNvCxnSpPr>
          <p:nvPr/>
        </p:nvCxnSpPr>
        <p:spPr>
          <a:xfrm flipV="1">
            <a:off x="6929275" y="4537800"/>
            <a:ext cx="2081864" cy="633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C85DBB9-17D0-4609-B4EF-A1C3645DB1A7}"/>
              </a:ext>
            </a:extLst>
          </p:cNvPr>
          <p:cNvSpPr txBox="1"/>
          <p:nvPr/>
        </p:nvSpPr>
        <p:spPr>
          <a:xfrm>
            <a:off x="1653561" y="3433375"/>
            <a:ext cx="18893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10E496-886D-4551-A09E-94CC80DB2269}"/>
              </a:ext>
            </a:extLst>
          </p:cNvPr>
          <p:cNvSpPr txBox="1"/>
          <p:nvPr/>
        </p:nvSpPr>
        <p:spPr>
          <a:xfrm>
            <a:off x="7098695" y="3433375"/>
            <a:ext cx="20818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Optimized Circuit</a:t>
            </a:r>
          </a:p>
        </p:txBody>
      </p:sp>
    </p:spTree>
    <p:extLst>
      <p:ext uri="{BB962C8B-B14F-4D97-AF65-F5344CB8AC3E}">
        <p14:creationId xmlns:p14="http://schemas.microsoft.com/office/powerpoint/2010/main" val="4188959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6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Fanout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1E28D18-3A69-40C7-89E6-22225F0B81CD}"/>
              </a:ext>
            </a:extLst>
          </p:cNvPr>
          <p:cNvSpPr txBox="1">
            <a:spLocks/>
          </p:cNvSpPr>
          <p:nvPr/>
        </p:nvSpPr>
        <p:spPr>
          <a:xfrm>
            <a:off x="654049" y="1036183"/>
            <a:ext cx="10601598" cy="252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Strategy 2: pipelined fanout trees</a:t>
            </a:r>
          </a:p>
          <a:p>
            <a:pPr lvl="1"/>
            <a:r>
              <a:rPr lang="en-US" sz="2000" dirty="0"/>
              <a:t>Handles high fanout across multiple cycles of lower fanout</a:t>
            </a:r>
          </a:p>
          <a:p>
            <a:pPr lvl="2"/>
            <a:r>
              <a:rPr lang="en-US" dirty="0"/>
              <a:t>e.g. 3 cycles of 2-fanout instead of 1 cycle of 8-fanout</a:t>
            </a:r>
          </a:p>
          <a:p>
            <a:pPr lvl="1"/>
            <a:r>
              <a:rPr lang="en-US" sz="2000" dirty="0"/>
              <a:t>Limitations: </a:t>
            </a:r>
          </a:p>
          <a:p>
            <a:pPr lvl="2"/>
            <a:r>
              <a:rPr lang="en-US" dirty="0"/>
              <a:t>Increases FF usage and latency</a:t>
            </a:r>
          </a:p>
          <a:p>
            <a:pPr lvl="2"/>
            <a:r>
              <a:rPr lang="en-US" dirty="0"/>
              <a:t>Manual implementation is awkward, may require exploration</a:t>
            </a:r>
          </a:p>
          <a:p>
            <a:pPr lvl="1"/>
            <a:r>
              <a:rPr lang="en-US" sz="2000" dirty="0"/>
              <a:t>Hierarchical proximity register chains help automate</a:t>
            </a:r>
          </a:p>
          <a:p>
            <a:pPr lvl="2"/>
            <a:r>
              <a:rPr lang="en-US" dirty="0"/>
              <a:t>But place restrictions on code</a:t>
            </a:r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33EE77-B2B9-40F5-AABF-4E33E696E343}"/>
              </a:ext>
            </a:extLst>
          </p:cNvPr>
          <p:cNvSpPr/>
          <p:nvPr/>
        </p:nvSpPr>
        <p:spPr>
          <a:xfrm>
            <a:off x="2660718" y="4409446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ED2D4E-2C50-48E2-823E-3D36FD89E43A}"/>
              </a:ext>
            </a:extLst>
          </p:cNvPr>
          <p:cNvSpPr/>
          <p:nvPr/>
        </p:nvSpPr>
        <p:spPr>
          <a:xfrm>
            <a:off x="9588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62BE5-8078-43E2-9DCF-C223BF1A1C01}"/>
              </a:ext>
            </a:extLst>
          </p:cNvPr>
          <p:cNvSpPr/>
          <p:nvPr/>
        </p:nvSpPr>
        <p:spPr>
          <a:xfrm>
            <a:off x="16446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48A701-CD72-49E1-A304-059A650AC29C}"/>
              </a:ext>
            </a:extLst>
          </p:cNvPr>
          <p:cNvSpPr/>
          <p:nvPr/>
        </p:nvSpPr>
        <p:spPr>
          <a:xfrm>
            <a:off x="23304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720A4C-F5F6-470A-9E55-DAB72D495016}"/>
              </a:ext>
            </a:extLst>
          </p:cNvPr>
          <p:cNvSpPr/>
          <p:nvPr/>
        </p:nvSpPr>
        <p:spPr>
          <a:xfrm>
            <a:off x="30162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BE65F3-7B39-4F06-934E-DCC7DA04E96F}"/>
              </a:ext>
            </a:extLst>
          </p:cNvPr>
          <p:cNvSpPr/>
          <p:nvPr/>
        </p:nvSpPr>
        <p:spPr>
          <a:xfrm>
            <a:off x="2730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C43542-C6D5-4211-98B3-50E492D9A213}"/>
              </a:ext>
            </a:extLst>
          </p:cNvPr>
          <p:cNvSpPr/>
          <p:nvPr/>
        </p:nvSpPr>
        <p:spPr>
          <a:xfrm>
            <a:off x="3702087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6D526D-8C4B-4661-8F6E-568BF28FAFC5}"/>
              </a:ext>
            </a:extLst>
          </p:cNvPr>
          <p:cNvCxnSpPr>
            <a:cxnSpLocks/>
          </p:cNvCxnSpPr>
          <p:nvPr/>
        </p:nvCxnSpPr>
        <p:spPr>
          <a:xfrm>
            <a:off x="511927" y="5065627"/>
            <a:ext cx="483296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1ABC54-FFD2-4A46-AFEC-C1D4EC41560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30273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B4AC03-27EE-4620-93A0-D9A448D2FF72}"/>
              </a:ext>
            </a:extLst>
          </p:cNvPr>
          <p:cNvCxnSpPr>
            <a:cxnSpLocks/>
          </p:cNvCxnSpPr>
          <p:nvPr/>
        </p:nvCxnSpPr>
        <p:spPr>
          <a:xfrm flipV="1">
            <a:off x="1225599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26C7F5-77B9-4182-BEDC-69B3926D7644}"/>
              </a:ext>
            </a:extLst>
          </p:cNvPr>
          <p:cNvCxnSpPr>
            <a:cxnSpLocks/>
          </p:cNvCxnSpPr>
          <p:nvPr/>
        </p:nvCxnSpPr>
        <p:spPr>
          <a:xfrm flipV="1">
            <a:off x="1901873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C85E3A-38C6-480B-A7A9-93206F05A841}"/>
              </a:ext>
            </a:extLst>
          </p:cNvPr>
          <p:cNvCxnSpPr>
            <a:cxnSpLocks/>
          </p:cNvCxnSpPr>
          <p:nvPr/>
        </p:nvCxnSpPr>
        <p:spPr>
          <a:xfrm flipV="1">
            <a:off x="2592435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72E9E-37F9-45F3-AA21-39FBC41FE500}"/>
              </a:ext>
            </a:extLst>
          </p:cNvPr>
          <p:cNvCxnSpPr>
            <a:cxnSpLocks/>
          </p:cNvCxnSpPr>
          <p:nvPr/>
        </p:nvCxnSpPr>
        <p:spPr>
          <a:xfrm flipV="1">
            <a:off x="3278236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E91227-239D-41B4-BAEC-930641672E2D}"/>
              </a:ext>
            </a:extLst>
          </p:cNvPr>
          <p:cNvCxnSpPr>
            <a:cxnSpLocks/>
          </p:cNvCxnSpPr>
          <p:nvPr/>
        </p:nvCxnSpPr>
        <p:spPr>
          <a:xfrm flipV="1">
            <a:off x="3956859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412DD-F5D3-47F7-8DAB-4BFDD6CC85C3}"/>
              </a:ext>
            </a:extLst>
          </p:cNvPr>
          <p:cNvCxnSpPr>
            <a:cxnSpLocks/>
          </p:cNvCxnSpPr>
          <p:nvPr/>
        </p:nvCxnSpPr>
        <p:spPr>
          <a:xfrm flipV="1">
            <a:off x="2921906" y="4908190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C85DBB9-17D0-4609-B4EF-A1C3645DB1A7}"/>
              </a:ext>
            </a:extLst>
          </p:cNvPr>
          <p:cNvSpPr txBox="1"/>
          <p:nvPr/>
        </p:nvSpPr>
        <p:spPr>
          <a:xfrm>
            <a:off x="1973227" y="3841640"/>
            <a:ext cx="18893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10E496-886D-4551-A09E-94CC80DB2269}"/>
              </a:ext>
            </a:extLst>
          </p:cNvPr>
          <p:cNvSpPr txBox="1"/>
          <p:nvPr/>
        </p:nvSpPr>
        <p:spPr>
          <a:xfrm>
            <a:off x="8431212" y="2275261"/>
            <a:ext cx="20818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Optimized Circuit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A6B08C-D95E-458D-A691-69175440D2D1}"/>
              </a:ext>
            </a:extLst>
          </p:cNvPr>
          <p:cNvSpPr/>
          <p:nvPr/>
        </p:nvSpPr>
        <p:spPr>
          <a:xfrm>
            <a:off x="4385472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7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725AC07-3060-4520-AEF3-03903110453C}"/>
              </a:ext>
            </a:extLst>
          </p:cNvPr>
          <p:cNvSpPr/>
          <p:nvPr/>
        </p:nvSpPr>
        <p:spPr>
          <a:xfrm>
            <a:off x="5071272" y="527966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8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44E7A5-5912-4E4C-BD24-4E2688534106}"/>
              </a:ext>
            </a:extLst>
          </p:cNvPr>
          <p:cNvCxnSpPr>
            <a:cxnSpLocks/>
          </p:cNvCxnSpPr>
          <p:nvPr/>
        </p:nvCxnSpPr>
        <p:spPr>
          <a:xfrm flipV="1">
            <a:off x="4647421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EF27F9-4319-426F-9BC0-942509B25960}"/>
              </a:ext>
            </a:extLst>
          </p:cNvPr>
          <p:cNvCxnSpPr>
            <a:cxnSpLocks/>
          </p:cNvCxnSpPr>
          <p:nvPr/>
        </p:nvCxnSpPr>
        <p:spPr>
          <a:xfrm flipV="1">
            <a:off x="5326044" y="506562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F577F6-4BEE-44C7-82F4-70F6BEAE0419}"/>
              </a:ext>
            </a:extLst>
          </p:cNvPr>
          <p:cNvSpPr/>
          <p:nvPr/>
        </p:nvSpPr>
        <p:spPr>
          <a:xfrm>
            <a:off x="73146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08B2AF-6B73-4AB9-91A9-8EAE524F032B}"/>
              </a:ext>
            </a:extLst>
          </p:cNvPr>
          <p:cNvSpPr/>
          <p:nvPr/>
        </p:nvSpPr>
        <p:spPr>
          <a:xfrm>
            <a:off x="80004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A1C047E-4C95-4E68-8E5D-7D6C63B5EF2A}"/>
              </a:ext>
            </a:extLst>
          </p:cNvPr>
          <p:cNvSpPr/>
          <p:nvPr/>
        </p:nvSpPr>
        <p:spPr>
          <a:xfrm>
            <a:off x="86862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84EA6DB-ADFD-4BB5-9684-10CF22388CF7}"/>
              </a:ext>
            </a:extLst>
          </p:cNvPr>
          <p:cNvSpPr/>
          <p:nvPr/>
        </p:nvSpPr>
        <p:spPr>
          <a:xfrm>
            <a:off x="93720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0FFE253-79AD-40A5-B4E1-B795C2F46F3C}"/>
              </a:ext>
            </a:extLst>
          </p:cNvPr>
          <p:cNvSpPr/>
          <p:nvPr/>
        </p:nvSpPr>
        <p:spPr>
          <a:xfrm>
            <a:off x="66288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C4EC64-3925-4472-800D-EAD0E299CDF3}"/>
              </a:ext>
            </a:extLst>
          </p:cNvPr>
          <p:cNvSpPr/>
          <p:nvPr/>
        </p:nvSpPr>
        <p:spPr>
          <a:xfrm>
            <a:off x="10057890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0DE9FB-AC74-45F6-88F8-760911C5FD7F}"/>
              </a:ext>
            </a:extLst>
          </p:cNvPr>
          <p:cNvCxnSpPr>
            <a:cxnSpLocks/>
          </p:cNvCxnSpPr>
          <p:nvPr/>
        </p:nvCxnSpPr>
        <p:spPr>
          <a:xfrm flipV="1">
            <a:off x="6872493" y="5057688"/>
            <a:ext cx="708909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38F3E27-1F4F-4771-B034-5C548AA84CC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6886076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FC1EAB-159C-4F9D-9D9A-E90756169904}"/>
              </a:ext>
            </a:extLst>
          </p:cNvPr>
          <p:cNvCxnSpPr>
            <a:cxnSpLocks/>
          </p:cNvCxnSpPr>
          <p:nvPr/>
        </p:nvCxnSpPr>
        <p:spPr>
          <a:xfrm flipV="1">
            <a:off x="7581402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A91A59-4930-4EAA-8C1C-3FDA3E66F7F0}"/>
              </a:ext>
            </a:extLst>
          </p:cNvPr>
          <p:cNvCxnSpPr>
            <a:cxnSpLocks/>
          </p:cNvCxnSpPr>
          <p:nvPr/>
        </p:nvCxnSpPr>
        <p:spPr>
          <a:xfrm flipV="1">
            <a:off x="8257676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CC3464-6F58-49AC-8494-F56B891C8954}"/>
              </a:ext>
            </a:extLst>
          </p:cNvPr>
          <p:cNvCxnSpPr>
            <a:cxnSpLocks/>
          </p:cNvCxnSpPr>
          <p:nvPr/>
        </p:nvCxnSpPr>
        <p:spPr>
          <a:xfrm flipV="1">
            <a:off x="8948238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0D44314-3F89-4C87-9A6E-A995CB855CE8}"/>
              </a:ext>
            </a:extLst>
          </p:cNvPr>
          <p:cNvCxnSpPr>
            <a:cxnSpLocks/>
          </p:cNvCxnSpPr>
          <p:nvPr/>
        </p:nvCxnSpPr>
        <p:spPr>
          <a:xfrm flipV="1">
            <a:off x="9634039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9FDC08-0217-4388-83B4-BCE94CA7F1EF}"/>
              </a:ext>
            </a:extLst>
          </p:cNvPr>
          <p:cNvCxnSpPr>
            <a:cxnSpLocks/>
          </p:cNvCxnSpPr>
          <p:nvPr/>
        </p:nvCxnSpPr>
        <p:spPr>
          <a:xfrm flipV="1">
            <a:off x="10312662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7C3B6-A23C-4C41-86EC-909A411A223F}"/>
              </a:ext>
            </a:extLst>
          </p:cNvPr>
          <p:cNvCxnSpPr>
            <a:cxnSpLocks/>
          </p:cNvCxnSpPr>
          <p:nvPr/>
        </p:nvCxnSpPr>
        <p:spPr>
          <a:xfrm flipV="1">
            <a:off x="7231040" y="4889253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232B18D-D06D-4714-9500-97F85FF8D7B7}"/>
              </a:ext>
            </a:extLst>
          </p:cNvPr>
          <p:cNvSpPr/>
          <p:nvPr/>
        </p:nvSpPr>
        <p:spPr>
          <a:xfrm>
            <a:off x="10741275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7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B3D0A9-BB8A-4437-88FA-96835F661885}"/>
              </a:ext>
            </a:extLst>
          </p:cNvPr>
          <p:cNvSpPr/>
          <p:nvPr/>
        </p:nvSpPr>
        <p:spPr>
          <a:xfrm>
            <a:off x="11427075" y="5271729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lang="en-US" sz="18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8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29E018-9066-4B5F-A4EA-C6EBF0C674F9}"/>
              </a:ext>
            </a:extLst>
          </p:cNvPr>
          <p:cNvCxnSpPr>
            <a:cxnSpLocks/>
          </p:cNvCxnSpPr>
          <p:nvPr/>
        </p:nvCxnSpPr>
        <p:spPr>
          <a:xfrm flipV="1">
            <a:off x="11003224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E7D8EF-6747-4F92-8E8E-F7E900B9C5C7}"/>
              </a:ext>
            </a:extLst>
          </p:cNvPr>
          <p:cNvCxnSpPr>
            <a:cxnSpLocks/>
          </p:cNvCxnSpPr>
          <p:nvPr/>
        </p:nvCxnSpPr>
        <p:spPr>
          <a:xfrm flipV="1">
            <a:off x="11681847" y="505768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B8124BC-675A-44D4-97CC-5A1877D0ADA5}"/>
              </a:ext>
            </a:extLst>
          </p:cNvPr>
          <p:cNvSpPr/>
          <p:nvPr/>
        </p:nvSpPr>
        <p:spPr>
          <a:xfrm>
            <a:off x="6973854" y="4416593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01C217-7880-4596-8826-10ED7A3A08F9}"/>
              </a:ext>
            </a:extLst>
          </p:cNvPr>
          <p:cNvCxnSpPr>
            <a:cxnSpLocks/>
          </p:cNvCxnSpPr>
          <p:nvPr/>
        </p:nvCxnSpPr>
        <p:spPr>
          <a:xfrm flipV="1">
            <a:off x="8613371" y="4889253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4EF07F1-8703-4183-BA3C-68261D1AA1B0}"/>
              </a:ext>
            </a:extLst>
          </p:cNvPr>
          <p:cNvSpPr/>
          <p:nvPr/>
        </p:nvSpPr>
        <p:spPr>
          <a:xfrm>
            <a:off x="8356185" y="4416593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BE7F19-9811-46D7-AB3E-45F8207DBAD2}"/>
              </a:ext>
            </a:extLst>
          </p:cNvPr>
          <p:cNvCxnSpPr>
            <a:cxnSpLocks/>
          </p:cNvCxnSpPr>
          <p:nvPr/>
        </p:nvCxnSpPr>
        <p:spPr>
          <a:xfrm flipV="1">
            <a:off x="9964445" y="4907594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CA371C4-CF80-45D6-BAC3-6EEFD2E98625}"/>
              </a:ext>
            </a:extLst>
          </p:cNvPr>
          <p:cNvSpPr/>
          <p:nvPr/>
        </p:nvSpPr>
        <p:spPr>
          <a:xfrm>
            <a:off x="9707259" y="4428950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CBE7D0-F55B-41E4-96BB-6F5B1ED6DDC9}"/>
              </a:ext>
            </a:extLst>
          </p:cNvPr>
          <p:cNvCxnSpPr>
            <a:cxnSpLocks/>
          </p:cNvCxnSpPr>
          <p:nvPr/>
        </p:nvCxnSpPr>
        <p:spPr>
          <a:xfrm flipV="1">
            <a:off x="11327453" y="4889253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4647571-2CBF-419B-86F7-BE231822852B}"/>
              </a:ext>
            </a:extLst>
          </p:cNvPr>
          <p:cNvSpPr/>
          <p:nvPr/>
        </p:nvSpPr>
        <p:spPr>
          <a:xfrm>
            <a:off x="11070267" y="4410609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C9605D-642A-4BAC-883A-65BA6136780F}"/>
              </a:ext>
            </a:extLst>
          </p:cNvPr>
          <p:cNvCxnSpPr>
            <a:cxnSpLocks/>
          </p:cNvCxnSpPr>
          <p:nvPr/>
        </p:nvCxnSpPr>
        <p:spPr>
          <a:xfrm flipV="1">
            <a:off x="7926213" y="4034511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D6DDF3C-1DE4-494F-8592-2346BBD25BB3}"/>
              </a:ext>
            </a:extLst>
          </p:cNvPr>
          <p:cNvSpPr/>
          <p:nvPr/>
        </p:nvSpPr>
        <p:spPr>
          <a:xfrm>
            <a:off x="7669027" y="3561851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BFF387-D9BC-405F-AB42-94F5E97A3017}"/>
              </a:ext>
            </a:extLst>
          </p:cNvPr>
          <p:cNvCxnSpPr>
            <a:cxnSpLocks/>
          </p:cNvCxnSpPr>
          <p:nvPr/>
        </p:nvCxnSpPr>
        <p:spPr>
          <a:xfrm flipV="1">
            <a:off x="8246983" y="5043886"/>
            <a:ext cx="708909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909D7E-9AD8-46F4-A888-75102EC43171}"/>
              </a:ext>
            </a:extLst>
          </p:cNvPr>
          <p:cNvCxnSpPr>
            <a:cxnSpLocks/>
          </p:cNvCxnSpPr>
          <p:nvPr/>
        </p:nvCxnSpPr>
        <p:spPr>
          <a:xfrm flipV="1">
            <a:off x="9617379" y="5043885"/>
            <a:ext cx="708909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15C7A3-B608-4CA1-BE7C-CE95A47111FA}"/>
              </a:ext>
            </a:extLst>
          </p:cNvPr>
          <p:cNvCxnSpPr>
            <a:cxnSpLocks/>
          </p:cNvCxnSpPr>
          <p:nvPr/>
        </p:nvCxnSpPr>
        <p:spPr>
          <a:xfrm flipV="1">
            <a:off x="10980652" y="5066835"/>
            <a:ext cx="708909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5C7186-66EF-4E4F-8255-E0F1B553F9F5}"/>
              </a:ext>
            </a:extLst>
          </p:cNvPr>
          <p:cNvCxnSpPr>
            <a:cxnSpLocks/>
          </p:cNvCxnSpPr>
          <p:nvPr/>
        </p:nvCxnSpPr>
        <p:spPr>
          <a:xfrm flipV="1">
            <a:off x="7188205" y="4203343"/>
            <a:ext cx="1432456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B662D04-BEBA-427F-80B8-23853D796D55}"/>
              </a:ext>
            </a:extLst>
          </p:cNvPr>
          <p:cNvCxnSpPr>
            <a:cxnSpLocks/>
          </p:cNvCxnSpPr>
          <p:nvPr/>
        </p:nvCxnSpPr>
        <p:spPr>
          <a:xfrm flipV="1">
            <a:off x="7206551" y="4203337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89192B-4365-4F10-A935-CEDB97F00DF4}"/>
              </a:ext>
            </a:extLst>
          </p:cNvPr>
          <p:cNvCxnSpPr>
            <a:cxnSpLocks/>
          </p:cNvCxnSpPr>
          <p:nvPr/>
        </p:nvCxnSpPr>
        <p:spPr>
          <a:xfrm flipV="1">
            <a:off x="8620661" y="4202551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A43D86-03C6-41BD-8E61-A579CBC1E13A}"/>
              </a:ext>
            </a:extLst>
          </p:cNvPr>
          <p:cNvCxnSpPr>
            <a:cxnSpLocks/>
          </p:cNvCxnSpPr>
          <p:nvPr/>
        </p:nvCxnSpPr>
        <p:spPr>
          <a:xfrm flipV="1">
            <a:off x="10663561" y="4033719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13FF132-D5B2-4BE1-A4B6-ABD7FC2573DE}"/>
              </a:ext>
            </a:extLst>
          </p:cNvPr>
          <p:cNvSpPr/>
          <p:nvPr/>
        </p:nvSpPr>
        <p:spPr>
          <a:xfrm>
            <a:off x="10406375" y="3561059"/>
            <a:ext cx="514372" cy="49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lang="en-US" sz="2400" i="1" baseline="-25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4ED9165-2461-4CF6-AC95-928CF1EBFC0E}"/>
              </a:ext>
            </a:extLst>
          </p:cNvPr>
          <p:cNvCxnSpPr>
            <a:cxnSpLocks/>
          </p:cNvCxnSpPr>
          <p:nvPr/>
        </p:nvCxnSpPr>
        <p:spPr>
          <a:xfrm flipV="1">
            <a:off x="9925553" y="4202551"/>
            <a:ext cx="1432456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A641FF3-F6D1-45AB-9203-60738FCDA1CD}"/>
              </a:ext>
            </a:extLst>
          </p:cNvPr>
          <p:cNvCxnSpPr>
            <a:cxnSpLocks/>
          </p:cNvCxnSpPr>
          <p:nvPr/>
        </p:nvCxnSpPr>
        <p:spPr>
          <a:xfrm flipV="1">
            <a:off x="9943899" y="4202545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A8D367-A864-4D36-BABC-EC6C2E6A950B}"/>
              </a:ext>
            </a:extLst>
          </p:cNvPr>
          <p:cNvCxnSpPr>
            <a:cxnSpLocks/>
          </p:cNvCxnSpPr>
          <p:nvPr/>
        </p:nvCxnSpPr>
        <p:spPr>
          <a:xfrm flipV="1">
            <a:off x="11358009" y="4201759"/>
            <a:ext cx="0" cy="21404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80358250-E8D3-4E45-A91D-08BEAD49DC25}"/>
              </a:ext>
            </a:extLst>
          </p:cNvPr>
          <p:cNvSpPr/>
          <p:nvPr/>
        </p:nvSpPr>
        <p:spPr>
          <a:xfrm>
            <a:off x="9058357" y="2775548"/>
            <a:ext cx="514372" cy="49874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r>
              <a:rPr kumimoji="0" lang="en-US" sz="18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29E5DA-9BE0-4A37-83E6-E8FB2805A123}"/>
              </a:ext>
            </a:extLst>
          </p:cNvPr>
          <p:cNvCxnSpPr>
            <a:cxnSpLocks/>
          </p:cNvCxnSpPr>
          <p:nvPr/>
        </p:nvCxnSpPr>
        <p:spPr>
          <a:xfrm flipV="1">
            <a:off x="7921528" y="3404541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D4D4828-4B07-4389-930E-8779752F8BE6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315543" y="3274292"/>
            <a:ext cx="0" cy="14235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EFF0F90-3E4F-42FD-893F-BEF9E06F83C3}"/>
              </a:ext>
            </a:extLst>
          </p:cNvPr>
          <p:cNvCxnSpPr>
            <a:cxnSpLocks/>
          </p:cNvCxnSpPr>
          <p:nvPr/>
        </p:nvCxnSpPr>
        <p:spPr>
          <a:xfrm flipV="1">
            <a:off x="10664047" y="3404541"/>
            <a:ext cx="0" cy="1546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ACC5CB-7A22-4622-B495-184EF1CF3ADB}"/>
              </a:ext>
            </a:extLst>
          </p:cNvPr>
          <p:cNvCxnSpPr>
            <a:cxnSpLocks/>
          </p:cNvCxnSpPr>
          <p:nvPr/>
        </p:nvCxnSpPr>
        <p:spPr>
          <a:xfrm>
            <a:off x="7905535" y="3410873"/>
            <a:ext cx="27580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51806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55" grpId="0" animBg="1"/>
      <p:bldP spid="57" grpId="0" animBg="1"/>
      <p:bldP spid="64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104" grpId="0" animBg="1"/>
      <p:bldP spid="1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Timing optimization involves iterative optimization of cell/logic and interconnect delays</a:t>
            </a:r>
          </a:p>
          <a:p>
            <a:r>
              <a:rPr lang="en-US" dirty="0"/>
              <a:t>Logic optimizations</a:t>
            </a:r>
          </a:p>
          <a:p>
            <a:pPr lvl="1"/>
            <a:r>
              <a:rPr lang="en-US" dirty="0"/>
              <a:t>Reduce logic inputs</a:t>
            </a:r>
          </a:p>
          <a:p>
            <a:pPr lvl="1"/>
            <a:r>
              <a:rPr lang="en-US"/>
              <a:t>Pipelining</a:t>
            </a:r>
            <a:r>
              <a:rPr lang="en-US" dirty="0"/>
              <a:t>, retiming</a:t>
            </a:r>
          </a:p>
          <a:p>
            <a:pPr lvl="1"/>
            <a:r>
              <a:rPr lang="en-US" dirty="0"/>
              <a:t>Many device-specific optimizations</a:t>
            </a:r>
          </a:p>
          <a:p>
            <a:r>
              <a:rPr lang="en-US" dirty="0"/>
              <a:t>Interconnect optimizations</a:t>
            </a:r>
          </a:p>
          <a:p>
            <a:pPr lvl="1"/>
            <a:r>
              <a:rPr lang="en-US" dirty="0"/>
              <a:t>Minimize resources and fanout</a:t>
            </a:r>
          </a:p>
          <a:p>
            <a:pPr lvl="1"/>
            <a:r>
              <a:rPr lang="en-US" dirty="0"/>
              <a:t>Pipelined interconnect</a:t>
            </a:r>
            <a:endParaRPr lang="en-US" i="1" baseline="-25000" dirty="0"/>
          </a:p>
          <a:p>
            <a:pPr lvl="1"/>
            <a:r>
              <a:rPr lang="en-US" dirty="0" err="1"/>
              <a:t>NoC</a:t>
            </a:r>
            <a:r>
              <a:rPr lang="en-US" dirty="0"/>
              <a:t>, time-multiplexing</a:t>
            </a:r>
          </a:p>
          <a:p>
            <a:r>
              <a:rPr lang="en-US" dirty="0"/>
              <a:t>Next presentation will demonstrate simple code example</a:t>
            </a:r>
          </a:p>
          <a:p>
            <a:endParaRPr lang="en-US" dirty="0"/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26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389859" cy="4985702"/>
              </a:xfrm>
            </p:spPr>
            <p:txBody>
              <a:bodyPr/>
              <a:lstStyle/>
              <a:p>
                <a:r>
                  <a:rPr lang="en-US" sz="3200" dirty="0"/>
                  <a:t>Review of background material</a:t>
                </a:r>
              </a:p>
              <a:p>
                <a:r>
                  <a:rPr lang="en-US" sz="3200" dirty="0"/>
                  <a:t>For </a:t>
                </a:r>
                <a:r>
                  <a:rPr lang="en-US" sz="3200" i="1" dirty="0"/>
                  <a:t>all </a:t>
                </a:r>
                <a:r>
                  <a:rPr lang="en-US" sz="3200" dirty="0"/>
                  <a:t>paths between </a:t>
                </a:r>
                <a:r>
                  <a:rPr lang="en-US" sz="3200" i="1" dirty="0"/>
                  <a:t>all</a:t>
                </a:r>
                <a:r>
                  <a:rPr lang="en-US" sz="3200" dirty="0"/>
                  <a:t> FFs, must ensure:</a:t>
                </a:r>
              </a:p>
              <a:p>
                <a:pPr lvl="1"/>
                <a:r>
                  <a:rPr lang="en-US" sz="2800" i="1" dirty="0"/>
                  <a:t>T</a:t>
                </a:r>
                <a:r>
                  <a:rPr lang="en-US" sz="2800" i="1" baseline="-25000" dirty="0"/>
                  <a:t>C</a:t>
                </a:r>
                <a:r>
                  <a:rPr lang="en-US" sz="2800" i="1" dirty="0"/>
                  <a:t> + T</a:t>
                </a:r>
                <a:r>
                  <a:rPr lang="en-US" sz="28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clk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+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-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setup</a:t>
                </a:r>
                <a:endParaRPr lang="en-US" sz="2800" dirty="0"/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dirty="0"/>
                  <a:t>: cell/logic delay, </a:t>
                </a:r>
                <a:r>
                  <a:rPr lang="en-US" sz="2000" i="1" dirty="0"/>
                  <a:t>T</a:t>
                </a:r>
                <a:r>
                  <a:rPr lang="en-US" sz="2000" i="1" baseline="-25000" dirty="0"/>
                  <a:t>IC</a:t>
                </a:r>
                <a:r>
                  <a:rPr lang="en-US" sz="2000" dirty="0"/>
                  <a:t>: interconnect delay</a:t>
                </a:r>
                <a:endParaRPr lang="en-US" sz="2000" i="1" dirty="0"/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dirty="0"/>
                  <a:t>: clock period,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dirty="0"/>
                  <a:t>: clock </a:t>
                </a:r>
                <a:r>
                  <a:rPr lang="en-US" sz="2000" dirty="0" err="1"/>
                  <a:t>skew,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dirty="0"/>
                  <a:t>: FF setup time</a:t>
                </a:r>
              </a:p>
              <a:p>
                <a:pPr lvl="1"/>
                <a:r>
                  <a:rPr lang="en-US" sz="2800" dirty="0"/>
                  <a:t>Or,</a:t>
                </a:r>
                <a:r>
                  <a:rPr lang="en-US" sz="2800" i="1" dirty="0"/>
                  <a:t> </a:t>
                </a:r>
                <a:r>
                  <a:rPr lang="en-US" sz="2800" dirty="0"/>
                  <a:t>simply: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deadline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FF-to-FF</a:t>
                </a:r>
                <a:r>
                  <a:rPr lang="en-US" sz="2000" i="1" dirty="0"/>
                  <a:t> = 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</a:t>
                </a:r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dirty="0"/>
                  <a:t> =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-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endParaRPr lang="en-US" sz="2000" dirty="0"/>
              </a:p>
              <a:p>
                <a:r>
                  <a:rPr lang="en-US" sz="3000" dirty="0"/>
                  <a:t>Prevents </a:t>
                </a:r>
                <a:r>
                  <a:rPr lang="en-US" sz="3000" i="1" dirty="0"/>
                  <a:t>setup violations</a:t>
                </a:r>
              </a:p>
              <a:p>
                <a:pPr lvl="1"/>
                <a:r>
                  <a:rPr lang="en-US" sz="2600" dirty="0"/>
                  <a:t>Hold violations are also a problem, but less common</a:t>
                </a:r>
              </a:p>
              <a:p>
                <a:endParaRPr lang="en-US" sz="26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lvl="2"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389859" cy="4985702"/>
              </a:xfrm>
              <a:blipFill>
                <a:blip r:embed="rId3"/>
                <a:stretch>
                  <a:fillRect l="-1702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Setup slack (</a:t>
            </a:r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dirty="0"/>
              <a:t>) = (</a:t>
            </a:r>
            <a:r>
              <a:rPr lang="en-US" i="1" dirty="0" err="1"/>
              <a:t>T</a:t>
            </a:r>
            <a:r>
              <a:rPr lang="en-US" i="1" baseline="-25000" dirty="0" err="1"/>
              <a:t>clk</a:t>
            </a:r>
            <a:r>
              <a:rPr lang="en-US" i="1" baseline="-25000" dirty="0"/>
              <a:t> </a:t>
            </a:r>
            <a:r>
              <a:rPr lang="en-US" i="1" dirty="0"/>
              <a:t>+ </a:t>
            </a:r>
            <a:r>
              <a:rPr lang="en-US" i="1" dirty="0" err="1"/>
              <a:t>T</a:t>
            </a:r>
            <a:r>
              <a:rPr lang="en-US" i="1" baseline="-25000" dirty="0" err="1"/>
              <a:t>skew</a:t>
            </a:r>
            <a:r>
              <a:rPr lang="en-US" i="1" dirty="0"/>
              <a:t> - </a:t>
            </a:r>
            <a:r>
              <a:rPr lang="en-US" i="1" dirty="0" err="1"/>
              <a:t>T</a:t>
            </a:r>
            <a:r>
              <a:rPr lang="en-US" i="1" baseline="-25000" dirty="0" err="1"/>
              <a:t>setup</a:t>
            </a:r>
            <a:r>
              <a:rPr lang="en-US" dirty="0"/>
              <a:t>)</a:t>
            </a:r>
            <a:r>
              <a:rPr lang="en-US" i="1" baseline="-25000" dirty="0"/>
              <a:t> </a:t>
            </a:r>
            <a:r>
              <a:rPr lang="en-US" i="1" dirty="0"/>
              <a:t>-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i="1" dirty="0"/>
              <a:t> + T</a:t>
            </a:r>
            <a:r>
              <a:rPr lang="en-US" i="1" baseline="-25000" dirty="0"/>
              <a:t>IC</a:t>
            </a:r>
            <a:r>
              <a:rPr lang="en-US" dirty="0"/>
              <a:t>)</a:t>
            </a:r>
            <a:endParaRPr lang="en-US" sz="2800" dirty="0"/>
          </a:p>
          <a:p>
            <a:pPr lvl="1"/>
            <a:r>
              <a:rPr lang="en-US" dirty="0"/>
              <a:t>Or, </a:t>
            </a:r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i="1" dirty="0" err="1"/>
              <a:t>T</a:t>
            </a:r>
            <a:r>
              <a:rPr lang="en-US" i="1" baseline="-25000" dirty="0" err="1"/>
              <a:t>deadline</a:t>
            </a:r>
            <a:r>
              <a:rPr lang="en-US" i="1" baseline="-25000" dirty="0"/>
              <a:t> </a:t>
            </a:r>
            <a:r>
              <a:rPr lang="en-US" i="1" dirty="0"/>
              <a:t>- T</a:t>
            </a:r>
            <a:r>
              <a:rPr lang="en-US" i="1" baseline="-25000" dirty="0"/>
              <a:t>FF-to-FF</a:t>
            </a:r>
            <a:endParaRPr lang="en-US" dirty="0"/>
          </a:p>
          <a:p>
            <a:r>
              <a:rPr lang="en-US" dirty="0"/>
              <a:t>Timing analyzer will evaluate setup slack for all paths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i="1" baseline="-25000" dirty="0"/>
              <a:t> </a:t>
            </a:r>
            <a:r>
              <a:rPr lang="en-US" i="1" dirty="0"/>
              <a:t>&lt; </a:t>
            </a:r>
            <a:r>
              <a:rPr lang="en-US" dirty="0"/>
              <a:t>0 for a path, that path must be optimized </a:t>
            </a:r>
          </a:p>
          <a:p>
            <a:r>
              <a:rPr lang="en-US" dirty="0"/>
              <a:t>For a given clock, only have control over </a:t>
            </a:r>
            <a:r>
              <a:rPr lang="en-US" i="1" dirty="0"/>
              <a:t>T</a:t>
            </a:r>
            <a:r>
              <a:rPr lang="en-US" i="1" baseline="-25000" dirty="0"/>
              <a:t>FF-to-FF</a:t>
            </a:r>
            <a:endParaRPr lang="en-US" dirty="0"/>
          </a:p>
          <a:p>
            <a:r>
              <a:rPr lang="en-US" dirty="0"/>
              <a:t>Two options for optimization:</a:t>
            </a:r>
          </a:p>
          <a:p>
            <a:pPr lvl="1"/>
            <a:r>
              <a:rPr lang="en-US" dirty="0"/>
              <a:t>Reduce cell/logic delays (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r>
              <a:rPr lang="en-US" i="1" dirty="0"/>
              <a:t> </a:t>
            </a:r>
            <a:endParaRPr lang="en-US" i="1" baseline="-25000" dirty="0"/>
          </a:p>
          <a:p>
            <a:pPr lvl="1"/>
            <a:r>
              <a:rPr lang="en-US" dirty="0"/>
              <a:t>Reduce interconnect delays (</a:t>
            </a:r>
            <a:r>
              <a:rPr lang="en-US" i="1" dirty="0"/>
              <a:t>T</a:t>
            </a:r>
            <a:r>
              <a:rPr lang="en-US" i="1" baseline="-25000" dirty="0"/>
              <a:t>IC</a:t>
            </a:r>
            <a:r>
              <a:rPr lang="en-US" dirty="0"/>
              <a:t>)</a:t>
            </a:r>
          </a:p>
          <a:p>
            <a:r>
              <a:rPr lang="en-US" dirty="0"/>
              <a:t>These slides explain common strategies for optimizing delays</a:t>
            </a:r>
          </a:p>
          <a:p>
            <a:pPr lvl="1"/>
            <a:r>
              <a:rPr lang="en-US" dirty="0"/>
              <a:t>Not exhaustive, but sufficient for many applications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230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9943703" cy="866180"/>
          </a:xfrm>
        </p:spPr>
        <p:txBody>
          <a:bodyPr/>
          <a:lstStyle/>
          <a:p>
            <a:r>
              <a:rPr lang="en-US" dirty="0"/>
              <a:t>Timing-Optimization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771599" cy="4985702"/>
          </a:xfrm>
        </p:spPr>
        <p:txBody>
          <a:bodyPr/>
          <a:lstStyle/>
          <a:p>
            <a:pPr marL="512597" indent="-457200">
              <a:buFont typeface="+mj-lt"/>
              <a:buAutoNum type="arabicPeriod"/>
            </a:pPr>
            <a:r>
              <a:rPr lang="en-US" sz="2400" dirty="0"/>
              <a:t>Set constraints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Compile design, run timing analyzer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Identify </a:t>
            </a:r>
            <a:r>
              <a:rPr lang="en-US" sz="2400" i="1" dirty="0"/>
              <a:t>Total Negative Slack (TNS)</a:t>
            </a:r>
          </a:p>
          <a:p>
            <a:pPr lvl="1"/>
            <a:r>
              <a:rPr lang="en-US" sz="2000" dirty="0"/>
              <a:t>Summation of slack on all failing paths</a:t>
            </a:r>
          </a:p>
          <a:p>
            <a:pPr lvl="1"/>
            <a:r>
              <a:rPr lang="en-US" sz="2000" dirty="0"/>
              <a:t>Estimate of how much effort will be involved for timing optimization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Sort failing paths based on negative slack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Identify bottlenecks on path with worst negative slack</a:t>
            </a:r>
          </a:p>
          <a:p>
            <a:pPr lvl="1"/>
            <a:r>
              <a:rPr lang="en-US" sz="2000" dirty="0"/>
              <a:t>Look for both logic/cell and interconnect bottlenecks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Apply relevant timing optimizations based on bottlenecks</a:t>
            </a:r>
          </a:p>
          <a:p>
            <a:pPr marL="512597" indent="-457200">
              <a:buFont typeface="+mj-lt"/>
              <a:buAutoNum type="arabicPeriod"/>
            </a:pPr>
            <a:r>
              <a:rPr lang="en-US" sz="2400" dirty="0"/>
              <a:t>Repeat from 5 for next most-negative path until no more failing paths </a:t>
            </a:r>
          </a:p>
          <a:p>
            <a:pPr lvl="1"/>
            <a:r>
              <a:rPr lang="en-US" sz="2000" dirty="0"/>
              <a:t>Occasionally restart from 2 to make sure bottlenecks haven’t changed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Note: Steps 4-5 can alternatively focus on paths that fail in many instances</a:t>
            </a:r>
          </a:p>
          <a:p>
            <a:pPr marL="341147" lvl="1" indent="0">
              <a:buNone/>
            </a:pP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43487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Cell/Logic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For each failing path, identify types of cells along the path</a:t>
            </a:r>
          </a:p>
          <a:p>
            <a:pPr lvl="1"/>
            <a:r>
              <a:rPr lang="en-US" dirty="0"/>
              <a:t>Examples: lookup tables (LUTs), embedded RAM (e.g., M20K), DSPs</a:t>
            </a:r>
          </a:p>
          <a:p>
            <a:r>
              <a:rPr lang="en-US" dirty="0"/>
              <a:t>Check device-specific suggestions for each cell type, e.g.:</a:t>
            </a:r>
          </a:p>
          <a:p>
            <a:pPr lvl="1"/>
            <a:r>
              <a:rPr lang="en-US" dirty="0"/>
              <a:t>Register RAM outputs</a:t>
            </a:r>
          </a:p>
          <a:p>
            <a:pPr lvl="1"/>
            <a:r>
              <a:rPr lang="en-US" dirty="0"/>
              <a:t>Avoid read-during-write in RAM</a:t>
            </a:r>
          </a:p>
          <a:p>
            <a:pPr lvl="1"/>
            <a:r>
              <a:rPr lang="en-US" dirty="0"/>
              <a:t>Structure multiply-accumulates to map efficiently to DSPs</a:t>
            </a:r>
          </a:p>
          <a:p>
            <a:pPr lvl="1"/>
            <a:r>
              <a:rPr lang="en-US" dirty="0"/>
              <a:t>Write code to ensure inference of specific FPGA primitive</a:t>
            </a:r>
          </a:p>
          <a:p>
            <a:pPr lvl="1"/>
            <a:r>
              <a:rPr lang="en-US" dirty="0"/>
              <a:t>Usually under “Recommended HDL Coding Styles”</a:t>
            </a:r>
          </a:p>
          <a:p>
            <a:r>
              <a:rPr lang="en-US" dirty="0"/>
              <a:t>Most common bottleneck is LUT delays</a:t>
            </a:r>
          </a:p>
          <a:p>
            <a:pPr lvl="1"/>
            <a:r>
              <a:rPr lang="en-US" dirty="0"/>
              <a:t>Combinational logic divided into hierarchy of LUTs</a:t>
            </a:r>
          </a:p>
          <a:p>
            <a:pPr lvl="1"/>
            <a:r>
              <a:rPr lang="en-US" dirty="0"/>
              <a:t>Optimize longest path through that hierarchy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0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9E7BB006-9C88-4256-9B81-61F0C44896DF}"/>
              </a:ext>
            </a:extLst>
          </p:cNvPr>
          <p:cNvSpPr txBox="1"/>
          <p:nvPr/>
        </p:nvSpPr>
        <p:spPr>
          <a:xfrm>
            <a:off x="9016011" y="4459200"/>
            <a:ext cx="2980715" cy="1738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total LUTs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 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2 LUTs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611801" cy="2225142"/>
          </a:xfrm>
        </p:spPr>
        <p:txBody>
          <a:bodyPr/>
          <a:lstStyle/>
          <a:p>
            <a:r>
              <a:rPr lang="en-US" dirty="0"/>
              <a:t>Goal: optimize logic to decrease max LUT hierarchy depth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-input LUT can implement any </a:t>
            </a:r>
            <a:r>
              <a:rPr lang="en-US" i="1" dirty="0"/>
              <a:t>n</a:t>
            </a:r>
            <a:r>
              <a:rPr lang="en-US" dirty="0"/>
              <a:t>-input, 1-output logic function</a:t>
            </a:r>
          </a:p>
          <a:p>
            <a:pPr lvl="2"/>
            <a:r>
              <a:rPr lang="en-US" dirty="0"/>
              <a:t>Does </a:t>
            </a:r>
            <a:r>
              <a:rPr lang="en-US" b="1" i="1" dirty="0"/>
              <a:t>not</a:t>
            </a:r>
            <a:r>
              <a:rPr lang="en-US" dirty="0"/>
              <a:t> matter how many gates are in that function</a:t>
            </a:r>
          </a:p>
          <a:p>
            <a:pPr lvl="1"/>
            <a:r>
              <a:rPr lang="en-US" dirty="0"/>
              <a:t>Any function with &gt; </a:t>
            </a:r>
            <a:r>
              <a:rPr lang="en-US" i="1" dirty="0"/>
              <a:t>n</a:t>
            </a:r>
            <a:r>
              <a:rPr lang="en-US" dirty="0"/>
              <a:t> inputs will use &gt; 1 LUT</a:t>
            </a:r>
          </a:p>
          <a:p>
            <a:pPr marL="803275" lvl="2" indent="0">
              <a:buNone/>
            </a:pPr>
            <a:endParaRPr lang="en-US" dirty="0"/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8F0962-10F6-4F20-82F2-9D8A36D3E47A}"/>
              </a:ext>
            </a:extLst>
          </p:cNvPr>
          <p:cNvSpPr/>
          <p:nvPr/>
        </p:nvSpPr>
        <p:spPr>
          <a:xfrm>
            <a:off x="5456611" y="4810399"/>
            <a:ext cx="2335233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653173-0025-4C1A-8041-64FAD49A1095}"/>
              </a:ext>
            </a:extLst>
          </p:cNvPr>
          <p:cNvCxnSpPr>
            <a:cxnSpLocks/>
          </p:cNvCxnSpPr>
          <p:nvPr/>
        </p:nvCxnSpPr>
        <p:spPr>
          <a:xfrm>
            <a:off x="3839299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DA1E43-B4F9-4747-B1E5-0A000FD81705}"/>
              </a:ext>
            </a:extLst>
          </p:cNvPr>
          <p:cNvCxnSpPr>
            <a:cxnSpLocks/>
          </p:cNvCxnSpPr>
          <p:nvPr/>
        </p:nvCxnSpPr>
        <p:spPr>
          <a:xfrm>
            <a:off x="4304787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CB05B5-B7FC-4E7B-822F-3E97BE0404F8}"/>
              </a:ext>
            </a:extLst>
          </p:cNvPr>
          <p:cNvCxnSpPr>
            <a:cxnSpLocks/>
          </p:cNvCxnSpPr>
          <p:nvPr/>
        </p:nvCxnSpPr>
        <p:spPr>
          <a:xfrm>
            <a:off x="4770275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72A67B-F388-44DF-B184-A7555B9A2974}"/>
              </a:ext>
            </a:extLst>
          </p:cNvPr>
          <p:cNvCxnSpPr>
            <a:cxnSpLocks/>
          </p:cNvCxnSpPr>
          <p:nvPr/>
        </p:nvCxnSpPr>
        <p:spPr>
          <a:xfrm>
            <a:off x="5235763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25E884-02CF-4EFB-B3CE-B153027B2BE6}"/>
              </a:ext>
            </a:extLst>
          </p:cNvPr>
          <p:cNvCxnSpPr>
            <a:cxnSpLocks/>
          </p:cNvCxnSpPr>
          <p:nvPr/>
        </p:nvCxnSpPr>
        <p:spPr>
          <a:xfrm>
            <a:off x="5701251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B0A8BB-9873-495B-9EF1-EAA382C18C0F}"/>
              </a:ext>
            </a:extLst>
          </p:cNvPr>
          <p:cNvCxnSpPr>
            <a:cxnSpLocks/>
          </p:cNvCxnSpPr>
          <p:nvPr/>
        </p:nvCxnSpPr>
        <p:spPr>
          <a:xfrm>
            <a:off x="6166737" y="3756889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6E194C-BEA4-4D64-B6A8-3D526D888AA8}"/>
              </a:ext>
            </a:extLst>
          </p:cNvPr>
          <p:cNvCxnSpPr>
            <a:cxnSpLocks/>
          </p:cNvCxnSpPr>
          <p:nvPr/>
        </p:nvCxnSpPr>
        <p:spPr>
          <a:xfrm>
            <a:off x="4982643" y="4479650"/>
            <a:ext cx="926721" cy="33074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B81555E-8DDE-44A1-B2A0-89A1824DC6D3}"/>
              </a:ext>
            </a:extLst>
          </p:cNvPr>
          <p:cNvCxnSpPr>
            <a:cxnSpLocks/>
          </p:cNvCxnSpPr>
          <p:nvPr/>
        </p:nvCxnSpPr>
        <p:spPr>
          <a:xfrm flipH="1">
            <a:off x="7364686" y="4481017"/>
            <a:ext cx="764286" cy="3293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3734B3B-9A32-4F90-BA9A-85235FC3E35F}"/>
              </a:ext>
            </a:extLst>
          </p:cNvPr>
          <p:cNvSpPr txBox="1"/>
          <p:nvPr/>
        </p:nvSpPr>
        <p:spPr>
          <a:xfrm>
            <a:off x="4033237" y="4469030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DB24DF-E9BE-4C80-BD8F-E88ED6AC9996}"/>
              </a:ext>
            </a:extLst>
          </p:cNvPr>
          <p:cNvSpPr txBox="1"/>
          <p:nvPr/>
        </p:nvSpPr>
        <p:spPr>
          <a:xfrm>
            <a:off x="8200099" y="4459200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08EF0A-78E6-41C1-8892-443E6CE814BE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 flipH="1">
            <a:off x="6624227" y="5264424"/>
            <a:ext cx="1" cy="25485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D362C-02AB-4AD8-831C-2F86828698C7}"/>
              </a:ext>
            </a:extLst>
          </p:cNvPr>
          <p:cNvSpPr txBox="1"/>
          <p:nvPr/>
        </p:nvSpPr>
        <p:spPr>
          <a:xfrm>
            <a:off x="1299751" y="2826900"/>
            <a:ext cx="18015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F9E2C0-B368-44A2-8F66-73062C813C25}"/>
              </a:ext>
            </a:extLst>
          </p:cNvPr>
          <p:cNvSpPr txBox="1"/>
          <p:nvPr/>
        </p:nvSpPr>
        <p:spPr>
          <a:xfrm>
            <a:off x="4536798" y="2826899"/>
            <a:ext cx="42485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Synthesized Circuit for 6-input LUTs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AD70A-8795-419F-977F-B690B1D6E4F1}"/>
              </a:ext>
            </a:extLst>
          </p:cNvPr>
          <p:cNvSpPr/>
          <p:nvPr/>
        </p:nvSpPr>
        <p:spPr>
          <a:xfrm>
            <a:off x="6375653" y="5519279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E9E18-D171-4CB5-A964-19C8AA0E6DC2}"/>
              </a:ext>
            </a:extLst>
          </p:cNvPr>
          <p:cNvSpPr/>
          <p:nvPr/>
        </p:nvSpPr>
        <p:spPr>
          <a:xfrm>
            <a:off x="3599197" y="3347677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261BBC-249C-4FF1-805A-BF1A76A9C603}"/>
              </a:ext>
            </a:extLst>
          </p:cNvPr>
          <p:cNvSpPr/>
          <p:nvPr/>
        </p:nvSpPr>
        <p:spPr>
          <a:xfrm>
            <a:off x="4079448" y="334932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325711-6ECE-43CC-BD88-099A8CE56508}"/>
              </a:ext>
            </a:extLst>
          </p:cNvPr>
          <p:cNvSpPr/>
          <p:nvPr/>
        </p:nvSpPr>
        <p:spPr>
          <a:xfrm>
            <a:off x="4545600" y="3342487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C65557-EE85-441C-BC08-06D88C5D8030}"/>
              </a:ext>
            </a:extLst>
          </p:cNvPr>
          <p:cNvSpPr/>
          <p:nvPr/>
        </p:nvSpPr>
        <p:spPr>
          <a:xfrm>
            <a:off x="5020877" y="3347677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D7CA4C-7F60-4611-9D03-250E99042371}"/>
              </a:ext>
            </a:extLst>
          </p:cNvPr>
          <p:cNvSpPr/>
          <p:nvPr/>
        </p:nvSpPr>
        <p:spPr>
          <a:xfrm>
            <a:off x="5501128" y="334932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A8F089-280D-4C9E-A982-16D424F23BCC}"/>
              </a:ext>
            </a:extLst>
          </p:cNvPr>
          <p:cNvSpPr/>
          <p:nvPr/>
        </p:nvSpPr>
        <p:spPr>
          <a:xfrm>
            <a:off x="5967280" y="3342487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BABC20C-F5F8-4FBF-A3D3-18190BE2D9C6}"/>
              </a:ext>
            </a:extLst>
          </p:cNvPr>
          <p:cNvSpPr/>
          <p:nvPr/>
        </p:nvSpPr>
        <p:spPr>
          <a:xfrm>
            <a:off x="6728186" y="4026992"/>
            <a:ext cx="2793791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2DA16F-1B9D-4AB2-B9D1-90C52C19B4FE}"/>
              </a:ext>
            </a:extLst>
          </p:cNvPr>
          <p:cNvCxnSpPr>
            <a:cxnSpLocks/>
          </p:cNvCxnSpPr>
          <p:nvPr/>
        </p:nvCxnSpPr>
        <p:spPr>
          <a:xfrm>
            <a:off x="6985628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FF06B1F-584D-47CD-86FC-0CD8B613CD9C}"/>
              </a:ext>
            </a:extLst>
          </p:cNvPr>
          <p:cNvCxnSpPr>
            <a:cxnSpLocks/>
          </p:cNvCxnSpPr>
          <p:nvPr/>
        </p:nvCxnSpPr>
        <p:spPr>
          <a:xfrm>
            <a:off x="7451116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AEF809B-036D-4944-AEFA-844A0577222E}"/>
              </a:ext>
            </a:extLst>
          </p:cNvPr>
          <p:cNvCxnSpPr>
            <a:cxnSpLocks/>
          </p:cNvCxnSpPr>
          <p:nvPr/>
        </p:nvCxnSpPr>
        <p:spPr>
          <a:xfrm>
            <a:off x="7916604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7405848-27A1-4473-8987-4189ECCE6AA9}"/>
              </a:ext>
            </a:extLst>
          </p:cNvPr>
          <p:cNvCxnSpPr>
            <a:cxnSpLocks/>
          </p:cNvCxnSpPr>
          <p:nvPr/>
        </p:nvCxnSpPr>
        <p:spPr>
          <a:xfrm>
            <a:off x="8382092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F20AAAB-F1EF-4BAA-9A8E-A0D569DD37BB}"/>
              </a:ext>
            </a:extLst>
          </p:cNvPr>
          <p:cNvCxnSpPr>
            <a:cxnSpLocks/>
          </p:cNvCxnSpPr>
          <p:nvPr/>
        </p:nvCxnSpPr>
        <p:spPr>
          <a:xfrm>
            <a:off x="8847580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F43AB7C-0066-4C10-BC5D-F69696DB2D23}"/>
              </a:ext>
            </a:extLst>
          </p:cNvPr>
          <p:cNvCxnSpPr>
            <a:cxnSpLocks/>
          </p:cNvCxnSpPr>
          <p:nvPr/>
        </p:nvCxnSpPr>
        <p:spPr>
          <a:xfrm>
            <a:off x="9313066" y="375825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B4C4E50-2442-43D5-9C0E-6DB237703257}"/>
              </a:ext>
            </a:extLst>
          </p:cNvPr>
          <p:cNvSpPr/>
          <p:nvPr/>
        </p:nvSpPr>
        <p:spPr>
          <a:xfrm>
            <a:off x="6745526" y="334904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C7A4E5A-21C4-4478-922A-2EA109552700}"/>
              </a:ext>
            </a:extLst>
          </p:cNvPr>
          <p:cNvSpPr/>
          <p:nvPr/>
        </p:nvSpPr>
        <p:spPr>
          <a:xfrm>
            <a:off x="7225777" y="335069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45985A7-6E9F-43B6-8C60-C23B2E4F2A0B}"/>
              </a:ext>
            </a:extLst>
          </p:cNvPr>
          <p:cNvSpPr/>
          <p:nvPr/>
        </p:nvSpPr>
        <p:spPr>
          <a:xfrm>
            <a:off x="7691929" y="334385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C6C2EFB-D8DF-44F2-8985-771BC91ACC01}"/>
              </a:ext>
            </a:extLst>
          </p:cNvPr>
          <p:cNvSpPr/>
          <p:nvPr/>
        </p:nvSpPr>
        <p:spPr>
          <a:xfrm>
            <a:off x="8167206" y="334904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E75E578-AB00-481F-B509-64ADD37B1497}"/>
              </a:ext>
            </a:extLst>
          </p:cNvPr>
          <p:cNvSpPr/>
          <p:nvPr/>
        </p:nvSpPr>
        <p:spPr>
          <a:xfrm>
            <a:off x="8647457" y="335069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8D0C845-2495-4BBC-8735-D69B7B62CB87}"/>
              </a:ext>
            </a:extLst>
          </p:cNvPr>
          <p:cNvSpPr/>
          <p:nvPr/>
        </p:nvSpPr>
        <p:spPr>
          <a:xfrm>
            <a:off x="9113609" y="334385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1BA1051-7000-40C1-9759-F020B0183323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85EEA-6D81-45EF-882E-9EFC1288838A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40E125-78A9-40D6-BC32-BF8F797FFBA8}"/>
              </a:ext>
            </a:extLst>
          </p:cNvPr>
          <p:cNvCxnSpPr>
            <a:cxnSpLocks/>
          </p:cNvCxnSpPr>
          <p:nvPr/>
        </p:nvCxnSpPr>
        <p:spPr>
          <a:xfrm>
            <a:off x="1927194" y="3614163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EE04D61-4743-4E43-BAC1-F453CBBE76E3}"/>
              </a:ext>
            </a:extLst>
          </p:cNvPr>
          <p:cNvCxnSpPr>
            <a:cxnSpLocks/>
          </p:cNvCxnSpPr>
          <p:nvPr/>
        </p:nvCxnSpPr>
        <p:spPr>
          <a:xfrm flipH="1">
            <a:off x="2086991" y="4339210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2FA4C8E-901B-4EE9-87C6-DBDAF9A85016}"/>
              </a:ext>
            </a:extLst>
          </p:cNvPr>
          <p:cNvSpPr txBox="1"/>
          <p:nvPr/>
        </p:nvSpPr>
        <p:spPr>
          <a:xfrm>
            <a:off x="2413990" y="378371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A9798C-AD2E-4574-A9C1-6275B7AE64EB}"/>
              </a:ext>
            </a:extLst>
          </p:cNvPr>
          <p:cNvSpPr txBox="1"/>
          <p:nvPr/>
        </p:nvSpPr>
        <p:spPr>
          <a:xfrm>
            <a:off x="1612041" y="375765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BD13214-4B92-4ECE-B9C7-821AD55E5496}"/>
              </a:ext>
            </a:extLst>
          </p:cNvPr>
          <p:cNvSpPr txBox="1"/>
          <p:nvPr/>
        </p:nvSpPr>
        <p:spPr>
          <a:xfrm>
            <a:off x="2140258" y="4177387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8A45E7-135E-4B18-840C-6A2E0F1BDB0F}"/>
              </a:ext>
            </a:extLst>
          </p:cNvPr>
          <p:cNvCxnSpPr/>
          <p:nvPr/>
        </p:nvCxnSpPr>
        <p:spPr>
          <a:xfrm>
            <a:off x="1854696" y="385140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61667BE-913C-4E63-BE96-973D15DCEFFB}"/>
              </a:ext>
            </a:extLst>
          </p:cNvPr>
          <p:cNvSpPr/>
          <p:nvPr/>
        </p:nvSpPr>
        <p:spPr>
          <a:xfrm>
            <a:off x="1598729" y="4147238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43CDC4D-2D90-4844-A2F0-B8F601010D54}"/>
              </a:ext>
            </a:extLst>
          </p:cNvPr>
          <p:cNvCxnSpPr>
            <a:cxnSpLocks/>
          </p:cNvCxnSpPr>
          <p:nvPr/>
        </p:nvCxnSpPr>
        <p:spPr>
          <a:xfrm>
            <a:off x="2328169" y="3614163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85FC3C-DA11-46AB-B6F3-0771D6E3846E}"/>
              </a:ext>
            </a:extLst>
          </p:cNvPr>
          <p:cNvCxnSpPr/>
          <p:nvPr/>
        </p:nvCxnSpPr>
        <p:spPr>
          <a:xfrm>
            <a:off x="2266024" y="384253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10B1D8-6E27-44B1-B9E5-B116D681C635}"/>
              </a:ext>
            </a:extLst>
          </p:cNvPr>
          <p:cNvCxnSpPr>
            <a:cxnSpLocks/>
          </p:cNvCxnSpPr>
          <p:nvPr/>
        </p:nvCxnSpPr>
        <p:spPr>
          <a:xfrm>
            <a:off x="2113626" y="4669969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0E757A-F789-41AB-970B-B8A45774A6EE}"/>
              </a:ext>
            </a:extLst>
          </p:cNvPr>
          <p:cNvCxnSpPr/>
          <p:nvPr/>
        </p:nvCxnSpPr>
        <p:spPr>
          <a:xfrm>
            <a:off x="2051481" y="4748301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33A1195-8627-4A3C-975E-64E1CA1C1F87}"/>
              </a:ext>
            </a:extLst>
          </p:cNvPr>
          <p:cNvSpPr txBox="1"/>
          <p:nvPr/>
        </p:nvSpPr>
        <p:spPr>
          <a:xfrm>
            <a:off x="1810309" y="4637766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282813A-3915-4D3F-B4AD-252FB23F91F3}"/>
              </a:ext>
            </a:extLst>
          </p:cNvPr>
          <p:cNvSpPr/>
          <p:nvPr/>
        </p:nvSpPr>
        <p:spPr>
          <a:xfrm>
            <a:off x="1732389" y="3349162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9AC222FC-0A66-43EE-ACAB-EF6ED8C2165D}"/>
              </a:ext>
            </a:extLst>
          </p:cNvPr>
          <p:cNvSpPr/>
          <p:nvPr/>
        </p:nvSpPr>
        <p:spPr>
          <a:xfrm>
            <a:off x="2174688" y="3349044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32F6F8A-AE09-4E02-96EA-B6661554152F}"/>
              </a:ext>
            </a:extLst>
          </p:cNvPr>
          <p:cNvSpPr/>
          <p:nvPr/>
        </p:nvSpPr>
        <p:spPr>
          <a:xfrm>
            <a:off x="1857650" y="5078025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030F72C-620A-4A90-8503-13F2B70D066A}"/>
              </a:ext>
            </a:extLst>
          </p:cNvPr>
          <p:cNvSpPr/>
          <p:nvPr/>
        </p:nvSpPr>
        <p:spPr>
          <a:xfrm>
            <a:off x="3581857" y="4025625"/>
            <a:ext cx="2793796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64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2225142"/>
          </a:xfrm>
        </p:spPr>
        <p:txBody>
          <a:bodyPr/>
          <a:lstStyle/>
          <a:p>
            <a:r>
              <a:rPr lang="en-US" dirty="0"/>
              <a:t>Strategy 1: reduce logic inputs</a:t>
            </a:r>
          </a:p>
          <a:p>
            <a:r>
              <a:rPr lang="en-US" dirty="0"/>
              <a:t>Comparator example </a:t>
            </a:r>
          </a:p>
          <a:p>
            <a:pPr lvl="1"/>
            <a:r>
              <a:rPr lang="en-US" dirty="0"/>
              <a:t>Try to replace some inputs with constants</a:t>
            </a:r>
          </a:p>
          <a:p>
            <a:pPr lvl="1"/>
            <a:r>
              <a:rPr lang="en-US" dirty="0"/>
              <a:t>e.g., count down from input to 0 instead of 0 to input</a:t>
            </a:r>
          </a:p>
          <a:p>
            <a:pPr lvl="2"/>
            <a:r>
              <a:rPr lang="en-US" dirty="0"/>
              <a:t>Count (a</a:t>
            </a:r>
            <a:r>
              <a:rPr lang="en-US" baseline="-25000" dirty="0"/>
              <a:t>5-0</a:t>
            </a:r>
            <a:r>
              <a:rPr lang="en-US" dirty="0"/>
              <a:t>) only ever compared with 0 vs. comparison with input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F9E2C0-B368-44A2-8F66-73062C813C25}"/>
              </a:ext>
            </a:extLst>
          </p:cNvPr>
          <p:cNvSpPr txBox="1"/>
          <p:nvPr/>
        </p:nvSpPr>
        <p:spPr>
          <a:xfrm>
            <a:off x="4378476" y="3261268"/>
            <a:ext cx="42485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Synthesized Circuit for 6-input LUTs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7BB006-9C88-4256-9B81-61F0C44896DF}"/>
              </a:ext>
            </a:extLst>
          </p:cNvPr>
          <p:cNvSpPr txBox="1"/>
          <p:nvPr/>
        </p:nvSpPr>
        <p:spPr>
          <a:xfrm>
            <a:off x="8367315" y="3820072"/>
            <a:ext cx="2980715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total LUT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 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1 LUT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38C12C-94E2-46E0-8333-C6481B0B00B1}"/>
              </a:ext>
            </a:extLst>
          </p:cNvPr>
          <p:cNvCxnSpPr>
            <a:cxnSpLocks/>
          </p:cNvCxnSpPr>
          <p:nvPr/>
        </p:nvCxnSpPr>
        <p:spPr>
          <a:xfrm>
            <a:off x="2202254" y="4085073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7C3252-3F86-4CF0-8444-067DF2359D3F}"/>
              </a:ext>
            </a:extLst>
          </p:cNvPr>
          <p:cNvCxnSpPr>
            <a:cxnSpLocks/>
          </p:cNvCxnSpPr>
          <p:nvPr/>
        </p:nvCxnSpPr>
        <p:spPr>
          <a:xfrm flipH="1">
            <a:off x="2362051" y="4810120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36E7B9-E19E-496B-990F-6F8B8D86348A}"/>
              </a:ext>
            </a:extLst>
          </p:cNvPr>
          <p:cNvSpPr txBox="1"/>
          <p:nvPr/>
        </p:nvSpPr>
        <p:spPr>
          <a:xfrm>
            <a:off x="2689050" y="425462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21EA6C-299A-494A-9134-403BA0DDED4E}"/>
              </a:ext>
            </a:extLst>
          </p:cNvPr>
          <p:cNvSpPr txBox="1"/>
          <p:nvPr/>
        </p:nvSpPr>
        <p:spPr>
          <a:xfrm>
            <a:off x="1887101" y="422856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55675A-DF5A-4827-87F2-6356951DA763}"/>
              </a:ext>
            </a:extLst>
          </p:cNvPr>
          <p:cNvSpPr txBox="1"/>
          <p:nvPr/>
        </p:nvSpPr>
        <p:spPr>
          <a:xfrm>
            <a:off x="2415318" y="4648297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3EFB8D-6980-4E09-9003-864B542532EF}"/>
              </a:ext>
            </a:extLst>
          </p:cNvPr>
          <p:cNvCxnSpPr/>
          <p:nvPr/>
        </p:nvCxnSpPr>
        <p:spPr>
          <a:xfrm>
            <a:off x="2129756" y="432231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F347FE-E983-4BD2-96C1-F9166BFE3CA8}"/>
              </a:ext>
            </a:extLst>
          </p:cNvPr>
          <p:cNvSpPr/>
          <p:nvPr/>
        </p:nvSpPr>
        <p:spPr>
          <a:xfrm>
            <a:off x="1873789" y="4618148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28C79C-D486-4918-9E1C-DC18C285B834}"/>
              </a:ext>
            </a:extLst>
          </p:cNvPr>
          <p:cNvCxnSpPr>
            <a:cxnSpLocks/>
          </p:cNvCxnSpPr>
          <p:nvPr/>
        </p:nvCxnSpPr>
        <p:spPr>
          <a:xfrm>
            <a:off x="2603229" y="4228563"/>
            <a:ext cx="0" cy="4117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15C4-9DE4-4B59-8069-1F536100DCED}"/>
              </a:ext>
            </a:extLst>
          </p:cNvPr>
          <p:cNvCxnSpPr/>
          <p:nvPr/>
        </p:nvCxnSpPr>
        <p:spPr>
          <a:xfrm>
            <a:off x="2541084" y="431344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C2D5A2-A2B6-45D4-9F32-682C5B7735EF}"/>
              </a:ext>
            </a:extLst>
          </p:cNvPr>
          <p:cNvCxnSpPr>
            <a:cxnSpLocks/>
          </p:cNvCxnSpPr>
          <p:nvPr/>
        </p:nvCxnSpPr>
        <p:spPr>
          <a:xfrm>
            <a:off x="2388686" y="5140879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91FE71-B059-4892-B6AC-99091EA4FFAF}"/>
              </a:ext>
            </a:extLst>
          </p:cNvPr>
          <p:cNvCxnSpPr/>
          <p:nvPr/>
        </p:nvCxnSpPr>
        <p:spPr>
          <a:xfrm>
            <a:off x="2326541" y="5219211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3D7BD0-1500-4FAA-ABE2-3C3D4EF740FE}"/>
              </a:ext>
            </a:extLst>
          </p:cNvPr>
          <p:cNvSpPr txBox="1"/>
          <p:nvPr/>
        </p:nvSpPr>
        <p:spPr>
          <a:xfrm>
            <a:off x="2085369" y="5108676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378D0-C9BA-4732-8926-735D645AC451}"/>
              </a:ext>
            </a:extLst>
          </p:cNvPr>
          <p:cNvSpPr txBox="1"/>
          <p:nvPr/>
        </p:nvSpPr>
        <p:spPr>
          <a:xfrm>
            <a:off x="1444026" y="3261268"/>
            <a:ext cx="21514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Optimized Circuit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1022173-1DBB-41B5-B0F2-A665DDE57AD7}"/>
              </a:ext>
            </a:extLst>
          </p:cNvPr>
          <p:cNvSpPr/>
          <p:nvPr/>
        </p:nvSpPr>
        <p:spPr>
          <a:xfrm>
            <a:off x="2007449" y="3820072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1CDD75-9D88-4458-B4BC-4FA7C8187D3D}"/>
              </a:ext>
            </a:extLst>
          </p:cNvPr>
          <p:cNvSpPr/>
          <p:nvPr/>
        </p:nvSpPr>
        <p:spPr>
          <a:xfrm>
            <a:off x="2132710" y="5548935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0C5B7E5-B284-43BC-AAE6-338012A28689}"/>
              </a:ext>
            </a:extLst>
          </p:cNvPr>
          <p:cNvSpPr/>
          <p:nvPr/>
        </p:nvSpPr>
        <p:spPr>
          <a:xfrm>
            <a:off x="4998749" y="4633907"/>
            <a:ext cx="279830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174F43-DD45-4A89-9B60-4A0020D48BFD}"/>
              </a:ext>
            </a:extLst>
          </p:cNvPr>
          <p:cNvCxnSpPr>
            <a:cxnSpLocks/>
          </p:cNvCxnSpPr>
          <p:nvPr/>
        </p:nvCxnSpPr>
        <p:spPr>
          <a:xfrm>
            <a:off x="5256191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9A83F0-DC34-4CF4-8DAF-3937E03D31CC}"/>
              </a:ext>
            </a:extLst>
          </p:cNvPr>
          <p:cNvCxnSpPr>
            <a:cxnSpLocks/>
          </p:cNvCxnSpPr>
          <p:nvPr/>
        </p:nvCxnSpPr>
        <p:spPr>
          <a:xfrm>
            <a:off x="5721679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04373B-5EF5-41A0-970C-561DD202F232}"/>
              </a:ext>
            </a:extLst>
          </p:cNvPr>
          <p:cNvCxnSpPr>
            <a:cxnSpLocks/>
          </p:cNvCxnSpPr>
          <p:nvPr/>
        </p:nvCxnSpPr>
        <p:spPr>
          <a:xfrm>
            <a:off x="6187167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870EF1-BE3C-4AFA-A643-3D3B64B4C9E2}"/>
              </a:ext>
            </a:extLst>
          </p:cNvPr>
          <p:cNvCxnSpPr>
            <a:cxnSpLocks/>
          </p:cNvCxnSpPr>
          <p:nvPr/>
        </p:nvCxnSpPr>
        <p:spPr>
          <a:xfrm>
            <a:off x="6652655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FE98B67-1CDE-4878-A6CD-7051AEA4503F}"/>
              </a:ext>
            </a:extLst>
          </p:cNvPr>
          <p:cNvCxnSpPr>
            <a:cxnSpLocks/>
          </p:cNvCxnSpPr>
          <p:nvPr/>
        </p:nvCxnSpPr>
        <p:spPr>
          <a:xfrm>
            <a:off x="7118143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4A8E15-44A1-4471-82CE-7C422C573F55}"/>
              </a:ext>
            </a:extLst>
          </p:cNvPr>
          <p:cNvCxnSpPr>
            <a:cxnSpLocks/>
          </p:cNvCxnSpPr>
          <p:nvPr/>
        </p:nvCxnSpPr>
        <p:spPr>
          <a:xfrm>
            <a:off x="7583629" y="4365171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CEA2991-9F69-4910-B4C8-1D58279E27A6}"/>
              </a:ext>
            </a:extLst>
          </p:cNvPr>
          <p:cNvSpPr/>
          <p:nvPr/>
        </p:nvSpPr>
        <p:spPr>
          <a:xfrm>
            <a:off x="5016089" y="395595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54F379A-5184-457D-96DF-7998C52BC9FB}"/>
              </a:ext>
            </a:extLst>
          </p:cNvPr>
          <p:cNvSpPr/>
          <p:nvPr/>
        </p:nvSpPr>
        <p:spPr>
          <a:xfrm>
            <a:off x="5496340" y="395760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BEA719D-7407-4421-9D74-0511B4FEC0D7}"/>
              </a:ext>
            </a:extLst>
          </p:cNvPr>
          <p:cNvSpPr/>
          <p:nvPr/>
        </p:nvSpPr>
        <p:spPr>
          <a:xfrm>
            <a:off x="5962492" y="395076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842C098-34AE-4460-83F5-F94EFD114A48}"/>
              </a:ext>
            </a:extLst>
          </p:cNvPr>
          <p:cNvSpPr/>
          <p:nvPr/>
        </p:nvSpPr>
        <p:spPr>
          <a:xfrm>
            <a:off x="6437769" y="395595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F83554E-E87C-4F76-9F16-799D4C9EAC85}"/>
              </a:ext>
            </a:extLst>
          </p:cNvPr>
          <p:cNvSpPr/>
          <p:nvPr/>
        </p:nvSpPr>
        <p:spPr>
          <a:xfrm>
            <a:off x="6918020" y="3957606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8FC989B-59A3-4CEB-9370-D0FE5DA647D0}"/>
              </a:ext>
            </a:extLst>
          </p:cNvPr>
          <p:cNvSpPr/>
          <p:nvPr/>
        </p:nvSpPr>
        <p:spPr>
          <a:xfrm>
            <a:off x="7384172" y="3950769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9D720C-E6E0-4E3C-AD5F-D34DCC4B0A92}"/>
              </a:ext>
            </a:extLst>
          </p:cNvPr>
          <p:cNvCxnSpPr>
            <a:cxnSpLocks/>
            <a:stCxn id="68" idx="2"/>
            <a:endCxn id="87" idx="0"/>
          </p:cNvCxnSpPr>
          <p:nvPr/>
        </p:nvCxnSpPr>
        <p:spPr>
          <a:xfrm flipH="1">
            <a:off x="6396230" y="5087932"/>
            <a:ext cx="1669" cy="2687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0A14BF1-2890-4627-9F9B-0E4DACE6A3B9}"/>
              </a:ext>
            </a:extLst>
          </p:cNvPr>
          <p:cNvSpPr/>
          <p:nvPr/>
        </p:nvSpPr>
        <p:spPr>
          <a:xfrm>
            <a:off x="6147656" y="5356668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34E06-9877-4947-8E7C-1BF21A34A811}"/>
              </a:ext>
            </a:extLst>
          </p:cNvPr>
          <p:cNvSpPr txBox="1"/>
          <p:nvPr/>
        </p:nvSpPr>
        <p:spPr>
          <a:xfrm>
            <a:off x="2491277" y="3810037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9C6734-25DD-4C3D-B730-428B8750D0A6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B4252-59E6-4CFF-9A76-9A030DA3046F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</p:spTree>
    <p:extLst>
      <p:ext uri="{BB962C8B-B14F-4D97-AF65-F5344CB8AC3E}">
        <p14:creationId xmlns:p14="http://schemas.microsoft.com/office/powerpoint/2010/main" val="2867166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7" y="1049339"/>
            <a:ext cx="10892181" cy="4985702"/>
          </a:xfrm>
        </p:spPr>
        <p:txBody>
          <a:bodyPr/>
          <a:lstStyle/>
          <a:p>
            <a:r>
              <a:rPr lang="en-US" dirty="0"/>
              <a:t>Strategy 2: break up longest path with extra registers </a:t>
            </a:r>
            <a:r>
              <a:rPr lang="en-US" b="1" dirty="0"/>
              <a:t>(</a:t>
            </a:r>
            <a:r>
              <a:rPr lang="en-US" b="1" i="1" dirty="0"/>
              <a:t>pipelining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Tradeoff extra cycles of latency for decreased logic delays</a:t>
            </a:r>
          </a:p>
          <a:p>
            <a:pPr lvl="1"/>
            <a:r>
              <a:rPr lang="en-US" dirty="0"/>
              <a:t>Commonly used where is latency not a problem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4772909-B554-4241-BEC9-E4B89628B820}"/>
              </a:ext>
            </a:extLst>
          </p:cNvPr>
          <p:cNvSpPr/>
          <p:nvPr/>
        </p:nvSpPr>
        <p:spPr>
          <a:xfrm>
            <a:off x="2612074" y="3567452"/>
            <a:ext cx="2793796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DDE25AD-E53F-4F28-A29B-7E0778594602}"/>
              </a:ext>
            </a:extLst>
          </p:cNvPr>
          <p:cNvSpPr/>
          <p:nvPr/>
        </p:nvSpPr>
        <p:spPr>
          <a:xfrm>
            <a:off x="4486828" y="4911515"/>
            <a:ext cx="2335233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78CC48-32A8-4BD6-9A76-DA9659ADB2C5}"/>
              </a:ext>
            </a:extLst>
          </p:cNvPr>
          <p:cNvCxnSpPr>
            <a:cxnSpLocks/>
          </p:cNvCxnSpPr>
          <p:nvPr/>
        </p:nvCxnSpPr>
        <p:spPr>
          <a:xfrm>
            <a:off x="2869516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D54CCE-8F89-4306-AB16-208C06A6A7AD}"/>
              </a:ext>
            </a:extLst>
          </p:cNvPr>
          <p:cNvCxnSpPr>
            <a:cxnSpLocks/>
          </p:cNvCxnSpPr>
          <p:nvPr/>
        </p:nvCxnSpPr>
        <p:spPr>
          <a:xfrm>
            <a:off x="3335004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AE4232-02CF-49DA-AF36-DBC92DF86F13}"/>
              </a:ext>
            </a:extLst>
          </p:cNvPr>
          <p:cNvCxnSpPr>
            <a:cxnSpLocks/>
          </p:cNvCxnSpPr>
          <p:nvPr/>
        </p:nvCxnSpPr>
        <p:spPr>
          <a:xfrm>
            <a:off x="3800492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4197EE-E409-42C5-82C9-43961B3130C6}"/>
              </a:ext>
            </a:extLst>
          </p:cNvPr>
          <p:cNvCxnSpPr>
            <a:cxnSpLocks/>
          </p:cNvCxnSpPr>
          <p:nvPr/>
        </p:nvCxnSpPr>
        <p:spPr>
          <a:xfrm>
            <a:off x="4265980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694F54-A194-4230-AE42-52A0CFD8E582}"/>
              </a:ext>
            </a:extLst>
          </p:cNvPr>
          <p:cNvCxnSpPr>
            <a:cxnSpLocks/>
          </p:cNvCxnSpPr>
          <p:nvPr/>
        </p:nvCxnSpPr>
        <p:spPr>
          <a:xfrm>
            <a:off x="4731468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060FC9-4844-4052-87B1-7DB789478C43}"/>
              </a:ext>
            </a:extLst>
          </p:cNvPr>
          <p:cNvCxnSpPr>
            <a:cxnSpLocks/>
          </p:cNvCxnSpPr>
          <p:nvPr/>
        </p:nvCxnSpPr>
        <p:spPr>
          <a:xfrm>
            <a:off x="5196954" y="3298716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308D1-4581-4C7C-99B4-53BF1B2505CD}"/>
              </a:ext>
            </a:extLst>
          </p:cNvPr>
          <p:cNvCxnSpPr>
            <a:cxnSpLocks/>
          </p:cNvCxnSpPr>
          <p:nvPr/>
        </p:nvCxnSpPr>
        <p:spPr>
          <a:xfrm>
            <a:off x="4008959" y="4659756"/>
            <a:ext cx="913126" cy="25192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EF68A6-03F2-4809-BE91-3CBFFD9A60D8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6377407" y="4653321"/>
            <a:ext cx="782094" cy="2583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519EF0-4EE4-4A39-810A-A303F27DBCDF}"/>
              </a:ext>
            </a:extLst>
          </p:cNvPr>
          <p:cNvSpPr txBox="1"/>
          <p:nvPr/>
        </p:nvSpPr>
        <p:spPr>
          <a:xfrm>
            <a:off x="2588020" y="4203075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5-3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69555D-1AF3-408E-A2A2-0792785673F9}"/>
              </a:ext>
            </a:extLst>
          </p:cNvPr>
          <p:cNvSpPr txBox="1"/>
          <p:nvPr/>
        </p:nvSpPr>
        <p:spPr>
          <a:xfrm>
            <a:off x="7480541" y="4224280"/>
            <a:ext cx="12200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= b</a:t>
            </a:r>
            <a:r>
              <a:rPr lang="en-US" sz="2000" i="1" baseline="-25000" dirty="0">
                <a:solidFill>
                  <a:srgbClr val="000000"/>
                </a:solidFill>
              </a:rPr>
              <a:t>2-0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C59B22-426C-4C52-8979-7F5980AC70C6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>
          <a:xfrm flipH="1">
            <a:off x="5654444" y="5365540"/>
            <a:ext cx="1" cy="25485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A91DB3-AC39-4E34-978B-764BFD3E56EB}"/>
              </a:ext>
            </a:extLst>
          </p:cNvPr>
          <p:cNvSpPr/>
          <p:nvPr/>
        </p:nvSpPr>
        <p:spPr>
          <a:xfrm>
            <a:off x="5405870" y="5620395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D1DBEF8-272F-4B7F-8311-DDCB2B052EA3}"/>
              </a:ext>
            </a:extLst>
          </p:cNvPr>
          <p:cNvSpPr/>
          <p:nvPr/>
        </p:nvSpPr>
        <p:spPr>
          <a:xfrm>
            <a:off x="2629414" y="288950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FEA9FC0-AAAF-4D8B-BB18-54A4CDEF07E5}"/>
              </a:ext>
            </a:extLst>
          </p:cNvPr>
          <p:cNvSpPr/>
          <p:nvPr/>
        </p:nvSpPr>
        <p:spPr>
          <a:xfrm>
            <a:off x="3109665" y="289115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801964B-D62A-4028-A222-564853AD6670}"/>
              </a:ext>
            </a:extLst>
          </p:cNvPr>
          <p:cNvSpPr/>
          <p:nvPr/>
        </p:nvSpPr>
        <p:spPr>
          <a:xfrm>
            <a:off x="3575817" y="288431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209A4D-1BDF-4CE8-A25A-BD27B7C24F51}"/>
              </a:ext>
            </a:extLst>
          </p:cNvPr>
          <p:cNvSpPr/>
          <p:nvPr/>
        </p:nvSpPr>
        <p:spPr>
          <a:xfrm>
            <a:off x="4051094" y="288950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5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42380E0-D0E6-44E4-8B2B-51C750403167}"/>
              </a:ext>
            </a:extLst>
          </p:cNvPr>
          <p:cNvSpPr/>
          <p:nvPr/>
        </p:nvSpPr>
        <p:spPr>
          <a:xfrm>
            <a:off x="4531345" y="289115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1B19711-AAC3-418F-AEC5-374F6ABF4563}"/>
              </a:ext>
            </a:extLst>
          </p:cNvPr>
          <p:cNvSpPr/>
          <p:nvPr/>
        </p:nvSpPr>
        <p:spPr>
          <a:xfrm>
            <a:off x="4997497" y="2884314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EF760DF-2AF8-4EB9-BB84-59B42B55497D}"/>
              </a:ext>
            </a:extLst>
          </p:cNvPr>
          <p:cNvSpPr/>
          <p:nvPr/>
        </p:nvSpPr>
        <p:spPr>
          <a:xfrm>
            <a:off x="5758403" y="3568819"/>
            <a:ext cx="2793791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LUT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8593E5-7D6F-4DC4-B83C-8C2043C68CAC}"/>
              </a:ext>
            </a:extLst>
          </p:cNvPr>
          <p:cNvCxnSpPr>
            <a:cxnSpLocks/>
          </p:cNvCxnSpPr>
          <p:nvPr/>
        </p:nvCxnSpPr>
        <p:spPr>
          <a:xfrm>
            <a:off x="6015845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01B397-E1D4-4588-BC3C-7AC0963813D6}"/>
              </a:ext>
            </a:extLst>
          </p:cNvPr>
          <p:cNvCxnSpPr>
            <a:cxnSpLocks/>
          </p:cNvCxnSpPr>
          <p:nvPr/>
        </p:nvCxnSpPr>
        <p:spPr>
          <a:xfrm>
            <a:off x="6481333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BA06EA-1C57-4BC4-BD1B-C80457D2F934}"/>
              </a:ext>
            </a:extLst>
          </p:cNvPr>
          <p:cNvCxnSpPr>
            <a:cxnSpLocks/>
          </p:cNvCxnSpPr>
          <p:nvPr/>
        </p:nvCxnSpPr>
        <p:spPr>
          <a:xfrm>
            <a:off x="6946821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00BAA6-B181-4BF6-91E2-A7E3105C279D}"/>
              </a:ext>
            </a:extLst>
          </p:cNvPr>
          <p:cNvCxnSpPr>
            <a:cxnSpLocks/>
          </p:cNvCxnSpPr>
          <p:nvPr/>
        </p:nvCxnSpPr>
        <p:spPr>
          <a:xfrm>
            <a:off x="7412309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C60A3C-76D2-4945-AA20-5F9BC1E954BE}"/>
              </a:ext>
            </a:extLst>
          </p:cNvPr>
          <p:cNvCxnSpPr>
            <a:cxnSpLocks/>
          </p:cNvCxnSpPr>
          <p:nvPr/>
        </p:nvCxnSpPr>
        <p:spPr>
          <a:xfrm>
            <a:off x="7877797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FE8A3C-AA33-46D5-93BB-4B357562ED22}"/>
              </a:ext>
            </a:extLst>
          </p:cNvPr>
          <p:cNvCxnSpPr>
            <a:cxnSpLocks/>
          </p:cNvCxnSpPr>
          <p:nvPr/>
        </p:nvCxnSpPr>
        <p:spPr>
          <a:xfrm>
            <a:off x="8343283" y="3300083"/>
            <a:ext cx="0" cy="277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8DD79D-FBF0-4E68-813C-40F1A12C78BF}"/>
              </a:ext>
            </a:extLst>
          </p:cNvPr>
          <p:cNvSpPr/>
          <p:nvPr/>
        </p:nvSpPr>
        <p:spPr>
          <a:xfrm>
            <a:off x="5775743" y="289087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DDCD33-6618-4900-8E5A-1B5FD96E01E9}"/>
              </a:ext>
            </a:extLst>
          </p:cNvPr>
          <p:cNvSpPr/>
          <p:nvPr/>
        </p:nvSpPr>
        <p:spPr>
          <a:xfrm>
            <a:off x="6255994" y="2892518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87F370A-6861-486B-B077-A6A680FE307A}"/>
              </a:ext>
            </a:extLst>
          </p:cNvPr>
          <p:cNvSpPr/>
          <p:nvPr/>
        </p:nvSpPr>
        <p:spPr>
          <a:xfrm>
            <a:off x="6722146" y="288568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288F28A-5ADA-45A7-A362-E375864E8E6A}"/>
              </a:ext>
            </a:extLst>
          </p:cNvPr>
          <p:cNvSpPr/>
          <p:nvPr/>
        </p:nvSpPr>
        <p:spPr>
          <a:xfrm>
            <a:off x="7197423" y="289087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2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6C62D6B-DF7E-4A16-B4CC-E069FE940B59}"/>
              </a:ext>
            </a:extLst>
          </p:cNvPr>
          <p:cNvSpPr/>
          <p:nvPr/>
        </p:nvSpPr>
        <p:spPr>
          <a:xfrm>
            <a:off x="7677674" y="2892518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1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7634DF4-6CAD-413F-AF48-2F5ED5B711FF}"/>
              </a:ext>
            </a:extLst>
          </p:cNvPr>
          <p:cNvSpPr/>
          <p:nvPr/>
        </p:nvSpPr>
        <p:spPr>
          <a:xfrm>
            <a:off x="8143826" y="2885681"/>
            <a:ext cx="41287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0</a:t>
            </a:r>
            <a:endParaRPr kumimoji="0" lang="en-US" sz="28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79AD403-1CB0-4213-AFF7-4FF5FA0DA382}"/>
              </a:ext>
            </a:extLst>
          </p:cNvPr>
          <p:cNvSpPr/>
          <p:nvPr/>
        </p:nvSpPr>
        <p:spPr>
          <a:xfrm>
            <a:off x="3760385" y="4244253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AAB9E3-8BC8-4892-858E-E12D47A6FC0D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 flipH="1">
            <a:off x="4008959" y="4021477"/>
            <a:ext cx="13" cy="2227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4BE0C41-AE33-4334-9831-58AF4B851C2D}"/>
              </a:ext>
            </a:extLst>
          </p:cNvPr>
          <p:cNvSpPr/>
          <p:nvPr/>
        </p:nvSpPr>
        <p:spPr>
          <a:xfrm>
            <a:off x="6910927" y="4252987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FF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DE3E73-6806-4C1C-94E8-3E982580A546}"/>
              </a:ext>
            </a:extLst>
          </p:cNvPr>
          <p:cNvCxnSpPr>
            <a:cxnSpLocks/>
            <a:stCxn id="71" idx="2"/>
            <a:endCxn id="92" idx="0"/>
          </p:cNvCxnSpPr>
          <p:nvPr/>
        </p:nvCxnSpPr>
        <p:spPr>
          <a:xfrm>
            <a:off x="7155299" y="4022844"/>
            <a:ext cx="4202" cy="23014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Right Brace 97">
            <a:extLst>
              <a:ext uri="{FF2B5EF4-FFF2-40B4-BE49-F238E27FC236}">
                <a16:creationId xmlns:a16="http://schemas.microsoft.com/office/drawing/2014/main" id="{960D9631-8B78-41DE-AB47-4B8588DB9845}"/>
              </a:ext>
            </a:extLst>
          </p:cNvPr>
          <p:cNvSpPr/>
          <p:nvPr/>
        </p:nvSpPr>
        <p:spPr>
          <a:xfrm>
            <a:off x="8810342" y="2890871"/>
            <a:ext cx="177701" cy="3209760"/>
          </a:xfrm>
          <a:prstGeom prst="righ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E717A1-5652-4B8A-8B0D-2DFF1D315DF1}"/>
              </a:ext>
            </a:extLst>
          </p:cNvPr>
          <p:cNvSpPr txBox="1"/>
          <p:nvPr/>
        </p:nvSpPr>
        <p:spPr>
          <a:xfrm>
            <a:off x="9197823" y="3655052"/>
            <a:ext cx="2783326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 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1 LUT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But, 2 cycles </a:t>
            </a:r>
            <a:b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before output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2B442B-BBA8-461A-8389-4C07E8A45B9C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D7303B-900C-46AB-A83E-F1E32FEFD6FD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E65612-7853-4F52-B86A-B9584BFB2871}"/>
              </a:ext>
            </a:extLst>
          </p:cNvPr>
          <p:cNvSpPr txBox="1"/>
          <p:nvPr/>
        </p:nvSpPr>
        <p:spPr>
          <a:xfrm>
            <a:off x="467220" y="2387159"/>
            <a:ext cx="18015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FAC68B-CA3F-4146-896B-40F310AD43D3}"/>
              </a:ext>
            </a:extLst>
          </p:cNvPr>
          <p:cNvCxnSpPr>
            <a:cxnSpLocks/>
          </p:cNvCxnSpPr>
          <p:nvPr/>
        </p:nvCxnSpPr>
        <p:spPr>
          <a:xfrm>
            <a:off x="1094663" y="317442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0699BC5-274D-4A1F-9829-4B45C5F8B495}"/>
              </a:ext>
            </a:extLst>
          </p:cNvPr>
          <p:cNvCxnSpPr>
            <a:cxnSpLocks/>
          </p:cNvCxnSpPr>
          <p:nvPr/>
        </p:nvCxnSpPr>
        <p:spPr>
          <a:xfrm flipH="1">
            <a:off x="1254460" y="3899469"/>
            <a:ext cx="1" cy="288667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0648A-F624-48A6-B2A8-89AD5DC6C66C}"/>
              </a:ext>
            </a:extLst>
          </p:cNvPr>
          <p:cNvSpPr txBox="1"/>
          <p:nvPr/>
        </p:nvSpPr>
        <p:spPr>
          <a:xfrm>
            <a:off x="1581459" y="334397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7C8455-F6C5-4515-A72B-A8CAEA615E0B}"/>
              </a:ext>
            </a:extLst>
          </p:cNvPr>
          <p:cNvSpPr txBox="1"/>
          <p:nvPr/>
        </p:nvSpPr>
        <p:spPr>
          <a:xfrm>
            <a:off x="779510" y="331791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E4E896-CDA3-445E-BB4A-6F8FBBC83987}"/>
              </a:ext>
            </a:extLst>
          </p:cNvPr>
          <p:cNvSpPr txBox="1"/>
          <p:nvPr/>
        </p:nvSpPr>
        <p:spPr>
          <a:xfrm>
            <a:off x="1307727" y="3737646"/>
            <a:ext cx="33735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BABD0B-4358-4E30-A132-10D9CBD910D5}"/>
              </a:ext>
            </a:extLst>
          </p:cNvPr>
          <p:cNvCxnSpPr/>
          <p:nvPr/>
        </p:nvCxnSpPr>
        <p:spPr>
          <a:xfrm>
            <a:off x="1022165" y="3411667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662FD1C-546B-456C-A344-DF87BCF901B6}"/>
              </a:ext>
            </a:extLst>
          </p:cNvPr>
          <p:cNvSpPr/>
          <p:nvPr/>
        </p:nvSpPr>
        <p:spPr>
          <a:xfrm>
            <a:off x="766198" y="3707497"/>
            <a:ext cx="102979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5715375-7A7A-475F-B73F-1B3CF690EC22}"/>
              </a:ext>
            </a:extLst>
          </p:cNvPr>
          <p:cNvCxnSpPr>
            <a:cxnSpLocks/>
          </p:cNvCxnSpPr>
          <p:nvPr/>
        </p:nvCxnSpPr>
        <p:spPr>
          <a:xfrm>
            <a:off x="1495638" y="3174422"/>
            <a:ext cx="0" cy="5552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E3F723-DF5B-4650-9642-7032EF99F5A5}"/>
              </a:ext>
            </a:extLst>
          </p:cNvPr>
          <p:cNvCxnSpPr/>
          <p:nvPr/>
        </p:nvCxnSpPr>
        <p:spPr>
          <a:xfrm>
            <a:off x="1433493" y="340278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9A35C8-D756-4E37-B9E7-8BE380E1B03C}"/>
              </a:ext>
            </a:extLst>
          </p:cNvPr>
          <p:cNvCxnSpPr>
            <a:cxnSpLocks/>
          </p:cNvCxnSpPr>
          <p:nvPr/>
        </p:nvCxnSpPr>
        <p:spPr>
          <a:xfrm>
            <a:off x="1281095" y="4230228"/>
            <a:ext cx="0" cy="450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6EF7377-789E-4E8A-A2C4-9B6B2F7192FB}"/>
              </a:ext>
            </a:extLst>
          </p:cNvPr>
          <p:cNvCxnSpPr/>
          <p:nvPr/>
        </p:nvCxnSpPr>
        <p:spPr>
          <a:xfrm>
            <a:off x="1218950" y="430856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3F52A4-D136-4BB4-8B91-F724847C43D7}"/>
              </a:ext>
            </a:extLst>
          </p:cNvPr>
          <p:cNvSpPr txBox="1"/>
          <p:nvPr/>
        </p:nvSpPr>
        <p:spPr>
          <a:xfrm>
            <a:off x="977778" y="419802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4EE5060-90B8-42B2-A971-E8E1718184ED}"/>
              </a:ext>
            </a:extLst>
          </p:cNvPr>
          <p:cNvSpPr/>
          <p:nvPr/>
        </p:nvSpPr>
        <p:spPr>
          <a:xfrm>
            <a:off x="899858" y="2909421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BFF74DC-0E97-4FE8-9BAF-21E9902732AB}"/>
              </a:ext>
            </a:extLst>
          </p:cNvPr>
          <p:cNvSpPr/>
          <p:nvPr/>
        </p:nvSpPr>
        <p:spPr>
          <a:xfrm>
            <a:off x="1342157" y="2909303"/>
            <a:ext cx="337351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8A5BA7F-9BD8-4D34-8F79-F607A275A6AF}"/>
              </a:ext>
            </a:extLst>
          </p:cNvPr>
          <p:cNvSpPr/>
          <p:nvPr/>
        </p:nvSpPr>
        <p:spPr>
          <a:xfrm>
            <a:off x="1025119" y="4638284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eq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ECB9CFB-1D4A-4D2B-94FB-D071DD9ED465}"/>
              </a:ext>
            </a:extLst>
          </p:cNvPr>
          <p:cNvSpPr txBox="1"/>
          <p:nvPr/>
        </p:nvSpPr>
        <p:spPr>
          <a:xfrm>
            <a:off x="2975907" y="2367764"/>
            <a:ext cx="554636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Optimized Synthesized Circuit for 6-input LUTs</a:t>
            </a:r>
          </a:p>
        </p:txBody>
      </p:sp>
    </p:spTree>
    <p:extLst>
      <p:ext uri="{BB962C8B-B14F-4D97-AF65-F5344CB8AC3E}">
        <p14:creationId xmlns:p14="http://schemas.microsoft.com/office/powerpoint/2010/main" val="1806805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Optimizing LUT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Strategy 3: retiming</a:t>
            </a:r>
          </a:p>
          <a:p>
            <a:pPr lvl="1"/>
            <a:r>
              <a:rPr lang="en-US" dirty="0"/>
              <a:t>Move registers (forwards or backwards) to help balance logic delays </a:t>
            </a:r>
          </a:p>
          <a:p>
            <a:pPr lvl="2"/>
            <a:r>
              <a:rPr lang="en-US" dirty="0"/>
              <a:t>Move from stage with low slack to stage with high slack </a:t>
            </a:r>
          </a:p>
          <a:p>
            <a:pPr lvl="1"/>
            <a:r>
              <a:rPr lang="en-US" dirty="0"/>
              <a:t>Tools apply retiming automatically, but require registers to exist</a:t>
            </a:r>
          </a:p>
          <a:p>
            <a:pPr lvl="2"/>
            <a:r>
              <a:rPr lang="en-US" dirty="0"/>
              <a:t>Be aware of tool restrictions and limitations of initial states for automatic usage</a:t>
            </a:r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2B442B-BBA8-461A-8389-4C07E8A45B9C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D7303B-900C-46AB-A83E-F1E32FEFD6FD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E65612-7853-4F52-B86A-B9584BFB2871}"/>
              </a:ext>
            </a:extLst>
          </p:cNvPr>
          <p:cNvSpPr txBox="1"/>
          <p:nvPr/>
        </p:nvSpPr>
        <p:spPr>
          <a:xfrm>
            <a:off x="1504212" y="2959018"/>
            <a:ext cx="18015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Circuit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662FD1C-546B-456C-A344-DF87BCF901B6}"/>
              </a:ext>
            </a:extLst>
          </p:cNvPr>
          <p:cNvSpPr/>
          <p:nvPr/>
        </p:nvSpPr>
        <p:spPr>
          <a:xfrm>
            <a:off x="1654828" y="3885419"/>
            <a:ext cx="847185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A4E02-339D-45FA-8ECA-2343FA45E88A}"/>
              </a:ext>
            </a:extLst>
          </p:cNvPr>
          <p:cNvCxnSpPr>
            <a:cxnSpLocks/>
          </p:cNvCxnSpPr>
          <p:nvPr/>
        </p:nvCxnSpPr>
        <p:spPr>
          <a:xfrm flipH="1">
            <a:off x="2770040" y="3683445"/>
            <a:ext cx="152065" cy="88465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5D74410-E57C-43ED-8E52-65C708CBB0A7}"/>
              </a:ext>
            </a:extLst>
          </p:cNvPr>
          <p:cNvSpPr/>
          <p:nvPr/>
        </p:nvSpPr>
        <p:spPr>
          <a:xfrm>
            <a:off x="1663172" y="3400562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46AB6C-7DE0-4046-835F-DC8376A33940}"/>
              </a:ext>
            </a:extLst>
          </p:cNvPr>
          <p:cNvSpPr/>
          <p:nvPr/>
        </p:nvSpPr>
        <p:spPr>
          <a:xfrm>
            <a:off x="2213324" y="3400562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2E288E-CC9B-44EC-A1C2-10A1741F9737}"/>
              </a:ext>
            </a:extLst>
          </p:cNvPr>
          <p:cNvSpPr/>
          <p:nvPr/>
        </p:nvSpPr>
        <p:spPr>
          <a:xfrm>
            <a:off x="2763476" y="3394314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E71ED2-53F4-4257-833A-31A8400CA0FE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822547" y="3701323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843B88-CB2E-4A97-9E0A-A7A0B78E3F19}"/>
              </a:ext>
            </a:extLst>
          </p:cNvPr>
          <p:cNvCxnSpPr>
            <a:cxnSpLocks/>
          </p:cNvCxnSpPr>
          <p:nvPr/>
        </p:nvCxnSpPr>
        <p:spPr>
          <a:xfrm>
            <a:off x="2373797" y="3705551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30C46F-FFA0-465B-BAB5-4CE4F06D8D89}"/>
              </a:ext>
            </a:extLst>
          </p:cNvPr>
          <p:cNvSpPr/>
          <p:nvPr/>
        </p:nvSpPr>
        <p:spPr>
          <a:xfrm>
            <a:off x="2084195" y="4574348"/>
            <a:ext cx="847185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71C92B-78D1-425B-8822-88A76466EB39}"/>
              </a:ext>
            </a:extLst>
          </p:cNvPr>
          <p:cNvCxnSpPr>
            <a:cxnSpLocks/>
          </p:cNvCxnSpPr>
          <p:nvPr/>
        </p:nvCxnSpPr>
        <p:spPr>
          <a:xfrm>
            <a:off x="2298778" y="4399272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39DF4-C4B1-4D5E-B431-6E50A6FC289A}"/>
              </a:ext>
            </a:extLst>
          </p:cNvPr>
          <p:cNvCxnSpPr>
            <a:cxnSpLocks/>
          </p:cNvCxnSpPr>
          <p:nvPr/>
        </p:nvCxnSpPr>
        <p:spPr>
          <a:xfrm>
            <a:off x="2500870" y="5088201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D8B708-DD5C-4825-8E83-FC8280BFB191}"/>
              </a:ext>
            </a:extLst>
          </p:cNvPr>
          <p:cNvSpPr/>
          <p:nvPr/>
        </p:nvSpPr>
        <p:spPr>
          <a:xfrm>
            <a:off x="2341495" y="5275976"/>
            <a:ext cx="318750" cy="300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2800" i="1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DB578F-C155-41BF-B82A-81948318132D}"/>
              </a:ext>
            </a:extLst>
          </p:cNvPr>
          <p:cNvSpPr txBox="1"/>
          <p:nvPr/>
        </p:nvSpPr>
        <p:spPr>
          <a:xfrm>
            <a:off x="4625526" y="2959018"/>
            <a:ext cx="206873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Retimed Circuit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92BBD24-F62E-46C0-B62D-C1267F1C2B21}"/>
              </a:ext>
            </a:extLst>
          </p:cNvPr>
          <p:cNvSpPr/>
          <p:nvPr/>
        </p:nvSpPr>
        <p:spPr>
          <a:xfrm>
            <a:off x="4829898" y="3869038"/>
            <a:ext cx="847185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815DB28-1925-4DAF-A137-BEA53E2AD852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914961" y="3705718"/>
            <a:ext cx="152066" cy="8581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FB93D18-EE2A-4AB0-BBA8-46F4BED930DA}"/>
              </a:ext>
            </a:extLst>
          </p:cNvPr>
          <p:cNvSpPr/>
          <p:nvPr/>
        </p:nvSpPr>
        <p:spPr>
          <a:xfrm>
            <a:off x="4807347" y="3400562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60BA1436-6C45-4B42-AEA0-AEDE203AA1A4}"/>
              </a:ext>
            </a:extLst>
          </p:cNvPr>
          <p:cNvSpPr/>
          <p:nvPr/>
        </p:nvSpPr>
        <p:spPr>
          <a:xfrm>
            <a:off x="5357499" y="3400562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551389D-3053-4760-AA13-44A4C9B272D9}"/>
              </a:ext>
            </a:extLst>
          </p:cNvPr>
          <p:cNvSpPr/>
          <p:nvPr/>
        </p:nvSpPr>
        <p:spPr>
          <a:xfrm>
            <a:off x="5907651" y="3394314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A10ADBD-4310-44DE-94AB-837535D47F6C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966722" y="3701323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09A558E-34D6-4F16-977F-3793E76DCDF5}"/>
              </a:ext>
            </a:extLst>
          </p:cNvPr>
          <p:cNvCxnSpPr>
            <a:cxnSpLocks/>
          </p:cNvCxnSpPr>
          <p:nvPr/>
        </p:nvCxnSpPr>
        <p:spPr>
          <a:xfrm>
            <a:off x="5517972" y="3705551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EE42674-2D8D-4790-937D-B2E08BBB6D1A}"/>
              </a:ext>
            </a:extLst>
          </p:cNvPr>
          <p:cNvSpPr/>
          <p:nvPr/>
        </p:nvSpPr>
        <p:spPr>
          <a:xfrm>
            <a:off x="5213995" y="5051392"/>
            <a:ext cx="847185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BFE48D6-0A63-4FF0-9DDB-A0A32D433228}"/>
              </a:ext>
            </a:extLst>
          </p:cNvPr>
          <p:cNvCxnSpPr>
            <a:cxnSpLocks/>
          </p:cNvCxnSpPr>
          <p:nvPr/>
        </p:nvCxnSpPr>
        <p:spPr>
          <a:xfrm>
            <a:off x="5353078" y="4382891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7F22288-E152-4B25-AD6E-04383273039E}"/>
              </a:ext>
            </a:extLst>
          </p:cNvPr>
          <p:cNvCxnSpPr>
            <a:cxnSpLocks/>
          </p:cNvCxnSpPr>
          <p:nvPr/>
        </p:nvCxnSpPr>
        <p:spPr>
          <a:xfrm>
            <a:off x="5642930" y="5567880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74B8A7A-1D9D-4B5D-B8E8-6B2B3828890D}"/>
              </a:ext>
            </a:extLst>
          </p:cNvPr>
          <p:cNvSpPr/>
          <p:nvPr/>
        </p:nvSpPr>
        <p:spPr>
          <a:xfrm>
            <a:off x="5483555" y="5755655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58831B-E599-412F-9AE4-CCCA72CCF85E}"/>
              </a:ext>
            </a:extLst>
          </p:cNvPr>
          <p:cNvSpPr/>
          <p:nvPr/>
        </p:nvSpPr>
        <p:spPr>
          <a:xfrm>
            <a:off x="5189085" y="4567472"/>
            <a:ext cx="318750" cy="300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2800" i="1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010E9ED-26BB-4DC1-A49B-C9D05B2497DF}"/>
              </a:ext>
            </a:extLst>
          </p:cNvPr>
          <p:cNvSpPr/>
          <p:nvPr/>
        </p:nvSpPr>
        <p:spPr>
          <a:xfrm>
            <a:off x="5755586" y="4563853"/>
            <a:ext cx="318750" cy="300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2800" i="1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F8BB1D3-CE92-4284-B796-7AAE96FEEC63}"/>
              </a:ext>
            </a:extLst>
          </p:cNvPr>
          <p:cNvCxnSpPr>
            <a:cxnSpLocks/>
          </p:cNvCxnSpPr>
          <p:nvPr/>
        </p:nvCxnSpPr>
        <p:spPr>
          <a:xfrm>
            <a:off x="5356401" y="4874723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8EA21AE-9C37-4B1F-9C82-9C8C820B6ADF}"/>
              </a:ext>
            </a:extLst>
          </p:cNvPr>
          <p:cNvCxnSpPr>
            <a:cxnSpLocks/>
          </p:cNvCxnSpPr>
          <p:nvPr/>
        </p:nvCxnSpPr>
        <p:spPr>
          <a:xfrm>
            <a:off x="5907651" y="4872601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E680B6-6AF5-4ABE-B458-0EAB35F5A0D9}"/>
              </a:ext>
            </a:extLst>
          </p:cNvPr>
          <p:cNvSpPr txBox="1"/>
          <p:nvPr/>
        </p:nvSpPr>
        <p:spPr>
          <a:xfrm>
            <a:off x="7356233" y="3534588"/>
            <a:ext cx="4212708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Adds one extra register, </a:t>
            </a:r>
            <a:b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reduces max 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</a:t>
            </a:r>
            <a:b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adders to 1 adder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0877F6-02E4-47CE-BAC8-650CAB663419}"/>
              </a:ext>
            </a:extLst>
          </p:cNvPr>
          <p:cNvSpPr/>
          <p:nvPr/>
        </p:nvSpPr>
        <p:spPr>
          <a:xfrm>
            <a:off x="2348412" y="5763994"/>
            <a:ext cx="318750" cy="30076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2800" i="1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E1131CC-4235-4B03-B9DF-D7B2046B3C6B}"/>
              </a:ext>
            </a:extLst>
          </p:cNvPr>
          <p:cNvCxnSpPr>
            <a:cxnSpLocks/>
          </p:cNvCxnSpPr>
          <p:nvPr/>
        </p:nvCxnSpPr>
        <p:spPr>
          <a:xfrm>
            <a:off x="2507787" y="5582559"/>
            <a:ext cx="0" cy="1814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46992B-5CE3-4FC1-A2A0-221897AE37FF}"/>
              </a:ext>
            </a:extLst>
          </p:cNvPr>
          <p:cNvCxnSpPr/>
          <p:nvPr/>
        </p:nvCxnSpPr>
        <p:spPr>
          <a:xfrm flipV="1">
            <a:off x="2846072" y="4714233"/>
            <a:ext cx="2205322" cy="712123"/>
          </a:xfrm>
          <a:prstGeom prst="straightConnector1">
            <a:avLst/>
          </a:prstGeom>
          <a:noFill/>
          <a:ln w="19050" cap="flat" cmpd="dbl">
            <a:solidFill>
              <a:srgbClr val="000000"/>
            </a:solidFill>
            <a:prstDash val="sys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817680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6354</TotalTime>
  <Words>1599</Words>
  <Application>Microsoft Office PowerPoint</Application>
  <PresentationFormat>Widescreen</PresentationFormat>
  <Paragraphs>465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Cambria Math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Introduction</vt:lpstr>
      <vt:lpstr>Timing-Optimization Methodology</vt:lpstr>
      <vt:lpstr>Cell/Logic Delays</vt:lpstr>
      <vt:lpstr>Optimizing LUT Delays</vt:lpstr>
      <vt:lpstr>Optimizing LUT Delays</vt:lpstr>
      <vt:lpstr>Optimizing LUT Delays</vt:lpstr>
      <vt:lpstr>Optimizing LUT Delays</vt:lpstr>
      <vt:lpstr>Optimizing LUT Delays</vt:lpstr>
      <vt:lpstr>Optimizing LUT Delays</vt:lpstr>
      <vt:lpstr>Interconnect Delays</vt:lpstr>
      <vt:lpstr>Optimizing Distant Resources</vt:lpstr>
      <vt:lpstr>Optimizing Distant Resources</vt:lpstr>
      <vt:lpstr>Optimizing Distant Resources</vt:lpstr>
      <vt:lpstr>Optimizing Routing Congestion</vt:lpstr>
      <vt:lpstr>Optimizing Fanout</vt:lpstr>
      <vt:lpstr>Optimizing Fanout</vt:lpstr>
      <vt:lpstr>Summary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375</cp:revision>
  <dcterms:created xsi:type="dcterms:W3CDTF">2017-01-16T21:37:43Z</dcterms:created>
  <dcterms:modified xsi:type="dcterms:W3CDTF">2020-11-24T00:10:38Z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