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1"/>
  </p:notesMasterIdLst>
  <p:sldIdLst>
    <p:sldId id="321" r:id="rId7"/>
    <p:sldId id="338" r:id="rId8"/>
    <p:sldId id="374" r:id="rId9"/>
    <p:sldId id="375" r:id="rId10"/>
    <p:sldId id="377" r:id="rId11"/>
    <p:sldId id="378" r:id="rId12"/>
    <p:sldId id="387" r:id="rId13"/>
    <p:sldId id="388" r:id="rId14"/>
    <p:sldId id="389" r:id="rId15"/>
    <p:sldId id="382" r:id="rId16"/>
    <p:sldId id="383" r:id="rId17"/>
    <p:sldId id="384" r:id="rId18"/>
    <p:sldId id="385" r:id="rId19"/>
    <p:sldId id="386" r:id="rId20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8"/>
            <p14:sldId id="374"/>
            <p14:sldId id="375"/>
            <p14:sldId id="377"/>
            <p14:sldId id="378"/>
            <p14:sldId id="387"/>
            <p14:sldId id="388"/>
            <p14:sldId id="389"/>
            <p14:sldId id="382"/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1E2CA2"/>
    <a:srgbClr val="8151CF"/>
    <a:srgbClr val="FF4B01"/>
    <a:srgbClr val="D14C64"/>
    <a:srgbClr val="BDA4E6"/>
    <a:srgbClr val="5A2DA3"/>
    <a:srgbClr val="FFFFFF"/>
    <a:srgbClr val="F37021"/>
    <a:srgbClr val="45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08" d="100"/>
          <a:sy n="108" d="100"/>
        </p:scale>
        <p:origin x="90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7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2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8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9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3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0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9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5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7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1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com/content/dam/www/programmable/us/en/pdfs/literature/ug/ug-qpp-timing-analyzer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com/content/dam/www/programmable/us/en/pdfs/literature/ug/ug-qpp-timing-analyzer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dam/www/programmable/us/en/pdfs/literature/ug/ug-qpp-timing-analyzer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FPGA Timing Optimization</a:t>
            </a:r>
          </a:p>
          <a:p>
            <a:pPr marL="223221" indent="0" algn="ctr">
              <a:buNone/>
            </a:pPr>
            <a:r>
              <a:rPr lang="en-US" i="1" dirty="0"/>
              <a:t>Quartus Timing Analyzer Tutorial</a:t>
            </a:r>
          </a:p>
          <a:p>
            <a:pPr marL="223221" indent="0" algn="ctr">
              <a:buNone/>
            </a:pPr>
            <a:endParaRPr lang="en-US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Quartus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Before performing timing analysis, must set a clock constraint</a:t>
            </a:r>
          </a:p>
          <a:p>
            <a:pPr lvl="1"/>
            <a:r>
              <a:rPr lang="en-US" sz="2000" dirty="0"/>
              <a:t>See Quartus documentation for full details</a:t>
            </a:r>
          </a:p>
          <a:p>
            <a:r>
              <a:rPr lang="en-US" sz="2400" dirty="0"/>
              <a:t>Constraints specified in </a:t>
            </a:r>
            <a:r>
              <a:rPr lang="en-US" sz="2400" dirty="0" err="1"/>
              <a:t>sdc</a:t>
            </a:r>
            <a:r>
              <a:rPr lang="en-US" sz="2400" dirty="0"/>
              <a:t> (Synopsys Design Constraint) file</a:t>
            </a:r>
          </a:p>
          <a:p>
            <a:pPr lvl="1"/>
            <a:r>
              <a:rPr lang="en-US" sz="2000" dirty="0" err="1"/>
              <a:t>add_tree.sdc</a:t>
            </a:r>
            <a:endParaRPr lang="en-US" sz="2000" dirty="0"/>
          </a:p>
          <a:p>
            <a:pPr lvl="1"/>
            <a:r>
              <a:rPr lang="en-US" sz="2000" dirty="0" err="1"/>
              <a:t>create_clock</a:t>
            </a:r>
            <a:r>
              <a:rPr lang="en-US" sz="2000" dirty="0"/>
              <a:t> -name {</a:t>
            </a:r>
            <a:r>
              <a:rPr lang="en-US" sz="2000" dirty="0" err="1"/>
              <a:t>clk</a:t>
            </a:r>
            <a:r>
              <a:rPr lang="en-US" sz="2000" dirty="0"/>
              <a:t>} -period 5.000 -waveform { 0.000 2.500 } [</a:t>
            </a:r>
            <a:r>
              <a:rPr lang="en-US" sz="2000" dirty="0" err="1"/>
              <a:t>get_ports</a:t>
            </a:r>
            <a:r>
              <a:rPr lang="en-US" sz="2000" dirty="0"/>
              <a:t> {</a:t>
            </a:r>
            <a:r>
              <a:rPr lang="en-US" sz="2000" dirty="0" err="1"/>
              <a:t>clk</a:t>
            </a:r>
            <a:r>
              <a:rPr lang="en-US" sz="2000" dirty="0"/>
              <a:t>}]</a:t>
            </a:r>
          </a:p>
          <a:p>
            <a:r>
              <a:rPr lang="en-US" sz="2400" dirty="0"/>
              <a:t>Name flag gives the clock a name within Quartus</a:t>
            </a:r>
          </a:p>
          <a:p>
            <a:r>
              <a:rPr lang="en-US" sz="2400" dirty="0"/>
              <a:t>Period flag specifies clock period in nanoseconds</a:t>
            </a:r>
          </a:p>
          <a:p>
            <a:pPr lvl="1"/>
            <a:r>
              <a:rPr lang="en-US" sz="2000" dirty="0"/>
              <a:t>5 ns = 200 MHz clock constraint</a:t>
            </a:r>
          </a:p>
          <a:p>
            <a:r>
              <a:rPr lang="en-US" sz="2400" dirty="0"/>
              <a:t>Waveform flag specifies duty </a:t>
            </a:r>
            <a:r>
              <a:rPr lang="en-US" sz="2400" dirty="0" err="1"/>
              <a:t>cyle</a:t>
            </a:r>
            <a:endParaRPr lang="en-US" sz="2400" dirty="0"/>
          </a:p>
          <a:p>
            <a:pPr lvl="1"/>
            <a:r>
              <a:rPr lang="en-US" sz="2000" dirty="0"/>
              <a:t>50% in this example: rising edge at 0 ns, falling edge at 2.5 ns</a:t>
            </a:r>
          </a:p>
          <a:p>
            <a:r>
              <a:rPr lang="en-US" sz="2400" dirty="0" err="1"/>
              <a:t>get_ports</a:t>
            </a:r>
            <a:r>
              <a:rPr lang="en-US" sz="2400" dirty="0"/>
              <a:t> command connects the clock constraint to the code’s clock</a:t>
            </a:r>
          </a:p>
          <a:p>
            <a:pPr lvl="1"/>
            <a:r>
              <a:rPr lang="en-US" sz="2000" dirty="0" err="1"/>
              <a:t>SystemVerilog</a:t>
            </a:r>
            <a:r>
              <a:rPr lang="en-US" sz="2000" dirty="0"/>
              <a:t> module has clock input called </a:t>
            </a:r>
            <a:r>
              <a:rPr lang="en-US" sz="2000" i="1" dirty="0" err="1"/>
              <a:t>clk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5889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Quartus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Quartus connects top-level module I/O to FPGA pins</a:t>
            </a:r>
          </a:p>
          <a:p>
            <a:pPr lvl="1"/>
            <a:r>
              <a:rPr lang="en-US" sz="2000" dirty="0"/>
              <a:t>Normally, pin mapping also done with constraints</a:t>
            </a:r>
          </a:p>
          <a:p>
            <a:r>
              <a:rPr lang="en-US" sz="2400" dirty="0"/>
              <a:t>When analyzing individual modules, we do </a:t>
            </a:r>
            <a:r>
              <a:rPr lang="en-US" sz="2400" i="1" dirty="0"/>
              <a:t>not</a:t>
            </a:r>
            <a:r>
              <a:rPr lang="en-US" sz="2400" dirty="0"/>
              <a:t> want I/O connected to pins</a:t>
            </a:r>
          </a:p>
          <a:p>
            <a:pPr lvl="1"/>
            <a:r>
              <a:rPr lang="en-US" sz="2000" dirty="0"/>
              <a:t>Pins represent unrealistic use case and module I/O can exceed the total pins</a:t>
            </a:r>
          </a:p>
          <a:p>
            <a:pPr lvl="1"/>
            <a:r>
              <a:rPr lang="en-US" sz="2000" dirty="0"/>
              <a:t>Modules normally connected to other nearby modules</a:t>
            </a:r>
          </a:p>
          <a:p>
            <a:pPr lvl="1"/>
            <a:r>
              <a:rPr lang="en-US" sz="2000" dirty="0"/>
              <a:t>Mapping to pins creates excessively long delays</a:t>
            </a:r>
          </a:p>
          <a:p>
            <a:r>
              <a:rPr lang="en-US" sz="2400" dirty="0"/>
              <a:t>Solution: Quartus allows I/O to be mapped to </a:t>
            </a:r>
            <a:r>
              <a:rPr lang="en-US" sz="2400" i="1" dirty="0"/>
              <a:t>virtual pins</a:t>
            </a:r>
          </a:p>
          <a:p>
            <a:pPr lvl="1"/>
            <a:r>
              <a:rPr lang="en-US" sz="2000" dirty="0"/>
              <a:t>Internal FPGA resources used as pins for timing analysis</a:t>
            </a:r>
          </a:p>
          <a:p>
            <a:r>
              <a:rPr lang="en-US" sz="2400" dirty="0"/>
              <a:t>Specified in </a:t>
            </a:r>
            <a:r>
              <a:rPr lang="en-US" sz="2400" dirty="0" err="1"/>
              <a:t>add_tree.qsf</a:t>
            </a:r>
            <a:r>
              <a:rPr lang="en-US" sz="2400" dirty="0"/>
              <a:t> (or through assignment editor in Quartus)</a:t>
            </a:r>
          </a:p>
          <a:p>
            <a:pPr lvl="1"/>
            <a:r>
              <a:rPr lang="en-US" sz="2000" dirty="0"/>
              <a:t>Apply to module inputs and outputs:</a:t>
            </a:r>
          </a:p>
          <a:p>
            <a:pPr lvl="2"/>
            <a:r>
              <a:rPr lang="en-US" dirty="0" err="1"/>
              <a:t>set_instance_assignment</a:t>
            </a:r>
            <a:r>
              <a:rPr lang="en-US" dirty="0"/>
              <a:t> -name VIRTUAL_PIN ON -to inputs</a:t>
            </a:r>
          </a:p>
          <a:p>
            <a:pPr lvl="2"/>
            <a:r>
              <a:rPr lang="en-US" dirty="0" err="1"/>
              <a:t>set_instance_assignment</a:t>
            </a:r>
            <a:r>
              <a:rPr lang="en-US" dirty="0"/>
              <a:t> -name VIRTUAL_PIN ON -to sum</a:t>
            </a:r>
          </a:p>
          <a:p>
            <a:pPr lvl="1"/>
            <a:r>
              <a:rPr lang="en-US" sz="2000" dirty="0"/>
              <a:t>Clock and reset are generally left mapped to actual pins</a:t>
            </a:r>
          </a:p>
        </p:txBody>
      </p:sp>
    </p:spTree>
    <p:extLst>
      <p:ext uri="{BB962C8B-B14F-4D97-AF65-F5344CB8AC3E}">
        <p14:creationId xmlns:p14="http://schemas.microsoft.com/office/powerpoint/2010/main" val="31773815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Timing Analysis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Clock constraint violated for original code</a:t>
            </a:r>
          </a:p>
          <a:p>
            <a:r>
              <a:rPr lang="en-US" sz="2400" dirty="0"/>
              <a:t>Significant logic/cell delay bottleneck</a:t>
            </a:r>
          </a:p>
          <a:p>
            <a:r>
              <a:rPr lang="en-US" sz="2400" dirty="0"/>
              <a:t>Bottleneck caused by long combinational path through adders</a:t>
            </a:r>
          </a:p>
          <a:p>
            <a:r>
              <a:rPr lang="en-US" sz="2400" dirty="0"/>
              <a:t>How to optimize?</a:t>
            </a:r>
          </a:p>
          <a:p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D0E907-1610-40BD-8E20-3B48D7897CBF}"/>
              </a:ext>
            </a:extLst>
          </p:cNvPr>
          <p:cNvSpPr/>
          <p:nvPr/>
        </p:nvSpPr>
        <p:spPr bwMode="auto">
          <a:xfrm>
            <a:off x="4088352" y="354398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" name="Straight Arrow Connector 50">
            <a:extLst>
              <a:ext uri="{FF2B5EF4-FFF2-40B4-BE49-F238E27FC236}">
                <a16:creationId xmlns:a16="http://schemas.microsoft.com/office/drawing/2014/main" id="{9C849136-15C7-48F6-83CC-22E0609DE29D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4018605" y="342900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EEB4ECE3-100D-4CD4-8F95-4D130EFD6974}"/>
              </a:ext>
            </a:extLst>
          </p:cNvPr>
          <p:cNvCxnSpPr>
            <a:cxnSpLocks/>
            <a:stCxn id="10" idx="2"/>
            <a:endCxn id="5" idx="7"/>
          </p:cNvCxnSpPr>
          <p:nvPr/>
        </p:nvCxnSpPr>
        <p:spPr>
          <a:xfrm flipH="1">
            <a:off x="4389343" y="342900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789-A106-4C57-A7B0-4CAE9C88C68F}"/>
              </a:ext>
            </a:extLst>
          </p:cNvPr>
          <p:cNvSpPr/>
          <p:nvPr/>
        </p:nvSpPr>
        <p:spPr>
          <a:xfrm>
            <a:off x="3842289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2D873-95EE-4DD1-8E20-2F005EAE1A87}"/>
              </a:ext>
            </a:extLst>
          </p:cNvPr>
          <p:cNvSpPr/>
          <p:nvPr/>
        </p:nvSpPr>
        <p:spPr>
          <a:xfrm>
            <a:off x="4312678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54D40-5AAB-4E2F-896E-CF732B4299BA}"/>
              </a:ext>
            </a:extLst>
          </p:cNvPr>
          <p:cNvSpPr/>
          <p:nvPr/>
        </p:nvSpPr>
        <p:spPr bwMode="auto">
          <a:xfrm>
            <a:off x="5109094" y="354398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0AF1A08C-8AA6-4051-A149-457AF433012F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>
            <a:off x="5039347" y="342900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50">
            <a:extLst>
              <a:ext uri="{FF2B5EF4-FFF2-40B4-BE49-F238E27FC236}">
                <a16:creationId xmlns:a16="http://schemas.microsoft.com/office/drawing/2014/main" id="{9B1A2AA9-99CA-410B-A5D9-34673D301A04}"/>
              </a:ext>
            </a:extLst>
          </p:cNvPr>
          <p:cNvCxnSpPr>
            <a:cxnSpLocks/>
            <a:stCxn id="15" idx="2"/>
            <a:endCxn id="11" idx="7"/>
          </p:cNvCxnSpPr>
          <p:nvPr/>
        </p:nvCxnSpPr>
        <p:spPr>
          <a:xfrm flipH="1">
            <a:off x="5410085" y="342900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F4AE5-18BE-44BA-8469-B628356567F9}"/>
              </a:ext>
            </a:extLst>
          </p:cNvPr>
          <p:cNvSpPr/>
          <p:nvPr/>
        </p:nvSpPr>
        <p:spPr>
          <a:xfrm>
            <a:off x="4863031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0C568-6E63-464F-8E63-F147A1976F30}"/>
              </a:ext>
            </a:extLst>
          </p:cNvPr>
          <p:cNvSpPr/>
          <p:nvPr/>
        </p:nvSpPr>
        <p:spPr>
          <a:xfrm>
            <a:off x="5333420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284E9F-0F64-4FF4-98D0-9DD81172F453}"/>
              </a:ext>
            </a:extLst>
          </p:cNvPr>
          <p:cNvSpPr/>
          <p:nvPr/>
        </p:nvSpPr>
        <p:spPr bwMode="auto">
          <a:xfrm>
            <a:off x="6137114" y="354398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9334D184-91AD-4125-8709-D0CB590DE7EB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6067367" y="342900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50">
            <a:extLst>
              <a:ext uri="{FF2B5EF4-FFF2-40B4-BE49-F238E27FC236}">
                <a16:creationId xmlns:a16="http://schemas.microsoft.com/office/drawing/2014/main" id="{06AD03DB-8781-43CB-9ECF-494195D0BE0A}"/>
              </a:ext>
            </a:extLst>
          </p:cNvPr>
          <p:cNvCxnSpPr>
            <a:cxnSpLocks/>
            <a:stCxn id="20" idx="2"/>
            <a:endCxn id="16" idx="7"/>
          </p:cNvCxnSpPr>
          <p:nvPr/>
        </p:nvCxnSpPr>
        <p:spPr>
          <a:xfrm flipH="1">
            <a:off x="6438105" y="342900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4CA4A-A04A-4F84-86CC-436F7038F81D}"/>
              </a:ext>
            </a:extLst>
          </p:cNvPr>
          <p:cNvSpPr/>
          <p:nvPr/>
        </p:nvSpPr>
        <p:spPr>
          <a:xfrm>
            <a:off x="5891051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8DA2B-FE80-4E10-920E-933DEE68B4DE}"/>
              </a:ext>
            </a:extLst>
          </p:cNvPr>
          <p:cNvSpPr/>
          <p:nvPr/>
        </p:nvSpPr>
        <p:spPr>
          <a:xfrm>
            <a:off x="6361440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08E758-8657-4334-891B-DFA16D4BFA66}"/>
              </a:ext>
            </a:extLst>
          </p:cNvPr>
          <p:cNvSpPr/>
          <p:nvPr/>
        </p:nvSpPr>
        <p:spPr bwMode="auto">
          <a:xfrm>
            <a:off x="7135865" y="354398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A984114E-AB12-4B19-8E82-9F180E0A023B}"/>
              </a:ext>
            </a:extLst>
          </p:cNvPr>
          <p:cNvCxnSpPr>
            <a:cxnSpLocks/>
            <a:stCxn id="24" idx="2"/>
            <a:endCxn id="21" idx="1"/>
          </p:cNvCxnSpPr>
          <p:nvPr/>
        </p:nvCxnSpPr>
        <p:spPr>
          <a:xfrm>
            <a:off x="7066118" y="342900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519919D2-EB7E-4E77-A99B-FED20DD1BB39}"/>
              </a:ext>
            </a:extLst>
          </p:cNvPr>
          <p:cNvCxnSpPr>
            <a:cxnSpLocks/>
            <a:stCxn id="25" idx="2"/>
            <a:endCxn id="21" idx="7"/>
          </p:cNvCxnSpPr>
          <p:nvPr/>
        </p:nvCxnSpPr>
        <p:spPr>
          <a:xfrm flipH="1">
            <a:off x="7436856" y="342900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ADFA8-B0F1-4DBF-A02C-D6460AABB196}"/>
              </a:ext>
            </a:extLst>
          </p:cNvPr>
          <p:cNvSpPr/>
          <p:nvPr/>
        </p:nvSpPr>
        <p:spPr>
          <a:xfrm>
            <a:off x="6889802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8524A-2C93-4382-8E3C-F72F62A85DB4}"/>
              </a:ext>
            </a:extLst>
          </p:cNvPr>
          <p:cNvSpPr/>
          <p:nvPr/>
        </p:nvSpPr>
        <p:spPr>
          <a:xfrm>
            <a:off x="7360191" y="325764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B9D42C-0387-4C5A-86DA-E88DDF0001D3}"/>
              </a:ext>
            </a:extLst>
          </p:cNvPr>
          <p:cNvSpPr/>
          <p:nvPr/>
        </p:nvSpPr>
        <p:spPr bwMode="auto">
          <a:xfrm>
            <a:off x="4595958" y="411046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7" name="Straight Arrow Connector 50">
            <a:extLst>
              <a:ext uri="{FF2B5EF4-FFF2-40B4-BE49-F238E27FC236}">
                <a16:creationId xmlns:a16="http://schemas.microsoft.com/office/drawing/2014/main" id="{F3546B0D-D731-4EFA-B7EB-3B2394E06D56}"/>
              </a:ext>
            </a:extLst>
          </p:cNvPr>
          <p:cNvCxnSpPr>
            <a:cxnSpLocks/>
            <a:stCxn id="5" idx="4"/>
            <a:endCxn id="26" idx="1"/>
          </p:cNvCxnSpPr>
          <p:nvPr/>
        </p:nvCxnSpPr>
        <p:spPr>
          <a:xfrm>
            <a:off x="4264669" y="3896620"/>
            <a:ext cx="382931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50">
            <a:extLst>
              <a:ext uri="{FF2B5EF4-FFF2-40B4-BE49-F238E27FC236}">
                <a16:creationId xmlns:a16="http://schemas.microsoft.com/office/drawing/2014/main" id="{2EFEBBA1-823A-43C2-8085-615A3D12793F}"/>
              </a:ext>
            </a:extLst>
          </p:cNvPr>
          <p:cNvCxnSpPr>
            <a:cxnSpLocks/>
            <a:stCxn id="11" idx="4"/>
            <a:endCxn id="26" idx="7"/>
          </p:cNvCxnSpPr>
          <p:nvPr/>
        </p:nvCxnSpPr>
        <p:spPr>
          <a:xfrm flipH="1">
            <a:off x="4896949" y="3896620"/>
            <a:ext cx="388462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C0DF5AF-0EB5-433D-8E40-8CCA805ACDF7}"/>
              </a:ext>
            </a:extLst>
          </p:cNvPr>
          <p:cNvSpPr/>
          <p:nvPr/>
        </p:nvSpPr>
        <p:spPr bwMode="auto">
          <a:xfrm>
            <a:off x="6639982" y="411046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0" name="Straight Arrow Connector 50">
            <a:extLst>
              <a:ext uri="{FF2B5EF4-FFF2-40B4-BE49-F238E27FC236}">
                <a16:creationId xmlns:a16="http://schemas.microsoft.com/office/drawing/2014/main" id="{7B4C304C-F0BD-4B01-8EE1-3C9BD975E86F}"/>
              </a:ext>
            </a:extLst>
          </p:cNvPr>
          <p:cNvCxnSpPr>
            <a:cxnSpLocks/>
            <a:stCxn id="16" idx="4"/>
            <a:endCxn id="29" idx="1"/>
          </p:cNvCxnSpPr>
          <p:nvPr/>
        </p:nvCxnSpPr>
        <p:spPr>
          <a:xfrm>
            <a:off x="6313431" y="3896620"/>
            <a:ext cx="378193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50">
            <a:extLst>
              <a:ext uri="{FF2B5EF4-FFF2-40B4-BE49-F238E27FC236}">
                <a16:creationId xmlns:a16="http://schemas.microsoft.com/office/drawing/2014/main" id="{A0A886BD-2BDD-439F-BA86-382BA2D2A098}"/>
              </a:ext>
            </a:extLst>
          </p:cNvPr>
          <p:cNvCxnSpPr>
            <a:cxnSpLocks/>
            <a:stCxn id="21" idx="4"/>
            <a:endCxn id="29" idx="7"/>
          </p:cNvCxnSpPr>
          <p:nvPr/>
        </p:nvCxnSpPr>
        <p:spPr>
          <a:xfrm flipH="1">
            <a:off x="6940973" y="3896620"/>
            <a:ext cx="371209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D488E25-6E81-45A9-9B7D-E6329E2CE686}"/>
              </a:ext>
            </a:extLst>
          </p:cNvPr>
          <p:cNvSpPr/>
          <p:nvPr/>
        </p:nvSpPr>
        <p:spPr bwMode="auto">
          <a:xfrm>
            <a:off x="5607447" y="4687480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3" name="Straight Arrow Connector 50">
            <a:extLst>
              <a:ext uri="{FF2B5EF4-FFF2-40B4-BE49-F238E27FC236}">
                <a16:creationId xmlns:a16="http://schemas.microsoft.com/office/drawing/2014/main" id="{9E5FC0A1-95AE-4003-8A45-D7CDD255B7A1}"/>
              </a:ext>
            </a:extLst>
          </p:cNvPr>
          <p:cNvCxnSpPr>
            <a:cxnSpLocks/>
            <a:stCxn id="26" idx="4"/>
            <a:endCxn id="32" idx="1"/>
          </p:cNvCxnSpPr>
          <p:nvPr/>
        </p:nvCxnSpPr>
        <p:spPr>
          <a:xfrm>
            <a:off x="4772275" y="4463100"/>
            <a:ext cx="886814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50">
            <a:extLst>
              <a:ext uri="{FF2B5EF4-FFF2-40B4-BE49-F238E27FC236}">
                <a16:creationId xmlns:a16="http://schemas.microsoft.com/office/drawing/2014/main" id="{86740CF3-9E74-4D3D-8875-D3FCFCC8284E}"/>
              </a:ext>
            </a:extLst>
          </p:cNvPr>
          <p:cNvCxnSpPr>
            <a:cxnSpLocks/>
            <a:stCxn id="29" idx="4"/>
            <a:endCxn id="32" idx="7"/>
          </p:cNvCxnSpPr>
          <p:nvPr/>
        </p:nvCxnSpPr>
        <p:spPr>
          <a:xfrm flipH="1">
            <a:off x="5908438" y="4463100"/>
            <a:ext cx="907861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9D02DE8-7C20-4A77-BA36-465C26112F48}"/>
              </a:ext>
            </a:extLst>
          </p:cNvPr>
          <p:cNvSpPr/>
          <p:nvPr/>
        </p:nvSpPr>
        <p:spPr>
          <a:xfrm>
            <a:off x="5610900" y="5263716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A0395B9A-6D2A-4591-A50E-BA68287DCD96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5783764" y="5040113"/>
            <a:ext cx="3453" cy="2236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B30D77-03F8-4400-95D7-94B6912D4EBD}"/>
              </a:ext>
            </a:extLst>
          </p:cNvPr>
          <p:cNvSpPr txBox="1"/>
          <p:nvPr/>
        </p:nvSpPr>
        <p:spPr>
          <a:xfrm>
            <a:off x="3153723" y="2855988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D5366E-FECF-4200-AC2F-EE358C36E383}"/>
              </a:ext>
            </a:extLst>
          </p:cNvPr>
          <p:cNvSpPr txBox="1"/>
          <p:nvPr/>
        </p:nvSpPr>
        <p:spPr>
          <a:xfrm>
            <a:off x="3873522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D93152-1D35-4C77-AF37-5D8BBFCC1DC1}"/>
              </a:ext>
            </a:extLst>
          </p:cNvPr>
          <p:cNvSpPr txBox="1"/>
          <p:nvPr/>
        </p:nvSpPr>
        <p:spPr>
          <a:xfrm>
            <a:off x="4881734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8DA3E-0EB5-49FA-AFAC-9F42AE544DAB}"/>
              </a:ext>
            </a:extLst>
          </p:cNvPr>
          <p:cNvSpPr txBox="1"/>
          <p:nvPr/>
        </p:nvSpPr>
        <p:spPr>
          <a:xfrm>
            <a:off x="5348430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A1F75B-0B87-4B1B-B850-C177FF515B62}"/>
              </a:ext>
            </a:extLst>
          </p:cNvPr>
          <p:cNvSpPr txBox="1"/>
          <p:nvPr/>
        </p:nvSpPr>
        <p:spPr>
          <a:xfrm>
            <a:off x="6389058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839561-0C60-44FF-8705-011183B931FB}"/>
              </a:ext>
            </a:extLst>
          </p:cNvPr>
          <p:cNvSpPr txBox="1"/>
          <p:nvPr/>
        </p:nvSpPr>
        <p:spPr>
          <a:xfrm>
            <a:off x="6915156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A2FF85-B359-42AA-9D9C-05EA92CC6B7C}"/>
              </a:ext>
            </a:extLst>
          </p:cNvPr>
          <p:cNvSpPr txBox="1"/>
          <p:nvPr/>
        </p:nvSpPr>
        <p:spPr>
          <a:xfrm>
            <a:off x="7385545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93A1-0CE7-45C7-A4DA-868D8FB1B835}"/>
              </a:ext>
            </a:extLst>
          </p:cNvPr>
          <p:cNvSpPr txBox="1"/>
          <p:nvPr/>
        </p:nvSpPr>
        <p:spPr>
          <a:xfrm>
            <a:off x="5495423" y="5514543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45" name="Straight Arrow Connector 50">
            <a:extLst>
              <a:ext uri="{FF2B5EF4-FFF2-40B4-BE49-F238E27FC236}">
                <a16:creationId xmlns:a16="http://schemas.microsoft.com/office/drawing/2014/main" id="{F0961E87-89B2-4E68-BD44-ABDC33AF9ED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787217" y="5435074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50">
            <a:extLst>
              <a:ext uri="{FF2B5EF4-FFF2-40B4-BE49-F238E27FC236}">
                <a16:creationId xmlns:a16="http://schemas.microsoft.com/office/drawing/2014/main" id="{CC5D671D-BA3A-4E4C-A83D-CD5DEA8086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018053" y="3131785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50">
            <a:extLst>
              <a:ext uri="{FF2B5EF4-FFF2-40B4-BE49-F238E27FC236}">
                <a16:creationId xmlns:a16="http://schemas.microsoft.com/office/drawing/2014/main" id="{80B5454B-DDCF-4625-81DD-12A58EF57C3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488995" y="3143690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DA69AD-8D1B-41C0-A7FC-7F84ABACF8ED}"/>
              </a:ext>
            </a:extLst>
          </p:cNvPr>
          <p:cNvSpPr txBox="1"/>
          <p:nvPr/>
        </p:nvSpPr>
        <p:spPr>
          <a:xfrm>
            <a:off x="4323184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9E0FFA4C-0059-4BEE-8D83-DF7E825787C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39348" y="314369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50">
            <a:extLst>
              <a:ext uri="{FF2B5EF4-FFF2-40B4-BE49-F238E27FC236}">
                <a16:creationId xmlns:a16="http://schemas.microsoft.com/office/drawing/2014/main" id="{7F02D141-2FD8-4047-AF5D-080F85C6A2B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509737" y="314369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F2E8DC-20F7-4658-83BE-388A1A1F571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67367" y="3143690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0">
            <a:extLst>
              <a:ext uri="{FF2B5EF4-FFF2-40B4-BE49-F238E27FC236}">
                <a16:creationId xmlns:a16="http://schemas.microsoft.com/office/drawing/2014/main" id="{D7825230-77D7-44C9-BD2D-7C8FEC9783E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37757" y="314369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FE5A9F26-0FAC-4F33-8E6C-DAB6CF2676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066118" y="3143690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E2893804-EABA-4723-99E2-45735B0DE2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36508" y="314369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8E0501-415F-4171-A49A-1A1BE2210762}"/>
              </a:ext>
            </a:extLst>
          </p:cNvPr>
          <p:cNvSpPr txBox="1"/>
          <p:nvPr/>
        </p:nvSpPr>
        <p:spPr>
          <a:xfrm>
            <a:off x="5898783" y="286109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D2DE9A1-9A1D-4A62-9450-3151BFC8B94D}"/>
              </a:ext>
            </a:extLst>
          </p:cNvPr>
          <p:cNvSpPr/>
          <p:nvPr/>
        </p:nvSpPr>
        <p:spPr>
          <a:xfrm>
            <a:off x="7629878" y="3594630"/>
            <a:ext cx="218567" cy="1669085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D4BC3-0DD1-42DF-8AE9-3164D4E03A11}"/>
              </a:ext>
            </a:extLst>
          </p:cNvPr>
          <p:cNvSpPr txBox="1"/>
          <p:nvPr/>
        </p:nvSpPr>
        <p:spPr>
          <a:xfrm>
            <a:off x="8042885" y="4070099"/>
            <a:ext cx="238206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Logic delay creates </a:t>
            </a:r>
            <a:br>
              <a:rPr lang="en-US" sz="2000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</a:br>
            <a:r>
              <a:rPr lang="en-US" sz="2000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timing bottleneck</a:t>
            </a:r>
            <a:endParaRPr lang="en-US" sz="2000" dirty="0">
              <a:solidFill>
                <a:srgbClr val="191EA2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742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1285143"/>
          </a:xfrm>
        </p:spPr>
        <p:txBody>
          <a:bodyPr/>
          <a:lstStyle/>
          <a:p>
            <a:r>
              <a:rPr lang="en-US" sz="2400" dirty="0"/>
              <a:t>Add registers after every adder</a:t>
            </a:r>
          </a:p>
          <a:p>
            <a:pPr lvl="1"/>
            <a:r>
              <a:rPr lang="en-US" sz="2000" dirty="0"/>
              <a:t>Logic delay never more than one adder</a:t>
            </a:r>
          </a:p>
          <a:p>
            <a:r>
              <a:rPr lang="en-US" sz="2400" dirty="0"/>
              <a:t>Trades off latency and flip-flop usage for </a:t>
            </a:r>
            <a:r>
              <a:rPr lang="en-US" sz="2400"/>
              <a:t>reduced logic delay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D0E907-1610-40BD-8E20-3B48D7897CBF}"/>
              </a:ext>
            </a:extLst>
          </p:cNvPr>
          <p:cNvSpPr/>
          <p:nvPr/>
        </p:nvSpPr>
        <p:spPr bwMode="auto">
          <a:xfrm>
            <a:off x="3946310" y="316230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" name="Straight Arrow Connector 50">
            <a:extLst>
              <a:ext uri="{FF2B5EF4-FFF2-40B4-BE49-F238E27FC236}">
                <a16:creationId xmlns:a16="http://schemas.microsoft.com/office/drawing/2014/main" id="{9C849136-15C7-48F6-83CC-22E0609DE29D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3876563" y="3047319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EEB4ECE3-100D-4CD4-8F95-4D130EFD6974}"/>
              </a:ext>
            </a:extLst>
          </p:cNvPr>
          <p:cNvCxnSpPr>
            <a:cxnSpLocks/>
            <a:stCxn id="10" idx="2"/>
            <a:endCxn id="5" idx="7"/>
          </p:cNvCxnSpPr>
          <p:nvPr/>
        </p:nvCxnSpPr>
        <p:spPr>
          <a:xfrm flipH="1">
            <a:off x="4247301" y="3047319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789-A106-4C57-A7B0-4CAE9C88C68F}"/>
              </a:ext>
            </a:extLst>
          </p:cNvPr>
          <p:cNvSpPr/>
          <p:nvPr/>
        </p:nvSpPr>
        <p:spPr>
          <a:xfrm>
            <a:off x="3700247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2D873-95EE-4DD1-8E20-2F005EAE1A87}"/>
              </a:ext>
            </a:extLst>
          </p:cNvPr>
          <p:cNvSpPr/>
          <p:nvPr/>
        </p:nvSpPr>
        <p:spPr>
          <a:xfrm>
            <a:off x="4170636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54D40-5AAB-4E2F-896E-CF732B4299BA}"/>
              </a:ext>
            </a:extLst>
          </p:cNvPr>
          <p:cNvSpPr/>
          <p:nvPr/>
        </p:nvSpPr>
        <p:spPr bwMode="auto">
          <a:xfrm>
            <a:off x="4967052" y="316230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0AF1A08C-8AA6-4051-A149-457AF433012F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>
            <a:off x="4897305" y="3047319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50">
            <a:extLst>
              <a:ext uri="{FF2B5EF4-FFF2-40B4-BE49-F238E27FC236}">
                <a16:creationId xmlns:a16="http://schemas.microsoft.com/office/drawing/2014/main" id="{9B1A2AA9-99CA-410B-A5D9-34673D301A04}"/>
              </a:ext>
            </a:extLst>
          </p:cNvPr>
          <p:cNvCxnSpPr>
            <a:cxnSpLocks/>
            <a:stCxn id="15" idx="2"/>
            <a:endCxn id="11" idx="7"/>
          </p:cNvCxnSpPr>
          <p:nvPr/>
        </p:nvCxnSpPr>
        <p:spPr>
          <a:xfrm flipH="1">
            <a:off x="5268043" y="3047319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F4AE5-18BE-44BA-8469-B628356567F9}"/>
              </a:ext>
            </a:extLst>
          </p:cNvPr>
          <p:cNvSpPr/>
          <p:nvPr/>
        </p:nvSpPr>
        <p:spPr>
          <a:xfrm>
            <a:off x="4720989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0C568-6E63-464F-8E63-F147A1976F30}"/>
              </a:ext>
            </a:extLst>
          </p:cNvPr>
          <p:cNvSpPr/>
          <p:nvPr/>
        </p:nvSpPr>
        <p:spPr>
          <a:xfrm>
            <a:off x="5191378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284E9F-0F64-4FF4-98D0-9DD81172F453}"/>
              </a:ext>
            </a:extLst>
          </p:cNvPr>
          <p:cNvSpPr/>
          <p:nvPr/>
        </p:nvSpPr>
        <p:spPr bwMode="auto">
          <a:xfrm>
            <a:off x="5995072" y="316230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9334D184-91AD-4125-8709-D0CB590DE7EB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5925325" y="3047319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50">
            <a:extLst>
              <a:ext uri="{FF2B5EF4-FFF2-40B4-BE49-F238E27FC236}">
                <a16:creationId xmlns:a16="http://schemas.microsoft.com/office/drawing/2014/main" id="{06AD03DB-8781-43CB-9ECF-494195D0BE0A}"/>
              </a:ext>
            </a:extLst>
          </p:cNvPr>
          <p:cNvCxnSpPr>
            <a:cxnSpLocks/>
            <a:stCxn id="20" idx="2"/>
            <a:endCxn id="16" idx="7"/>
          </p:cNvCxnSpPr>
          <p:nvPr/>
        </p:nvCxnSpPr>
        <p:spPr>
          <a:xfrm flipH="1">
            <a:off x="6296063" y="3047319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4CA4A-A04A-4F84-86CC-436F7038F81D}"/>
              </a:ext>
            </a:extLst>
          </p:cNvPr>
          <p:cNvSpPr/>
          <p:nvPr/>
        </p:nvSpPr>
        <p:spPr>
          <a:xfrm>
            <a:off x="5749009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8DA2B-FE80-4E10-920E-933DEE68B4DE}"/>
              </a:ext>
            </a:extLst>
          </p:cNvPr>
          <p:cNvSpPr/>
          <p:nvPr/>
        </p:nvSpPr>
        <p:spPr>
          <a:xfrm>
            <a:off x="6219398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08E758-8657-4334-891B-DFA16D4BFA66}"/>
              </a:ext>
            </a:extLst>
          </p:cNvPr>
          <p:cNvSpPr/>
          <p:nvPr/>
        </p:nvSpPr>
        <p:spPr bwMode="auto">
          <a:xfrm>
            <a:off x="6993823" y="3162306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A984114E-AB12-4B19-8E82-9F180E0A023B}"/>
              </a:ext>
            </a:extLst>
          </p:cNvPr>
          <p:cNvCxnSpPr>
            <a:cxnSpLocks/>
            <a:stCxn id="24" idx="2"/>
            <a:endCxn id="21" idx="1"/>
          </p:cNvCxnSpPr>
          <p:nvPr/>
        </p:nvCxnSpPr>
        <p:spPr>
          <a:xfrm>
            <a:off x="6924076" y="3047319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519919D2-EB7E-4E77-A99B-FED20DD1BB39}"/>
              </a:ext>
            </a:extLst>
          </p:cNvPr>
          <p:cNvCxnSpPr>
            <a:cxnSpLocks/>
            <a:stCxn id="25" idx="2"/>
            <a:endCxn id="21" idx="7"/>
          </p:cNvCxnSpPr>
          <p:nvPr/>
        </p:nvCxnSpPr>
        <p:spPr>
          <a:xfrm flipH="1">
            <a:off x="7294814" y="3047319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ADFA8-B0F1-4DBF-A02C-D6460AABB196}"/>
              </a:ext>
            </a:extLst>
          </p:cNvPr>
          <p:cNvSpPr/>
          <p:nvPr/>
        </p:nvSpPr>
        <p:spPr>
          <a:xfrm>
            <a:off x="6747760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8524A-2C93-4382-8E3C-F72F62A85DB4}"/>
              </a:ext>
            </a:extLst>
          </p:cNvPr>
          <p:cNvSpPr/>
          <p:nvPr/>
        </p:nvSpPr>
        <p:spPr>
          <a:xfrm>
            <a:off x="7218149" y="28759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B9D42C-0387-4C5A-86DA-E88DDF0001D3}"/>
              </a:ext>
            </a:extLst>
          </p:cNvPr>
          <p:cNvSpPr/>
          <p:nvPr/>
        </p:nvSpPr>
        <p:spPr bwMode="auto">
          <a:xfrm>
            <a:off x="4453916" y="3971991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0DF5AF-0EB5-433D-8E40-8CCA805ACDF7}"/>
              </a:ext>
            </a:extLst>
          </p:cNvPr>
          <p:cNvSpPr/>
          <p:nvPr/>
        </p:nvSpPr>
        <p:spPr bwMode="auto">
          <a:xfrm>
            <a:off x="6497940" y="3971991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88E25-6E81-45A9-9B7D-E6329E2CE686}"/>
              </a:ext>
            </a:extLst>
          </p:cNvPr>
          <p:cNvSpPr/>
          <p:nvPr/>
        </p:nvSpPr>
        <p:spPr bwMode="auto">
          <a:xfrm>
            <a:off x="5465405" y="491254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D02DE8-7C20-4A77-BA36-465C26112F48}"/>
              </a:ext>
            </a:extLst>
          </p:cNvPr>
          <p:cNvSpPr/>
          <p:nvPr/>
        </p:nvSpPr>
        <p:spPr>
          <a:xfrm>
            <a:off x="5468858" y="5406233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A0395B9A-6D2A-4591-A50E-BA68287DCD96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5641722" y="5265180"/>
            <a:ext cx="3453" cy="1410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B30D77-03F8-4400-95D7-94B6912D4EBD}"/>
              </a:ext>
            </a:extLst>
          </p:cNvPr>
          <p:cNvSpPr txBox="1"/>
          <p:nvPr/>
        </p:nvSpPr>
        <p:spPr>
          <a:xfrm>
            <a:off x="3011681" y="2474307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D5366E-FECF-4200-AC2F-EE358C36E383}"/>
              </a:ext>
            </a:extLst>
          </p:cNvPr>
          <p:cNvSpPr txBox="1"/>
          <p:nvPr/>
        </p:nvSpPr>
        <p:spPr>
          <a:xfrm>
            <a:off x="3731480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D93152-1D35-4C77-AF37-5D8BBFCC1DC1}"/>
              </a:ext>
            </a:extLst>
          </p:cNvPr>
          <p:cNvSpPr txBox="1"/>
          <p:nvPr/>
        </p:nvSpPr>
        <p:spPr>
          <a:xfrm>
            <a:off x="4739692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8DA3E-0EB5-49FA-AFAC-9F42AE544DAB}"/>
              </a:ext>
            </a:extLst>
          </p:cNvPr>
          <p:cNvSpPr txBox="1"/>
          <p:nvPr/>
        </p:nvSpPr>
        <p:spPr>
          <a:xfrm>
            <a:off x="5206388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A1F75B-0B87-4B1B-B850-C177FF515B62}"/>
              </a:ext>
            </a:extLst>
          </p:cNvPr>
          <p:cNvSpPr txBox="1"/>
          <p:nvPr/>
        </p:nvSpPr>
        <p:spPr>
          <a:xfrm>
            <a:off x="6247016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839561-0C60-44FF-8705-011183B931FB}"/>
              </a:ext>
            </a:extLst>
          </p:cNvPr>
          <p:cNvSpPr txBox="1"/>
          <p:nvPr/>
        </p:nvSpPr>
        <p:spPr>
          <a:xfrm>
            <a:off x="6773114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A2FF85-B359-42AA-9D9C-05EA92CC6B7C}"/>
              </a:ext>
            </a:extLst>
          </p:cNvPr>
          <p:cNvSpPr txBox="1"/>
          <p:nvPr/>
        </p:nvSpPr>
        <p:spPr>
          <a:xfrm>
            <a:off x="7243503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93A1-0CE7-45C7-A4DA-868D8FB1B835}"/>
              </a:ext>
            </a:extLst>
          </p:cNvPr>
          <p:cNvSpPr txBox="1"/>
          <p:nvPr/>
        </p:nvSpPr>
        <p:spPr>
          <a:xfrm>
            <a:off x="5372371" y="5636425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45" name="Straight Arrow Connector 50">
            <a:extLst>
              <a:ext uri="{FF2B5EF4-FFF2-40B4-BE49-F238E27FC236}">
                <a16:creationId xmlns:a16="http://schemas.microsoft.com/office/drawing/2014/main" id="{F0961E87-89B2-4E68-BD44-ABDC33AF9ED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645175" y="5577591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50">
            <a:extLst>
              <a:ext uri="{FF2B5EF4-FFF2-40B4-BE49-F238E27FC236}">
                <a16:creationId xmlns:a16="http://schemas.microsoft.com/office/drawing/2014/main" id="{CC5D671D-BA3A-4E4C-A83D-CD5DEA8086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876011" y="2750104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50">
            <a:extLst>
              <a:ext uri="{FF2B5EF4-FFF2-40B4-BE49-F238E27FC236}">
                <a16:creationId xmlns:a16="http://schemas.microsoft.com/office/drawing/2014/main" id="{80B5454B-DDCF-4625-81DD-12A58EF57C3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346953" y="2762009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DA69AD-8D1B-41C0-A7FC-7F84ABACF8ED}"/>
              </a:ext>
            </a:extLst>
          </p:cNvPr>
          <p:cNvSpPr txBox="1"/>
          <p:nvPr/>
        </p:nvSpPr>
        <p:spPr>
          <a:xfrm>
            <a:off x="4181142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9E0FFA4C-0059-4BEE-8D83-DF7E825787C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897306" y="2762009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50">
            <a:extLst>
              <a:ext uri="{FF2B5EF4-FFF2-40B4-BE49-F238E27FC236}">
                <a16:creationId xmlns:a16="http://schemas.microsoft.com/office/drawing/2014/main" id="{7F02D141-2FD8-4047-AF5D-080F85C6A2B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67695" y="2762009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F2E8DC-20F7-4658-83BE-388A1A1F571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925325" y="2762009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0">
            <a:extLst>
              <a:ext uri="{FF2B5EF4-FFF2-40B4-BE49-F238E27FC236}">
                <a16:creationId xmlns:a16="http://schemas.microsoft.com/office/drawing/2014/main" id="{D7825230-77D7-44C9-BD2D-7C8FEC9783E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395715" y="2762009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FE5A9F26-0FAC-4F33-8E6C-DAB6CF2676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924076" y="2762009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E2893804-EABA-4723-99E2-45735B0DE2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94466" y="2762009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8E0501-415F-4171-A49A-1A1BE2210762}"/>
              </a:ext>
            </a:extLst>
          </p:cNvPr>
          <p:cNvSpPr txBox="1"/>
          <p:nvPr/>
        </p:nvSpPr>
        <p:spPr>
          <a:xfrm>
            <a:off x="5756741" y="2479418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1" name="Straight Arrow Connector 50">
            <a:extLst>
              <a:ext uri="{FF2B5EF4-FFF2-40B4-BE49-F238E27FC236}">
                <a16:creationId xmlns:a16="http://schemas.microsoft.com/office/drawing/2014/main" id="{2DF7DC6F-5B35-4AEA-96E5-B569D9CA3A9E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>
            <a:off x="4122627" y="3514939"/>
            <a:ext cx="0" cy="147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50">
            <a:extLst>
              <a:ext uri="{FF2B5EF4-FFF2-40B4-BE49-F238E27FC236}">
                <a16:creationId xmlns:a16="http://schemas.microsoft.com/office/drawing/2014/main" id="{E2E14E0B-A4AD-41CB-B739-5A9DA9A54688}"/>
              </a:ext>
            </a:extLst>
          </p:cNvPr>
          <p:cNvCxnSpPr>
            <a:cxnSpLocks/>
            <a:stCxn id="11" idx="4"/>
            <a:endCxn id="58" idx="0"/>
          </p:cNvCxnSpPr>
          <p:nvPr/>
        </p:nvCxnSpPr>
        <p:spPr>
          <a:xfrm>
            <a:off x="5143369" y="3514939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54C6331-9708-4ADA-BF62-1D79C0180206}"/>
              </a:ext>
            </a:extLst>
          </p:cNvPr>
          <p:cNvCxnSpPr>
            <a:cxnSpLocks/>
            <a:stCxn id="56" idx="2"/>
            <a:endCxn id="26" idx="1"/>
          </p:cNvCxnSpPr>
          <p:nvPr/>
        </p:nvCxnSpPr>
        <p:spPr>
          <a:xfrm>
            <a:off x="4122627" y="3833875"/>
            <a:ext cx="382931" cy="18975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50">
            <a:extLst>
              <a:ext uri="{FF2B5EF4-FFF2-40B4-BE49-F238E27FC236}">
                <a16:creationId xmlns:a16="http://schemas.microsoft.com/office/drawing/2014/main" id="{8B1BCDDB-D6EC-4A5D-8109-321BC33EA61C}"/>
              </a:ext>
            </a:extLst>
          </p:cNvPr>
          <p:cNvCxnSpPr>
            <a:cxnSpLocks/>
            <a:stCxn id="58" idx="2"/>
            <a:endCxn id="26" idx="7"/>
          </p:cNvCxnSpPr>
          <p:nvPr/>
        </p:nvCxnSpPr>
        <p:spPr>
          <a:xfrm flipH="1">
            <a:off x="4754907" y="3832534"/>
            <a:ext cx="388462" cy="1910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50">
            <a:extLst>
              <a:ext uri="{FF2B5EF4-FFF2-40B4-BE49-F238E27FC236}">
                <a16:creationId xmlns:a16="http://schemas.microsoft.com/office/drawing/2014/main" id="{1FBDEE6C-CAF6-4BA7-B303-46596844C63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167215" y="3524471"/>
            <a:ext cx="0" cy="147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50">
            <a:extLst>
              <a:ext uri="{FF2B5EF4-FFF2-40B4-BE49-F238E27FC236}">
                <a16:creationId xmlns:a16="http://schemas.microsoft.com/office/drawing/2014/main" id="{ACC09C0D-352A-4D09-B265-FC068E3488B1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187957" y="3524471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50">
            <a:extLst>
              <a:ext uri="{FF2B5EF4-FFF2-40B4-BE49-F238E27FC236}">
                <a16:creationId xmlns:a16="http://schemas.microsoft.com/office/drawing/2014/main" id="{1EE8AD3C-F7AC-4EEB-A6DF-8AB0D48D8775}"/>
              </a:ext>
            </a:extLst>
          </p:cNvPr>
          <p:cNvCxnSpPr>
            <a:cxnSpLocks/>
            <a:stCxn id="78" idx="2"/>
            <a:endCxn id="29" idx="1"/>
          </p:cNvCxnSpPr>
          <p:nvPr/>
        </p:nvCxnSpPr>
        <p:spPr>
          <a:xfrm>
            <a:off x="6167215" y="3843407"/>
            <a:ext cx="382367" cy="1802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50">
            <a:extLst>
              <a:ext uri="{FF2B5EF4-FFF2-40B4-BE49-F238E27FC236}">
                <a16:creationId xmlns:a16="http://schemas.microsoft.com/office/drawing/2014/main" id="{C36C3EA3-CD8F-4B55-B44A-A2B337B195B2}"/>
              </a:ext>
            </a:extLst>
          </p:cNvPr>
          <p:cNvCxnSpPr>
            <a:cxnSpLocks/>
            <a:stCxn id="79" idx="2"/>
            <a:endCxn id="29" idx="7"/>
          </p:cNvCxnSpPr>
          <p:nvPr/>
        </p:nvCxnSpPr>
        <p:spPr>
          <a:xfrm flipH="1">
            <a:off x="6798931" y="3842066"/>
            <a:ext cx="389026" cy="18156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50">
            <a:extLst>
              <a:ext uri="{FF2B5EF4-FFF2-40B4-BE49-F238E27FC236}">
                <a16:creationId xmlns:a16="http://schemas.microsoft.com/office/drawing/2014/main" id="{DC517500-62C6-4EE3-BE5A-70F37AE1628D}"/>
              </a:ext>
            </a:extLst>
          </p:cNvPr>
          <p:cNvCxnSpPr>
            <a:cxnSpLocks/>
            <a:stCxn id="26" idx="4"/>
            <a:endCxn id="88" idx="0"/>
          </p:cNvCxnSpPr>
          <p:nvPr/>
        </p:nvCxnSpPr>
        <p:spPr>
          <a:xfrm>
            <a:off x="4630233" y="4324624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50">
            <a:extLst>
              <a:ext uri="{FF2B5EF4-FFF2-40B4-BE49-F238E27FC236}">
                <a16:creationId xmlns:a16="http://schemas.microsoft.com/office/drawing/2014/main" id="{2C8657DE-3474-4712-BAC9-27326E4374D9}"/>
              </a:ext>
            </a:extLst>
          </p:cNvPr>
          <p:cNvCxnSpPr>
            <a:cxnSpLocks/>
            <a:stCxn id="29" idx="4"/>
            <a:endCxn id="89" idx="0"/>
          </p:cNvCxnSpPr>
          <p:nvPr/>
        </p:nvCxnSpPr>
        <p:spPr>
          <a:xfrm>
            <a:off x="6674257" y="4324624"/>
            <a:ext cx="0" cy="1401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D7E33E67-DC0A-4CAB-86A2-0C8329817B6E}"/>
              </a:ext>
            </a:extLst>
          </p:cNvPr>
          <p:cNvCxnSpPr>
            <a:cxnSpLocks/>
            <a:stCxn id="88" idx="2"/>
            <a:endCxn id="32" idx="1"/>
          </p:cNvCxnSpPr>
          <p:nvPr/>
        </p:nvCxnSpPr>
        <p:spPr>
          <a:xfrm>
            <a:off x="4630233" y="4642219"/>
            <a:ext cx="886814" cy="3219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50">
            <a:extLst>
              <a:ext uri="{FF2B5EF4-FFF2-40B4-BE49-F238E27FC236}">
                <a16:creationId xmlns:a16="http://schemas.microsoft.com/office/drawing/2014/main" id="{308EF596-7FA9-4D89-AE91-4A947D8B6F0D}"/>
              </a:ext>
            </a:extLst>
          </p:cNvPr>
          <p:cNvCxnSpPr>
            <a:cxnSpLocks/>
            <a:stCxn id="89" idx="2"/>
            <a:endCxn id="32" idx="7"/>
          </p:cNvCxnSpPr>
          <p:nvPr/>
        </p:nvCxnSpPr>
        <p:spPr>
          <a:xfrm flipH="1">
            <a:off x="5766396" y="4636132"/>
            <a:ext cx="907861" cy="3280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88A126C-0950-40CB-A278-A184D4FC99C0}"/>
              </a:ext>
            </a:extLst>
          </p:cNvPr>
          <p:cNvSpPr/>
          <p:nvPr/>
        </p:nvSpPr>
        <p:spPr>
          <a:xfrm>
            <a:off x="3946310" y="366251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B8C0D6-BC19-4D38-8028-1E1E40030ADB}"/>
              </a:ext>
            </a:extLst>
          </p:cNvPr>
          <p:cNvSpPr/>
          <p:nvPr/>
        </p:nvSpPr>
        <p:spPr>
          <a:xfrm>
            <a:off x="4967052" y="3661176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538105-F441-48F4-8A5E-A68C85524C32}"/>
              </a:ext>
            </a:extLst>
          </p:cNvPr>
          <p:cNvSpPr/>
          <p:nvPr/>
        </p:nvSpPr>
        <p:spPr>
          <a:xfrm>
            <a:off x="5990898" y="367204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68A270-CE2D-45BB-972C-C6E5BD4F8E91}"/>
              </a:ext>
            </a:extLst>
          </p:cNvPr>
          <p:cNvSpPr/>
          <p:nvPr/>
        </p:nvSpPr>
        <p:spPr>
          <a:xfrm>
            <a:off x="7011640" y="3670708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6E3B3B-3ED2-429A-AF18-340E3662376A}"/>
              </a:ext>
            </a:extLst>
          </p:cNvPr>
          <p:cNvSpPr/>
          <p:nvPr/>
        </p:nvSpPr>
        <p:spPr>
          <a:xfrm>
            <a:off x="4453916" y="447086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B4BB22-D98B-47EC-B417-F847D2C797BB}"/>
              </a:ext>
            </a:extLst>
          </p:cNvPr>
          <p:cNvSpPr/>
          <p:nvPr/>
        </p:nvSpPr>
        <p:spPr>
          <a:xfrm>
            <a:off x="6497940" y="4464774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745192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Code with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D0E907-1610-40BD-8E20-3B48D7897CBF}"/>
              </a:ext>
            </a:extLst>
          </p:cNvPr>
          <p:cNvSpPr/>
          <p:nvPr/>
        </p:nvSpPr>
        <p:spPr bwMode="auto">
          <a:xfrm>
            <a:off x="6636283" y="2551964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" name="Straight Arrow Connector 50">
            <a:extLst>
              <a:ext uri="{FF2B5EF4-FFF2-40B4-BE49-F238E27FC236}">
                <a16:creationId xmlns:a16="http://schemas.microsoft.com/office/drawing/2014/main" id="{9C849136-15C7-48F6-83CC-22E0609DE29D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6566536" y="2436977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EEB4ECE3-100D-4CD4-8F95-4D130EFD6974}"/>
              </a:ext>
            </a:extLst>
          </p:cNvPr>
          <p:cNvCxnSpPr>
            <a:cxnSpLocks/>
            <a:stCxn id="10" idx="2"/>
            <a:endCxn id="5" idx="7"/>
          </p:cNvCxnSpPr>
          <p:nvPr/>
        </p:nvCxnSpPr>
        <p:spPr>
          <a:xfrm flipH="1">
            <a:off x="6937274" y="2436977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789-A106-4C57-A7B0-4CAE9C88C68F}"/>
              </a:ext>
            </a:extLst>
          </p:cNvPr>
          <p:cNvSpPr/>
          <p:nvPr/>
        </p:nvSpPr>
        <p:spPr>
          <a:xfrm>
            <a:off x="6390220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2D873-95EE-4DD1-8E20-2F005EAE1A87}"/>
              </a:ext>
            </a:extLst>
          </p:cNvPr>
          <p:cNvSpPr/>
          <p:nvPr/>
        </p:nvSpPr>
        <p:spPr>
          <a:xfrm>
            <a:off x="6860609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54D40-5AAB-4E2F-896E-CF732B4299BA}"/>
              </a:ext>
            </a:extLst>
          </p:cNvPr>
          <p:cNvSpPr/>
          <p:nvPr/>
        </p:nvSpPr>
        <p:spPr bwMode="auto">
          <a:xfrm>
            <a:off x="7657025" y="2551964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0AF1A08C-8AA6-4051-A149-457AF433012F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>
            <a:off x="7587278" y="2436977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50">
            <a:extLst>
              <a:ext uri="{FF2B5EF4-FFF2-40B4-BE49-F238E27FC236}">
                <a16:creationId xmlns:a16="http://schemas.microsoft.com/office/drawing/2014/main" id="{9B1A2AA9-99CA-410B-A5D9-34673D301A04}"/>
              </a:ext>
            </a:extLst>
          </p:cNvPr>
          <p:cNvCxnSpPr>
            <a:cxnSpLocks/>
            <a:stCxn id="15" idx="2"/>
            <a:endCxn id="11" idx="7"/>
          </p:cNvCxnSpPr>
          <p:nvPr/>
        </p:nvCxnSpPr>
        <p:spPr>
          <a:xfrm flipH="1">
            <a:off x="7958016" y="2436977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F4AE5-18BE-44BA-8469-B628356567F9}"/>
              </a:ext>
            </a:extLst>
          </p:cNvPr>
          <p:cNvSpPr/>
          <p:nvPr/>
        </p:nvSpPr>
        <p:spPr>
          <a:xfrm>
            <a:off x="7410962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0C568-6E63-464F-8E63-F147A1976F30}"/>
              </a:ext>
            </a:extLst>
          </p:cNvPr>
          <p:cNvSpPr/>
          <p:nvPr/>
        </p:nvSpPr>
        <p:spPr>
          <a:xfrm>
            <a:off x="7881351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284E9F-0F64-4FF4-98D0-9DD81172F453}"/>
              </a:ext>
            </a:extLst>
          </p:cNvPr>
          <p:cNvSpPr/>
          <p:nvPr/>
        </p:nvSpPr>
        <p:spPr bwMode="auto">
          <a:xfrm>
            <a:off x="8685045" y="2551964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9334D184-91AD-4125-8709-D0CB590DE7EB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8615298" y="2436977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50">
            <a:extLst>
              <a:ext uri="{FF2B5EF4-FFF2-40B4-BE49-F238E27FC236}">
                <a16:creationId xmlns:a16="http://schemas.microsoft.com/office/drawing/2014/main" id="{06AD03DB-8781-43CB-9ECF-494195D0BE0A}"/>
              </a:ext>
            </a:extLst>
          </p:cNvPr>
          <p:cNvCxnSpPr>
            <a:cxnSpLocks/>
            <a:stCxn id="20" idx="2"/>
            <a:endCxn id="16" idx="7"/>
          </p:cNvCxnSpPr>
          <p:nvPr/>
        </p:nvCxnSpPr>
        <p:spPr>
          <a:xfrm flipH="1">
            <a:off x="8986036" y="2436977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4CA4A-A04A-4F84-86CC-436F7038F81D}"/>
              </a:ext>
            </a:extLst>
          </p:cNvPr>
          <p:cNvSpPr/>
          <p:nvPr/>
        </p:nvSpPr>
        <p:spPr>
          <a:xfrm>
            <a:off x="8438982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8DA2B-FE80-4E10-920E-933DEE68B4DE}"/>
              </a:ext>
            </a:extLst>
          </p:cNvPr>
          <p:cNvSpPr/>
          <p:nvPr/>
        </p:nvSpPr>
        <p:spPr>
          <a:xfrm>
            <a:off x="8909371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08E758-8657-4334-891B-DFA16D4BFA66}"/>
              </a:ext>
            </a:extLst>
          </p:cNvPr>
          <p:cNvSpPr/>
          <p:nvPr/>
        </p:nvSpPr>
        <p:spPr bwMode="auto">
          <a:xfrm>
            <a:off x="9683796" y="2551964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A984114E-AB12-4B19-8E82-9F180E0A023B}"/>
              </a:ext>
            </a:extLst>
          </p:cNvPr>
          <p:cNvCxnSpPr>
            <a:cxnSpLocks/>
            <a:stCxn id="24" idx="2"/>
            <a:endCxn id="21" idx="1"/>
          </p:cNvCxnSpPr>
          <p:nvPr/>
        </p:nvCxnSpPr>
        <p:spPr>
          <a:xfrm>
            <a:off x="9614049" y="2436977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519919D2-EB7E-4E77-A99B-FED20DD1BB39}"/>
              </a:ext>
            </a:extLst>
          </p:cNvPr>
          <p:cNvCxnSpPr>
            <a:cxnSpLocks/>
            <a:stCxn id="25" idx="2"/>
            <a:endCxn id="21" idx="7"/>
          </p:cNvCxnSpPr>
          <p:nvPr/>
        </p:nvCxnSpPr>
        <p:spPr>
          <a:xfrm flipH="1">
            <a:off x="9984787" y="2436977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ADFA8-B0F1-4DBF-A02C-D6460AABB196}"/>
              </a:ext>
            </a:extLst>
          </p:cNvPr>
          <p:cNvSpPr/>
          <p:nvPr/>
        </p:nvSpPr>
        <p:spPr>
          <a:xfrm>
            <a:off x="9437733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8524A-2C93-4382-8E3C-F72F62A85DB4}"/>
              </a:ext>
            </a:extLst>
          </p:cNvPr>
          <p:cNvSpPr/>
          <p:nvPr/>
        </p:nvSpPr>
        <p:spPr>
          <a:xfrm>
            <a:off x="9908122" y="22656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B9D42C-0387-4C5A-86DA-E88DDF0001D3}"/>
              </a:ext>
            </a:extLst>
          </p:cNvPr>
          <p:cNvSpPr/>
          <p:nvPr/>
        </p:nvSpPr>
        <p:spPr bwMode="auto">
          <a:xfrm>
            <a:off x="7143889" y="3361649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0DF5AF-0EB5-433D-8E40-8CCA805ACDF7}"/>
              </a:ext>
            </a:extLst>
          </p:cNvPr>
          <p:cNvSpPr/>
          <p:nvPr/>
        </p:nvSpPr>
        <p:spPr bwMode="auto">
          <a:xfrm>
            <a:off x="9187913" y="3361649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88E25-6E81-45A9-9B7D-E6329E2CE686}"/>
              </a:ext>
            </a:extLst>
          </p:cNvPr>
          <p:cNvSpPr/>
          <p:nvPr/>
        </p:nvSpPr>
        <p:spPr bwMode="auto">
          <a:xfrm>
            <a:off x="8155378" y="430220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D02DE8-7C20-4A77-BA36-465C26112F48}"/>
              </a:ext>
            </a:extLst>
          </p:cNvPr>
          <p:cNvSpPr/>
          <p:nvPr/>
        </p:nvSpPr>
        <p:spPr>
          <a:xfrm>
            <a:off x="8158831" y="479589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A0395B9A-6D2A-4591-A50E-BA68287DCD96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8331695" y="4654838"/>
            <a:ext cx="3453" cy="1410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B30D77-03F8-4400-95D7-94B6912D4EBD}"/>
              </a:ext>
            </a:extLst>
          </p:cNvPr>
          <p:cNvSpPr txBox="1"/>
          <p:nvPr/>
        </p:nvSpPr>
        <p:spPr>
          <a:xfrm>
            <a:off x="5701654" y="1863965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D5366E-FECF-4200-AC2F-EE358C36E383}"/>
              </a:ext>
            </a:extLst>
          </p:cNvPr>
          <p:cNvSpPr txBox="1"/>
          <p:nvPr/>
        </p:nvSpPr>
        <p:spPr>
          <a:xfrm>
            <a:off x="6421453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D93152-1D35-4C77-AF37-5D8BBFCC1DC1}"/>
              </a:ext>
            </a:extLst>
          </p:cNvPr>
          <p:cNvSpPr txBox="1"/>
          <p:nvPr/>
        </p:nvSpPr>
        <p:spPr>
          <a:xfrm>
            <a:off x="7429665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8DA3E-0EB5-49FA-AFAC-9F42AE544DAB}"/>
              </a:ext>
            </a:extLst>
          </p:cNvPr>
          <p:cNvSpPr txBox="1"/>
          <p:nvPr/>
        </p:nvSpPr>
        <p:spPr>
          <a:xfrm>
            <a:off x="7896361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A1F75B-0B87-4B1B-B850-C177FF515B62}"/>
              </a:ext>
            </a:extLst>
          </p:cNvPr>
          <p:cNvSpPr txBox="1"/>
          <p:nvPr/>
        </p:nvSpPr>
        <p:spPr>
          <a:xfrm>
            <a:off x="8936989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839561-0C60-44FF-8705-011183B931FB}"/>
              </a:ext>
            </a:extLst>
          </p:cNvPr>
          <p:cNvSpPr txBox="1"/>
          <p:nvPr/>
        </p:nvSpPr>
        <p:spPr>
          <a:xfrm>
            <a:off x="9463087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A2FF85-B359-42AA-9D9C-05EA92CC6B7C}"/>
              </a:ext>
            </a:extLst>
          </p:cNvPr>
          <p:cNvSpPr txBox="1"/>
          <p:nvPr/>
        </p:nvSpPr>
        <p:spPr>
          <a:xfrm>
            <a:off x="9933476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93A1-0CE7-45C7-A4DA-868D8FB1B835}"/>
              </a:ext>
            </a:extLst>
          </p:cNvPr>
          <p:cNvSpPr txBox="1"/>
          <p:nvPr/>
        </p:nvSpPr>
        <p:spPr>
          <a:xfrm>
            <a:off x="8071222" y="5026083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45" name="Straight Arrow Connector 50">
            <a:extLst>
              <a:ext uri="{FF2B5EF4-FFF2-40B4-BE49-F238E27FC236}">
                <a16:creationId xmlns:a16="http://schemas.microsoft.com/office/drawing/2014/main" id="{F0961E87-89B2-4E68-BD44-ABDC33AF9ED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35148" y="4967249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50">
            <a:extLst>
              <a:ext uri="{FF2B5EF4-FFF2-40B4-BE49-F238E27FC236}">
                <a16:creationId xmlns:a16="http://schemas.microsoft.com/office/drawing/2014/main" id="{CC5D671D-BA3A-4E4C-A83D-CD5DEA8086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565984" y="2139762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50">
            <a:extLst>
              <a:ext uri="{FF2B5EF4-FFF2-40B4-BE49-F238E27FC236}">
                <a16:creationId xmlns:a16="http://schemas.microsoft.com/office/drawing/2014/main" id="{80B5454B-DDCF-4625-81DD-12A58EF57C3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036926" y="2151667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DA69AD-8D1B-41C0-A7FC-7F84ABACF8ED}"/>
              </a:ext>
            </a:extLst>
          </p:cNvPr>
          <p:cNvSpPr txBox="1"/>
          <p:nvPr/>
        </p:nvSpPr>
        <p:spPr>
          <a:xfrm>
            <a:off x="6871115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9E0FFA4C-0059-4BEE-8D83-DF7E825787C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587279" y="2151667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50">
            <a:extLst>
              <a:ext uri="{FF2B5EF4-FFF2-40B4-BE49-F238E27FC236}">
                <a16:creationId xmlns:a16="http://schemas.microsoft.com/office/drawing/2014/main" id="{7F02D141-2FD8-4047-AF5D-080F85C6A2B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57668" y="2151667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F2E8DC-20F7-4658-83BE-388A1A1F571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15298" y="2151667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0">
            <a:extLst>
              <a:ext uri="{FF2B5EF4-FFF2-40B4-BE49-F238E27FC236}">
                <a16:creationId xmlns:a16="http://schemas.microsoft.com/office/drawing/2014/main" id="{D7825230-77D7-44C9-BD2D-7C8FEC9783E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085688" y="2151667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FE5A9F26-0FAC-4F33-8E6C-DAB6CF2676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614049" y="2151667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E2893804-EABA-4723-99E2-45735B0DE2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084439" y="2151667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8E0501-415F-4171-A49A-1A1BE2210762}"/>
              </a:ext>
            </a:extLst>
          </p:cNvPr>
          <p:cNvSpPr txBox="1"/>
          <p:nvPr/>
        </p:nvSpPr>
        <p:spPr>
          <a:xfrm>
            <a:off x="8446714" y="1869076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1" name="Straight Arrow Connector 50">
            <a:extLst>
              <a:ext uri="{FF2B5EF4-FFF2-40B4-BE49-F238E27FC236}">
                <a16:creationId xmlns:a16="http://schemas.microsoft.com/office/drawing/2014/main" id="{2DF7DC6F-5B35-4AEA-96E5-B569D9CA3A9E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>
            <a:off x="6812600" y="2904597"/>
            <a:ext cx="0" cy="147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50">
            <a:extLst>
              <a:ext uri="{FF2B5EF4-FFF2-40B4-BE49-F238E27FC236}">
                <a16:creationId xmlns:a16="http://schemas.microsoft.com/office/drawing/2014/main" id="{E2E14E0B-A4AD-41CB-B739-5A9DA9A54688}"/>
              </a:ext>
            </a:extLst>
          </p:cNvPr>
          <p:cNvCxnSpPr>
            <a:cxnSpLocks/>
            <a:stCxn id="11" idx="4"/>
            <a:endCxn id="58" idx="0"/>
          </p:cNvCxnSpPr>
          <p:nvPr/>
        </p:nvCxnSpPr>
        <p:spPr>
          <a:xfrm>
            <a:off x="7833342" y="2904597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54C6331-9708-4ADA-BF62-1D79C0180206}"/>
              </a:ext>
            </a:extLst>
          </p:cNvPr>
          <p:cNvCxnSpPr>
            <a:cxnSpLocks/>
            <a:stCxn id="56" idx="2"/>
            <a:endCxn id="26" idx="1"/>
          </p:cNvCxnSpPr>
          <p:nvPr/>
        </p:nvCxnSpPr>
        <p:spPr>
          <a:xfrm>
            <a:off x="6812600" y="3223533"/>
            <a:ext cx="382931" cy="18975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50">
            <a:extLst>
              <a:ext uri="{FF2B5EF4-FFF2-40B4-BE49-F238E27FC236}">
                <a16:creationId xmlns:a16="http://schemas.microsoft.com/office/drawing/2014/main" id="{8B1BCDDB-D6EC-4A5D-8109-321BC33EA61C}"/>
              </a:ext>
            </a:extLst>
          </p:cNvPr>
          <p:cNvCxnSpPr>
            <a:cxnSpLocks/>
            <a:stCxn id="58" idx="2"/>
            <a:endCxn id="26" idx="7"/>
          </p:cNvCxnSpPr>
          <p:nvPr/>
        </p:nvCxnSpPr>
        <p:spPr>
          <a:xfrm flipH="1">
            <a:off x="7444880" y="3222192"/>
            <a:ext cx="388462" cy="1910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50">
            <a:extLst>
              <a:ext uri="{FF2B5EF4-FFF2-40B4-BE49-F238E27FC236}">
                <a16:creationId xmlns:a16="http://schemas.microsoft.com/office/drawing/2014/main" id="{1FBDEE6C-CAF6-4BA7-B303-46596844C63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8857188" y="2914129"/>
            <a:ext cx="0" cy="147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50">
            <a:extLst>
              <a:ext uri="{FF2B5EF4-FFF2-40B4-BE49-F238E27FC236}">
                <a16:creationId xmlns:a16="http://schemas.microsoft.com/office/drawing/2014/main" id="{ACC09C0D-352A-4D09-B265-FC068E3488B1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877930" y="2914129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50">
            <a:extLst>
              <a:ext uri="{FF2B5EF4-FFF2-40B4-BE49-F238E27FC236}">
                <a16:creationId xmlns:a16="http://schemas.microsoft.com/office/drawing/2014/main" id="{1EE8AD3C-F7AC-4EEB-A6DF-8AB0D48D8775}"/>
              </a:ext>
            </a:extLst>
          </p:cNvPr>
          <p:cNvCxnSpPr>
            <a:cxnSpLocks/>
            <a:stCxn id="78" idx="2"/>
            <a:endCxn id="29" idx="1"/>
          </p:cNvCxnSpPr>
          <p:nvPr/>
        </p:nvCxnSpPr>
        <p:spPr>
          <a:xfrm>
            <a:off x="8857188" y="3233065"/>
            <a:ext cx="382367" cy="1802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50">
            <a:extLst>
              <a:ext uri="{FF2B5EF4-FFF2-40B4-BE49-F238E27FC236}">
                <a16:creationId xmlns:a16="http://schemas.microsoft.com/office/drawing/2014/main" id="{C36C3EA3-CD8F-4B55-B44A-A2B337B195B2}"/>
              </a:ext>
            </a:extLst>
          </p:cNvPr>
          <p:cNvCxnSpPr>
            <a:cxnSpLocks/>
            <a:stCxn id="79" idx="2"/>
            <a:endCxn id="29" idx="7"/>
          </p:cNvCxnSpPr>
          <p:nvPr/>
        </p:nvCxnSpPr>
        <p:spPr>
          <a:xfrm flipH="1">
            <a:off x="9488904" y="3231724"/>
            <a:ext cx="389026" cy="18156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50">
            <a:extLst>
              <a:ext uri="{FF2B5EF4-FFF2-40B4-BE49-F238E27FC236}">
                <a16:creationId xmlns:a16="http://schemas.microsoft.com/office/drawing/2014/main" id="{DC517500-62C6-4EE3-BE5A-70F37AE1628D}"/>
              </a:ext>
            </a:extLst>
          </p:cNvPr>
          <p:cNvCxnSpPr>
            <a:cxnSpLocks/>
            <a:stCxn id="26" idx="4"/>
            <a:endCxn id="88" idx="0"/>
          </p:cNvCxnSpPr>
          <p:nvPr/>
        </p:nvCxnSpPr>
        <p:spPr>
          <a:xfrm>
            <a:off x="7320206" y="3714282"/>
            <a:ext cx="0" cy="146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50">
            <a:extLst>
              <a:ext uri="{FF2B5EF4-FFF2-40B4-BE49-F238E27FC236}">
                <a16:creationId xmlns:a16="http://schemas.microsoft.com/office/drawing/2014/main" id="{2C8657DE-3474-4712-BAC9-27326E4374D9}"/>
              </a:ext>
            </a:extLst>
          </p:cNvPr>
          <p:cNvCxnSpPr>
            <a:cxnSpLocks/>
            <a:stCxn id="29" idx="4"/>
            <a:endCxn id="89" idx="0"/>
          </p:cNvCxnSpPr>
          <p:nvPr/>
        </p:nvCxnSpPr>
        <p:spPr>
          <a:xfrm>
            <a:off x="9364230" y="3714282"/>
            <a:ext cx="0" cy="1401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D7E33E67-DC0A-4CAB-86A2-0C8329817B6E}"/>
              </a:ext>
            </a:extLst>
          </p:cNvPr>
          <p:cNvCxnSpPr>
            <a:cxnSpLocks/>
            <a:stCxn id="88" idx="2"/>
            <a:endCxn id="32" idx="1"/>
          </p:cNvCxnSpPr>
          <p:nvPr/>
        </p:nvCxnSpPr>
        <p:spPr>
          <a:xfrm>
            <a:off x="7320206" y="4031877"/>
            <a:ext cx="886814" cy="3219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50">
            <a:extLst>
              <a:ext uri="{FF2B5EF4-FFF2-40B4-BE49-F238E27FC236}">
                <a16:creationId xmlns:a16="http://schemas.microsoft.com/office/drawing/2014/main" id="{308EF596-7FA9-4D89-AE91-4A947D8B6F0D}"/>
              </a:ext>
            </a:extLst>
          </p:cNvPr>
          <p:cNvCxnSpPr>
            <a:cxnSpLocks/>
            <a:stCxn id="89" idx="2"/>
            <a:endCxn id="32" idx="7"/>
          </p:cNvCxnSpPr>
          <p:nvPr/>
        </p:nvCxnSpPr>
        <p:spPr>
          <a:xfrm flipH="1">
            <a:off x="8456369" y="4025790"/>
            <a:ext cx="907861" cy="3280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88A126C-0950-40CB-A278-A184D4FC99C0}"/>
              </a:ext>
            </a:extLst>
          </p:cNvPr>
          <p:cNvSpPr/>
          <p:nvPr/>
        </p:nvSpPr>
        <p:spPr>
          <a:xfrm>
            <a:off x="6636283" y="3052175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B8C0D6-BC19-4D38-8028-1E1E40030ADB}"/>
              </a:ext>
            </a:extLst>
          </p:cNvPr>
          <p:cNvSpPr/>
          <p:nvPr/>
        </p:nvSpPr>
        <p:spPr>
          <a:xfrm>
            <a:off x="7657025" y="3050834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538105-F441-48F4-8A5E-A68C85524C32}"/>
              </a:ext>
            </a:extLst>
          </p:cNvPr>
          <p:cNvSpPr/>
          <p:nvPr/>
        </p:nvSpPr>
        <p:spPr>
          <a:xfrm>
            <a:off x="8680871" y="30617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68A270-CE2D-45BB-972C-C6E5BD4F8E91}"/>
              </a:ext>
            </a:extLst>
          </p:cNvPr>
          <p:cNvSpPr/>
          <p:nvPr/>
        </p:nvSpPr>
        <p:spPr>
          <a:xfrm>
            <a:off x="9701613" y="3060366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6E3B3B-3ED2-429A-AF18-340E3662376A}"/>
              </a:ext>
            </a:extLst>
          </p:cNvPr>
          <p:cNvSpPr/>
          <p:nvPr/>
        </p:nvSpPr>
        <p:spPr>
          <a:xfrm>
            <a:off x="7143889" y="3860519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B4BB22-D98B-47EC-B417-F847D2C797BB}"/>
              </a:ext>
            </a:extLst>
          </p:cNvPr>
          <p:cNvSpPr/>
          <p:nvPr/>
        </p:nvSpPr>
        <p:spPr>
          <a:xfrm>
            <a:off x="9187913" y="38544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1A68D-F7BA-4049-9D88-2403C247C65D}"/>
              </a:ext>
            </a:extLst>
          </p:cNvPr>
          <p:cNvSpPr txBox="1"/>
          <p:nvPr/>
        </p:nvSpPr>
        <p:spPr>
          <a:xfrm>
            <a:off x="1047729" y="1037962"/>
            <a:ext cx="3653386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always_ff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@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posedge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clk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or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posedge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rst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begin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rst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begin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  …	 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end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begin</a:t>
            </a:r>
          </a:p>
          <a:p>
            <a:r>
              <a:rPr lang="en-US" sz="1800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// Register the inputs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&lt;= inputs;	</a:t>
            </a:r>
          </a:p>
          <a:p>
            <a:r>
              <a:rPr lang="en-US" sz="1800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// Register the first row of adders 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add0_0 &lt;=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[0] +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[1];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add0_1 &lt;=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[2] +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[3];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add0_2 &lt;=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[4] +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[5];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add0_3 &lt;=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[6] + </a:t>
            </a:r>
            <a:r>
              <a:rPr lang="en-US" sz="18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inputs_r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[7];   </a:t>
            </a:r>
          </a:p>
          <a:p>
            <a:r>
              <a:rPr lang="en-US" sz="1800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// Register the second row of adders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add1_0 &lt;= add0_0 + add0_1;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add1_1 &lt;= add0_2 + add0_3;</a:t>
            </a:r>
          </a:p>
          <a:p>
            <a:r>
              <a:rPr lang="en-US" sz="1800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// Register the final output     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add2_0 = add1_0 + add1_1;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sum     &lt;= add2_0;	 </a:t>
            </a:r>
          </a:p>
          <a:p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end</a:t>
            </a:r>
            <a:r>
              <a:rPr lang="en-US" sz="18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83ABCEB-4592-4D98-AEEF-0F7642D8C396}"/>
              </a:ext>
            </a:extLst>
          </p:cNvPr>
          <p:cNvSpPr/>
          <p:nvPr/>
        </p:nvSpPr>
        <p:spPr>
          <a:xfrm>
            <a:off x="6421453" y="2501727"/>
            <a:ext cx="3765526" cy="770511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6A76761-A3AF-422B-B27E-0FF0AC937FD1}"/>
              </a:ext>
            </a:extLst>
          </p:cNvPr>
          <p:cNvSpPr/>
          <p:nvPr/>
        </p:nvSpPr>
        <p:spPr>
          <a:xfrm>
            <a:off x="6988916" y="3349100"/>
            <a:ext cx="2712697" cy="770511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C61B8D-5E91-4BDA-BEC8-092174C55D1C}"/>
              </a:ext>
            </a:extLst>
          </p:cNvPr>
          <p:cNvSpPr/>
          <p:nvPr/>
        </p:nvSpPr>
        <p:spPr>
          <a:xfrm>
            <a:off x="8014238" y="4255572"/>
            <a:ext cx="601054" cy="770511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11A60C4D-2A3B-4D18-9E5E-D6A890C65007}"/>
              </a:ext>
            </a:extLst>
          </p:cNvPr>
          <p:cNvSpPr/>
          <p:nvPr/>
        </p:nvSpPr>
        <p:spPr>
          <a:xfrm>
            <a:off x="3906118" y="2850547"/>
            <a:ext cx="218567" cy="1181832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A874F0-8997-4B80-8E63-21CD88B2951F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194432" y="2886983"/>
            <a:ext cx="2227021" cy="554480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Right Brace 58">
            <a:extLst>
              <a:ext uri="{FF2B5EF4-FFF2-40B4-BE49-F238E27FC236}">
                <a16:creationId xmlns:a16="http://schemas.microsoft.com/office/drawing/2014/main" id="{3CBD55AB-1BFE-41A3-9E56-A744D7801A69}"/>
              </a:ext>
            </a:extLst>
          </p:cNvPr>
          <p:cNvSpPr/>
          <p:nvPr/>
        </p:nvSpPr>
        <p:spPr>
          <a:xfrm>
            <a:off x="3923506" y="4164647"/>
            <a:ext cx="218567" cy="678816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884944-25E2-49B9-A83D-AF1472E4A1BE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199349" y="3734356"/>
            <a:ext cx="2789567" cy="769700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78FFE3E-AA44-4E50-BDC0-0D4FC10BB33E}"/>
              </a:ext>
            </a:extLst>
          </p:cNvPr>
          <p:cNvSpPr/>
          <p:nvPr/>
        </p:nvSpPr>
        <p:spPr>
          <a:xfrm>
            <a:off x="3921287" y="4993079"/>
            <a:ext cx="218567" cy="678816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AAEEFA-D4A1-4FEF-BF58-753FEE10D4C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203253" y="4640828"/>
            <a:ext cx="3810985" cy="691660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598417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088968" y="1049339"/>
                <a:ext cx="10913642" cy="4985702"/>
              </a:xfrm>
            </p:spPr>
            <p:txBody>
              <a:bodyPr/>
              <a:lstStyle/>
              <a:p>
                <a:r>
                  <a:rPr lang="en-US" sz="3200" dirty="0"/>
                  <a:t>Quick review:</a:t>
                </a:r>
              </a:p>
              <a:p>
                <a:pPr lvl="1"/>
                <a:r>
                  <a:rPr lang="en-US" sz="2800" dirty="0"/>
                  <a:t>For </a:t>
                </a:r>
                <a:r>
                  <a:rPr lang="en-US" sz="2800" i="1" dirty="0"/>
                  <a:t>all </a:t>
                </a:r>
                <a:r>
                  <a:rPr lang="en-US" sz="2800" dirty="0"/>
                  <a:t>paths between </a:t>
                </a:r>
                <a:r>
                  <a:rPr lang="en-US" sz="2800" i="1" dirty="0"/>
                  <a:t>all</a:t>
                </a:r>
                <a:r>
                  <a:rPr lang="en-US" sz="2800" dirty="0"/>
                  <a:t> FFs, must ensure:</a:t>
                </a:r>
              </a:p>
              <a:p>
                <a:pPr lvl="1"/>
                <a:r>
                  <a:rPr lang="en-US" sz="2800" i="1" dirty="0"/>
                  <a:t>T</a:t>
                </a:r>
                <a:r>
                  <a:rPr lang="en-US" sz="2800" i="1" baseline="-25000" dirty="0"/>
                  <a:t>C</a:t>
                </a:r>
                <a:r>
                  <a:rPr lang="en-US" sz="2800" i="1" dirty="0"/>
                  <a:t> + T</a:t>
                </a:r>
                <a:r>
                  <a:rPr lang="en-US" sz="2800" i="1" baseline="-25000" dirty="0"/>
                  <a:t>IC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clk</a:t>
                </a:r>
                <a:r>
                  <a:rPr lang="en-US" sz="2800" i="1" baseline="-25000" dirty="0"/>
                  <a:t> </a:t>
                </a:r>
                <a:r>
                  <a:rPr lang="en-US" sz="2800" i="1" dirty="0"/>
                  <a:t>+ 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skew</a:t>
                </a:r>
                <a:r>
                  <a:rPr lang="en-US" sz="2800" i="1" baseline="-25000" dirty="0"/>
                  <a:t> </a:t>
                </a:r>
                <a:r>
                  <a:rPr lang="en-US" sz="2800" i="1" dirty="0"/>
                  <a:t>-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setup</a:t>
                </a:r>
                <a:endParaRPr lang="en-US" sz="2800" dirty="0"/>
              </a:p>
              <a:p>
                <a:pPr lvl="2"/>
                <a:r>
                  <a:rPr lang="en-US" sz="2000" i="1" dirty="0"/>
                  <a:t>T</a:t>
                </a:r>
                <a:r>
                  <a:rPr lang="en-US" sz="2000" i="1" baseline="-25000" dirty="0"/>
                  <a:t>C</a:t>
                </a:r>
                <a:r>
                  <a:rPr lang="en-US" sz="2000" dirty="0"/>
                  <a:t>: cell/logic delay, </a:t>
                </a:r>
                <a:r>
                  <a:rPr lang="en-US" sz="2000" i="1" dirty="0"/>
                  <a:t>T</a:t>
                </a:r>
                <a:r>
                  <a:rPr lang="en-US" sz="2000" i="1" baseline="-25000" dirty="0"/>
                  <a:t>IC</a:t>
                </a:r>
                <a:r>
                  <a:rPr lang="en-US" sz="2000" dirty="0"/>
                  <a:t>: interconnect delay</a:t>
                </a:r>
                <a:endParaRPr lang="en-US" sz="2000" i="1" dirty="0"/>
              </a:p>
              <a:p>
                <a:pPr lvl="2"/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clk</a:t>
                </a:r>
                <a:r>
                  <a:rPr lang="en-US" sz="2000" dirty="0"/>
                  <a:t>: clock period,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skew</a:t>
                </a:r>
                <a:r>
                  <a:rPr lang="en-US" sz="2000" dirty="0"/>
                  <a:t>: clock </a:t>
                </a:r>
                <a:r>
                  <a:rPr lang="en-US" sz="2000" dirty="0" err="1"/>
                  <a:t>skew,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r>
                  <a:rPr lang="en-US" sz="2000" dirty="0"/>
                  <a:t>: FF setup time</a:t>
                </a:r>
              </a:p>
              <a:p>
                <a:pPr lvl="1"/>
                <a:r>
                  <a:rPr lang="en-US" sz="2800" dirty="0"/>
                  <a:t>Alternatively: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FF-to-FF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deadline</a:t>
                </a:r>
              </a:p>
              <a:p>
                <a:pPr lvl="2"/>
                <a:r>
                  <a:rPr lang="en-US" sz="2000" i="1" dirty="0"/>
                  <a:t>T</a:t>
                </a:r>
                <a:r>
                  <a:rPr lang="en-US" sz="2000" i="1" baseline="-25000" dirty="0"/>
                  <a:t>FF-to-FF</a:t>
                </a:r>
                <a:r>
                  <a:rPr lang="en-US" sz="2000" i="1" dirty="0"/>
                  <a:t> = T</a:t>
                </a:r>
                <a:r>
                  <a:rPr lang="en-US" sz="2000" i="1" baseline="-25000" dirty="0"/>
                  <a:t>C</a:t>
                </a:r>
                <a:r>
                  <a:rPr lang="en-US" sz="2000" i="1" dirty="0"/>
                  <a:t> + T</a:t>
                </a:r>
                <a:r>
                  <a:rPr lang="en-US" sz="2000" i="1" baseline="-25000" dirty="0"/>
                  <a:t>IC</a:t>
                </a:r>
              </a:p>
              <a:p>
                <a:pPr lvl="2"/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deadline</a:t>
                </a:r>
                <a:r>
                  <a:rPr lang="en-US" sz="2000" i="1" dirty="0"/>
                  <a:t> =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clk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+ 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skew</a:t>
                </a:r>
                <a:r>
                  <a:rPr lang="en-US" sz="2000" i="1" baseline="-25000" dirty="0"/>
                  <a:t> </a:t>
                </a:r>
                <a:r>
                  <a:rPr lang="en-US" sz="2000" i="1" dirty="0"/>
                  <a:t>-</a:t>
                </a:r>
                <a:r>
                  <a:rPr lang="en-US" sz="2000" i="1" dirty="0" err="1"/>
                  <a:t>T</a:t>
                </a:r>
                <a:r>
                  <a:rPr lang="en-US" sz="2000" i="1" baseline="-25000" dirty="0" err="1"/>
                  <a:t>setup</a:t>
                </a:r>
                <a:endParaRPr lang="en-US" sz="3200" dirty="0"/>
              </a:p>
              <a:p>
                <a:r>
                  <a:rPr lang="en-US" sz="3200" dirty="0"/>
                  <a:t>Example circuit: adder tree</a:t>
                </a:r>
              </a:p>
              <a:p>
                <a:pPr lvl="1"/>
                <a:r>
                  <a:rPr lang="en-US"/>
                  <a:t>https://github.com/ARC-Lab-UF/intel-training-modules/tree/master/timing/exercises/add_tree</a:t>
                </a:r>
                <a:endParaRPr lang="en-US" dirty="0"/>
              </a:p>
              <a:p>
                <a:pPr marL="55397" indent="0">
                  <a:buNone/>
                </a:pPr>
                <a:endParaRPr lang="en-US" sz="3200" dirty="0"/>
              </a:p>
              <a:p>
                <a:endParaRPr lang="en-US" sz="3200" dirty="0"/>
              </a:p>
              <a:p>
                <a:pPr lvl="2">
                  <a:spcBef>
                    <a:spcPts val="0"/>
                  </a:spcBef>
                </a:pPr>
                <a:endParaRPr lang="en-US" sz="2000" dirty="0"/>
              </a:p>
            </p:txBody>
          </p:sp>
        </mc:Choice>
        <mc:Fallback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088968" y="1049339"/>
                <a:ext cx="10913642" cy="4985702"/>
              </a:xfrm>
              <a:blipFill>
                <a:blip r:embed="rId3"/>
                <a:stretch>
                  <a:fillRect l="-1620" t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0495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Intel Quartus Timing Analyzer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443316" cy="4985702"/>
          </a:xfrm>
        </p:spPr>
        <p:txBody>
          <a:bodyPr/>
          <a:lstStyle/>
          <a:p>
            <a:r>
              <a:rPr lang="en-US" dirty="0"/>
              <a:t>Quartus uses different naming convention</a:t>
            </a:r>
          </a:p>
          <a:p>
            <a:pPr lvl="1"/>
            <a:r>
              <a:rPr lang="en-US" sz="2000" dirty="0"/>
              <a:t>Data Arrival Time: time for source FF output to arrive at destination FF</a:t>
            </a:r>
          </a:p>
          <a:p>
            <a:pPr lvl="1"/>
            <a:r>
              <a:rPr lang="en-US" sz="2000" dirty="0"/>
              <a:t>Data Required Time: time when source FF output is required</a:t>
            </a:r>
            <a:r>
              <a:rPr lang="en-US" sz="2000" i="1" dirty="0"/>
              <a:t> </a:t>
            </a:r>
            <a:r>
              <a:rPr lang="en-US" sz="2000" dirty="0"/>
              <a:t>to have arrived at destination FF</a:t>
            </a:r>
          </a:p>
          <a:p>
            <a:r>
              <a:rPr lang="en-US" dirty="0"/>
              <a:t>Timing violation when Data Arrival Time &gt; Data Required Time</a:t>
            </a:r>
          </a:p>
          <a:p>
            <a:pPr lvl="2"/>
            <a:endParaRPr lang="en-US" dirty="0"/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DC914-024E-4A59-ACF2-8997AA07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80" y="2822723"/>
            <a:ext cx="6530082" cy="3030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D0A96-206D-41E6-8AD1-2BD5F580B867}"/>
              </a:ext>
            </a:extLst>
          </p:cNvPr>
          <p:cNvSpPr txBox="1"/>
          <p:nvPr/>
        </p:nvSpPr>
        <p:spPr>
          <a:xfrm>
            <a:off x="6812132" y="6201410"/>
            <a:ext cx="53798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Image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Intel® Quartus® Prime Pro Edition User Guide: Timing Analyzer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  <a:hlinkClick r:id="rId4"/>
              </a:rPr>
              <a:t>https://www.intel.com/content/dam/www/programmable/us/en/pdfs/literature/ug/ug-qpp-timing-analyzer.pdf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77896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Data Arrival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Launch Edge + Source Clock Delay + µ</a:t>
            </a:r>
            <a:r>
              <a:rPr lang="en-US" sz="2400" dirty="0" err="1"/>
              <a:t>t</a:t>
            </a:r>
            <a:r>
              <a:rPr lang="en-US" sz="2400" baseline="-25000" dirty="0" err="1"/>
              <a:t>co</a:t>
            </a:r>
            <a:r>
              <a:rPr lang="en-US" sz="2400" baseline="-25000" dirty="0"/>
              <a:t> </a:t>
            </a:r>
            <a:r>
              <a:rPr lang="en-US" sz="2400" dirty="0"/>
              <a:t>+ Register-to-Register Delay</a:t>
            </a:r>
            <a:endParaRPr lang="en-US" sz="1800" dirty="0"/>
          </a:p>
          <a:p>
            <a:pPr lvl="1"/>
            <a:r>
              <a:rPr lang="en-US" sz="2200" dirty="0"/>
              <a:t>Launch Edge:  time </a:t>
            </a:r>
            <a:r>
              <a:rPr lang="en-US" sz="2200"/>
              <a:t>of rising clock </a:t>
            </a:r>
            <a:r>
              <a:rPr lang="en-US" sz="2200" dirty="0"/>
              <a:t>edge of source register (usually 0 ns)</a:t>
            </a:r>
          </a:p>
          <a:p>
            <a:pPr lvl="1"/>
            <a:r>
              <a:rPr lang="en-US" sz="2200" dirty="0"/>
              <a:t>Source Clock Delay: delay from clock source to clock input of source register</a:t>
            </a:r>
          </a:p>
          <a:p>
            <a:pPr lvl="1"/>
            <a:r>
              <a:rPr lang="en-US" sz="2200" dirty="0"/>
              <a:t>µ</a:t>
            </a:r>
            <a:r>
              <a:rPr lang="en-US" sz="2200" dirty="0" err="1"/>
              <a:t>t</a:t>
            </a:r>
            <a:r>
              <a:rPr lang="en-US" sz="2200" baseline="-25000" dirty="0" err="1"/>
              <a:t>co</a:t>
            </a:r>
            <a:r>
              <a:rPr lang="en-US" sz="2200" baseline="-25000" dirty="0"/>
              <a:t> </a:t>
            </a:r>
            <a:r>
              <a:rPr lang="en-US" sz="2200" dirty="0"/>
              <a:t>: clock-to-output delay (aka </a:t>
            </a:r>
            <a:r>
              <a:rPr lang="en-US" sz="2200" dirty="0" err="1"/>
              <a:t>clk</a:t>
            </a:r>
            <a:r>
              <a:rPr lang="en-US" sz="2200" dirty="0"/>
              <a:t>-to-Q)</a:t>
            </a:r>
          </a:p>
          <a:p>
            <a:pPr lvl="2"/>
            <a:r>
              <a:rPr lang="en-US" sz="1600" dirty="0"/>
              <a:t>Time between clock edge and output of FF</a:t>
            </a:r>
          </a:p>
          <a:p>
            <a:pPr lvl="2"/>
            <a:r>
              <a:rPr lang="en-US" sz="1600" dirty="0"/>
              <a:t>Ignore the µ symbol, time is usually &lt; 1 ns</a:t>
            </a:r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DC914-024E-4A59-ACF2-8997AA07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038" y="3314539"/>
            <a:ext cx="5764409" cy="267552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B79140E6-73A7-4624-946F-17288AC41BB9}"/>
              </a:ext>
            </a:extLst>
          </p:cNvPr>
          <p:cNvSpPr/>
          <p:nvPr/>
        </p:nvSpPr>
        <p:spPr>
          <a:xfrm rot="5400000">
            <a:off x="4508400" y="4207734"/>
            <a:ext cx="147930" cy="1577239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1B921-C657-48D9-A959-CC4C4BA745F4}"/>
              </a:ext>
            </a:extLst>
          </p:cNvPr>
          <p:cNvSpPr txBox="1"/>
          <p:nvPr/>
        </p:nvSpPr>
        <p:spPr>
          <a:xfrm>
            <a:off x="3694244" y="5070317"/>
            <a:ext cx="167674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Source Clock Delay</a:t>
            </a:r>
            <a:endParaRPr lang="en-US" sz="1400" i="1" dirty="0">
              <a:solidFill>
                <a:srgbClr val="191EA2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4119FEC-69EA-43DE-9A32-B8D463CCF790}"/>
              </a:ext>
            </a:extLst>
          </p:cNvPr>
          <p:cNvSpPr/>
          <p:nvPr/>
        </p:nvSpPr>
        <p:spPr>
          <a:xfrm rot="16200000">
            <a:off x="7037763" y="2255866"/>
            <a:ext cx="116910" cy="2000435"/>
          </a:xfrm>
          <a:prstGeom prst="rightBrace">
            <a:avLst>
              <a:gd name="adj1" fmla="val 56680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C3CD0-BD16-4521-BCF5-8CF588A3189D}"/>
              </a:ext>
            </a:extLst>
          </p:cNvPr>
          <p:cNvSpPr txBox="1"/>
          <p:nvPr/>
        </p:nvSpPr>
        <p:spPr>
          <a:xfrm>
            <a:off x="6096499" y="2821137"/>
            <a:ext cx="221214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rgbClr val="191EA2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Gill Sans Light"/>
              </a:rPr>
              <a:t>Register-to-Register Delay</a:t>
            </a:r>
            <a:endParaRPr lang="en-US" sz="1400" i="1" dirty="0">
              <a:solidFill>
                <a:srgbClr val="191EA2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B2879-BE7E-4F89-9264-28243B2477A1}"/>
              </a:ext>
            </a:extLst>
          </p:cNvPr>
          <p:cNvSpPr txBox="1"/>
          <p:nvPr/>
        </p:nvSpPr>
        <p:spPr>
          <a:xfrm>
            <a:off x="6812132" y="6201410"/>
            <a:ext cx="53798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Image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Intel® Quartus® Prime Pro Edition User Guide: Timing Analyzer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  <a:hlinkClick r:id="rId4"/>
              </a:rPr>
              <a:t>https://www.intel.com/content/dam/www/programmable/us/en/pdfs/literature/ug/ug-qpp-timing-analyzer.pdf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85621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Data Required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94804" y="1004365"/>
            <a:ext cx="11159232" cy="4985702"/>
          </a:xfrm>
        </p:spPr>
        <p:txBody>
          <a:bodyPr/>
          <a:lstStyle/>
          <a:p>
            <a:r>
              <a:rPr lang="en-US" sz="2400" dirty="0"/>
              <a:t>Latch Edge + </a:t>
            </a:r>
            <a:r>
              <a:rPr lang="en-US" sz="2400" dirty="0" err="1"/>
              <a:t>Dest</a:t>
            </a:r>
            <a:r>
              <a:rPr lang="en-US" sz="2400" dirty="0"/>
              <a:t> Clock Delay - µ</a:t>
            </a:r>
            <a:r>
              <a:rPr lang="en-US" sz="2400" dirty="0" err="1"/>
              <a:t>t</a:t>
            </a:r>
            <a:r>
              <a:rPr lang="en-US" sz="2400" baseline="-25000" dirty="0" err="1"/>
              <a:t>su</a:t>
            </a:r>
            <a:r>
              <a:rPr lang="en-US" sz="2400" baseline="-25000" dirty="0"/>
              <a:t> </a:t>
            </a:r>
            <a:endParaRPr lang="en-US" dirty="0"/>
          </a:p>
          <a:p>
            <a:pPr lvl="1"/>
            <a:r>
              <a:rPr lang="en-US" dirty="0"/>
              <a:t>Latch Edge:  time of clock edge for </a:t>
            </a:r>
            <a:r>
              <a:rPr lang="en-US" dirty="0" err="1"/>
              <a:t>dest</a:t>
            </a:r>
            <a:r>
              <a:rPr lang="en-US" dirty="0"/>
              <a:t> register (usually clock period)</a:t>
            </a:r>
          </a:p>
          <a:p>
            <a:pPr lvl="1"/>
            <a:r>
              <a:rPr lang="en-US" dirty="0" err="1"/>
              <a:t>Dest</a:t>
            </a:r>
            <a:r>
              <a:rPr lang="en-US" dirty="0"/>
              <a:t> Clock Delay: delay from clock source to clock input of </a:t>
            </a:r>
            <a:r>
              <a:rPr lang="en-US" dirty="0" err="1"/>
              <a:t>dest</a:t>
            </a:r>
            <a:r>
              <a:rPr lang="en-US" dirty="0"/>
              <a:t> register</a:t>
            </a:r>
          </a:p>
          <a:p>
            <a:pPr lvl="1"/>
            <a:r>
              <a:rPr lang="en-US" dirty="0"/>
              <a:t>µ</a:t>
            </a:r>
            <a:r>
              <a:rPr lang="en-US" dirty="0" err="1"/>
              <a:t>t</a:t>
            </a:r>
            <a:r>
              <a:rPr lang="en-US" baseline="-25000" dirty="0" err="1"/>
              <a:t>su</a:t>
            </a:r>
            <a:r>
              <a:rPr lang="en-US" baseline="-25000" dirty="0"/>
              <a:t>  </a:t>
            </a:r>
            <a:r>
              <a:rPr lang="en-US" dirty="0"/>
              <a:t>: setup time of destination register</a:t>
            </a:r>
          </a:p>
          <a:p>
            <a:pPr lvl="2"/>
            <a:r>
              <a:rPr lang="en-US" dirty="0"/>
              <a:t>Ignore the µ symbol, time is &lt; 1 ns</a:t>
            </a:r>
          </a:p>
          <a:p>
            <a:pPr lvl="2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41E6F-D46D-42B2-A1C9-8C21EFBD0712}"/>
              </a:ext>
            </a:extLst>
          </p:cNvPr>
          <p:cNvSpPr txBox="1"/>
          <p:nvPr/>
        </p:nvSpPr>
        <p:spPr>
          <a:xfrm>
            <a:off x="6812132" y="6201410"/>
            <a:ext cx="53798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Image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Intel® Quartus® Prime Pro Edition User Guide: Timing Analyzer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  <a:hlinkClick r:id="rId3"/>
              </a:rPr>
              <a:t>https://www.intel.com/content/dam/www/programmable/us/en/pdfs/literature/ug/ug-qpp-timing-analyzer.pdf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B67FB7-B625-4176-833C-ABEA513C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038" y="3314539"/>
            <a:ext cx="5764409" cy="26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164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Comparison of Explanations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94804" y="1004365"/>
                <a:ext cx="11159232" cy="4985702"/>
              </a:xfrm>
            </p:spPr>
            <p:txBody>
              <a:bodyPr/>
              <a:lstStyle/>
              <a:p>
                <a:r>
                  <a:rPr lang="en-US" dirty="0"/>
                  <a:t>Data Required Time similar to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deadline</a:t>
                </a:r>
                <a:endParaRPr lang="en-US" i="1" baseline="-25000" dirty="0"/>
              </a:p>
              <a:p>
                <a:pPr lvl="1"/>
                <a:r>
                  <a:rPr lang="en-US" dirty="0"/>
                  <a:t>Both represent deadline of when signal must reach destination FF</a:t>
                </a:r>
                <a:endParaRPr lang="en-US" sz="2800" i="1" baseline="-25000" dirty="0"/>
              </a:p>
              <a:p>
                <a:pPr lvl="1"/>
                <a:r>
                  <a:rPr lang="en-US" i="1" dirty="0" err="1"/>
                  <a:t>T</a:t>
                </a:r>
                <a:r>
                  <a:rPr lang="en-US" i="1" baseline="-25000" dirty="0" err="1"/>
                  <a:t>deadline</a:t>
                </a:r>
                <a:r>
                  <a:rPr lang="en-US" i="1" dirty="0"/>
                  <a:t> </a:t>
                </a:r>
                <a:r>
                  <a:rPr lang="en-US" dirty="0"/>
                  <a:t>uses skew instead of </a:t>
                </a:r>
                <a:r>
                  <a:rPr lang="en-US" dirty="0" err="1"/>
                  <a:t>Dest</a:t>
                </a:r>
                <a:r>
                  <a:rPr lang="en-US" dirty="0"/>
                  <a:t> Clock Delay</a:t>
                </a:r>
              </a:p>
              <a:p>
                <a:pPr lvl="2"/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deadline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clk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+ 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skew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-</a:t>
                </a:r>
                <a:r>
                  <a:rPr lang="en-US" sz="2400" i="1" dirty="0" err="1"/>
                  <a:t>T</a:t>
                </a:r>
                <a:r>
                  <a:rPr lang="en-US" sz="2400" i="1" baseline="-25000" dirty="0" err="1"/>
                  <a:t>setup</a:t>
                </a:r>
                <a:endParaRPr lang="en-US" sz="2400" dirty="0"/>
              </a:p>
              <a:p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skew</a:t>
                </a:r>
                <a:r>
                  <a:rPr lang="en-US" sz="2800" i="1" baseline="-25000" dirty="0"/>
                  <a:t> </a:t>
                </a:r>
                <a:r>
                  <a:rPr lang="en-US" sz="2800" dirty="0"/>
                  <a:t>= </a:t>
                </a:r>
                <a:r>
                  <a:rPr lang="en-US" dirty="0" err="1"/>
                  <a:t>Dest</a:t>
                </a:r>
                <a:r>
                  <a:rPr lang="en-US" dirty="0"/>
                  <a:t> Clock Delay – Source Clock Delay</a:t>
                </a:r>
              </a:p>
              <a:p>
                <a:pPr lvl="1"/>
                <a:r>
                  <a:rPr lang="en-US" dirty="0"/>
                  <a:t>Timing analyzer shows delay of both clocks</a:t>
                </a:r>
              </a:p>
              <a:p>
                <a:r>
                  <a:rPr lang="en-US" dirty="0"/>
                  <a:t>Data Arrival Time = </a:t>
                </a:r>
                <a:r>
                  <a:rPr lang="en-US" sz="2800" i="1" dirty="0"/>
                  <a:t>T</a:t>
                </a:r>
                <a:r>
                  <a:rPr lang="en-US" sz="2800" i="1" baseline="-25000" dirty="0"/>
                  <a:t>FF-to-FF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+ </a:t>
                </a:r>
                <a:r>
                  <a:rPr lang="en-US" sz="2800" dirty="0"/>
                  <a:t>Sour</a:t>
                </a:r>
                <a:r>
                  <a:rPr lang="en-US" dirty="0"/>
                  <a:t>ce Clock Delay</a:t>
                </a:r>
              </a:p>
              <a:p>
                <a:pPr lvl="1"/>
                <a:r>
                  <a:rPr lang="en-US" dirty="0"/>
                  <a:t>In previous definition, </a:t>
                </a:r>
                <a:r>
                  <a:rPr lang="en-US" sz="2400" i="1" dirty="0"/>
                  <a:t>T</a:t>
                </a:r>
                <a:r>
                  <a:rPr lang="en-US" sz="2400" i="1" baseline="-25000" dirty="0"/>
                  <a:t>FF-to-FF</a:t>
                </a:r>
                <a:r>
                  <a:rPr lang="en-US" sz="2400" i="1" dirty="0"/>
                  <a:t> </a:t>
                </a:r>
                <a:r>
                  <a:rPr lang="en-US" dirty="0"/>
                  <a:t>included clock-to-Q (</a:t>
                </a:r>
                <a:r>
                  <a:rPr lang="en-US" sz="2400" dirty="0"/>
                  <a:t>µ</a:t>
                </a:r>
                <a:r>
                  <a:rPr lang="en-US" sz="2400" dirty="0" err="1"/>
                  <a:t>t</a:t>
                </a:r>
                <a:r>
                  <a:rPr lang="en-US" sz="2400" baseline="-25000" dirty="0" err="1"/>
                  <a:t>co</a:t>
                </a:r>
                <a:r>
                  <a:rPr lang="en-US" sz="2400" dirty="0"/>
                  <a:t>)</a:t>
                </a:r>
                <a:endParaRPr lang="en-US" dirty="0"/>
              </a:p>
              <a:p>
                <a:r>
                  <a:rPr lang="en-US" dirty="0"/>
                  <a:t>Main point remains the same, ensure the following are true:</a:t>
                </a:r>
              </a:p>
              <a:p>
                <a:pPr lvl="1"/>
                <a:r>
                  <a:rPr lang="en-US" dirty="0"/>
                  <a:t>Data Arrival Time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Data Required Time</a:t>
                </a:r>
              </a:p>
              <a:p>
                <a:pPr lvl="1"/>
                <a:r>
                  <a:rPr lang="en-US" i="1" dirty="0"/>
                  <a:t>T</a:t>
                </a:r>
                <a:r>
                  <a:rPr lang="en-US" i="1" baseline="-25000" dirty="0"/>
                  <a:t>FF-to-FF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191EA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i="1" dirty="0"/>
                  <a:t> T</a:t>
                </a:r>
                <a:r>
                  <a:rPr lang="en-US" i="1" baseline="-25000" dirty="0"/>
                  <a:t>deadline</a:t>
                </a:r>
                <a:r>
                  <a:rPr lang="en-US" dirty="0"/>
                  <a:t> </a:t>
                </a:r>
                <a:endParaRPr lang="en-US" i="1" baseline="-25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sz="22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8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94804" y="1004365"/>
                <a:ext cx="11159232" cy="4985702"/>
              </a:xfrm>
              <a:blipFill>
                <a:blip r:embed="rId3"/>
                <a:stretch>
                  <a:fillRect l="-1311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2026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Adder-Tree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AC806F8-4D0A-4687-A609-9B442C04E21C}"/>
              </a:ext>
            </a:extLst>
          </p:cNvPr>
          <p:cNvSpPr txBox="1">
            <a:spLocks/>
          </p:cNvSpPr>
          <p:nvPr/>
        </p:nvSpPr>
        <p:spPr>
          <a:xfrm>
            <a:off x="1233143" y="1123073"/>
            <a:ext cx="7680037" cy="1467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/>
              <a:t>Adder tree</a:t>
            </a:r>
          </a:p>
          <a:p>
            <a:pPr lvl="1"/>
            <a:r>
              <a:rPr lang="en-US"/>
              <a:t>Adds 8 WIDTH-bit numbers in a balanced tree</a:t>
            </a:r>
          </a:p>
          <a:p>
            <a:pPr lvl="1"/>
            <a:r>
              <a:rPr lang="en-US"/>
              <a:t>Registered inputs and outputs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6687C-2E9B-4178-B2EC-B198D9EBA536}"/>
              </a:ext>
            </a:extLst>
          </p:cNvPr>
          <p:cNvSpPr txBox="1"/>
          <p:nvPr/>
        </p:nvSpPr>
        <p:spPr>
          <a:xfrm>
            <a:off x="6614980" y="2666621"/>
            <a:ext cx="5120796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151CF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module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add_tree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#(parameter int WIDTH=16)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(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clk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rst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[WIDTH-1:0] inputs[8],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output logic 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[WIDTH-1:0] sum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);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51D681-9F89-4899-A41C-9338FE9CCB4E}"/>
              </a:ext>
            </a:extLst>
          </p:cNvPr>
          <p:cNvSpPr/>
          <p:nvPr/>
        </p:nvSpPr>
        <p:spPr bwMode="auto">
          <a:xfrm>
            <a:off x="2090877" y="330262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1" name="Straight Arrow Connector 50">
            <a:extLst>
              <a:ext uri="{FF2B5EF4-FFF2-40B4-BE49-F238E27FC236}">
                <a16:creationId xmlns:a16="http://schemas.microsoft.com/office/drawing/2014/main" id="{86EF9A0A-059E-44C4-8193-A642844CA5ED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>
            <a:off x="2021130" y="3187638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054E2A60-E133-44ED-A50C-75869DAFD182}"/>
              </a:ext>
            </a:extLst>
          </p:cNvPr>
          <p:cNvCxnSpPr>
            <a:cxnSpLocks/>
            <a:stCxn id="14" idx="2"/>
            <a:endCxn id="10" idx="7"/>
          </p:cNvCxnSpPr>
          <p:nvPr/>
        </p:nvCxnSpPr>
        <p:spPr>
          <a:xfrm flipH="1">
            <a:off x="2391868" y="3187638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E901D-5C7D-48A2-B064-9D4A8CB8A04E}"/>
              </a:ext>
            </a:extLst>
          </p:cNvPr>
          <p:cNvSpPr/>
          <p:nvPr/>
        </p:nvSpPr>
        <p:spPr>
          <a:xfrm>
            <a:off x="1844814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E63C3-9920-4378-9FD4-B117D7D63C5E}"/>
              </a:ext>
            </a:extLst>
          </p:cNvPr>
          <p:cNvSpPr/>
          <p:nvPr/>
        </p:nvSpPr>
        <p:spPr>
          <a:xfrm>
            <a:off x="2315203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3B885C-1C6C-4F63-97EF-7741792F1F37}"/>
              </a:ext>
            </a:extLst>
          </p:cNvPr>
          <p:cNvSpPr/>
          <p:nvPr/>
        </p:nvSpPr>
        <p:spPr bwMode="auto">
          <a:xfrm>
            <a:off x="3111619" y="330262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6" name="Straight Arrow Connector 50">
            <a:extLst>
              <a:ext uri="{FF2B5EF4-FFF2-40B4-BE49-F238E27FC236}">
                <a16:creationId xmlns:a16="http://schemas.microsoft.com/office/drawing/2014/main" id="{A4251FCA-CE90-40EF-AFD6-88D6FB7B8BF5}"/>
              </a:ext>
            </a:extLst>
          </p:cNvPr>
          <p:cNvCxnSpPr>
            <a:cxnSpLocks/>
            <a:stCxn id="18" idx="2"/>
            <a:endCxn id="15" idx="1"/>
          </p:cNvCxnSpPr>
          <p:nvPr/>
        </p:nvCxnSpPr>
        <p:spPr>
          <a:xfrm>
            <a:off x="3041872" y="3187638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CF850410-50B9-47B4-981D-704E30E78010}"/>
              </a:ext>
            </a:extLst>
          </p:cNvPr>
          <p:cNvCxnSpPr>
            <a:cxnSpLocks/>
            <a:stCxn id="19" idx="2"/>
            <a:endCxn id="15" idx="7"/>
          </p:cNvCxnSpPr>
          <p:nvPr/>
        </p:nvCxnSpPr>
        <p:spPr>
          <a:xfrm flipH="1">
            <a:off x="3412610" y="3187638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55BC60-C139-43E2-B4EB-36CD768BD63B}"/>
              </a:ext>
            </a:extLst>
          </p:cNvPr>
          <p:cNvSpPr/>
          <p:nvPr/>
        </p:nvSpPr>
        <p:spPr>
          <a:xfrm>
            <a:off x="2865556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14D7-0DB4-4072-88AA-F4FC5F9736E3}"/>
              </a:ext>
            </a:extLst>
          </p:cNvPr>
          <p:cNvSpPr/>
          <p:nvPr/>
        </p:nvSpPr>
        <p:spPr>
          <a:xfrm>
            <a:off x="3335945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695D91-81F7-4EB0-B062-4CE54342B247}"/>
              </a:ext>
            </a:extLst>
          </p:cNvPr>
          <p:cNvSpPr/>
          <p:nvPr/>
        </p:nvSpPr>
        <p:spPr bwMode="auto">
          <a:xfrm>
            <a:off x="4139639" y="330262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1" name="Straight Arrow Connector 50">
            <a:extLst>
              <a:ext uri="{FF2B5EF4-FFF2-40B4-BE49-F238E27FC236}">
                <a16:creationId xmlns:a16="http://schemas.microsoft.com/office/drawing/2014/main" id="{668A22EA-21CB-4AC9-A83B-30DCF967ECF4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>
            <a:off x="4069892" y="3187638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CD290EEC-9EAF-4243-B03D-E457C4D71452}"/>
              </a:ext>
            </a:extLst>
          </p:cNvPr>
          <p:cNvCxnSpPr>
            <a:cxnSpLocks/>
            <a:stCxn id="24" idx="2"/>
            <a:endCxn id="20" idx="7"/>
          </p:cNvCxnSpPr>
          <p:nvPr/>
        </p:nvCxnSpPr>
        <p:spPr>
          <a:xfrm flipH="1">
            <a:off x="4440630" y="3187638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97379-FDFD-4EEA-A648-E4DC4A822097}"/>
              </a:ext>
            </a:extLst>
          </p:cNvPr>
          <p:cNvSpPr/>
          <p:nvPr/>
        </p:nvSpPr>
        <p:spPr>
          <a:xfrm>
            <a:off x="3893576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BB695B-BEAD-4DD4-A6ED-8EF8F3A39C8D}"/>
              </a:ext>
            </a:extLst>
          </p:cNvPr>
          <p:cNvSpPr/>
          <p:nvPr/>
        </p:nvSpPr>
        <p:spPr>
          <a:xfrm>
            <a:off x="4363965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D4CBA6-1125-4E37-AF28-D2DC02870329}"/>
              </a:ext>
            </a:extLst>
          </p:cNvPr>
          <p:cNvSpPr/>
          <p:nvPr/>
        </p:nvSpPr>
        <p:spPr bwMode="auto">
          <a:xfrm>
            <a:off x="5138390" y="330262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26" name="Straight Arrow Connector 50">
            <a:extLst>
              <a:ext uri="{FF2B5EF4-FFF2-40B4-BE49-F238E27FC236}">
                <a16:creationId xmlns:a16="http://schemas.microsoft.com/office/drawing/2014/main" id="{40DB1174-8769-456F-85F6-7E4F9EEE7CE2}"/>
              </a:ext>
            </a:extLst>
          </p:cNvPr>
          <p:cNvCxnSpPr>
            <a:cxnSpLocks/>
            <a:stCxn id="28" idx="2"/>
            <a:endCxn id="25" idx="1"/>
          </p:cNvCxnSpPr>
          <p:nvPr/>
        </p:nvCxnSpPr>
        <p:spPr>
          <a:xfrm>
            <a:off x="5068643" y="3187638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50">
            <a:extLst>
              <a:ext uri="{FF2B5EF4-FFF2-40B4-BE49-F238E27FC236}">
                <a16:creationId xmlns:a16="http://schemas.microsoft.com/office/drawing/2014/main" id="{6D911838-91FE-4269-BC46-BE1EEED1D7AF}"/>
              </a:ext>
            </a:extLst>
          </p:cNvPr>
          <p:cNvCxnSpPr>
            <a:cxnSpLocks/>
            <a:stCxn id="29" idx="2"/>
            <a:endCxn id="25" idx="7"/>
          </p:cNvCxnSpPr>
          <p:nvPr/>
        </p:nvCxnSpPr>
        <p:spPr>
          <a:xfrm flipH="1">
            <a:off x="5439381" y="3187638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E8ABF27-983A-45B2-A341-5305077713DD}"/>
              </a:ext>
            </a:extLst>
          </p:cNvPr>
          <p:cNvSpPr/>
          <p:nvPr/>
        </p:nvSpPr>
        <p:spPr>
          <a:xfrm>
            <a:off x="4892327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F0AF5-4593-4A76-BC6F-0223C540E8FA}"/>
              </a:ext>
            </a:extLst>
          </p:cNvPr>
          <p:cNvSpPr/>
          <p:nvPr/>
        </p:nvSpPr>
        <p:spPr>
          <a:xfrm>
            <a:off x="5362716" y="3016280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70C510-2053-4C10-BC68-6A636D1B4873}"/>
              </a:ext>
            </a:extLst>
          </p:cNvPr>
          <p:cNvSpPr/>
          <p:nvPr/>
        </p:nvSpPr>
        <p:spPr bwMode="auto">
          <a:xfrm>
            <a:off x="2598483" y="386910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1" name="Straight Arrow Connector 50">
            <a:extLst>
              <a:ext uri="{FF2B5EF4-FFF2-40B4-BE49-F238E27FC236}">
                <a16:creationId xmlns:a16="http://schemas.microsoft.com/office/drawing/2014/main" id="{401A257B-5A68-4095-A637-C3B15220E096}"/>
              </a:ext>
            </a:extLst>
          </p:cNvPr>
          <p:cNvCxnSpPr>
            <a:cxnSpLocks/>
            <a:stCxn id="10" idx="4"/>
            <a:endCxn id="30" idx="1"/>
          </p:cNvCxnSpPr>
          <p:nvPr/>
        </p:nvCxnSpPr>
        <p:spPr>
          <a:xfrm>
            <a:off x="2267194" y="3655258"/>
            <a:ext cx="382931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50">
            <a:extLst>
              <a:ext uri="{FF2B5EF4-FFF2-40B4-BE49-F238E27FC236}">
                <a16:creationId xmlns:a16="http://schemas.microsoft.com/office/drawing/2014/main" id="{FA2BADCD-E04D-4A5F-889D-C7723DA63185}"/>
              </a:ext>
            </a:extLst>
          </p:cNvPr>
          <p:cNvCxnSpPr>
            <a:cxnSpLocks/>
            <a:stCxn id="15" idx="4"/>
            <a:endCxn id="30" idx="7"/>
          </p:cNvCxnSpPr>
          <p:nvPr/>
        </p:nvCxnSpPr>
        <p:spPr>
          <a:xfrm flipH="1">
            <a:off x="2899474" y="3655258"/>
            <a:ext cx="388462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C89C929-B053-46A3-8A64-1406C417AD50}"/>
              </a:ext>
            </a:extLst>
          </p:cNvPr>
          <p:cNvSpPr/>
          <p:nvPr/>
        </p:nvSpPr>
        <p:spPr bwMode="auto">
          <a:xfrm>
            <a:off x="4642507" y="386910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4" name="Straight Arrow Connector 50">
            <a:extLst>
              <a:ext uri="{FF2B5EF4-FFF2-40B4-BE49-F238E27FC236}">
                <a16:creationId xmlns:a16="http://schemas.microsoft.com/office/drawing/2014/main" id="{B0A40C81-DE2C-4A14-87E2-FE5EE4775A9F}"/>
              </a:ext>
            </a:extLst>
          </p:cNvPr>
          <p:cNvCxnSpPr>
            <a:cxnSpLocks/>
            <a:stCxn id="20" idx="4"/>
            <a:endCxn id="33" idx="1"/>
          </p:cNvCxnSpPr>
          <p:nvPr/>
        </p:nvCxnSpPr>
        <p:spPr>
          <a:xfrm>
            <a:off x="4315956" y="3655258"/>
            <a:ext cx="378193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50">
            <a:extLst>
              <a:ext uri="{FF2B5EF4-FFF2-40B4-BE49-F238E27FC236}">
                <a16:creationId xmlns:a16="http://schemas.microsoft.com/office/drawing/2014/main" id="{C31478C5-ED57-41C3-9E52-EEB6563BE491}"/>
              </a:ext>
            </a:extLst>
          </p:cNvPr>
          <p:cNvCxnSpPr>
            <a:cxnSpLocks/>
            <a:stCxn id="25" idx="4"/>
            <a:endCxn id="33" idx="7"/>
          </p:cNvCxnSpPr>
          <p:nvPr/>
        </p:nvCxnSpPr>
        <p:spPr>
          <a:xfrm flipH="1">
            <a:off x="4943498" y="3655258"/>
            <a:ext cx="371209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CB5D857-A96F-43B2-838E-4005F0286DB2}"/>
              </a:ext>
            </a:extLst>
          </p:cNvPr>
          <p:cNvSpPr/>
          <p:nvPr/>
        </p:nvSpPr>
        <p:spPr bwMode="auto">
          <a:xfrm>
            <a:off x="3609972" y="4446118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37" name="Straight Arrow Connector 50">
            <a:extLst>
              <a:ext uri="{FF2B5EF4-FFF2-40B4-BE49-F238E27FC236}">
                <a16:creationId xmlns:a16="http://schemas.microsoft.com/office/drawing/2014/main" id="{4E2C923F-3FFF-4631-9070-43407456BA61}"/>
              </a:ext>
            </a:extLst>
          </p:cNvPr>
          <p:cNvCxnSpPr>
            <a:cxnSpLocks/>
            <a:stCxn id="30" idx="4"/>
            <a:endCxn id="36" idx="1"/>
          </p:cNvCxnSpPr>
          <p:nvPr/>
        </p:nvCxnSpPr>
        <p:spPr>
          <a:xfrm>
            <a:off x="2774800" y="4221738"/>
            <a:ext cx="886814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50">
            <a:extLst>
              <a:ext uri="{FF2B5EF4-FFF2-40B4-BE49-F238E27FC236}">
                <a16:creationId xmlns:a16="http://schemas.microsoft.com/office/drawing/2014/main" id="{8FCB7162-726E-4178-ACDE-3FC9A681D39A}"/>
              </a:ext>
            </a:extLst>
          </p:cNvPr>
          <p:cNvCxnSpPr>
            <a:cxnSpLocks/>
            <a:stCxn id="33" idx="4"/>
            <a:endCxn id="36" idx="7"/>
          </p:cNvCxnSpPr>
          <p:nvPr/>
        </p:nvCxnSpPr>
        <p:spPr>
          <a:xfrm flipH="1">
            <a:off x="3910963" y="4221738"/>
            <a:ext cx="907861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EAC77BF-084A-4C19-A10F-1F9D166BC521}"/>
              </a:ext>
            </a:extLst>
          </p:cNvPr>
          <p:cNvSpPr/>
          <p:nvPr/>
        </p:nvSpPr>
        <p:spPr>
          <a:xfrm>
            <a:off x="3613425" y="5022354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40" name="Straight Arrow Connector 50">
            <a:extLst>
              <a:ext uri="{FF2B5EF4-FFF2-40B4-BE49-F238E27FC236}">
                <a16:creationId xmlns:a16="http://schemas.microsoft.com/office/drawing/2014/main" id="{5E01F6C4-4C3E-4B0E-B098-390E7561E9C7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3786289" y="4798751"/>
            <a:ext cx="3453" cy="2236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6152B7-AA9F-4813-A3BF-2220BE462770}"/>
              </a:ext>
            </a:extLst>
          </p:cNvPr>
          <p:cNvSpPr txBox="1"/>
          <p:nvPr/>
        </p:nvSpPr>
        <p:spPr>
          <a:xfrm>
            <a:off x="1156248" y="2614626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69FD7D-383C-4532-B2FD-8554EF7B6D76}"/>
              </a:ext>
            </a:extLst>
          </p:cNvPr>
          <p:cNvSpPr txBox="1"/>
          <p:nvPr/>
        </p:nvSpPr>
        <p:spPr>
          <a:xfrm>
            <a:off x="1876047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97074F-DFDE-4377-8850-1BB3DF6B5A65}"/>
              </a:ext>
            </a:extLst>
          </p:cNvPr>
          <p:cNvSpPr txBox="1"/>
          <p:nvPr/>
        </p:nvSpPr>
        <p:spPr>
          <a:xfrm>
            <a:off x="2884259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B8F6C5-EB2B-4403-BA94-927C7EA405AD}"/>
              </a:ext>
            </a:extLst>
          </p:cNvPr>
          <p:cNvSpPr txBox="1"/>
          <p:nvPr/>
        </p:nvSpPr>
        <p:spPr>
          <a:xfrm>
            <a:off x="3350955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E7B9C1-B0D3-4B94-9D5B-E9CF208103A4}"/>
              </a:ext>
            </a:extLst>
          </p:cNvPr>
          <p:cNvSpPr txBox="1"/>
          <p:nvPr/>
        </p:nvSpPr>
        <p:spPr>
          <a:xfrm>
            <a:off x="4391583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EED511-9CC9-427D-B18A-6645B9DF662D}"/>
              </a:ext>
            </a:extLst>
          </p:cNvPr>
          <p:cNvSpPr txBox="1"/>
          <p:nvPr/>
        </p:nvSpPr>
        <p:spPr>
          <a:xfrm>
            <a:off x="4917681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8A62DC-39C7-46A5-AB25-F3A2AA956D12}"/>
              </a:ext>
            </a:extLst>
          </p:cNvPr>
          <p:cNvSpPr txBox="1"/>
          <p:nvPr/>
        </p:nvSpPr>
        <p:spPr>
          <a:xfrm>
            <a:off x="5388070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567510-2C48-415D-8537-91326AD9F36D}"/>
              </a:ext>
            </a:extLst>
          </p:cNvPr>
          <p:cNvSpPr txBox="1"/>
          <p:nvPr/>
        </p:nvSpPr>
        <p:spPr>
          <a:xfrm>
            <a:off x="3506824" y="5273181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9D4E3C81-DDFE-41D8-A60B-370A2BA898F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789742" y="5193712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50">
            <a:extLst>
              <a:ext uri="{FF2B5EF4-FFF2-40B4-BE49-F238E27FC236}">
                <a16:creationId xmlns:a16="http://schemas.microsoft.com/office/drawing/2014/main" id="{2C387B42-D9FF-444B-9DE7-16B5B0A90E2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020578" y="2890423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A398C-7337-4D99-A8EE-1761A40C3A0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491520" y="2902328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BD1027C-B70B-47F1-9CB6-F53FFBB7B529}"/>
              </a:ext>
            </a:extLst>
          </p:cNvPr>
          <p:cNvSpPr txBox="1"/>
          <p:nvPr/>
        </p:nvSpPr>
        <p:spPr>
          <a:xfrm>
            <a:off x="2325709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796AD730-3413-41E8-94DF-92AACD57CAA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041873" y="2902328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A0D06CA9-B54F-4172-A7BB-69BF5661871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512262" y="2902328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0">
            <a:extLst>
              <a:ext uri="{FF2B5EF4-FFF2-40B4-BE49-F238E27FC236}">
                <a16:creationId xmlns:a16="http://schemas.microsoft.com/office/drawing/2014/main" id="{1DAA81DF-F060-4538-815C-4BE631B4252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069892" y="2902328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7F099344-8F71-4096-B143-B89A8BDAB2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540282" y="2902328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0">
            <a:extLst>
              <a:ext uri="{FF2B5EF4-FFF2-40B4-BE49-F238E27FC236}">
                <a16:creationId xmlns:a16="http://schemas.microsoft.com/office/drawing/2014/main" id="{2DFD5BB5-C74D-47DD-B7D1-C366F94CD26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068643" y="2902328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72EDDE3F-E78D-46DE-9876-58BFF2EABEE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539033" y="2902328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9CD07E8-F230-4199-A73B-D132CABE4383}"/>
              </a:ext>
            </a:extLst>
          </p:cNvPr>
          <p:cNvSpPr txBox="1"/>
          <p:nvPr/>
        </p:nvSpPr>
        <p:spPr>
          <a:xfrm>
            <a:off x="3901308" y="2619737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3889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Adder-Tree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2E94AE-60E0-4FB2-A944-0586E3678DE0}"/>
              </a:ext>
            </a:extLst>
          </p:cNvPr>
          <p:cNvSpPr txBox="1"/>
          <p:nvPr/>
        </p:nvSpPr>
        <p:spPr>
          <a:xfrm>
            <a:off x="895253" y="1040179"/>
            <a:ext cx="7819747" cy="4893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logic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[WIDTH-1:0] 	    </a:t>
            </a:r>
            <a:r>
              <a:rPr lang="en-US" sz="24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$size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(inputs)];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logic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[WIDTH-1:0] 	    add0_0, add0_1, add0_2, add0_3;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logic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[WIDTH-1:0] 	    add1_0, add1_1, add2_0;</a:t>
            </a:r>
          </a:p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always_ff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@(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posedge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clk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or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posedge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rst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begin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if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(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rst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begin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// Reset the input registers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	     …	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end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else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begin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	     // Register the inputs and output (required for timing analysis).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	    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&lt;= inputs;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	     sum       &lt;= add2_0;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end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end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A11C20-02DF-49C0-A451-F027B0945B6E}"/>
              </a:ext>
            </a:extLst>
          </p:cNvPr>
          <p:cNvSpPr/>
          <p:nvPr/>
        </p:nvSpPr>
        <p:spPr bwMode="auto">
          <a:xfrm>
            <a:off x="8102303" y="267795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2" name="Straight Arrow Connector 50">
            <a:extLst>
              <a:ext uri="{FF2B5EF4-FFF2-40B4-BE49-F238E27FC236}">
                <a16:creationId xmlns:a16="http://schemas.microsoft.com/office/drawing/2014/main" id="{E39BF461-C20C-40DC-98AA-3C1E22017AF3}"/>
              </a:ext>
            </a:extLst>
          </p:cNvPr>
          <p:cNvCxnSpPr>
            <a:cxnSpLocks/>
            <a:stCxn id="64" idx="2"/>
            <a:endCxn id="61" idx="1"/>
          </p:cNvCxnSpPr>
          <p:nvPr/>
        </p:nvCxnSpPr>
        <p:spPr>
          <a:xfrm>
            <a:off x="8032556" y="2562965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50">
            <a:extLst>
              <a:ext uri="{FF2B5EF4-FFF2-40B4-BE49-F238E27FC236}">
                <a16:creationId xmlns:a16="http://schemas.microsoft.com/office/drawing/2014/main" id="{5DA7D762-B2E5-41D0-AE4D-0DB5D20F72FB}"/>
              </a:ext>
            </a:extLst>
          </p:cNvPr>
          <p:cNvCxnSpPr>
            <a:cxnSpLocks/>
            <a:stCxn id="65" idx="2"/>
            <a:endCxn id="61" idx="7"/>
          </p:cNvCxnSpPr>
          <p:nvPr/>
        </p:nvCxnSpPr>
        <p:spPr>
          <a:xfrm flipH="1">
            <a:off x="8403294" y="2562965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33609BE-5F64-4C4A-BB2F-DAC5477F6617}"/>
              </a:ext>
            </a:extLst>
          </p:cNvPr>
          <p:cNvSpPr/>
          <p:nvPr/>
        </p:nvSpPr>
        <p:spPr>
          <a:xfrm>
            <a:off x="7856240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E88D1F-BEDD-4499-82BB-6A32BAA62781}"/>
              </a:ext>
            </a:extLst>
          </p:cNvPr>
          <p:cNvSpPr/>
          <p:nvPr/>
        </p:nvSpPr>
        <p:spPr>
          <a:xfrm>
            <a:off x="8326629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DA5555C-79E6-4293-B379-98005180FA38}"/>
              </a:ext>
            </a:extLst>
          </p:cNvPr>
          <p:cNvSpPr/>
          <p:nvPr/>
        </p:nvSpPr>
        <p:spPr bwMode="auto">
          <a:xfrm>
            <a:off x="9123045" y="267795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40358534-69AA-4613-AE51-E8CEAD92F5D3}"/>
              </a:ext>
            </a:extLst>
          </p:cNvPr>
          <p:cNvCxnSpPr>
            <a:cxnSpLocks/>
            <a:stCxn id="69" idx="2"/>
            <a:endCxn id="66" idx="1"/>
          </p:cNvCxnSpPr>
          <p:nvPr/>
        </p:nvCxnSpPr>
        <p:spPr>
          <a:xfrm>
            <a:off x="9053298" y="2562965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AA63BDEE-A52C-47AD-A0FA-A195E7E70DCC}"/>
              </a:ext>
            </a:extLst>
          </p:cNvPr>
          <p:cNvCxnSpPr>
            <a:cxnSpLocks/>
            <a:stCxn id="70" idx="2"/>
            <a:endCxn id="66" idx="7"/>
          </p:cNvCxnSpPr>
          <p:nvPr/>
        </p:nvCxnSpPr>
        <p:spPr>
          <a:xfrm flipH="1">
            <a:off x="9424036" y="2562965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2A63983-94A5-414E-9864-C9371AE044D7}"/>
              </a:ext>
            </a:extLst>
          </p:cNvPr>
          <p:cNvSpPr/>
          <p:nvPr/>
        </p:nvSpPr>
        <p:spPr>
          <a:xfrm>
            <a:off x="8876982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4002F7-B317-4628-9CA2-6D3E9A9ABC8D}"/>
              </a:ext>
            </a:extLst>
          </p:cNvPr>
          <p:cNvSpPr/>
          <p:nvPr/>
        </p:nvSpPr>
        <p:spPr>
          <a:xfrm>
            <a:off x="9347371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C526184-B798-4E0B-9A7D-9F430A5231E8}"/>
              </a:ext>
            </a:extLst>
          </p:cNvPr>
          <p:cNvSpPr/>
          <p:nvPr/>
        </p:nvSpPr>
        <p:spPr bwMode="auto">
          <a:xfrm>
            <a:off x="10151065" y="267795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72" name="Straight Arrow Connector 50">
            <a:extLst>
              <a:ext uri="{FF2B5EF4-FFF2-40B4-BE49-F238E27FC236}">
                <a16:creationId xmlns:a16="http://schemas.microsoft.com/office/drawing/2014/main" id="{C6C3A769-ACCC-4BAF-BA28-D58B7CCBB707}"/>
              </a:ext>
            </a:extLst>
          </p:cNvPr>
          <p:cNvCxnSpPr>
            <a:cxnSpLocks/>
            <a:stCxn id="74" idx="2"/>
            <a:endCxn id="71" idx="1"/>
          </p:cNvCxnSpPr>
          <p:nvPr/>
        </p:nvCxnSpPr>
        <p:spPr>
          <a:xfrm>
            <a:off x="10081318" y="2562965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50">
            <a:extLst>
              <a:ext uri="{FF2B5EF4-FFF2-40B4-BE49-F238E27FC236}">
                <a16:creationId xmlns:a16="http://schemas.microsoft.com/office/drawing/2014/main" id="{1840A5F4-6765-4C65-A19D-AAFB9C2ECDB1}"/>
              </a:ext>
            </a:extLst>
          </p:cNvPr>
          <p:cNvCxnSpPr>
            <a:cxnSpLocks/>
            <a:stCxn id="75" idx="2"/>
            <a:endCxn id="71" idx="7"/>
          </p:cNvCxnSpPr>
          <p:nvPr/>
        </p:nvCxnSpPr>
        <p:spPr>
          <a:xfrm flipH="1">
            <a:off x="10452056" y="2562965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E02A79-DB5F-4967-8F75-A0318C570518}"/>
              </a:ext>
            </a:extLst>
          </p:cNvPr>
          <p:cNvSpPr/>
          <p:nvPr/>
        </p:nvSpPr>
        <p:spPr>
          <a:xfrm>
            <a:off x="9905002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B08DFA-8238-4647-A0B0-398B1BBE9215}"/>
              </a:ext>
            </a:extLst>
          </p:cNvPr>
          <p:cNvSpPr/>
          <p:nvPr/>
        </p:nvSpPr>
        <p:spPr>
          <a:xfrm>
            <a:off x="10375391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6029A-7F82-4EB8-BE57-EFA2554B9776}"/>
              </a:ext>
            </a:extLst>
          </p:cNvPr>
          <p:cNvSpPr/>
          <p:nvPr/>
        </p:nvSpPr>
        <p:spPr bwMode="auto">
          <a:xfrm>
            <a:off x="11149816" y="267795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77" name="Straight Arrow Connector 50">
            <a:extLst>
              <a:ext uri="{FF2B5EF4-FFF2-40B4-BE49-F238E27FC236}">
                <a16:creationId xmlns:a16="http://schemas.microsoft.com/office/drawing/2014/main" id="{37472BE3-01CD-4964-BE21-23ADD9DFF4A3}"/>
              </a:ext>
            </a:extLst>
          </p:cNvPr>
          <p:cNvCxnSpPr>
            <a:cxnSpLocks/>
            <a:stCxn id="79" idx="2"/>
            <a:endCxn id="76" idx="1"/>
          </p:cNvCxnSpPr>
          <p:nvPr/>
        </p:nvCxnSpPr>
        <p:spPr>
          <a:xfrm>
            <a:off x="11080069" y="2562965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50">
            <a:extLst>
              <a:ext uri="{FF2B5EF4-FFF2-40B4-BE49-F238E27FC236}">
                <a16:creationId xmlns:a16="http://schemas.microsoft.com/office/drawing/2014/main" id="{BAAEAC1B-D8E0-4BD5-934A-63D4AAFE8D71}"/>
              </a:ext>
            </a:extLst>
          </p:cNvPr>
          <p:cNvCxnSpPr>
            <a:cxnSpLocks/>
            <a:stCxn id="80" idx="2"/>
            <a:endCxn id="76" idx="7"/>
          </p:cNvCxnSpPr>
          <p:nvPr/>
        </p:nvCxnSpPr>
        <p:spPr>
          <a:xfrm flipH="1">
            <a:off x="11450807" y="2562965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C107175-9DDF-49FE-B529-A63AAF040312}"/>
              </a:ext>
            </a:extLst>
          </p:cNvPr>
          <p:cNvSpPr/>
          <p:nvPr/>
        </p:nvSpPr>
        <p:spPr>
          <a:xfrm>
            <a:off x="10903753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A060CE3-6DCE-4D3E-A1B8-04D2E52B77C9}"/>
              </a:ext>
            </a:extLst>
          </p:cNvPr>
          <p:cNvSpPr/>
          <p:nvPr/>
        </p:nvSpPr>
        <p:spPr>
          <a:xfrm>
            <a:off x="11374142" y="2391607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C62AD51-C0B3-4E5E-A8F6-859BF41C17C8}"/>
              </a:ext>
            </a:extLst>
          </p:cNvPr>
          <p:cNvSpPr/>
          <p:nvPr/>
        </p:nvSpPr>
        <p:spPr bwMode="auto">
          <a:xfrm>
            <a:off x="8609909" y="324443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82" name="Straight Arrow Connector 50">
            <a:extLst>
              <a:ext uri="{FF2B5EF4-FFF2-40B4-BE49-F238E27FC236}">
                <a16:creationId xmlns:a16="http://schemas.microsoft.com/office/drawing/2014/main" id="{79D0E8B3-6277-49D7-9737-937A3A634111}"/>
              </a:ext>
            </a:extLst>
          </p:cNvPr>
          <p:cNvCxnSpPr>
            <a:cxnSpLocks/>
            <a:stCxn id="61" idx="4"/>
            <a:endCxn id="81" idx="1"/>
          </p:cNvCxnSpPr>
          <p:nvPr/>
        </p:nvCxnSpPr>
        <p:spPr>
          <a:xfrm>
            <a:off x="8278620" y="3030585"/>
            <a:ext cx="382931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50">
            <a:extLst>
              <a:ext uri="{FF2B5EF4-FFF2-40B4-BE49-F238E27FC236}">
                <a16:creationId xmlns:a16="http://schemas.microsoft.com/office/drawing/2014/main" id="{41F463AF-641E-45E5-B9DE-1ACFC7CDFBA5}"/>
              </a:ext>
            </a:extLst>
          </p:cNvPr>
          <p:cNvCxnSpPr>
            <a:cxnSpLocks/>
            <a:stCxn id="66" idx="4"/>
            <a:endCxn id="81" idx="7"/>
          </p:cNvCxnSpPr>
          <p:nvPr/>
        </p:nvCxnSpPr>
        <p:spPr>
          <a:xfrm flipH="1">
            <a:off x="8910900" y="3030585"/>
            <a:ext cx="388462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8FAD783-A6FF-45A1-8ACD-EA1752EA0792}"/>
              </a:ext>
            </a:extLst>
          </p:cNvPr>
          <p:cNvSpPr/>
          <p:nvPr/>
        </p:nvSpPr>
        <p:spPr bwMode="auto">
          <a:xfrm>
            <a:off x="10653933" y="3244432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85" name="Straight Arrow Connector 50">
            <a:extLst>
              <a:ext uri="{FF2B5EF4-FFF2-40B4-BE49-F238E27FC236}">
                <a16:creationId xmlns:a16="http://schemas.microsoft.com/office/drawing/2014/main" id="{E0A2A33C-6B64-43A9-916E-76FD1CA156B3}"/>
              </a:ext>
            </a:extLst>
          </p:cNvPr>
          <p:cNvCxnSpPr>
            <a:cxnSpLocks/>
            <a:stCxn id="71" idx="4"/>
            <a:endCxn id="84" idx="1"/>
          </p:cNvCxnSpPr>
          <p:nvPr/>
        </p:nvCxnSpPr>
        <p:spPr>
          <a:xfrm>
            <a:off x="10327382" y="3030585"/>
            <a:ext cx="378193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50">
            <a:extLst>
              <a:ext uri="{FF2B5EF4-FFF2-40B4-BE49-F238E27FC236}">
                <a16:creationId xmlns:a16="http://schemas.microsoft.com/office/drawing/2014/main" id="{83057915-9B36-43FB-A11A-C8C2484CF391}"/>
              </a:ext>
            </a:extLst>
          </p:cNvPr>
          <p:cNvCxnSpPr>
            <a:cxnSpLocks/>
            <a:stCxn id="76" idx="4"/>
            <a:endCxn id="84" idx="7"/>
          </p:cNvCxnSpPr>
          <p:nvPr/>
        </p:nvCxnSpPr>
        <p:spPr>
          <a:xfrm flipH="1">
            <a:off x="10954924" y="3030585"/>
            <a:ext cx="371209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812A6B3-8EC5-4A16-860E-C6122442031B}"/>
              </a:ext>
            </a:extLst>
          </p:cNvPr>
          <p:cNvSpPr/>
          <p:nvPr/>
        </p:nvSpPr>
        <p:spPr bwMode="auto">
          <a:xfrm>
            <a:off x="9621398" y="3821445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88" name="Straight Arrow Connector 50">
            <a:extLst>
              <a:ext uri="{FF2B5EF4-FFF2-40B4-BE49-F238E27FC236}">
                <a16:creationId xmlns:a16="http://schemas.microsoft.com/office/drawing/2014/main" id="{3636B7D4-04AA-40D8-84A0-A41C2D774815}"/>
              </a:ext>
            </a:extLst>
          </p:cNvPr>
          <p:cNvCxnSpPr>
            <a:cxnSpLocks/>
            <a:stCxn id="81" idx="4"/>
            <a:endCxn id="87" idx="1"/>
          </p:cNvCxnSpPr>
          <p:nvPr/>
        </p:nvCxnSpPr>
        <p:spPr>
          <a:xfrm>
            <a:off x="8786226" y="3597065"/>
            <a:ext cx="886814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50">
            <a:extLst>
              <a:ext uri="{FF2B5EF4-FFF2-40B4-BE49-F238E27FC236}">
                <a16:creationId xmlns:a16="http://schemas.microsoft.com/office/drawing/2014/main" id="{5D92BB2C-879C-4181-B61E-0E515892527D}"/>
              </a:ext>
            </a:extLst>
          </p:cNvPr>
          <p:cNvCxnSpPr>
            <a:cxnSpLocks/>
            <a:stCxn id="84" idx="4"/>
            <a:endCxn id="87" idx="7"/>
          </p:cNvCxnSpPr>
          <p:nvPr/>
        </p:nvCxnSpPr>
        <p:spPr>
          <a:xfrm flipH="1">
            <a:off x="9922389" y="3597065"/>
            <a:ext cx="907861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38B35AC-8882-4099-B2CE-47BDE7B859F6}"/>
              </a:ext>
            </a:extLst>
          </p:cNvPr>
          <p:cNvSpPr/>
          <p:nvPr/>
        </p:nvSpPr>
        <p:spPr>
          <a:xfrm>
            <a:off x="9624851" y="4397681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91" name="Straight Arrow Connector 50">
            <a:extLst>
              <a:ext uri="{FF2B5EF4-FFF2-40B4-BE49-F238E27FC236}">
                <a16:creationId xmlns:a16="http://schemas.microsoft.com/office/drawing/2014/main" id="{6059C984-B3F5-4994-8E95-591AD79E8CAB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>
            <a:off x="9797715" y="4174078"/>
            <a:ext cx="3453" cy="2236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7C5B5FC-E670-44B9-91A7-2EFB7BC800FC}"/>
              </a:ext>
            </a:extLst>
          </p:cNvPr>
          <p:cNvSpPr txBox="1"/>
          <p:nvPr/>
        </p:nvSpPr>
        <p:spPr>
          <a:xfrm>
            <a:off x="7167674" y="1989953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5D14CE-45F5-499C-8AFF-9AEE6BA716FA}"/>
              </a:ext>
            </a:extLst>
          </p:cNvPr>
          <p:cNvSpPr txBox="1"/>
          <p:nvPr/>
        </p:nvSpPr>
        <p:spPr>
          <a:xfrm>
            <a:off x="7887473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9BA01F-33D1-4F7E-A095-84DA5D11E2AD}"/>
              </a:ext>
            </a:extLst>
          </p:cNvPr>
          <p:cNvSpPr txBox="1"/>
          <p:nvPr/>
        </p:nvSpPr>
        <p:spPr>
          <a:xfrm>
            <a:off x="8895685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805EEA-8EC0-4B59-94A6-267A1C53E99A}"/>
              </a:ext>
            </a:extLst>
          </p:cNvPr>
          <p:cNvSpPr txBox="1"/>
          <p:nvPr/>
        </p:nvSpPr>
        <p:spPr>
          <a:xfrm>
            <a:off x="9362381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B74810-B60C-44B1-AB7B-FE1F0F5D89E8}"/>
              </a:ext>
            </a:extLst>
          </p:cNvPr>
          <p:cNvSpPr txBox="1"/>
          <p:nvPr/>
        </p:nvSpPr>
        <p:spPr>
          <a:xfrm>
            <a:off x="10403009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21F250-87D8-4C57-BB4F-EEB0DCA76E27}"/>
              </a:ext>
            </a:extLst>
          </p:cNvPr>
          <p:cNvSpPr txBox="1"/>
          <p:nvPr/>
        </p:nvSpPr>
        <p:spPr>
          <a:xfrm>
            <a:off x="10929107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21E60F-2BC6-4EB8-BF65-B7B43ED91CF0}"/>
              </a:ext>
            </a:extLst>
          </p:cNvPr>
          <p:cNvSpPr txBox="1"/>
          <p:nvPr/>
        </p:nvSpPr>
        <p:spPr>
          <a:xfrm>
            <a:off x="11399496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9AD36A-DC4D-4DBD-B801-8D20610F4B35}"/>
              </a:ext>
            </a:extLst>
          </p:cNvPr>
          <p:cNvSpPr txBox="1"/>
          <p:nvPr/>
        </p:nvSpPr>
        <p:spPr>
          <a:xfrm>
            <a:off x="9536008" y="4648508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100" name="Straight Arrow Connector 50">
            <a:extLst>
              <a:ext uri="{FF2B5EF4-FFF2-40B4-BE49-F238E27FC236}">
                <a16:creationId xmlns:a16="http://schemas.microsoft.com/office/drawing/2014/main" id="{593A1056-ABB3-4A3C-96FB-BE903F9C3B49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9801168" y="4569039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476DE8-CF83-4C6B-95B3-A4CA085FBEE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032004" y="2265750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50">
            <a:extLst>
              <a:ext uri="{FF2B5EF4-FFF2-40B4-BE49-F238E27FC236}">
                <a16:creationId xmlns:a16="http://schemas.microsoft.com/office/drawing/2014/main" id="{1A97E66E-35D9-49BF-81B3-9599BAD8E39D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502946" y="2277655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C4BB378-E808-4BCC-9399-758F46C0925C}"/>
              </a:ext>
            </a:extLst>
          </p:cNvPr>
          <p:cNvSpPr txBox="1"/>
          <p:nvPr/>
        </p:nvSpPr>
        <p:spPr>
          <a:xfrm>
            <a:off x="8337135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4" name="Straight Arrow Connector 50">
            <a:extLst>
              <a:ext uri="{FF2B5EF4-FFF2-40B4-BE49-F238E27FC236}">
                <a16:creationId xmlns:a16="http://schemas.microsoft.com/office/drawing/2014/main" id="{5D88B9BE-C207-4529-B943-F2A88ADF1FE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053299" y="2277655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4FBCB3A-A2D6-48C7-9E66-08631AC4F69A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9523688" y="2277655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50">
            <a:extLst>
              <a:ext uri="{FF2B5EF4-FFF2-40B4-BE49-F238E27FC236}">
                <a16:creationId xmlns:a16="http://schemas.microsoft.com/office/drawing/2014/main" id="{E155988A-9B38-4BF1-B001-F2135A0FB48E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0081318" y="2277655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50">
            <a:extLst>
              <a:ext uri="{FF2B5EF4-FFF2-40B4-BE49-F238E27FC236}">
                <a16:creationId xmlns:a16="http://schemas.microsoft.com/office/drawing/2014/main" id="{C70D3F2F-4073-47C1-872E-9ACE2BCF73A1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0551708" y="2277655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50">
            <a:extLst>
              <a:ext uri="{FF2B5EF4-FFF2-40B4-BE49-F238E27FC236}">
                <a16:creationId xmlns:a16="http://schemas.microsoft.com/office/drawing/2014/main" id="{A0A9E905-592B-447D-BFAC-CD7D72804200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1080069" y="2277655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Arrow Connector 50">
            <a:extLst>
              <a:ext uri="{FF2B5EF4-FFF2-40B4-BE49-F238E27FC236}">
                <a16:creationId xmlns:a16="http://schemas.microsoft.com/office/drawing/2014/main" id="{FF57D43A-AB36-40D4-9EBA-326316AD64AD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11550459" y="2277655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3E3C1-0C00-4A9A-87E8-D361C3F3D07A}"/>
              </a:ext>
            </a:extLst>
          </p:cNvPr>
          <p:cNvSpPr txBox="1"/>
          <p:nvPr/>
        </p:nvSpPr>
        <p:spPr>
          <a:xfrm>
            <a:off x="9912734" y="1995064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C0023A0-4C42-48EA-9CCC-78290D86F0BC}"/>
              </a:ext>
            </a:extLst>
          </p:cNvPr>
          <p:cNvSpPr/>
          <p:nvPr/>
        </p:nvSpPr>
        <p:spPr>
          <a:xfrm>
            <a:off x="7804158" y="2318733"/>
            <a:ext cx="4000492" cy="307577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FF5EC8E-2BC3-4449-B3E0-244B2432000F}"/>
              </a:ext>
            </a:extLst>
          </p:cNvPr>
          <p:cNvSpPr/>
          <p:nvPr/>
        </p:nvSpPr>
        <p:spPr>
          <a:xfrm>
            <a:off x="9536388" y="4310747"/>
            <a:ext cx="530006" cy="307577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923778-ADCB-4941-BA5B-E7A26A8D23C4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3382392" y="2472522"/>
            <a:ext cx="4421766" cy="2089122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05F1EA2-3DAF-4AD6-B5CC-5E07120ADEF6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3497802" y="4464536"/>
            <a:ext cx="6038586" cy="418182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00805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6" y="0"/>
            <a:ext cx="10310524" cy="866180"/>
          </a:xfrm>
        </p:spPr>
        <p:txBody>
          <a:bodyPr/>
          <a:lstStyle/>
          <a:p>
            <a:r>
              <a:rPr lang="en-US" dirty="0"/>
              <a:t>Adder-Tree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FB2479-3D61-4BBC-937A-F83088976806}"/>
              </a:ext>
            </a:extLst>
          </p:cNvPr>
          <p:cNvSpPr txBox="1"/>
          <p:nvPr/>
        </p:nvSpPr>
        <p:spPr>
          <a:xfrm>
            <a:off x="1143667" y="1195266"/>
            <a:ext cx="4895397" cy="4708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// Implement the adder tree as combinational logic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</a:t>
            </a:r>
            <a:r>
              <a:rPr lang="en-US" sz="2000" dirty="0" err="1">
                <a:solidFill>
                  <a:srgbClr val="8151CF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always_comb</a:t>
            </a:r>
            <a:r>
              <a:rPr lang="en-US" sz="2000" dirty="0">
                <a:solidFill>
                  <a:srgbClr val="8151CF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begin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// First row of adders (add the pairs of registered inputs)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add0_0 =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[0] +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[1];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add0_1 =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[2] +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[3];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add0_2 =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[4] +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[5];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add0_3 =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[6] + </a:t>
            </a:r>
            <a:r>
              <a:rPr lang="en-US" sz="20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inputs_r</a:t>
            </a:r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[7];</a:t>
            </a:r>
          </a:p>
          <a:p>
            <a:endParaRPr lang="en-US" sz="2000" dirty="0">
              <a:solidFill>
                <a:schemeClr val="tx1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// Second row of adders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add1_0 = add0_0 + add0_1;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add1_1 = add0_2 + add0_3;</a:t>
            </a:r>
          </a:p>
          <a:p>
            <a:endParaRPr lang="en-US" sz="2000" dirty="0">
              <a:solidFill>
                <a:schemeClr val="tx1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// Final adder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add2_0 = add1_0 + add1_1;           </a:t>
            </a:r>
          </a:p>
          <a:p>
            <a:r>
              <a:rPr lang="en-US" sz="20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end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A46AAAF-93B7-454E-ACFD-9300B1B2034A}"/>
              </a:ext>
            </a:extLst>
          </p:cNvPr>
          <p:cNvSpPr/>
          <p:nvPr/>
        </p:nvSpPr>
        <p:spPr bwMode="auto">
          <a:xfrm>
            <a:off x="7295384" y="272557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16" name="Straight Arrow Connector 50">
            <a:extLst>
              <a:ext uri="{FF2B5EF4-FFF2-40B4-BE49-F238E27FC236}">
                <a16:creationId xmlns:a16="http://schemas.microsoft.com/office/drawing/2014/main" id="{B1208069-B011-463B-8920-5BFDC91584A7}"/>
              </a:ext>
            </a:extLst>
          </p:cNvPr>
          <p:cNvCxnSpPr>
            <a:cxnSpLocks/>
            <a:stCxn id="118" idx="2"/>
            <a:endCxn id="115" idx="1"/>
          </p:cNvCxnSpPr>
          <p:nvPr/>
        </p:nvCxnSpPr>
        <p:spPr>
          <a:xfrm>
            <a:off x="7225637" y="261059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50">
            <a:extLst>
              <a:ext uri="{FF2B5EF4-FFF2-40B4-BE49-F238E27FC236}">
                <a16:creationId xmlns:a16="http://schemas.microsoft.com/office/drawing/2014/main" id="{431E3FF4-3088-4E97-B071-0D48475386A3}"/>
              </a:ext>
            </a:extLst>
          </p:cNvPr>
          <p:cNvCxnSpPr>
            <a:cxnSpLocks/>
            <a:stCxn id="119" idx="2"/>
            <a:endCxn id="115" idx="7"/>
          </p:cNvCxnSpPr>
          <p:nvPr/>
        </p:nvCxnSpPr>
        <p:spPr>
          <a:xfrm flipH="1">
            <a:off x="7596375" y="261059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674FD-19E5-444E-B8C6-B00E02BC9231}"/>
              </a:ext>
            </a:extLst>
          </p:cNvPr>
          <p:cNvSpPr/>
          <p:nvPr/>
        </p:nvSpPr>
        <p:spPr>
          <a:xfrm>
            <a:off x="7049321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C3557F7-7EC2-4262-99EF-1FDB5E8EBF6D}"/>
              </a:ext>
            </a:extLst>
          </p:cNvPr>
          <p:cNvSpPr/>
          <p:nvPr/>
        </p:nvSpPr>
        <p:spPr>
          <a:xfrm>
            <a:off x="7519710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D66F914-8329-46AD-AB2C-0B9795941A59}"/>
              </a:ext>
            </a:extLst>
          </p:cNvPr>
          <p:cNvSpPr/>
          <p:nvPr/>
        </p:nvSpPr>
        <p:spPr bwMode="auto">
          <a:xfrm>
            <a:off x="8316126" y="272557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1" name="Straight Arrow Connector 50">
            <a:extLst>
              <a:ext uri="{FF2B5EF4-FFF2-40B4-BE49-F238E27FC236}">
                <a16:creationId xmlns:a16="http://schemas.microsoft.com/office/drawing/2014/main" id="{92343666-CB07-4A61-8A55-3D0BE4FF61C3}"/>
              </a:ext>
            </a:extLst>
          </p:cNvPr>
          <p:cNvCxnSpPr>
            <a:cxnSpLocks/>
            <a:stCxn id="123" idx="2"/>
            <a:endCxn id="120" idx="1"/>
          </p:cNvCxnSpPr>
          <p:nvPr/>
        </p:nvCxnSpPr>
        <p:spPr>
          <a:xfrm>
            <a:off x="8246379" y="261059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Arrow Connector 50">
            <a:extLst>
              <a:ext uri="{FF2B5EF4-FFF2-40B4-BE49-F238E27FC236}">
                <a16:creationId xmlns:a16="http://schemas.microsoft.com/office/drawing/2014/main" id="{6B3F769A-1354-47CA-9188-F604753561C2}"/>
              </a:ext>
            </a:extLst>
          </p:cNvPr>
          <p:cNvCxnSpPr>
            <a:cxnSpLocks/>
            <a:stCxn id="124" idx="2"/>
            <a:endCxn id="120" idx="7"/>
          </p:cNvCxnSpPr>
          <p:nvPr/>
        </p:nvCxnSpPr>
        <p:spPr>
          <a:xfrm flipH="1">
            <a:off x="8617117" y="261059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5092D3C-A95D-489A-983E-E74CFC5E7291}"/>
              </a:ext>
            </a:extLst>
          </p:cNvPr>
          <p:cNvSpPr/>
          <p:nvPr/>
        </p:nvSpPr>
        <p:spPr>
          <a:xfrm>
            <a:off x="8070063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1051F2A-0FD2-4DDD-B7BE-96D2F1A2443C}"/>
              </a:ext>
            </a:extLst>
          </p:cNvPr>
          <p:cNvSpPr/>
          <p:nvPr/>
        </p:nvSpPr>
        <p:spPr>
          <a:xfrm>
            <a:off x="8540452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D5EF90C-5F9F-4E3D-BF55-43A76AF6ECA2}"/>
              </a:ext>
            </a:extLst>
          </p:cNvPr>
          <p:cNvSpPr/>
          <p:nvPr/>
        </p:nvSpPr>
        <p:spPr bwMode="auto">
          <a:xfrm>
            <a:off x="9344146" y="272557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26" name="Straight Arrow Connector 50">
            <a:extLst>
              <a:ext uri="{FF2B5EF4-FFF2-40B4-BE49-F238E27FC236}">
                <a16:creationId xmlns:a16="http://schemas.microsoft.com/office/drawing/2014/main" id="{B6F91F72-CB59-4500-B896-294019B0CA1A}"/>
              </a:ext>
            </a:extLst>
          </p:cNvPr>
          <p:cNvCxnSpPr>
            <a:cxnSpLocks/>
            <a:stCxn id="128" idx="2"/>
            <a:endCxn id="125" idx="1"/>
          </p:cNvCxnSpPr>
          <p:nvPr/>
        </p:nvCxnSpPr>
        <p:spPr>
          <a:xfrm>
            <a:off x="9274399" y="261059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Arrow Connector 50">
            <a:extLst>
              <a:ext uri="{FF2B5EF4-FFF2-40B4-BE49-F238E27FC236}">
                <a16:creationId xmlns:a16="http://schemas.microsoft.com/office/drawing/2014/main" id="{1D93CCCD-214D-47EE-B16E-EB32943C2027}"/>
              </a:ext>
            </a:extLst>
          </p:cNvPr>
          <p:cNvCxnSpPr>
            <a:cxnSpLocks/>
            <a:stCxn id="129" idx="2"/>
            <a:endCxn id="125" idx="7"/>
          </p:cNvCxnSpPr>
          <p:nvPr/>
        </p:nvCxnSpPr>
        <p:spPr>
          <a:xfrm flipH="1">
            <a:off x="9645137" y="261059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8E875C4-CD58-44FD-B754-661E95635593}"/>
              </a:ext>
            </a:extLst>
          </p:cNvPr>
          <p:cNvSpPr/>
          <p:nvPr/>
        </p:nvSpPr>
        <p:spPr>
          <a:xfrm>
            <a:off x="9098083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02FC8A5-612E-4B8C-995E-2C25FFB9C7A7}"/>
              </a:ext>
            </a:extLst>
          </p:cNvPr>
          <p:cNvSpPr/>
          <p:nvPr/>
        </p:nvSpPr>
        <p:spPr>
          <a:xfrm>
            <a:off x="9568472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039933B-863B-46E2-842A-5C166BD520BE}"/>
              </a:ext>
            </a:extLst>
          </p:cNvPr>
          <p:cNvSpPr/>
          <p:nvPr/>
        </p:nvSpPr>
        <p:spPr bwMode="auto">
          <a:xfrm>
            <a:off x="10342897" y="272557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31" name="Straight Arrow Connector 50">
            <a:extLst>
              <a:ext uri="{FF2B5EF4-FFF2-40B4-BE49-F238E27FC236}">
                <a16:creationId xmlns:a16="http://schemas.microsoft.com/office/drawing/2014/main" id="{5B8B868C-CC44-4BED-9AC1-D4DFB2B86C1C}"/>
              </a:ext>
            </a:extLst>
          </p:cNvPr>
          <p:cNvCxnSpPr>
            <a:cxnSpLocks/>
            <a:stCxn id="133" idx="2"/>
            <a:endCxn id="130" idx="1"/>
          </p:cNvCxnSpPr>
          <p:nvPr/>
        </p:nvCxnSpPr>
        <p:spPr>
          <a:xfrm>
            <a:off x="10273150" y="2610590"/>
            <a:ext cx="121389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Straight Arrow Connector 50">
            <a:extLst>
              <a:ext uri="{FF2B5EF4-FFF2-40B4-BE49-F238E27FC236}">
                <a16:creationId xmlns:a16="http://schemas.microsoft.com/office/drawing/2014/main" id="{ED445333-CE83-4B13-8C72-ACA5C321809E}"/>
              </a:ext>
            </a:extLst>
          </p:cNvPr>
          <p:cNvCxnSpPr>
            <a:cxnSpLocks/>
            <a:stCxn id="134" idx="2"/>
            <a:endCxn id="130" idx="7"/>
          </p:cNvCxnSpPr>
          <p:nvPr/>
        </p:nvCxnSpPr>
        <p:spPr>
          <a:xfrm flipH="1">
            <a:off x="10643888" y="2610590"/>
            <a:ext cx="99652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17BA017-A354-4C3C-8170-7645838FD241}"/>
              </a:ext>
            </a:extLst>
          </p:cNvPr>
          <p:cNvSpPr/>
          <p:nvPr/>
        </p:nvSpPr>
        <p:spPr>
          <a:xfrm>
            <a:off x="10096834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F8CE269-ED7A-46F3-A84D-CC3CDB09172F}"/>
              </a:ext>
            </a:extLst>
          </p:cNvPr>
          <p:cNvSpPr/>
          <p:nvPr/>
        </p:nvSpPr>
        <p:spPr>
          <a:xfrm>
            <a:off x="10567223" y="2439232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D57EDF6-90E6-4CA5-926E-336317F326EB}"/>
              </a:ext>
            </a:extLst>
          </p:cNvPr>
          <p:cNvSpPr/>
          <p:nvPr/>
        </p:nvSpPr>
        <p:spPr bwMode="auto">
          <a:xfrm>
            <a:off x="7802990" y="329205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36" name="Straight Arrow Connector 50">
            <a:extLst>
              <a:ext uri="{FF2B5EF4-FFF2-40B4-BE49-F238E27FC236}">
                <a16:creationId xmlns:a16="http://schemas.microsoft.com/office/drawing/2014/main" id="{F6AE95F5-FFFC-4BD7-ACB6-DD847B8786BA}"/>
              </a:ext>
            </a:extLst>
          </p:cNvPr>
          <p:cNvCxnSpPr>
            <a:cxnSpLocks/>
            <a:stCxn id="115" idx="4"/>
            <a:endCxn id="135" idx="1"/>
          </p:cNvCxnSpPr>
          <p:nvPr/>
        </p:nvCxnSpPr>
        <p:spPr>
          <a:xfrm>
            <a:off x="7471701" y="3078210"/>
            <a:ext cx="382931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Arrow Connector 50">
            <a:extLst>
              <a:ext uri="{FF2B5EF4-FFF2-40B4-BE49-F238E27FC236}">
                <a16:creationId xmlns:a16="http://schemas.microsoft.com/office/drawing/2014/main" id="{4759BFAA-D2D9-4916-9F2F-B402CCE31683}"/>
              </a:ext>
            </a:extLst>
          </p:cNvPr>
          <p:cNvCxnSpPr>
            <a:cxnSpLocks/>
            <a:stCxn id="120" idx="4"/>
            <a:endCxn id="135" idx="7"/>
          </p:cNvCxnSpPr>
          <p:nvPr/>
        </p:nvCxnSpPr>
        <p:spPr>
          <a:xfrm flipH="1">
            <a:off x="8103981" y="3078210"/>
            <a:ext cx="388462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DDA333C-4C27-45E2-9893-1063BA664E6B}"/>
              </a:ext>
            </a:extLst>
          </p:cNvPr>
          <p:cNvSpPr/>
          <p:nvPr/>
        </p:nvSpPr>
        <p:spPr bwMode="auto">
          <a:xfrm>
            <a:off x="9847014" y="329205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39" name="Straight Arrow Connector 50">
            <a:extLst>
              <a:ext uri="{FF2B5EF4-FFF2-40B4-BE49-F238E27FC236}">
                <a16:creationId xmlns:a16="http://schemas.microsoft.com/office/drawing/2014/main" id="{1A1A7DA0-B5D5-46BA-9FA5-93D5C2DFD709}"/>
              </a:ext>
            </a:extLst>
          </p:cNvPr>
          <p:cNvCxnSpPr>
            <a:cxnSpLocks/>
            <a:stCxn id="125" idx="4"/>
            <a:endCxn id="138" idx="1"/>
          </p:cNvCxnSpPr>
          <p:nvPr/>
        </p:nvCxnSpPr>
        <p:spPr>
          <a:xfrm>
            <a:off x="9520463" y="3078210"/>
            <a:ext cx="378193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Arrow Connector 50">
            <a:extLst>
              <a:ext uri="{FF2B5EF4-FFF2-40B4-BE49-F238E27FC236}">
                <a16:creationId xmlns:a16="http://schemas.microsoft.com/office/drawing/2014/main" id="{0D28A13E-677F-41A1-A5AA-14E209FFCDF9}"/>
              </a:ext>
            </a:extLst>
          </p:cNvPr>
          <p:cNvCxnSpPr>
            <a:cxnSpLocks/>
            <a:stCxn id="130" idx="4"/>
            <a:endCxn id="138" idx="7"/>
          </p:cNvCxnSpPr>
          <p:nvPr/>
        </p:nvCxnSpPr>
        <p:spPr>
          <a:xfrm flipH="1">
            <a:off x="10148005" y="3078210"/>
            <a:ext cx="371209" cy="2654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6BE535F1-EF92-490B-9E91-F6C8CE564E18}"/>
              </a:ext>
            </a:extLst>
          </p:cNvPr>
          <p:cNvSpPr/>
          <p:nvPr/>
        </p:nvSpPr>
        <p:spPr bwMode="auto">
          <a:xfrm>
            <a:off x="8814479" y="3869070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142" name="Straight Arrow Connector 50">
            <a:extLst>
              <a:ext uri="{FF2B5EF4-FFF2-40B4-BE49-F238E27FC236}">
                <a16:creationId xmlns:a16="http://schemas.microsoft.com/office/drawing/2014/main" id="{E48F6E19-6A57-4095-8F0D-89BE37C5625D}"/>
              </a:ext>
            </a:extLst>
          </p:cNvPr>
          <p:cNvCxnSpPr>
            <a:cxnSpLocks/>
            <a:stCxn id="135" idx="4"/>
            <a:endCxn id="141" idx="1"/>
          </p:cNvCxnSpPr>
          <p:nvPr/>
        </p:nvCxnSpPr>
        <p:spPr>
          <a:xfrm>
            <a:off x="7979307" y="3644690"/>
            <a:ext cx="886814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Arrow Connector 50">
            <a:extLst>
              <a:ext uri="{FF2B5EF4-FFF2-40B4-BE49-F238E27FC236}">
                <a16:creationId xmlns:a16="http://schemas.microsoft.com/office/drawing/2014/main" id="{FF4DED55-FA7E-40E0-A521-23E9C7EBFE8B}"/>
              </a:ext>
            </a:extLst>
          </p:cNvPr>
          <p:cNvCxnSpPr>
            <a:cxnSpLocks/>
            <a:stCxn id="138" idx="4"/>
            <a:endCxn id="141" idx="7"/>
          </p:cNvCxnSpPr>
          <p:nvPr/>
        </p:nvCxnSpPr>
        <p:spPr>
          <a:xfrm flipH="1">
            <a:off x="9115470" y="3644690"/>
            <a:ext cx="907861" cy="2760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0967FAF-9BE8-472F-AA54-13B0DCC87694}"/>
              </a:ext>
            </a:extLst>
          </p:cNvPr>
          <p:cNvSpPr/>
          <p:nvPr/>
        </p:nvSpPr>
        <p:spPr>
          <a:xfrm>
            <a:off x="8817932" y="4445306"/>
            <a:ext cx="352633" cy="171358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45" name="Straight Arrow Connector 50">
            <a:extLst>
              <a:ext uri="{FF2B5EF4-FFF2-40B4-BE49-F238E27FC236}">
                <a16:creationId xmlns:a16="http://schemas.microsoft.com/office/drawing/2014/main" id="{49CF1B65-F2A6-48F6-B4E0-C01A40051DC2}"/>
              </a:ext>
            </a:extLst>
          </p:cNvPr>
          <p:cNvCxnSpPr>
            <a:cxnSpLocks/>
            <a:stCxn id="141" idx="4"/>
            <a:endCxn id="144" idx="0"/>
          </p:cNvCxnSpPr>
          <p:nvPr/>
        </p:nvCxnSpPr>
        <p:spPr>
          <a:xfrm>
            <a:off x="8990796" y="4221703"/>
            <a:ext cx="3453" cy="2236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A266A01-CF41-40E0-9123-DE53C9D60781}"/>
              </a:ext>
            </a:extLst>
          </p:cNvPr>
          <p:cNvSpPr txBox="1"/>
          <p:nvPr/>
        </p:nvSpPr>
        <p:spPr>
          <a:xfrm>
            <a:off x="6360755" y="2037578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A4E907E-22A5-4565-B1D6-DB7DCB7BB6F1}"/>
              </a:ext>
            </a:extLst>
          </p:cNvPr>
          <p:cNvSpPr txBox="1"/>
          <p:nvPr/>
        </p:nvSpPr>
        <p:spPr>
          <a:xfrm>
            <a:off x="7080554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F16ABD-E570-4A80-84CB-3A5DE72CAD9E}"/>
              </a:ext>
            </a:extLst>
          </p:cNvPr>
          <p:cNvSpPr txBox="1"/>
          <p:nvPr/>
        </p:nvSpPr>
        <p:spPr>
          <a:xfrm>
            <a:off x="8088766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0BF08C-BB49-48EF-8ED8-D49BDA2813F4}"/>
              </a:ext>
            </a:extLst>
          </p:cNvPr>
          <p:cNvSpPr txBox="1"/>
          <p:nvPr/>
        </p:nvSpPr>
        <p:spPr>
          <a:xfrm>
            <a:off x="8555462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94A0D9C-F4F2-4195-880C-097A03984200}"/>
              </a:ext>
            </a:extLst>
          </p:cNvPr>
          <p:cNvSpPr txBox="1"/>
          <p:nvPr/>
        </p:nvSpPr>
        <p:spPr>
          <a:xfrm>
            <a:off x="9596090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053082-BF03-4F12-A2EC-2B9980F72056}"/>
              </a:ext>
            </a:extLst>
          </p:cNvPr>
          <p:cNvSpPr txBox="1"/>
          <p:nvPr/>
        </p:nvSpPr>
        <p:spPr>
          <a:xfrm>
            <a:off x="10122188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887AE0D-5C91-4111-B6E3-9833F2602AC5}"/>
              </a:ext>
            </a:extLst>
          </p:cNvPr>
          <p:cNvSpPr txBox="1"/>
          <p:nvPr/>
        </p:nvSpPr>
        <p:spPr>
          <a:xfrm>
            <a:off x="10592577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23ADFF-7DF3-4155-ABFD-EA25AC1D3A65}"/>
              </a:ext>
            </a:extLst>
          </p:cNvPr>
          <p:cNvSpPr txBox="1"/>
          <p:nvPr/>
        </p:nvSpPr>
        <p:spPr>
          <a:xfrm>
            <a:off x="8720211" y="4696133"/>
            <a:ext cx="815566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154" name="Straight Arrow Connector 50">
            <a:extLst>
              <a:ext uri="{FF2B5EF4-FFF2-40B4-BE49-F238E27FC236}">
                <a16:creationId xmlns:a16="http://schemas.microsoft.com/office/drawing/2014/main" id="{4FC4845A-A91A-45DD-AF73-1F984D02C968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8994249" y="4616664"/>
            <a:ext cx="0" cy="1296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0BDABC9-DDE0-4FE2-AE2F-287A5F5E4497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7225085" y="2313375"/>
            <a:ext cx="553" cy="1258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Arrow Connector 50">
            <a:extLst>
              <a:ext uri="{FF2B5EF4-FFF2-40B4-BE49-F238E27FC236}">
                <a16:creationId xmlns:a16="http://schemas.microsoft.com/office/drawing/2014/main" id="{AFD3F665-9537-4322-B900-B05DAEF19B79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7696027" y="2325280"/>
            <a:ext cx="168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74B1F0C-37B7-4502-BD3E-D5CAFC6FCC62}"/>
              </a:ext>
            </a:extLst>
          </p:cNvPr>
          <p:cNvSpPr txBox="1"/>
          <p:nvPr/>
        </p:nvSpPr>
        <p:spPr>
          <a:xfrm>
            <a:off x="7530216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58" name="Straight Arrow Connector 50">
            <a:extLst>
              <a:ext uri="{FF2B5EF4-FFF2-40B4-BE49-F238E27FC236}">
                <a16:creationId xmlns:a16="http://schemas.microsoft.com/office/drawing/2014/main" id="{F907CB9D-68AD-4BE3-9B3E-268EFD7C8BD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8246380" y="232528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Arrow Connector 50">
            <a:extLst>
              <a:ext uri="{FF2B5EF4-FFF2-40B4-BE49-F238E27FC236}">
                <a16:creationId xmlns:a16="http://schemas.microsoft.com/office/drawing/2014/main" id="{436D3CEC-B79A-4168-9195-9C5BB4FD69CD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8716769" y="232528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Arrow Connector 50">
            <a:extLst>
              <a:ext uri="{FF2B5EF4-FFF2-40B4-BE49-F238E27FC236}">
                <a16:creationId xmlns:a16="http://schemas.microsoft.com/office/drawing/2014/main" id="{441823A8-6BDA-4FFA-8921-80673192527B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9274399" y="2325280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1" name="Straight Arrow Connector 50">
            <a:extLst>
              <a:ext uri="{FF2B5EF4-FFF2-40B4-BE49-F238E27FC236}">
                <a16:creationId xmlns:a16="http://schemas.microsoft.com/office/drawing/2014/main" id="{DFC398CB-D7B2-4C9A-AB7D-BBC37B791C4D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9744789" y="232528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Arrow Connector 50">
            <a:extLst>
              <a:ext uri="{FF2B5EF4-FFF2-40B4-BE49-F238E27FC236}">
                <a16:creationId xmlns:a16="http://schemas.microsoft.com/office/drawing/2014/main" id="{804CB207-9483-4A03-BC09-765C66F6DCA8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10273150" y="2325280"/>
            <a:ext cx="1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Arrow Connector 50">
            <a:extLst>
              <a:ext uri="{FF2B5EF4-FFF2-40B4-BE49-F238E27FC236}">
                <a16:creationId xmlns:a16="http://schemas.microsoft.com/office/drawing/2014/main" id="{5769FC3C-223A-4B80-BE99-9C69FF04C058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743540" y="2325280"/>
            <a:ext cx="0" cy="113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D382001-48B4-4046-8200-15311BAE86FF}"/>
              </a:ext>
            </a:extLst>
          </p:cNvPr>
          <p:cNvSpPr txBox="1"/>
          <p:nvPr/>
        </p:nvSpPr>
        <p:spPr>
          <a:xfrm>
            <a:off x="9105815" y="2042689"/>
            <a:ext cx="349270" cy="30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lvl="1" indent="0" algn="l" defTabSz="410730" rtl="0" latinLnBrk="1">
              <a:buSzPct val="50000"/>
            </a:pP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3D2D528-6E8C-4DC5-9420-D7B34C7BAB1C}"/>
              </a:ext>
            </a:extLst>
          </p:cNvPr>
          <p:cNvSpPr/>
          <p:nvPr/>
        </p:nvSpPr>
        <p:spPr>
          <a:xfrm>
            <a:off x="7176321" y="2681187"/>
            <a:ext cx="3765526" cy="444683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7ED6B540-0685-450E-8BD0-8D21DCEA84F4}"/>
              </a:ext>
            </a:extLst>
          </p:cNvPr>
          <p:cNvSpPr/>
          <p:nvPr/>
        </p:nvSpPr>
        <p:spPr>
          <a:xfrm>
            <a:off x="7637699" y="3259018"/>
            <a:ext cx="2705198" cy="444683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30517E8B-263C-4B3F-BD0C-C1F5B0252E9C}"/>
              </a:ext>
            </a:extLst>
          </p:cNvPr>
          <p:cNvSpPr/>
          <p:nvPr/>
        </p:nvSpPr>
        <p:spPr>
          <a:xfrm>
            <a:off x="8670385" y="3828662"/>
            <a:ext cx="657282" cy="444683"/>
          </a:xfrm>
          <a:prstGeom prst="roundRect">
            <a:avLst/>
          </a:prstGeom>
          <a:noFill/>
          <a:ln w="25400" cap="flat">
            <a:solidFill>
              <a:srgbClr val="1E2CA2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Right Brace 167">
            <a:extLst>
              <a:ext uri="{FF2B5EF4-FFF2-40B4-BE49-F238E27FC236}">
                <a16:creationId xmlns:a16="http://schemas.microsoft.com/office/drawing/2014/main" id="{32E2BC22-BB9D-4613-AFC7-FF719E6078CA}"/>
              </a:ext>
            </a:extLst>
          </p:cNvPr>
          <p:cNvSpPr/>
          <p:nvPr/>
        </p:nvSpPr>
        <p:spPr>
          <a:xfrm>
            <a:off x="4212694" y="2161867"/>
            <a:ext cx="218567" cy="1181832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9" name="Right Brace 168">
            <a:extLst>
              <a:ext uri="{FF2B5EF4-FFF2-40B4-BE49-F238E27FC236}">
                <a16:creationId xmlns:a16="http://schemas.microsoft.com/office/drawing/2014/main" id="{ACFBE8B6-B8DE-436D-8595-94CA75F312A4}"/>
              </a:ext>
            </a:extLst>
          </p:cNvPr>
          <p:cNvSpPr/>
          <p:nvPr/>
        </p:nvSpPr>
        <p:spPr>
          <a:xfrm>
            <a:off x="3794396" y="3775458"/>
            <a:ext cx="218567" cy="815033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0" name="Right Brace 169">
            <a:extLst>
              <a:ext uri="{FF2B5EF4-FFF2-40B4-BE49-F238E27FC236}">
                <a16:creationId xmlns:a16="http://schemas.microsoft.com/office/drawing/2014/main" id="{E14F6BD0-1A32-4337-A1D8-A3D48FC42229}"/>
              </a:ext>
            </a:extLst>
          </p:cNvPr>
          <p:cNvSpPr/>
          <p:nvPr/>
        </p:nvSpPr>
        <p:spPr>
          <a:xfrm>
            <a:off x="3794395" y="5007313"/>
            <a:ext cx="218567" cy="558123"/>
          </a:xfrm>
          <a:prstGeom prst="rightBrace">
            <a:avLst>
              <a:gd name="adj1" fmla="val 56270"/>
              <a:gd name="adj2" fmla="val 50000"/>
            </a:avLst>
          </a:prstGeom>
          <a:noFill/>
          <a:ln w="38100" cap="flat">
            <a:solidFill>
              <a:srgbClr val="1E2C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A2E4ED0-0802-4F8E-9923-965D494208E4}"/>
              </a:ext>
            </a:extLst>
          </p:cNvPr>
          <p:cNvCxnSpPr>
            <a:endCxn id="165" idx="1"/>
          </p:cNvCxnSpPr>
          <p:nvPr/>
        </p:nvCxnSpPr>
        <p:spPr>
          <a:xfrm>
            <a:off x="4500979" y="2752783"/>
            <a:ext cx="2675342" cy="150746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78E0832-28DA-4F6F-A3C4-979DD0168580}"/>
              </a:ext>
            </a:extLst>
          </p:cNvPr>
          <p:cNvCxnSpPr>
            <a:cxnSpLocks/>
          </p:cNvCxnSpPr>
          <p:nvPr/>
        </p:nvCxnSpPr>
        <p:spPr>
          <a:xfrm flipV="1">
            <a:off x="4083050" y="3471584"/>
            <a:ext cx="3591231" cy="712058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CFEF210-21AF-48E8-8900-80C6FD597E36}"/>
              </a:ext>
            </a:extLst>
          </p:cNvPr>
          <p:cNvCxnSpPr>
            <a:cxnSpLocks/>
            <a:endCxn id="167" idx="1"/>
          </p:cNvCxnSpPr>
          <p:nvPr/>
        </p:nvCxnSpPr>
        <p:spPr>
          <a:xfrm flipV="1">
            <a:off x="4083050" y="4051004"/>
            <a:ext cx="4587335" cy="1235371"/>
          </a:xfrm>
          <a:prstGeom prst="straightConnector1">
            <a:avLst/>
          </a:prstGeom>
          <a:noFill/>
          <a:ln w="38100" cap="flat">
            <a:solidFill>
              <a:srgbClr val="1E2CA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7587936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3fc63a6-18cf-4814-8dee-b8d6616a2bd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7437</TotalTime>
  <Words>1407</Words>
  <Application>Microsoft Office PowerPoint</Application>
  <PresentationFormat>Widescreen</PresentationFormat>
  <Paragraphs>284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Cambria Math</vt:lpstr>
      <vt:lpstr>Cordia New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</vt:lpstr>
      <vt:lpstr>Intel Quartus Timing Analyzer</vt:lpstr>
      <vt:lpstr>Data Arrival Time</vt:lpstr>
      <vt:lpstr>Data Required Time</vt:lpstr>
      <vt:lpstr>Comparison of Explanations</vt:lpstr>
      <vt:lpstr>Adder-Tree Example</vt:lpstr>
      <vt:lpstr>Adder-Tree Code</vt:lpstr>
      <vt:lpstr>Adder-Tree Code</vt:lpstr>
      <vt:lpstr>Quartus Settings</vt:lpstr>
      <vt:lpstr>Quartus Settings</vt:lpstr>
      <vt:lpstr>Timing Analysis Results</vt:lpstr>
      <vt:lpstr>Pipelining</vt:lpstr>
      <vt:lpstr>Code with Pipelining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Stitt,Gregory</cp:lastModifiedBy>
  <cp:revision>417</cp:revision>
  <dcterms:created xsi:type="dcterms:W3CDTF">2017-01-16T21:37:43Z</dcterms:created>
  <dcterms:modified xsi:type="dcterms:W3CDTF">2020-12-03T19:08:16Z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