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15"/>
  </p:notesMasterIdLst>
  <p:sldIdLst>
    <p:sldId id="321" r:id="rId7"/>
    <p:sldId id="330" r:id="rId8"/>
    <p:sldId id="344" r:id="rId9"/>
    <p:sldId id="345" r:id="rId10"/>
    <p:sldId id="338" r:id="rId11"/>
    <p:sldId id="339" r:id="rId12"/>
    <p:sldId id="341" r:id="rId13"/>
    <p:sldId id="347" r:id="rId14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330"/>
            <p14:sldId id="344"/>
            <p14:sldId id="345"/>
            <p14:sldId id="338"/>
            <p14:sldId id="339"/>
            <p14:sldId id="341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FF4B01"/>
    <a:srgbClr val="D14C64"/>
    <a:srgbClr val="8151CF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7180F-3CC5-4E01-B4C8-686D73A55F38}" v="1207" dt="2020-01-20T22:16:39.110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59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=""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=""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=""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=""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=""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=""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=""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=""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=""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=""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=""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=""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=""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=""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=""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=""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=""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=""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=""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=""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=""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=""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=""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=""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=""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=""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=""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=""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=""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=""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=""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=""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=""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=""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=""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=""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=""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=""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=""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=""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=""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=""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=""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=""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=""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=""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=""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=""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=""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=""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=""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=""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=""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=""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=""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=""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=""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=""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=""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=""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=""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=""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=""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=""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=""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=""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=""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=""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=""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 smtClean="0">
                <a:solidFill>
                  <a:srgbClr val="FFFFFF"/>
                </a:solidFill>
              </a:rPr>
              <a:t>Title </a:t>
            </a:r>
            <a:r>
              <a:rPr sz="4781" dirty="0">
                <a:solidFill>
                  <a:srgbClr val="FFFFFF"/>
                </a:solidFill>
              </a:rPr>
              <a:t>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=""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=""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=""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=""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=""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=""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=""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=""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=""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=""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=""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=""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=""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=""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=""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=""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=""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=""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=""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=""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=""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=""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=""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=""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=""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=""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=""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=""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=""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=""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=""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=""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=""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=""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=""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=""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=""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=""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=""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=""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=""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=""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=""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=""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=""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=""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=""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=""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=""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=""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=""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=""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=""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=""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=""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=""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=""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=""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=""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=""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=""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=""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=""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=""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=""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=""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=""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=""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=""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=""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=""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=""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=""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=""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=""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=""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=""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=""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=""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=""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=""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=""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=""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tel.com/content/www/us/en/programmable/products/boards_and_kits/dev-kits/altera/acceleration-card-arria-10-gx/overview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programmable/solutions/acceleration-hub/solution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r>
              <a:rPr lang="en-US" sz="3200" dirty="0"/>
              <a:t>Intel </a:t>
            </a:r>
            <a:r>
              <a:rPr lang="en-US" sz="3200" dirty="0" err="1"/>
              <a:t>DevCloud</a:t>
            </a:r>
            <a:r>
              <a:rPr lang="en-US" sz="3200" dirty="0"/>
              <a:t> Training Module</a:t>
            </a:r>
          </a:p>
          <a:p>
            <a:pPr marL="223221" indent="0" algn="ctr">
              <a:buNone/>
            </a:pPr>
            <a:r>
              <a:rPr lang="en-US" sz="2400" u="sng" dirty="0"/>
              <a:t>Intel Platform Acceleration Card (PAC) Overview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Associate 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9137" y="0"/>
            <a:ext cx="7798551" cy="866180"/>
          </a:xfrm>
        </p:spPr>
        <p:txBody>
          <a:bodyPr/>
          <a:lstStyle/>
          <a:p>
            <a:r>
              <a:rPr lang="en-US" sz="3200" dirty="0"/>
              <a:t>Intel Platform Acceleration Card (PAC)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27597" y="1052006"/>
            <a:ext cx="8743368" cy="5078791"/>
          </a:xfrm>
        </p:spPr>
        <p:txBody>
          <a:bodyPr/>
          <a:lstStyle/>
          <a:p>
            <a:r>
              <a:rPr lang="en-US" sz="2000" dirty="0"/>
              <a:t>PCI Express (</a:t>
            </a:r>
            <a:r>
              <a:rPr lang="en-US" sz="2000" dirty="0" err="1"/>
              <a:t>PCIe</a:t>
            </a:r>
            <a:r>
              <a:rPr lang="en-US" sz="2000" dirty="0"/>
              <a:t>) accelerator card</a:t>
            </a:r>
          </a:p>
          <a:p>
            <a:pPr lvl="1"/>
            <a:r>
              <a:rPr lang="en-US" sz="1800" dirty="0"/>
              <a:t>Uses </a:t>
            </a:r>
            <a:r>
              <a:rPr lang="en-US" sz="1800" dirty="0" err="1"/>
              <a:t>Arria</a:t>
            </a:r>
            <a:r>
              <a:rPr lang="en-US" sz="1800" dirty="0"/>
              <a:t> 10, </a:t>
            </a:r>
            <a:r>
              <a:rPr lang="en-US" sz="1800" dirty="0" err="1"/>
              <a:t>Stratix</a:t>
            </a:r>
            <a:r>
              <a:rPr lang="en-US" sz="1800" dirty="0"/>
              <a:t> 10 field-programmable gate array (FPGA)</a:t>
            </a:r>
          </a:p>
          <a:p>
            <a:r>
              <a:rPr lang="en-US" sz="2000" dirty="0"/>
              <a:t>FPGAs implement custom hardware to accelerate software</a:t>
            </a:r>
          </a:p>
          <a:p>
            <a:pPr lvl="1"/>
            <a:r>
              <a:rPr lang="en-US" sz="1800" dirty="0"/>
              <a:t>Especially effective for energy-efficient acceleration</a:t>
            </a:r>
          </a:p>
          <a:p>
            <a:r>
              <a:rPr lang="en-US" sz="2000" dirty="0"/>
              <a:t>PAC provides FPGA with on-board DDR4 RAM</a:t>
            </a:r>
          </a:p>
          <a:p>
            <a:pPr lvl="1"/>
            <a:r>
              <a:rPr lang="en-US" sz="1800" dirty="0"/>
              <a:t>Can also access host processor’s main memory</a:t>
            </a:r>
          </a:p>
          <a:p>
            <a:pPr lvl="1"/>
            <a:r>
              <a:rPr lang="en-US" sz="1800" dirty="0"/>
              <a:t>Provides networking interface for low-latency networking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18" y="3522470"/>
            <a:ext cx="4573038" cy="2571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89" y="3485894"/>
            <a:ext cx="5286375" cy="2571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46595" y="6201410"/>
            <a:ext cx="383062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200" i="1" dirty="0">
                <a:solidFill>
                  <a:srgbClr val="000000"/>
                </a:solidFill>
              </a:rPr>
              <a:t>*images from </a:t>
            </a:r>
            <a:r>
              <a:rPr lang="en-US" sz="1200" dirty="0">
                <a:hlinkClick r:id="rId4"/>
              </a:rPr>
              <a:t>https://www.intel.com/content/www/us/en/programmable/products/boards_and_kits/dev-kits/altera/acceleration-card-arria-10-gx/overview.html</a:t>
            </a:r>
            <a:endParaRPr lang="en-US" sz="12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444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634" y="0"/>
            <a:ext cx="7080054" cy="866180"/>
          </a:xfrm>
        </p:spPr>
        <p:txBody>
          <a:bodyPr/>
          <a:lstStyle/>
          <a:p>
            <a:r>
              <a:rPr lang="en-US" dirty="0" smtClean="0"/>
              <a:t>PAC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23108" y="1148779"/>
            <a:ext cx="8844891" cy="5078791"/>
          </a:xfrm>
        </p:spPr>
        <p:txBody>
          <a:bodyPr/>
          <a:lstStyle/>
          <a:p>
            <a:r>
              <a:rPr lang="en-US" sz="2400" dirty="0"/>
              <a:t>Where is PAC used?</a:t>
            </a:r>
          </a:p>
          <a:p>
            <a:pPr lvl="1"/>
            <a:r>
              <a:rPr lang="en-US" sz="2000" dirty="0"/>
              <a:t>Networking</a:t>
            </a:r>
          </a:p>
          <a:p>
            <a:pPr lvl="2"/>
            <a:r>
              <a:rPr lang="en-US" sz="1600" dirty="0"/>
              <a:t>Security, monitoring, function virtualization</a:t>
            </a:r>
          </a:p>
          <a:p>
            <a:pPr lvl="1"/>
            <a:r>
              <a:rPr lang="en-US" sz="2000" dirty="0"/>
              <a:t>Streaming analytics</a:t>
            </a:r>
          </a:p>
          <a:p>
            <a:pPr lvl="1"/>
            <a:r>
              <a:rPr lang="en-US" sz="2000" dirty="0"/>
              <a:t>Financial technology (Fintech)</a:t>
            </a:r>
          </a:p>
          <a:p>
            <a:pPr lvl="2"/>
            <a:r>
              <a:rPr lang="en-US" sz="1600" dirty="0"/>
              <a:t>Banking, investment, risk management</a:t>
            </a:r>
          </a:p>
          <a:p>
            <a:pPr lvl="1"/>
            <a:r>
              <a:rPr lang="en-US" sz="2000" dirty="0"/>
              <a:t>Genomic sequencing</a:t>
            </a:r>
          </a:p>
          <a:p>
            <a:pPr lvl="1"/>
            <a:r>
              <a:rPr lang="en-US" sz="2000" dirty="0"/>
              <a:t>Video transcoding, media processing</a:t>
            </a:r>
          </a:p>
          <a:p>
            <a:pPr lvl="1"/>
            <a:r>
              <a:rPr lang="en-US" sz="2000" dirty="0"/>
              <a:t>Machine learning</a:t>
            </a:r>
          </a:p>
          <a:p>
            <a:pPr lvl="1"/>
            <a:r>
              <a:rPr lang="en-US" sz="2000" dirty="0"/>
              <a:t>Anything with significant parallelism</a:t>
            </a:r>
          </a:p>
          <a:p>
            <a:pPr marL="461962" lvl="1" indent="0">
              <a:buNone/>
            </a:pPr>
            <a:endParaRPr lang="en-US" sz="2000" dirty="0"/>
          </a:p>
          <a:p>
            <a:r>
              <a:rPr lang="en-US" sz="2400" dirty="0"/>
              <a:t>See Intel FPGA Acceleration Hub for detailed examples</a:t>
            </a:r>
          </a:p>
          <a:p>
            <a:pPr lvl="1"/>
            <a:r>
              <a:rPr lang="en-US" sz="1800" dirty="0">
                <a:hlinkClick r:id="rId2"/>
              </a:rPr>
              <a:t>https://www.intel.com/content/www/us/en/programmable/solutions/acceleration-hub/solutions.html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56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29" y="0"/>
            <a:ext cx="6984259" cy="866180"/>
          </a:xfrm>
        </p:spPr>
        <p:txBody>
          <a:bodyPr/>
          <a:lstStyle/>
          <a:p>
            <a:r>
              <a:rPr lang="en-US" dirty="0" smtClean="0"/>
              <a:t>FPGAs vs GPUs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85257" y="1116013"/>
            <a:ext cx="10144030" cy="5078791"/>
          </a:xfrm>
        </p:spPr>
        <p:txBody>
          <a:bodyPr/>
          <a:lstStyle/>
          <a:p>
            <a:r>
              <a:rPr lang="en-US" dirty="0"/>
              <a:t>How do FPGAs and Intel PAC compare to GPUs?</a:t>
            </a:r>
          </a:p>
          <a:p>
            <a:pPr lvl="1"/>
            <a:r>
              <a:rPr lang="en-US" dirty="0"/>
              <a:t>Highly application dependent</a:t>
            </a:r>
          </a:p>
          <a:p>
            <a:pPr lvl="1"/>
            <a:r>
              <a:rPr lang="en-US" dirty="0"/>
              <a:t>GPUs have higher peak computational throughput</a:t>
            </a:r>
          </a:p>
          <a:p>
            <a:pPr lvl="2"/>
            <a:r>
              <a:rPr lang="en-US" sz="2000" dirty="0"/>
              <a:t>But, not always possible to achieve peak throughput</a:t>
            </a:r>
          </a:p>
          <a:p>
            <a:pPr lvl="1"/>
            <a:r>
              <a:rPr lang="en-US" dirty="0"/>
              <a:t>FPGAs are generally lower power</a:t>
            </a:r>
          </a:p>
          <a:p>
            <a:pPr lvl="2"/>
            <a:r>
              <a:rPr lang="en-US" dirty="0"/>
              <a:t>10s of Watts vs. 100-200 Watts</a:t>
            </a:r>
          </a:p>
          <a:p>
            <a:pPr lvl="1"/>
            <a:r>
              <a:rPr lang="en-US" dirty="0" smtClean="0"/>
              <a:t>FPGAs can be more </a:t>
            </a:r>
            <a:r>
              <a:rPr lang="en-US" dirty="0"/>
              <a:t>energy </a:t>
            </a:r>
            <a:r>
              <a:rPr lang="en-US" dirty="0" smtClean="0"/>
              <a:t>efficient</a:t>
            </a:r>
          </a:p>
          <a:p>
            <a:pPr lvl="2"/>
            <a:r>
              <a:rPr lang="en-US" dirty="0" smtClean="0"/>
              <a:t>Large-scale systems: data centers and supercomputers</a:t>
            </a:r>
          </a:p>
          <a:p>
            <a:pPr lvl="3"/>
            <a:r>
              <a:rPr lang="en-US" dirty="0" smtClean="0"/>
              <a:t>Power and cooling costs millions of dollars per year</a:t>
            </a:r>
          </a:p>
          <a:p>
            <a:pPr lvl="2"/>
            <a:r>
              <a:rPr lang="en-US" dirty="0" smtClean="0"/>
              <a:t>Embedded systems</a:t>
            </a:r>
          </a:p>
          <a:p>
            <a:pPr lvl="3"/>
            <a:r>
              <a:rPr lang="en-US" dirty="0" smtClean="0"/>
              <a:t>FPGA system-on-a-chip (</a:t>
            </a:r>
            <a:r>
              <a:rPr lang="en-US" dirty="0" err="1" smtClean="0"/>
              <a:t>SoC</a:t>
            </a:r>
            <a:r>
              <a:rPr lang="en-US" dirty="0" smtClean="0"/>
              <a:t>) provides low “</a:t>
            </a:r>
            <a:r>
              <a:rPr lang="en-US" dirty="0" err="1" smtClean="0"/>
              <a:t>SWaP</a:t>
            </a:r>
            <a:r>
              <a:rPr lang="en-US" dirty="0" smtClean="0"/>
              <a:t>”</a:t>
            </a:r>
          </a:p>
          <a:p>
            <a:pPr lvl="3"/>
            <a:r>
              <a:rPr lang="en-US" dirty="0" smtClean="0"/>
              <a:t>Size, weight, and power</a:t>
            </a:r>
          </a:p>
          <a:p>
            <a:pPr lvl="1"/>
            <a:r>
              <a:rPr lang="en-US" dirty="0" smtClean="0"/>
              <a:t>FPGAs are much more difficult to program in most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2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4" y="1187186"/>
            <a:ext cx="4559825" cy="3906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9137" y="0"/>
            <a:ext cx="7798551" cy="866180"/>
          </a:xfrm>
        </p:spPr>
        <p:txBody>
          <a:bodyPr/>
          <a:lstStyle/>
          <a:p>
            <a:r>
              <a:rPr lang="en-US" sz="3200" dirty="0"/>
              <a:t>Acceleration Functional Units (AFUs)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4" y="1052006"/>
            <a:ext cx="4661011" cy="5078791"/>
          </a:xfrm>
        </p:spPr>
        <p:txBody>
          <a:bodyPr/>
          <a:lstStyle/>
          <a:p>
            <a:r>
              <a:rPr lang="en-US" sz="2400" dirty="0"/>
              <a:t>Intel refers to custom hardware in FPGA as “AFU”</a:t>
            </a:r>
          </a:p>
          <a:p>
            <a:r>
              <a:rPr lang="en-US" sz="2400" dirty="0"/>
              <a:t>Common PAC application:</a:t>
            </a:r>
          </a:p>
          <a:p>
            <a:pPr lvl="1"/>
            <a:r>
              <a:rPr lang="en-US" sz="2000" dirty="0"/>
              <a:t>Software on host processor</a:t>
            </a:r>
          </a:p>
          <a:p>
            <a:pPr lvl="1"/>
            <a:r>
              <a:rPr lang="en-US" sz="2000" dirty="0"/>
              <a:t>AFU running on PAC’s FPGA</a:t>
            </a:r>
          </a:p>
          <a:p>
            <a:r>
              <a:rPr lang="en-US" sz="2400" dirty="0"/>
              <a:t>Host processor uses OPAE API for FPGA communication</a:t>
            </a:r>
          </a:p>
          <a:p>
            <a:pPr lvl="1"/>
            <a:r>
              <a:rPr lang="en-US" sz="2000" dirty="0"/>
              <a:t>Open Programmable   Acceleration Engine</a:t>
            </a:r>
          </a:p>
          <a:p>
            <a:r>
              <a:rPr lang="en-US" sz="2400" dirty="0"/>
              <a:t>FPGA Interface Manager (FIM) provides hardware interface for communication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9015" y="5283788"/>
            <a:ext cx="336640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200" i="1" dirty="0">
                <a:solidFill>
                  <a:srgbClr val="000000"/>
                </a:solidFill>
              </a:rPr>
              <a:t>*image from Intel Acceleration Stack Quick Start Guide for Intel® Programmable Acceleration    Card with Intel® </a:t>
            </a:r>
            <a:r>
              <a:rPr lang="en-US" sz="1200" i="1" dirty="0" err="1">
                <a:solidFill>
                  <a:srgbClr val="000000"/>
                </a:solidFill>
              </a:rPr>
              <a:t>Arria</a:t>
            </a:r>
            <a:r>
              <a:rPr lang="en-US" sz="1200" i="1" dirty="0">
                <a:solidFill>
                  <a:srgbClr val="000000"/>
                </a:solidFill>
              </a:rPr>
              <a:t>® 10 GX FPGA</a:t>
            </a:r>
          </a:p>
        </p:txBody>
      </p:sp>
    </p:spTree>
    <p:extLst>
      <p:ext uri="{BB962C8B-B14F-4D97-AF65-F5344CB8AC3E}">
        <p14:creationId xmlns:p14="http://schemas.microsoft.com/office/powerpoint/2010/main" val="3193085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9137" y="0"/>
            <a:ext cx="7798551" cy="866180"/>
          </a:xfrm>
        </p:spPr>
        <p:txBody>
          <a:bodyPr/>
          <a:lstStyle/>
          <a:p>
            <a:r>
              <a:rPr lang="en-US" sz="4000" dirty="0"/>
              <a:t>FPGA Interface Manager (FIM)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4" y="1052006"/>
            <a:ext cx="4661011" cy="5078791"/>
          </a:xfrm>
        </p:spPr>
        <p:txBody>
          <a:bodyPr/>
          <a:lstStyle/>
          <a:p>
            <a:r>
              <a:rPr lang="en-US" dirty="0" smtClean="0"/>
              <a:t>FIM provides three interfaces for AFU</a:t>
            </a:r>
          </a:p>
          <a:p>
            <a:pPr lvl="1"/>
            <a:r>
              <a:rPr lang="en-US" dirty="0" smtClean="0"/>
              <a:t>Host processor over </a:t>
            </a:r>
            <a:r>
              <a:rPr lang="en-US" dirty="0" err="1" smtClean="0"/>
              <a:t>PCIe</a:t>
            </a:r>
            <a:endParaRPr lang="en-US" dirty="0" smtClean="0"/>
          </a:p>
          <a:p>
            <a:pPr lvl="2"/>
            <a:r>
              <a:rPr lang="en-US" dirty="0" smtClean="0"/>
              <a:t>Host memory (FPGA-initiated)</a:t>
            </a:r>
          </a:p>
          <a:p>
            <a:pPr lvl="2"/>
            <a:r>
              <a:rPr lang="en-US" dirty="0" smtClean="0"/>
              <a:t>Memory-mapped I/O (SW initiated)</a:t>
            </a:r>
          </a:p>
          <a:p>
            <a:pPr lvl="2"/>
            <a:r>
              <a:rPr lang="en-US" dirty="0" smtClean="0"/>
              <a:t>Uses CCI-P</a:t>
            </a:r>
          </a:p>
          <a:p>
            <a:pPr lvl="2"/>
            <a:r>
              <a:rPr lang="en-US" dirty="0" smtClean="0"/>
              <a:t>Core Cache Interface Protocol</a:t>
            </a:r>
          </a:p>
          <a:p>
            <a:pPr lvl="1"/>
            <a:r>
              <a:rPr lang="en-US" dirty="0" smtClean="0"/>
              <a:t>External (on-board) memory</a:t>
            </a:r>
          </a:p>
          <a:p>
            <a:pPr lvl="2"/>
            <a:r>
              <a:rPr lang="en-US" sz="1600" dirty="0"/>
              <a:t>e.g. DDR4 RAM</a:t>
            </a:r>
          </a:p>
          <a:p>
            <a:pPr lvl="1"/>
            <a:r>
              <a:rPr lang="en-US" dirty="0" smtClean="0"/>
              <a:t>High-speed serial interface</a:t>
            </a:r>
          </a:p>
          <a:p>
            <a:pPr lvl="2"/>
            <a:r>
              <a:rPr lang="en-US" sz="1600" dirty="0"/>
              <a:t>e.g. networking</a:t>
            </a:r>
          </a:p>
          <a:p>
            <a:endParaRPr lang="en-US" sz="2600" dirty="0"/>
          </a:p>
          <a:p>
            <a:pPr marL="803275" lvl="2" indent="0">
              <a:buNone/>
            </a:pP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839015" y="5283788"/>
            <a:ext cx="336640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457200" rtl="0" latinLnBrk="1" hangingPunct="0"/>
            <a:r>
              <a:rPr lang="en-US" sz="1200" i="1" dirty="0">
                <a:solidFill>
                  <a:srgbClr val="000000"/>
                </a:solidFill>
              </a:rPr>
              <a:t>*image from Intel Acceleration Stack Quick Start Guide for Intel® Programmable Acceleration    Card with Intel® </a:t>
            </a:r>
            <a:r>
              <a:rPr lang="en-US" sz="1200" i="1" dirty="0" err="1">
                <a:solidFill>
                  <a:srgbClr val="000000"/>
                </a:solidFill>
              </a:rPr>
              <a:t>Arria</a:t>
            </a:r>
            <a:r>
              <a:rPr lang="en-US" sz="1200" i="1" dirty="0">
                <a:solidFill>
                  <a:srgbClr val="000000"/>
                </a:solidFill>
              </a:rPr>
              <a:t>® 10 GX FPGA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877" y="1052006"/>
            <a:ext cx="3646681" cy="42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653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1211" y="0"/>
            <a:ext cx="7306477" cy="866180"/>
          </a:xfrm>
        </p:spPr>
        <p:txBody>
          <a:bodyPr/>
          <a:lstStyle/>
          <a:p>
            <a:r>
              <a:rPr lang="en-US" sz="4000" dirty="0"/>
              <a:t>How to Design AFUs?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r>
              <a:rPr lang="en-US" sz="1800" dirty="0"/>
              <a:t>Register-transfer-level (RTL) code</a:t>
            </a:r>
          </a:p>
          <a:p>
            <a:pPr lvl="1"/>
            <a:r>
              <a:rPr lang="en-US" sz="1600" dirty="0"/>
              <a:t>Summary: Use hardware description languages to specify low-level hardware details</a:t>
            </a:r>
          </a:p>
          <a:p>
            <a:pPr lvl="1"/>
            <a:r>
              <a:rPr lang="en-US" sz="1600" dirty="0"/>
              <a:t>Tradeoffs: High flexibility, high performance and efficiency, very</a:t>
            </a:r>
            <a:r>
              <a:rPr lang="en-US" sz="1600" i="1" dirty="0"/>
              <a:t> </a:t>
            </a:r>
            <a:r>
              <a:rPr lang="en-US" sz="1600" dirty="0"/>
              <a:t>difficult, low productivity</a:t>
            </a:r>
          </a:p>
          <a:p>
            <a:pPr lvl="1"/>
            <a:r>
              <a:rPr lang="en-US" sz="1600" dirty="0"/>
              <a:t>Examples: Verilog, </a:t>
            </a:r>
            <a:r>
              <a:rPr lang="en-US" sz="1600" dirty="0" err="1"/>
              <a:t>SystemVerilog</a:t>
            </a:r>
            <a:r>
              <a:rPr lang="en-US" sz="1600" dirty="0"/>
              <a:t>, VHDL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High-level code</a:t>
            </a:r>
          </a:p>
          <a:p>
            <a:pPr lvl="1"/>
            <a:r>
              <a:rPr lang="en-US" sz="1600" dirty="0"/>
              <a:t>Summary: Use higher-level descriptions that abstract away low-level hardware</a:t>
            </a:r>
          </a:p>
          <a:p>
            <a:pPr lvl="1"/>
            <a:r>
              <a:rPr lang="en-US" sz="1600" dirty="0"/>
              <a:t>Tradeoffs: higher productivity, less flexible specification, possibly lower performance</a:t>
            </a:r>
          </a:p>
          <a:p>
            <a:pPr lvl="1"/>
            <a:r>
              <a:rPr lang="en-US" sz="1600" dirty="0"/>
              <a:t>Examples:</a:t>
            </a:r>
          </a:p>
          <a:p>
            <a:pPr lvl="2"/>
            <a:r>
              <a:rPr lang="en-US" sz="1400" dirty="0" err="1"/>
              <a:t>OpenCL</a:t>
            </a:r>
            <a:r>
              <a:rPr lang="en-US" sz="1400" dirty="0"/>
              <a:t>: language for writing parallel code on heterogeneous platforms</a:t>
            </a:r>
          </a:p>
          <a:p>
            <a:pPr lvl="2"/>
            <a:r>
              <a:rPr lang="en-US" sz="1400" dirty="0"/>
              <a:t>DPC++: data-parallel C++ that can be compiled to different accelerators </a:t>
            </a:r>
          </a:p>
          <a:p>
            <a:pPr>
              <a:spcBef>
                <a:spcPts val="1800"/>
              </a:spcBef>
            </a:pPr>
            <a:r>
              <a:rPr lang="en-US" sz="1800" dirty="0"/>
              <a:t>Accelerator-specialized libraries</a:t>
            </a:r>
          </a:p>
          <a:p>
            <a:pPr lvl="1"/>
            <a:r>
              <a:rPr lang="en-US" sz="1600" dirty="0"/>
              <a:t>Summary: call pre-implemented functions that can run on multiple accelerators</a:t>
            </a:r>
          </a:p>
          <a:p>
            <a:pPr lvl="1"/>
            <a:r>
              <a:rPr lang="en-US" sz="1600" dirty="0"/>
              <a:t>Tradeoffs: highly optimized, easy to use, only beneficial if appropriate functions exist</a:t>
            </a:r>
          </a:p>
          <a:p>
            <a:pPr lvl="1"/>
            <a:r>
              <a:rPr lang="en-US" sz="1600" dirty="0"/>
              <a:t>Examples:</a:t>
            </a:r>
          </a:p>
          <a:p>
            <a:pPr lvl="2"/>
            <a:r>
              <a:rPr lang="en-US" sz="1400" dirty="0" err="1"/>
              <a:t>OneAPI</a:t>
            </a:r>
            <a:r>
              <a:rPr lang="en-US" sz="1400" dirty="0"/>
              <a:t>: provides libraries that can run on different accelerators</a:t>
            </a:r>
          </a:p>
          <a:p>
            <a:pPr lvl="2"/>
            <a:r>
              <a:rPr lang="en-US" sz="1400" dirty="0" err="1"/>
              <a:t>OpenVINO</a:t>
            </a:r>
            <a:r>
              <a:rPr lang="en-US" sz="1400" dirty="0"/>
              <a:t>: Machine-learning-specialized toolkit for emulating human vision using convolutional neural nets (CNNs)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389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514" y="0"/>
            <a:ext cx="6897174" cy="866180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DevCloud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51121" y="6510169"/>
            <a:ext cx="89768" cy="194669"/>
          </a:xfrm>
        </p:spPr>
        <p:txBody>
          <a:bodyPr/>
          <a:lstStyle/>
          <a:p>
            <a:pPr>
              <a:defRPr/>
            </a:pPr>
            <a:fld id="{D3046D45-FC88-4EF3-BBF3-C3E9EDC4F79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627012" y="1052006"/>
            <a:ext cx="8912972" cy="5078791"/>
          </a:xfrm>
        </p:spPr>
        <p:txBody>
          <a:bodyPr/>
          <a:lstStyle/>
          <a:p>
            <a:r>
              <a:rPr lang="en-US" dirty="0" smtClean="0"/>
              <a:t>Follow-up </a:t>
            </a:r>
            <a:r>
              <a:rPr lang="en-US" dirty="0"/>
              <a:t>presentations will demonstrate how to develop PAC applications </a:t>
            </a:r>
            <a:r>
              <a:rPr lang="en-US" dirty="0" smtClean="0"/>
              <a:t>using </a:t>
            </a:r>
            <a:r>
              <a:rPr lang="en-US" dirty="0"/>
              <a:t>Intel </a:t>
            </a:r>
            <a:r>
              <a:rPr lang="en-US" dirty="0" err="1"/>
              <a:t>DevCloud</a:t>
            </a:r>
            <a:endParaRPr lang="en-US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evelopment </a:t>
            </a:r>
            <a:r>
              <a:rPr lang="en-US" dirty="0"/>
              <a:t>cloud of Intel hardware</a:t>
            </a:r>
          </a:p>
          <a:p>
            <a:endParaRPr lang="en-US" dirty="0" smtClean="0"/>
          </a:p>
          <a:p>
            <a:r>
              <a:rPr lang="en-US" dirty="0" err="1" smtClean="0"/>
              <a:t>DevCloud</a:t>
            </a:r>
            <a:r>
              <a:rPr lang="en-US" dirty="0" smtClean="0"/>
              <a:t> </a:t>
            </a:r>
            <a:r>
              <a:rPr lang="en-US" dirty="0"/>
              <a:t>provides:</a:t>
            </a:r>
          </a:p>
          <a:p>
            <a:pPr lvl="1"/>
            <a:r>
              <a:rPr lang="en-US" dirty="0" smtClean="0"/>
              <a:t>Development nodes with FPGA tools for designing AFUs</a:t>
            </a:r>
          </a:p>
          <a:p>
            <a:pPr lvl="1"/>
            <a:r>
              <a:rPr lang="en-US" dirty="0" smtClean="0"/>
              <a:t>PAC nodes for testing </a:t>
            </a:r>
            <a:r>
              <a:rPr lang="en-US" dirty="0"/>
              <a:t>and evaluating </a:t>
            </a:r>
            <a:r>
              <a:rPr lang="en-US" dirty="0" smtClean="0"/>
              <a:t>AFU performance</a:t>
            </a:r>
          </a:p>
          <a:p>
            <a:endParaRPr lang="en-US" dirty="0" smtClean="0"/>
          </a:p>
          <a:p>
            <a:r>
              <a:rPr lang="en-US" dirty="0" smtClean="0"/>
              <a:t>Training modules will demonstrate AFU design for different design-entry methods</a:t>
            </a:r>
          </a:p>
          <a:p>
            <a:pPr lvl="1"/>
            <a:r>
              <a:rPr lang="en-US" dirty="0" smtClean="0"/>
              <a:t>Can also be done on local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6208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9|107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6C1367-8D37-49A1-BF4B-2E9150DA2B52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63fc63a6-18cf-4814-8dee-b8d6616a2bd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3604</TotalTime>
  <Words>588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Gill Sans</vt:lpstr>
      <vt:lpstr>Gill Sans Light</vt:lpstr>
      <vt:lpstr>Helvetica</vt:lpstr>
      <vt:lpstr>Lucida Grande</vt:lpstr>
      <vt:lpstr>Wingdings</vt:lpstr>
      <vt:lpstr>Big Logo</vt:lpstr>
      <vt:lpstr>Text with normal heading</vt:lpstr>
      <vt:lpstr>Fancy Header</vt:lpstr>
      <vt:lpstr>PowerPoint Presentation</vt:lpstr>
      <vt:lpstr>Intel Platform Acceleration Card (PAC)</vt:lpstr>
      <vt:lpstr>PAC Applications</vt:lpstr>
      <vt:lpstr>FPGAs vs GPUs</vt:lpstr>
      <vt:lpstr>Acceleration Functional Units (AFUs)</vt:lpstr>
      <vt:lpstr>FPGA Interface Manager (FIM)</vt:lpstr>
      <vt:lpstr>How to Design AFUs?</vt:lpstr>
      <vt:lpstr>Intel DevCloud</vt:lpstr>
    </vt:vector>
  </TitlesOfParts>
  <Company>University of Florida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Training</dc:title>
  <dc:creator>Greg Stitt</dc:creator>
  <cp:lastModifiedBy>Greg Stitt</cp:lastModifiedBy>
  <cp:revision>130</cp:revision>
  <dcterms:created xsi:type="dcterms:W3CDTF">2017-01-16T21:37:43Z</dcterms:created>
  <dcterms:modified xsi:type="dcterms:W3CDTF">2020-04-10T14:02:45Z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