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5"/>
  </p:notesMasterIdLst>
  <p:sldIdLst>
    <p:sldId id="321" r:id="rId7"/>
    <p:sldId id="353" r:id="rId8"/>
    <p:sldId id="325" r:id="rId9"/>
    <p:sldId id="351" r:id="rId10"/>
    <p:sldId id="352" r:id="rId11"/>
    <p:sldId id="354" r:id="rId12"/>
    <p:sldId id="355" r:id="rId13"/>
    <p:sldId id="356" r:id="rId14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3"/>
            <p14:sldId id="325"/>
            <p14:sldId id="351"/>
            <p14:sldId id="352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59" autoAdjust="0"/>
  </p:normalViewPr>
  <p:slideViewPr>
    <p:cSldViewPr snapToGrid="0">
      <p:cViewPr varScale="1">
        <p:scale>
          <a:sx n="98" d="100"/>
          <a:sy n="98" d="100"/>
        </p:scale>
        <p:origin x="84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=""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=""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=""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=""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=""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=""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=""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=""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=""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=""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=""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=""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=""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=""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=""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=""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=""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=""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=""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=""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=""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=""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=""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=""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=""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=""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=""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=""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=""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=""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=""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=""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=""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=""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=""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=""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=""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=""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=""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=""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=""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=""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=""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=""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=""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=""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=""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=""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=""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=""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=""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=""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=""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=""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=""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=""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=""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=""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=""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=""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=""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=""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=""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=""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=""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 smtClean="0">
                <a:solidFill>
                  <a:srgbClr val="FFFFFF"/>
                </a:solidFill>
              </a:rPr>
              <a:t>Title </a:t>
            </a:r>
            <a:r>
              <a:rPr sz="478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=""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=""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=""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=""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=""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=""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=""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=""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=""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=""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=""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=""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=""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=""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=""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=""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=""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=""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=""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=""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=""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=""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=""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=""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=""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=""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=""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=""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=""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=""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=""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=""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=""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=""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=""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=""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=""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=""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=""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=""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=""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=""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=""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=""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=""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=""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=""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=""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=""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=""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=""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=""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=""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=""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=""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=""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=""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=""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=""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=""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=""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=""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=""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-Lab-UF/intel-training-modules/tree/master/RTL/examples/mmio_mc_re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-Lab-UF/intel-training-modules/tree/master/RTL/examples/mmio_mc_re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Designing AFUs </a:t>
            </a:r>
            <a:r>
              <a:rPr lang="en-US" u="sng" dirty="0" smtClean="0"/>
              <a:t>for the Intel PAC w</a:t>
            </a:r>
            <a:r>
              <a:rPr lang="en-US" u="sng" dirty="0"/>
              <a:t>/ RTL Code</a:t>
            </a:r>
          </a:p>
          <a:p>
            <a:pPr marL="223221" indent="0" algn="ctr">
              <a:buNone/>
            </a:pPr>
            <a:r>
              <a:rPr lang="en-US" sz="2400" i="1" dirty="0" smtClean="0"/>
              <a:t>Multi-Cycle MMIO Reads</a:t>
            </a:r>
            <a:endParaRPr lang="en-US" sz="2400" i="1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269210" y="1049338"/>
            <a:ext cx="10256040" cy="5078791"/>
          </a:xfrm>
        </p:spPr>
        <p:txBody>
          <a:bodyPr/>
          <a:lstStyle/>
          <a:p>
            <a:r>
              <a:rPr lang="en-US" dirty="0" smtClean="0"/>
              <a:t>Earlier presentation demonstrated single-cycle MMIO reads</a:t>
            </a:r>
          </a:p>
          <a:p>
            <a:pPr lvl="1"/>
            <a:r>
              <a:rPr lang="en-US" dirty="0" smtClean="0"/>
              <a:t>Sufficient for most use cases</a:t>
            </a:r>
          </a:p>
          <a:p>
            <a:pPr lvl="1"/>
            <a:r>
              <a:rPr lang="en-US" dirty="0" smtClean="0"/>
              <a:t>e.g., control/status (CSR) registers</a:t>
            </a:r>
          </a:p>
          <a:p>
            <a:r>
              <a:rPr lang="en-US" dirty="0" smtClean="0"/>
              <a:t>MMIO can read/write resources other than registers</a:t>
            </a:r>
          </a:p>
          <a:p>
            <a:pPr lvl="1"/>
            <a:r>
              <a:rPr lang="en-US" dirty="0" smtClean="0"/>
              <a:t>Might require multi-cycle MMIO reads</a:t>
            </a:r>
          </a:p>
          <a:p>
            <a:pPr lvl="1"/>
            <a:r>
              <a:rPr lang="en-US" dirty="0" smtClean="0"/>
              <a:t>Example: memory-mapped kernel/filter coefficients for 2D convolution</a:t>
            </a:r>
          </a:p>
          <a:p>
            <a:pPr lvl="2"/>
            <a:r>
              <a:rPr lang="en-US" dirty="0" smtClean="0"/>
              <a:t>Kernel may require too many registers, use block RAM instead</a:t>
            </a:r>
          </a:p>
          <a:p>
            <a:pPr lvl="2"/>
            <a:r>
              <a:rPr lang="en-US" dirty="0" smtClean="0"/>
              <a:t>Block RAM has at least 1-cycle of read latency, often 2 cycles when registering output</a:t>
            </a:r>
          </a:p>
          <a:p>
            <a:pPr lvl="1"/>
            <a:r>
              <a:rPr lang="en-US" dirty="0" smtClean="0"/>
              <a:t>Example: memory-mapped output from circuit</a:t>
            </a:r>
          </a:p>
          <a:p>
            <a:pPr lvl="2"/>
            <a:r>
              <a:rPr lang="en-US" dirty="0" smtClean="0"/>
              <a:t>Read latency might be non-deterministic depending on when read request is made</a:t>
            </a:r>
          </a:p>
          <a:p>
            <a:r>
              <a:rPr lang="en-US" dirty="0" smtClean="0"/>
              <a:t>These slides illustrate how to handle multi-cycle reads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mmio_mc_read</a:t>
            </a:r>
            <a:r>
              <a:rPr lang="en-US" dirty="0" smtClean="0"/>
              <a:t> example on repository*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Multi-cycle MMIO Reads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2903" y="6278042"/>
            <a:ext cx="5327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*https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://github.com/ARC-Lab-UF/intel-training-modules/tree/master/RTL/examples/mmio_mc_read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144580" y="6442317"/>
            <a:ext cx="89768" cy="1946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41714" y="0"/>
            <a:ext cx="9200133" cy="866180"/>
          </a:xfrm>
        </p:spPr>
        <p:txBody>
          <a:bodyPr/>
          <a:lstStyle/>
          <a:p>
            <a:r>
              <a:rPr lang="en-US" dirty="0"/>
              <a:t>CCI-P: MMIO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06237" y="6510169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77947" y="3659092"/>
            <a:ext cx="7966563" cy="1772445"/>
          </a:xfrm>
          <a:prstGeom prst="rect">
            <a:avLst/>
          </a:prstGeom>
        </p:spPr>
        <p:txBody>
          <a:bodyPr/>
          <a:lstStyle>
            <a:lvl1pPr marL="625056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Read request from software specified by assertion of c0.mmioRdValid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Corresponding address and transaction ID (</a:t>
            </a:r>
            <a:r>
              <a:rPr lang="en-US" sz="1600" b="0" dirty="0" err="1"/>
              <a:t>tid</a:t>
            </a:r>
            <a:r>
              <a:rPr lang="en-US" sz="1600" b="0" dirty="0"/>
              <a:t>) provided during same cycle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FPGA responds by asserting c2.mmioRdValid when the corresponding read data is available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AutoNum type="arabicParenR"/>
            </a:pPr>
            <a:r>
              <a:rPr lang="en-US" sz="1600" b="0" dirty="0"/>
              <a:t>In same cycle, FPGA provides transaction ID to specify which read request is being responded to (in case of multiple pending requests), along with read data</a:t>
            </a:r>
          </a:p>
          <a:p>
            <a:pPr marL="223234" indent="0">
              <a:spcBef>
                <a:spcPts val="600"/>
              </a:spcBef>
              <a:buNone/>
            </a:pPr>
            <a:endParaRPr lang="en-US" sz="1600" b="0" dirty="0"/>
          </a:p>
          <a:p>
            <a:pPr>
              <a:spcBef>
                <a:spcPts val="600"/>
              </a:spcBef>
            </a:pPr>
            <a:endParaRPr lang="en-US" sz="16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48" y="1043363"/>
            <a:ext cx="7548113" cy="241868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340125" y="5470416"/>
            <a:ext cx="7966563" cy="619489"/>
          </a:xfrm>
          <a:prstGeom prst="rect">
            <a:avLst/>
          </a:prstGeom>
        </p:spPr>
        <p:txBody>
          <a:bodyPr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1600" b="0" dirty="0"/>
              <a:t>*c0.hdr.address and c0.hdr.tid don’t directly exist in the interface</a:t>
            </a:r>
          </a:p>
          <a:p>
            <a:pPr lvl="1">
              <a:spcBef>
                <a:spcPts val="600"/>
              </a:spcBef>
            </a:pPr>
            <a:r>
              <a:rPr lang="en-US" sz="1400" b="0" dirty="0"/>
              <a:t>c0.hdr is overloaded for different </a:t>
            </a:r>
            <a:r>
              <a:rPr lang="en-US" sz="1400" b="0" dirty="0" smtClean="0"/>
              <a:t>uses, see </a:t>
            </a:r>
            <a:r>
              <a:rPr lang="en-US" sz="1400" b="0" dirty="0" err="1" smtClean="0"/>
              <a:t>ccip_mmio</a:t>
            </a:r>
            <a:r>
              <a:rPr lang="en-US" sz="1400" b="0" dirty="0" smtClean="0"/>
              <a:t> example</a:t>
            </a:r>
            <a:endParaRPr lang="en-US" sz="1400" b="0" dirty="0"/>
          </a:p>
          <a:p>
            <a:endParaRPr lang="en-US" sz="1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9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 smtClean="0"/>
              <a:t>Single-Cycle MMIO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126643" y="6442318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15648" y="3041001"/>
            <a:ext cx="876694" cy="45720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=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298738" y="2508406"/>
            <a:ext cx="0" cy="53635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/>
          <p:nvPr/>
        </p:nvCxnSpPr>
        <p:spPr>
          <a:xfrm>
            <a:off x="3843912" y="2863293"/>
            <a:ext cx="0" cy="1777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12"/>
          <p:cNvSpPr txBox="1"/>
          <p:nvPr/>
        </p:nvSpPr>
        <p:spPr>
          <a:xfrm>
            <a:off x="2397679" y="2116126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mmio_hdr.address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TextBox 15"/>
          <p:cNvSpPr txBox="1"/>
          <p:nvPr/>
        </p:nvSpPr>
        <p:spPr>
          <a:xfrm>
            <a:off x="3522701" y="2536097"/>
            <a:ext cx="150002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CSR0_ADDR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3" name="Straight Arrow Connector 42"/>
          <p:cNvCxnSpPr>
            <a:stCxn id="44" idx="3"/>
            <a:endCxn id="49" idx="1"/>
          </p:cNvCxnSpPr>
          <p:nvPr/>
        </p:nvCxnSpPr>
        <p:spPr>
          <a:xfrm flipV="1">
            <a:off x="4155176" y="4754897"/>
            <a:ext cx="1293506" cy="275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18"/>
          <p:cNvSpPr txBox="1"/>
          <p:nvPr/>
        </p:nvSpPr>
        <p:spPr>
          <a:xfrm>
            <a:off x="2296231" y="4583243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rx.c0.mmioRdValid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6" name="Elbow Connector 45"/>
          <p:cNvCxnSpPr>
            <a:stCxn id="32" idx="2"/>
          </p:cNvCxnSpPr>
          <p:nvPr/>
        </p:nvCxnSpPr>
        <p:spPr>
          <a:xfrm rot="16200000" flipH="1">
            <a:off x="3506197" y="3545998"/>
            <a:ext cx="385514" cy="28991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27"/>
          <p:cNvSpPr txBox="1"/>
          <p:nvPr/>
        </p:nvSpPr>
        <p:spPr>
          <a:xfrm>
            <a:off x="4647285" y="4389787"/>
            <a:ext cx="80779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enable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8" name="Straight Arrow Connector 47"/>
          <p:cNvCxnSpPr>
            <a:stCxn id="53" idx="0"/>
            <a:endCxn id="49" idx="0"/>
          </p:cNvCxnSpPr>
          <p:nvPr/>
        </p:nvCxnSpPr>
        <p:spPr>
          <a:xfrm flipH="1">
            <a:off x="6260989" y="4291431"/>
            <a:ext cx="7276" cy="25828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48"/>
          <p:cNvSpPr/>
          <p:nvPr/>
        </p:nvSpPr>
        <p:spPr>
          <a:xfrm>
            <a:off x="5448682" y="4549712"/>
            <a:ext cx="1624614" cy="410369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tx.c2.data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425285" y="3883713"/>
            <a:ext cx="1412243" cy="419973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Encoder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3"/>
          </p:cNvCxnSpPr>
          <p:nvPr/>
        </p:nvCxnSpPr>
        <p:spPr>
          <a:xfrm>
            <a:off x="4837528" y="4093700"/>
            <a:ext cx="687610" cy="242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25"/>
          <p:cNvSpPr txBox="1"/>
          <p:nvPr/>
        </p:nvSpPr>
        <p:spPr>
          <a:xfrm>
            <a:off x="4155176" y="2939976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8" name="TextBox 33"/>
          <p:cNvSpPr txBox="1"/>
          <p:nvPr/>
        </p:nvSpPr>
        <p:spPr>
          <a:xfrm>
            <a:off x="4096818" y="3355724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TextBox 34"/>
          <p:cNvSpPr txBox="1"/>
          <p:nvPr/>
        </p:nvSpPr>
        <p:spPr>
          <a:xfrm>
            <a:off x="5723828" y="1083347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948932" y="4564816"/>
            <a:ext cx="1615587" cy="410369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defTabSz="584200" rtl="0" latinLnBrk="1" hangingPunct="0"/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</a:rPr>
              <a:t>tx.c2.hdr.tid</a:t>
            </a:r>
            <a:endParaRPr lang="en-US" sz="2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9756726" y="4254002"/>
            <a:ext cx="0" cy="3108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TextBox 44"/>
          <p:cNvSpPr txBox="1"/>
          <p:nvPr/>
        </p:nvSpPr>
        <p:spPr>
          <a:xfrm>
            <a:off x="9106263" y="3895570"/>
            <a:ext cx="131112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000000"/>
                </a:solidFill>
              </a:rPr>
              <a:t>mmio_hdr.tid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31209" y="5403130"/>
            <a:ext cx="2368877" cy="410369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defTabSz="584200" rtl="0" latinLnBrk="1" hangingPunct="0"/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</a:rPr>
              <a:t>tx.c2.mmioRdValid</a:t>
            </a:r>
            <a:endParaRPr lang="en-US" sz="2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115647" y="4927682"/>
            <a:ext cx="2509" cy="47334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Rectangle 65"/>
          <p:cNvSpPr/>
          <p:nvPr/>
        </p:nvSpPr>
        <p:spPr>
          <a:xfrm>
            <a:off x="7126645" y="6489270"/>
            <a:ext cx="711934" cy="245077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67" name="TextBox 56"/>
          <p:cNvSpPr txBox="1"/>
          <p:nvPr/>
        </p:nvSpPr>
        <p:spPr>
          <a:xfrm>
            <a:off x="7893941" y="6413554"/>
            <a:ext cx="252344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 (</a:t>
            </a: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clk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not shown)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04365" y="1160543"/>
            <a:ext cx="791063" cy="224195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Block RAM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03476" y="1223203"/>
            <a:ext cx="1055802" cy="379591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CSR 0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94507" y="1223203"/>
            <a:ext cx="1055802" cy="379591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CSR n-1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4295410" y="2506494"/>
            <a:ext cx="2295604" cy="488204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5287832" y="2453560"/>
            <a:ext cx="2283650" cy="606027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Arrow Connector 74"/>
          <p:cNvCxnSpPr>
            <a:stCxn id="5" idx="2"/>
            <a:endCxn id="78" idx="0"/>
          </p:cNvCxnSpPr>
          <p:nvPr/>
        </p:nvCxnSpPr>
        <p:spPr>
          <a:xfrm rot="5400000">
            <a:off x="7043240" y="2932065"/>
            <a:ext cx="486226" cy="142708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7" name="Group 86"/>
          <p:cNvGrpSpPr/>
          <p:nvPr/>
        </p:nvGrpSpPr>
        <p:grpSpPr>
          <a:xfrm>
            <a:off x="5389444" y="3888722"/>
            <a:ext cx="1757643" cy="402709"/>
            <a:chOff x="4961534" y="3822047"/>
            <a:chExt cx="1757643" cy="402709"/>
          </a:xfrm>
        </p:grpSpPr>
        <p:sp>
          <p:nvSpPr>
            <p:cNvPr id="53" name="Trapezoid 52"/>
            <p:cNvSpPr/>
            <p:nvPr/>
          </p:nvSpPr>
          <p:spPr>
            <a:xfrm rot="10800000">
              <a:off x="4961534" y="3834152"/>
              <a:ext cx="1757643" cy="390604"/>
            </a:xfrm>
            <a:prstGeom prst="trapezoid">
              <a:avLst>
                <a:gd name="adj" fmla="val 69479"/>
              </a:avLst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>
              <a:lvl1pPr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1pPr>
              <a:lvl2pPr indent="1607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2pPr>
              <a:lvl3pPr indent="321457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3pPr>
              <a:lvl4pPr indent="482186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4pPr>
              <a:lvl5pPr indent="642915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5pPr>
              <a:lvl6pPr indent="803643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6pPr>
              <a:lvl7pPr indent="964372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7pPr>
              <a:lvl8pPr indent="1125101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8pPr>
              <a:lvl9pPr indent="12858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9pPr>
            </a:lstStyle>
            <a:p>
              <a:pPr algn="ctr" defTabSz="584200" rtl="0" latinLnBrk="1" hangingPunct="0"/>
              <a:endParaRPr lang="en-US" sz="180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67101" y="3822047"/>
              <a:ext cx="155594" cy="83406"/>
            </a:xfrm>
            <a:prstGeom prst="rect">
              <a:avLst/>
            </a:prstGeom>
            <a:noFill/>
            <a:ln w="25400" cap="flat">
              <a:noFill/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8" name="TextBox 12"/>
          <p:cNvSpPr txBox="1"/>
          <p:nvPr/>
        </p:nvSpPr>
        <p:spPr>
          <a:xfrm>
            <a:off x="8705574" y="2105701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mmio_hdr.address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99" name="Straight Arrow Connector 98"/>
          <p:cNvCxnSpPr>
            <a:stCxn id="98" idx="1"/>
            <a:endCxn id="5" idx="3"/>
          </p:cNvCxnSpPr>
          <p:nvPr/>
        </p:nvCxnSpPr>
        <p:spPr>
          <a:xfrm flipH="1">
            <a:off x="8395428" y="2280108"/>
            <a:ext cx="310146" cy="141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TextBox 12"/>
          <p:cNvSpPr txBox="1"/>
          <p:nvPr/>
        </p:nvSpPr>
        <p:spPr>
          <a:xfrm>
            <a:off x="8489030" y="1159132"/>
            <a:ext cx="370297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3-cycle read latency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(Synthetic for illustrative purposes)</a:t>
            </a:r>
          </a:p>
        </p:txBody>
      </p:sp>
      <p:sp>
        <p:nvSpPr>
          <p:cNvPr id="115" name="&quot;No&quot; Symbol 114"/>
          <p:cNvSpPr/>
          <p:nvPr/>
        </p:nvSpPr>
        <p:spPr>
          <a:xfrm>
            <a:off x="8366802" y="3606537"/>
            <a:ext cx="2576175" cy="1861975"/>
          </a:xfrm>
          <a:prstGeom prst="noSmoking">
            <a:avLst/>
          </a:prstGeom>
          <a:solidFill>
            <a:srgbClr val="FF0000">
              <a:alpha val="39000"/>
            </a:srgbClr>
          </a:solidFill>
          <a:ln w="222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&quot;No&quot; Symbol 115"/>
          <p:cNvSpPr/>
          <p:nvPr/>
        </p:nvSpPr>
        <p:spPr>
          <a:xfrm>
            <a:off x="2183940" y="4299433"/>
            <a:ext cx="2576175" cy="1861975"/>
          </a:xfrm>
          <a:prstGeom prst="noSmoking">
            <a:avLst/>
          </a:prstGeom>
          <a:solidFill>
            <a:srgbClr val="FF0000">
              <a:alpha val="39000"/>
            </a:srgbClr>
          </a:solidFill>
          <a:ln w="222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&quot;No&quot; Symbol 116"/>
          <p:cNvSpPr/>
          <p:nvPr/>
        </p:nvSpPr>
        <p:spPr>
          <a:xfrm>
            <a:off x="2385158" y="2313624"/>
            <a:ext cx="2576175" cy="1861975"/>
          </a:xfrm>
          <a:prstGeom prst="noSmoking">
            <a:avLst/>
          </a:prstGeom>
          <a:solidFill>
            <a:srgbClr val="FF0000">
              <a:alpha val="39000"/>
            </a:srgbClr>
          </a:solidFill>
          <a:ln w="222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10539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10588228" cy="866180"/>
          </a:xfrm>
        </p:spPr>
        <p:txBody>
          <a:bodyPr/>
          <a:lstStyle/>
          <a:p>
            <a:r>
              <a:rPr lang="en-US" sz="4000" dirty="0" smtClean="0"/>
              <a:t>Multi-Cycle MMIO Read (Fixed Latency)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132751" y="6436595"/>
            <a:ext cx="179536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115648" y="3041001"/>
            <a:ext cx="876694" cy="45720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=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298738" y="2508406"/>
            <a:ext cx="0" cy="53635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/>
          <p:nvPr/>
        </p:nvCxnSpPr>
        <p:spPr>
          <a:xfrm>
            <a:off x="3843912" y="2863293"/>
            <a:ext cx="0" cy="1777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12"/>
          <p:cNvSpPr txBox="1"/>
          <p:nvPr/>
        </p:nvSpPr>
        <p:spPr>
          <a:xfrm>
            <a:off x="2348201" y="1133998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mmio_hdr.address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TextBox 15"/>
          <p:cNvSpPr txBox="1"/>
          <p:nvPr/>
        </p:nvSpPr>
        <p:spPr>
          <a:xfrm>
            <a:off x="3522701" y="2536097"/>
            <a:ext cx="150002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CSR0_ADDR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1047984" y="3731914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rx.c0.mmioRdValid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6" name="Elbow Connector 45"/>
          <p:cNvCxnSpPr>
            <a:stCxn id="32" idx="2"/>
          </p:cNvCxnSpPr>
          <p:nvPr/>
        </p:nvCxnSpPr>
        <p:spPr>
          <a:xfrm rot="16200000" flipH="1">
            <a:off x="3506197" y="3545998"/>
            <a:ext cx="385514" cy="28991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>
            <a:stCxn id="53" idx="0"/>
          </p:cNvCxnSpPr>
          <p:nvPr/>
        </p:nvCxnSpPr>
        <p:spPr>
          <a:xfrm flipH="1">
            <a:off x="6260989" y="4291431"/>
            <a:ext cx="7276" cy="25828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ounded Rectangle 51"/>
          <p:cNvSpPr/>
          <p:nvPr/>
        </p:nvSpPr>
        <p:spPr>
          <a:xfrm>
            <a:off x="3425285" y="3883713"/>
            <a:ext cx="1412243" cy="419973"/>
          </a:xfrm>
          <a:prstGeom prst="roundRect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Encoder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3"/>
          </p:cNvCxnSpPr>
          <p:nvPr/>
        </p:nvCxnSpPr>
        <p:spPr>
          <a:xfrm>
            <a:off x="4837528" y="4093700"/>
            <a:ext cx="687610" cy="242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25"/>
          <p:cNvSpPr txBox="1"/>
          <p:nvPr/>
        </p:nvSpPr>
        <p:spPr>
          <a:xfrm>
            <a:off x="4155176" y="2939976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8" name="TextBox 33"/>
          <p:cNvSpPr txBox="1"/>
          <p:nvPr/>
        </p:nvSpPr>
        <p:spPr>
          <a:xfrm>
            <a:off x="4096818" y="3355724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TextBox 34"/>
          <p:cNvSpPr txBox="1"/>
          <p:nvPr/>
        </p:nvSpPr>
        <p:spPr>
          <a:xfrm>
            <a:off x="5723828" y="1083347"/>
            <a:ext cx="5099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756726" y="4254002"/>
            <a:ext cx="0" cy="31081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TextBox 44"/>
          <p:cNvSpPr txBox="1"/>
          <p:nvPr/>
        </p:nvSpPr>
        <p:spPr>
          <a:xfrm>
            <a:off x="9110477" y="2875507"/>
            <a:ext cx="131112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000000"/>
                </a:solidFill>
              </a:rPr>
              <a:t>mmio_hdr.tid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5" name="Straight Arrow Connector 64"/>
          <p:cNvCxnSpPr>
            <a:stCxn id="91" idx="2"/>
          </p:cNvCxnSpPr>
          <p:nvPr/>
        </p:nvCxnSpPr>
        <p:spPr>
          <a:xfrm flipH="1">
            <a:off x="1977457" y="5095614"/>
            <a:ext cx="110" cy="3054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Rectangle 65"/>
          <p:cNvSpPr/>
          <p:nvPr/>
        </p:nvSpPr>
        <p:spPr>
          <a:xfrm>
            <a:off x="7126645" y="6489270"/>
            <a:ext cx="711934" cy="245077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67" name="TextBox 56"/>
          <p:cNvSpPr txBox="1"/>
          <p:nvPr/>
        </p:nvSpPr>
        <p:spPr>
          <a:xfrm>
            <a:off x="7893941" y="6413554"/>
            <a:ext cx="252344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 (</a:t>
            </a: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clk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not shown)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04365" y="1160543"/>
            <a:ext cx="791063" cy="224195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Block RAM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03476" y="1223203"/>
            <a:ext cx="1055802" cy="379591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CSR 0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94507" y="1223203"/>
            <a:ext cx="1055802" cy="379591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CSR n-1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4295410" y="2506494"/>
            <a:ext cx="2295604" cy="488204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5287832" y="2453560"/>
            <a:ext cx="2283650" cy="606027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Arrow Connector 74"/>
          <p:cNvCxnSpPr>
            <a:stCxn id="5" idx="2"/>
            <a:endCxn id="78" idx="0"/>
          </p:cNvCxnSpPr>
          <p:nvPr/>
        </p:nvCxnSpPr>
        <p:spPr>
          <a:xfrm rot="5400000">
            <a:off x="7043240" y="2932065"/>
            <a:ext cx="486226" cy="142708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7" name="Group 86"/>
          <p:cNvGrpSpPr/>
          <p:nvPr/>
        </p:nvGrpSpPr>
        <p:grpSpPr>
          <a:xfrm>
            <a:off x="5389444" y="3888722"/>
            <a:ext cx="1757643" cy="402709"/>
            <a:chOff x="4961534" y="3822047"/>
            <a:chExt cx="1757643" cy="402709"/>
          </a:xfrm>
        </p:grpSpPr>
        <p:sp>
          <p:nvSpPr>
            <p:cNvPr id="53" name="Trapezoid 52"/>
            <p:cNvSpPr/>
            <p:nvPr/>
          </p:nvSpPr>
          <p:spPr>
            <a:xfrm rot="10800000">
              <a:off x="4961534" y="3834152"/>
              <a:ext cx="1757643" cy="390604"/>
            </a:xfrm>
            <a:prstGeom prst="trapezoid">
              <a:avLst>
                <a:gd name="adj" fmla="val 69479"/>
              </a:avLst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>
              <a:lvl1pPr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1pPr>
              <a:lvl2pPr indent="1607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2pPr>
              <a:lvl3pPr indent="321457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3pPr>
              <a:lvl4pPr indent="482186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4pPr>
              <a:lvl5pPr indent="642915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5pPr>
              <a:lvl6pPr indent="803643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6pPr>
              <a:lvl7pPr indent="964372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7pPr>
              <a:lvl8pPr indent="1125101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8pPr>
              <a:lvl9pPr indent="1285829" defTabSz="321457">
                <a:defRPr sz="844">
                  <a:latin typeface="Helvetica"/>
                  <a:ea typeface="Helvetica"/>
                  <a:cs typeface="Helvetica"/>
                  <a:sym typeface="Helvetica"/>
                </a:defRPr>
              </a:lvl9pPr>
            </a:lstStyle>
            <a:p>
              <a:pPr algn="ctr" defTabSz="584200" rtl="0" latinLnBrk="1" hangingPunct="0"/>
              <a:endParaRPr lang="en-US" sz="180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67101" y="3822047"/>
              <a:ext cx="155594" cy="83406"/>
            </a:xfrm>
            <a:prstGeom prst="rect">
              <a:avLst/>
            </a:prstGeom>
            <a:noFill/>
            <a:ln w="25400" cap="flat">
              <a:noFill/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9284121" y="3585774"/>
            <a:ext cx="945210" cy="67659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3 cycle delay</a:t>
            </a:r>
          </a:p>
        </p:txBody>
      </p:sp>
      <p:cxnSp>
        <p:nvCxnSpPr>
          <p:cNvPr id="89" name="Straight Arrow Connector 88"/>
          <p:cNvCxnSpPr>
            <a:endCxn id="88" idx="0"/>
          </p:cNvCxnSpPr>
          <p:nvPr/>
        </p:nvCxnSpPr>
        <p:spPr>
          <a:xfrm>
            <a:off x="9756726" y="3229318"/>
            <a:ext cx="0" cy="3564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Rounded Rectangle 90"/>
          <p:cNvSpPr/>
          <p:nvPr/>
        </p:nvSpPr>
        <p:spPr>
          <a:xfrm>
            <a:off x="1504962" y="4419023"/>
            <a:ext cx="945210" cy="67659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3 cycle delay</a:t>
            </a:r>
          </a:p>
        </p:txBody>
      </p:sp>
      <p:cxnSp>
        <p:nvCxnSpPr>
          <p:cNvPr id="92" name="Straight Arrow Connector 91"/>
          <p:cNvCxnSpPr>
            <a:stCxn id="44" idx="2"/>
            <a:endCxn id="91" idx="0"/>
          </p:cNvCxnSpPr>
          <p:nvPr/>
        </p:nvCxnSpPr>
        <p:spPr>
          <a:xfrm>
            <a:off x="1977457" y="4080727"/>
            <a:ext cx="110" cy="33829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extBox 12"/>
          <p:cNvSpPr txBox="1"/>
          <p:nvPr/>
        </p:nvSpPr>
        <p:spPr>
          <a:xfrm>
            <a:off x="8705574" y="2105701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mmio_hdr.address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99" name="Straight Arrow Connector 98"/>
          <p:cNvCxnSpPr>
            <a:stCxn id="98" idx="1"/>
            <a:endCxn id="5" idx="3"/>
          </p:cNvCxnSpPr>
          <p:nvPr/>
        </p:nvCxnSpPr>
        <p:spPr>
          <a:xfrm flipH="1">
            <a:off x="8395428" y="2280108"/>
            <a:ext cx="310146" cy="141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TextBox 12"/>
          <p:cNvSpPr txBox="1"/>
          <p:nvPr/>
        </p:nvSpPr>
        <p:spPr>
          <a:xfrm>
            <a:off x="8489030" y="1159132"/>
            <a:ext cx="370297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3-cycle read latency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(Synthetic for illustrative purposes)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2826133" y="1865008"/>
            <a:ext cx="945210" cy="676591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3 cycle delay</a:t>
            </a:r>
          </a:p>
        </p:txBody>
      </p:sp>
      <p:cxnSp>
        <p:nvCxnSpPr>
          <p:cNvPr id="105" name="Straight Arrow Connector 104"/>
          <p:cNvCxnSpPr>
            <a:stCxn id="39" idx="2"/>
          </p:cNvCxnSpPr>
          <p:nvPr/>
        </p:nvCxnSpPr>
        <p:spPr>
          <a:xfrm flipH="1">
            <a:off x="3277673" y="1482811"/>
            <a:ext cx="1" cy="39105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18"/>
          <p:cNvSpPr txBox="1"/>
          <p:nvPr/>
        </p:nvSpPr>
        <p:spPr>
          <a:xfrm>
            <a:off x="1097174" y="5442181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tx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.c2.mmioRdValid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5785167" y="4539055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tx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.c2.data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209178" y="4605703"/>
            <a:ext cx="18589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tx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.c2.hdr.tid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7311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26850" y="1030288"/>
            <a:ext cx="9160200" cy="5078791"/>
          </a:xfrm>
        </p:spPr>
        <p:txBody>
          <a:bodyPr/>
          <a:lstStyle/>
          <a:p>
            <a:r>
              <a:rPr lang="en-US" dirty="0" smtClean="0"/>
              <a:t>Simple delay only works with fixed latency</a:t>
            </a:r>
          </a:p>
          <a:p>
            <a:r>
              <a:rPr lang="en-US" dirty="0" smtClean="0"/>
              <a:t>Instead, write read data to a FIFO whenever ready</a:t>
            </a:r>
          </a:p>
          <a:p>
            <a:pPr lvl="1"/>
            <a:r>
              <a:rPr lang="en-US" dirty="0" smtClean="0"/>
              <a:t>Registers can write into FIFO in same cycle</a:t>
            </a:r>
          </a:p>
          <a:p>
            <a:pPr lvl="1"/>
            <a:r>
              <a:rPr lang="en-US" dirty="0" smtClean="0"/>
              <a:t>Block RAMs can write data after 1+ cycles</a:t>
            </a:r>
          </a:p>
          <a:p>
            <a:pPr lvl="1"/>
            <a:r>
              <a:rPr lang="en-US" dirty="0" smtClean="0"/>
              <a:t>Other resources can provide data whenever it is ready</a:t>
            </a:r>
          </a:p>
          <a:p>
            <a:r>
              <a:rPr lang="en-US" dirty="0" smtClean="0"/>
              <a:t>MMIO read response reads TID and data from FIFO when not empty</a:t>
            </a:r>
          </a:p>
          <a:p>
            <a:r>
              <a:rPr lang="en-US" dirty="0" smtClean="0"/>
              <a:t>Primary challenge: write conflicts can occur for FIFO</a:t>
            </a:r>
          </a:p>
          <a:p>
            <a:pPr lvl="1"/>
            <a:r>
              <a:rPr lang="en-US" dirty="0" smtClean="0"/>
              <a:t>e.g., a read request for a register occur </a:t>
            </a:r>
            <a:r>
              <a:rPr lang="en-US" dirty="0"/>
              <a:t>2</a:t>
            </a:r>
            <a:r>
              <a:rPr lang="en-US" dirty="0" smtClean="0"/>
              <a:t> cycles after a read request for a 2-cycle block RAM</a:t>
            </a:r>
          </a:p>
          <a:p>
            <a:pPr lvl="1"/>
            <a:r>
              <a:rPr lang="en-US" dirty="0" smtClean="0"/>
              <a:t>Solution: must implement some form of arbitration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6850" y="0"/>
            <a:ext cx="10874700" cy="866180"/>
          </a:xfrm>
        </p:spPr>
        <p:txBody>
          <a:bodyPr/>
          <a:lstStyle/>
          <a:p>
            <a:r>
              <a:rPr lang="en-US" sz="4000" dirty="0"/>
              <a:t>Multi-Cycle </a:t>
            </a:r>
            <a:r>
              <a:rPr lang="en-US" sz="4000" dirty="0" smtClean="0"/>
              <a:t>MMIO </a:t>
            </a:r>
            <a:r>
              <a:rPr lang="en-US" sz="4000" dirty="0"/>
              <a:t>Read </a:t>
            </a:r>
            <a:r>
              <a:rPr lang="en-US" sz="4000" dirty="0" smtClean="0"/>
              <a:t>(Variable Latency</a:t>
            </a:r>
            <a:r>
              <a:rPr lang="en-US" sz="40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171527" y="6442318"/>
            <a:ext cx="89768" cy="194669"/>
          </a:xfrm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99136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26849" y="1030288"/>
            <a:ext cx="9531675" cy="5078791"/>
          </a:xfrm>
        </p:spPr>
        <p:txBody>
          <a:bodyPr/>
          <a:lstStyle/>
          <a:p>
            <a:r>
              <a:rPr lang="en-US" dirty="0" smtClean="0"/>
              <a:t>Alternate strategy:</a:t>
            </a:r>
          </a:p>
          <a:p>
            <a:pPr lvl="1"/>
            <a:r>
              <a:rPr lang="en-US" dirty="0" smtClean="0"/>
              <a:t>Buffer all incoming MMIO read requests</a:t>
            </a:r>
          </a:p>
          <a:p>
            <a:pPr lvl="1"/>
            <a:r>
              <a:rPr lang="en-US" dirty="0" smtClean="0"/>
              <a:t>Handle requests in order</a:t>
            </a:r>
          </a:p>
          <a:p>
            <a:pPr lvl="2"/>
            <a:r>
              <a:rPr lang="en-US" dirty="0" smtClean="0"/>
              <a:t>Pop read request from buffer</a:t>
            </a:r>
          </a:p>
          <a:p>
            <a:pPr lvl="2"/>
            <a:r>
              <a:rPr lang="en-US" dirty="0" smtClean="0"/>
              <a:t>Wait for data to become available</a:t>
            </a:r>
          </a:p>
          <a:p>
            <a:pPr lvl="2"/>
            <a:r>
              <a:rPr lang="en-US" dirty="0" smtClean="0"/>
              <a:t>Provide read response</a:t>
            </a:r>
          </a:p>
          <a:p>
            <a:pPr marL="803275" lvl="2" indent="0">
              <a:buNone/>
            </a:pPr>
            <a:endParaRPr lang="en-US" dirty="0" smtClean="0"/>
          </a:p>
          <a:p>
            <a:r>
              <a:rPr lang="en-US" dirty="0" smtClean="0"/>
              <a:t>Limitation: </a:t>
            </a:r>
          </a:p>
          <a:p>
            <a:pPr lvl="1"/>
            <a:r>
              <a:rPr lang="en-US" dirty="0" smtClean="0"/>
              <a:t>Slow resources could cause read-request buffer to overflow</a:t>
            </a:r>
          </a:p>
          <a:p>
            <a:pPr lvl="2"/>
            <a:r>
              <a:rPr lang="en-US" dirty="0" smtClean="0"/>
              <a:t>When read requests arrive at a faster rate than responses</a:t>
            </a:r>
          </a:p>
          <a:p>
            <a:pPr lvl="1"/>
            <a:r>
              <a:rPr lang="en-US" dirty="0" smtClean="0"/>
              <a:t>Unlikely to occur since MMIO is done over </a:t>
            </a:r>
            <a:r>
              <a:rPr lang="en-US" dirty="0" err="1" smtClean="0"/>
              <a:t>PCIe</a:t>
            </a:r>
            <a:r>
              <a:rPr lang="en-US" dirty="0" smtClean="0"/>
              <a:t> on Intel PAC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6850" y="0"/>
            <a:ext cx="10874700" cy="866180"/>
          </a:xfrm>
        </p:spPr>
        <p:txBody>
          <a:bodyPr/>
          <a:lstStyle/>
          <a:p>
            <a:r>
              <a:rPr lang="en-US" sz="4000" dirty="0"/>
              <a:t>Multi-Cycle </a:t>
            </a:r>
            <a:r>
              <a:rPr lang="en-US" sz="4000" dirty="0" smtClean="0"/>
              <a:t>MMIO </a:t>
            </a:r>
            <a:r>
              <a:rPr lang="en-US" sz="4000" dirty="0"/>
              <a:t>Read </a:t>
            </a:r>
            <a:r>
              <a:rPr lang="en-US" sz="4000" dirty="0" smtClean="0"/>
              <a:t>(Variable Latency</a:t>
            </a:r>
            <a:r>
              <a:rPr lang="en-US" sz="40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171527" y="6442318"/>
            <a:ext cx="89768" cy="1946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2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114425" y="1116013"/>
            <a:ext cx="10229850" cy="5078791"/>
          </a:xfrm>
        </p:spPr>
        <p:txBody>
          <a:bodyPr/>
          <a:lstStyle/>
          <a:p>
            <a:r>
              <a:rPr lang="en-US" dirty="0" smtClean="0"/>
              <a:t>Demonstrated various strategies for multi-cycle MMIO reads</a:t>
            </a:r>
          </a:p>
          <a:p>
            <a:pPr lvl="1"/>
            <a:r>
              <a:rPr lang="en-US" dirty="0" smtClean="0"/>
              <a:t>Fixed latency</a:t>
            </a:r>
          </a:p>
          <a:p>
            <a:pPr lvl="1"/>
            <a:r>
              <a:rPr lang="en-US" dirty="0" smtClean="0"/>
              <a:t>Variable latency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See code example at: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github.com/ARC-Lab-UF/intel-training-modules/tree/master/RTL/examples/mmio_mc_read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171527" y="6442318"/>
            <a:ext cx="89768" cy="194669"/>
          </a:xfrm>
        </p:spPr>
        <p:txBody>
          <a:bodyPr/>
          <a:lstStyle/>
          <a:p>
            <a:pPr>
              <a:defRPr/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77827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63fc63a6-18cf-4814-8dee-b8d6616a2bda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4431</TotalTime>
  <Words>502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Multi-cycle MMIO Reads</vt:lpstr>
      <vt:lpstr>CCI-P: MMIO Read</vt:lpstr>
      <vt:lpstr>Single-Cycle MMIO Read</vt:lpstr>
      <vt:lpstr>Multi-Cycle MMIO Read (Fixed Latency)</vt:lpstr>
      <vt:lpstr>Multi-Cycle MMIO Read (Variable Latency)</vt:lpstr>
      <vt:lpstr>Multi-Cycle MMIO Read (Variable Latency)</vt:lpstr>
      <vt:lpstr>Summary</vt:lpstr>
    </vt:vector>
  </TitlesOfParts>
  <Company>University of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Greg Stitt</cp:lastModifiedBy>
  <cp:revision>191</cp:revision>
  <dcterms:created xsi:type="dcterms:W3CDTF">2017-01-16T21:37:43Z</dcterms:created>
  <dcterms:modified xsi:type="dcterms:W3CDTF">2020-05-04T23:45:58Z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