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9603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>
        <p:scale>
          <a:sx n="75" d="100"/>
          <a:sy n="75" d="100"/>
        </p:scale>
        <p:origin x="138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122363"/>
            <a:ext cx="97202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602038"/>
            <a:ext cx="97202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0B5C-6821-43F8-ABAB-85D166C80C1F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55AF-8635-4F02-BB85-D0FCE2CD8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69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0B5C-6821-43F8-ABAB-85D166C80C1F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55AF-8635-4F02-BB85-D0FCE2CD8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5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65125"/>
            <a:ext cx="27945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65125"/>
            <a:ext cx="8221722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0B5C-6821-43F8-ABAB-85D166C80C1F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55AF-8635-4F02-BB85-D0FCE2CD8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9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0B5C-6821-43F8-ABAB-85D166C80C1F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55AF-8635-4F02-BB85-D0FCE2CD8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43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709739"/>
            <a:ext cx="1117830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589464"/>
            <a:ext cx="1117830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0B5C-6821-43F8-ABAB-85D166C80C1F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55AF-8635-4F02-BB85-D0FCE2CD8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53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825625"/>
            <a:ext cx="5508149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825625"/>
            <a:ext cx="5508149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0B5C-6821-43F8-ABAB-85D166C80C1F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55AF-8635-4F02-BB85-D0FCE2CD8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49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65126"/>
            <a:ext cx="11178302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681163"/>
            <a:ext cx="54828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505075"/>
            <a:ext cx="5482835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681163"/>
            <a:ext cx="55098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505075"/>
            <a:ext cx="55098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0B5C-6821-43F8-ABAB-85D166C80C1F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55AF-8635-4F02-BB85-D0FCE2CD8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09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0B5C-6821-43F8-ABAB-85D166C80C1F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55AF-8635-4F02-BB85-D0FCE2CD8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06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0B5C-6821-43F8-ABAB-85D166C80C1F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55AF-8635-4F02-BB85-D0FCE2CD8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28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57200"/>
            <a:ext cx="4180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87426"/>
            <a:ext cx="656117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057400"/>
            <a:ext cx="4180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0B5C-6821-43F8-ABAB-85D166C80C1F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55AF-8635-4F02-BB85-D0FCE2CD8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7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57200"/>
            <a:ext cx="4180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87426"/>
            <a:ext cx="656117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057400"/>
            <a:ext cx="4180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0B5C-6821-43F8-ABAB-85D166C80C1F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55AF-8635-4F02-BB85-D0FCE2CD8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84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365126"/>
            <a:ext cx="111783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825625"/>
            <a:ext cx="111783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356351"/>
            <a:ext cx="2916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360B5C-6821-43F8-ABAB-85D166C80C1F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356351"/>
            <a:ext cx="43741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356351"/>
            <a:ext cx="2916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2F55AF-8635-4F02-BB85-D0FCE2CD8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20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4673A63-E3DD-F996-FE62-A737602CC636}"/>
                  </a:ext>
                </a:extLst>
              </p:cNvPr>
              <p:cNvSpPr/>
              <p:nvPr/>
            </p:nvSpPr>
            <p:spPr>
              <a:xfrm>
                <a:off x="984269" y="159488"/>
                <a:ext cx="9441711" cy="6539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/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𝑎𝑠𝑠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4673A63-E3DD-F996-FE62-A737602CC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69" y="159488"/>
                <a:ext cx="9441711" cy="65390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5CB3E394-9CD9-0A79-BBE3-4F852EE123E4}"/>
              </a:ext>
            </a:extLst>
          </p:cNvPr>
          <p:cNvSpPr/>
          <p:nvPr/>
        </p:nvSpPr>
        <p:spPr>
          <a:xfrm>
            <a:off x="1282254" y="479916"/>
            <a:ext cx="2110154" cy="3265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Controller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9CC8A0A-C77C-2855-1B4B-1FE349C949D6}"/>
              </a:ext>
            </a:extLst>
          </p:cNvPr>
          <p:cNvSpPr/>
          <p:nvPr/>
        </p:nvSpPr>
        <p:spPr>
          <a:xfrm>
            <a:off x="4575788" y="479916"/>
            <a:ext cx="2110154" cy="3265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Scene</a:t>
            </a:r>
          </a:p>
          <a:p>
            <a:r>
              <a:rPr lang="de-DE" sz="1200" i="1" dirty="0">
                <a:solidFill>
                  <a:schemeClr val="tx1"/>
                </a:solidFill>
              </a:rPr>
              <a:t>Tasks, </a:t>
            </a:r>
            <a:r>
              <a:rPr lang="de-DE" sz="1200" i="1" dirty="0" err="1">
                <a:solidFill>
                  <a:schemeClr val="tx1"/>
                </a:solidFill>
              </a:rPr>
              <a:t>Constraints</a:t>
            </a:r>
            <a:endParaRPr lang="de-DE" sz="1200" i="1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380492C-CA05-988F-6AA7-E8CE296448BA}"/>
              </a:ext>
            </a:extLst>
          </p:cNvPr>
          <p:cNvSpPr/>
          <p:nvPr/>
        </p:nvSpPr>
        <p:spPr>
          <a:xfrm>
            <a:off x="7869322" y="479916"/>
            <a:ext cx="2110154" cy="3265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Solver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F430D03-FDC9-83D9-7F0C-9E14675B6044}"/>
              </a:ext>
            </a:extLst>
          </p:cNvPr>
          <p:cNvSpPr/>
          <p:nvPr/>
        </p:nvSpPr>
        <p:spPr>
          <a:xfrm>
            <a:off x="3983927" y="4552442"/>
            <a:ext cx="3293534" cy="1826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Robot Model</a:t>
            </a:r>
          </a:p>
          <a:p>
            <a:endParaRPr lang="de-DE" sz="1600" dirty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3E7799D-277A-295D-16FC-F0B42CC4C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128" y="4744895"/>
            <a:ext cx="1366571" cy="1464388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D92FBE37-8311-52D4-4008-FB9A0961013E}"/>
              </a:ext>
            </a:extLst>
          </p:cNvPr>
          <p:cNvSpPr/>
          <p:nvPr/>
        </p:nvSpPr>
        <p:spPr>
          <a:xfrm>
            <a:off x="4122654" y="5020110"/>
            <a:ext cx="803026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KDL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EA80C24-A7B7-4921-9DFD-EF6A510D6E75}"/>
              </a:ext>
            </a:extLst>
          </p:cNvPr>
          <p:cNvSpPr/>
          <p:nvPr/>
        </p:nvSpPr>
        <p:spPr>
          <a:xfrm>
            <a:off x="4325856" y="5267738"/>
            <a:ext cx="803026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RBDL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202F82-33D3-6FBA-AF76-7FA9F4A2965C}"/>
              </a:ext>
            </a:extLst>
          </p:cNvPr>
          <p:cNvSpPr/>
          <p:nvPr/>
        </p:nvSpPr>
        <p:spPr>
          <a:xfrm>
            <a:off x="4501991" y="5535368"/>
            <a:ext cx="867216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Pinocchio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6047D6A-4369-B8A8-1054-4F132F2399C2}"/>
              </a:ext>
            </a:extLst>
          </p:cNvPr>
          <p:cNvSpPr/>
          <p:nvPr/>
        </p:nvSpPr>
        <p:spPr>
          <a:xfrm>
            <a:off x="4745862" y="5790230"/>
            <a:ext cx="867216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tx1"/>
                </a:solidFill>
              </a:rPr>
              <a:t>HyRoDyn</a:t>
            </a:r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8FACA07-CB8B-62D9-1372-878A9FC79B6C}"/>
              </a:ext>
            </a:extLst>
          </p:cNvPr>
          <p:cNvSpPr/>
          <p:nvPr/>
        </p:nvSpPr>
        <p:spPr>
          <a:xfrm>
            <a:off x="4902099" y="1597350"/>
            <a:ext cx="803026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Velocity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95C69D7-6EE2-66FD-E6A4-AC0833374AF2}"/>
              </a:ext>
            </a:extLst>
          </p:cNvPr>
          <p:cNvSpPr/>
          <p:nvPr/>
        </p:nvSpPr>
        <p:spPr>
          <a:xfrm>
            <a:off x="5105301" y="1870379"/>
            <a:ext cx="803026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TSID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FE3D2FF-F177-61A1-680C-60E9531816EC}"/>
              </a:ext>
            </a:extLst>
          </p:cNvPr>
          <p:cNvSpPr/>
          <p:nvPr/>
        </p:nvSpPr>
        <p:spPr>
          <a:xfrm>
            <a:off x="5323715" y="2120705"/>
            <a:ext cx="800294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 err="1">
                <a:solidFill>
                  <a:schemeClr val="tx1"/>
                </a:solidFill>
              </a:rPr>
              <a:t>Reduced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</a:p>
          <a:p>
            <a:r>
              <a:rPr lang="de-DE" sz="1200" dirty="0">
                <a:solidFill>
                  <a:schemeClr val="tx1"/>
                </a:solidFill>
              </a:rPr>
              <a:t>TSID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5B98D53-D719-A3BC-5F9E-8E7E4511DB95}"/>
              </a:ext>
            </a:extLst>
          </p:cNvPr>
          <p:cNvSpPr/>
          <p:nvPr/>
        </p:nvSpPr>
        <p:spPr>
          <a:xfrm>
            <a:off x="1397651" y="1484497"/>
            <a:ext cx="1095322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Pose Control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F58D6B0-9DC1-2420-FBE8-103147FBE540}"/>
              </a:ext>
            </a:extLst>
          </p:cNvPr>
          <p:cNvSpPr/>
          <p:nvPr/>
        </p:nvSpPr>
        <p:spPr>
          <a:xfrm>
            <a:off x="1600853" y="1732125"/>
            <a:ext cx="1095321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Force Control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3764FC4-AB71-73CB-3A28-1F915E0314ED}"/>
              </a:ext>
            </a:extLst>
          </p:cNvPr>
          <p:cNvSpPr/>
          <p:nvPr/>
        </p:nvSpPr>
        <p:spPr>
          <a:xfrm>
            <a:off x="1776988" y="1999755"/>
            <a:ext cx="1137599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Potential Field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A908FF8-437B-CA39-4C85-48F91ECEFCDB}"/>
              </a:ext>
            </a:extLst>
          </p:cNvPr>
          <p:cNvSpPr/>
          <p:nvPr/>
        </p:nvSpPr>
        <p:spPr>
          <a:xfrm>
            <a:off x="2020859" y="2254617"/>
            <a:ext cx="1069862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Joint Limits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BF99EE2-2AD1-C8E0-1F56-65154602762B}"/>
              </a:ext>
            </a:extLst>
          </p:cNvPr>
          <p:cNvSpPr/>
          <p:nvPr/>
        </p:nvSpPr>
        <p:spPr>
          <a:xfrm>
            <a:off x="2187652" y="2516650"/>
            <a:ext cx="1069862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7D6E784-10A8-C3ED-B715-B1DF0BB7F24F}"/>
              </a:ext>
            </a:extLst>
          </p:cNvPr>
          <p:cNvSpPr/>
          <p:nvPr/>
        </p:nvSpPr>
        <p:spPr>
          <a:xfrm>
            <a:off x="5606694" y="2516650"/>
            <a:ext cx="800294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E92776F-A841-ADDD-B691-58611D3AEB5C}"/>
              </a:ext>
            </a:extLst>
          </p:cNvPr>
          <p:cNvSpPr/>
          <p:nvPr/>
        </p:nvSpPr>
        <p:spPr>
          <a:xfrm>
            <a:off x="8060165" y="1414843"/>
            <a:ext cx="803026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HLS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39832A9-7BD9-438E-DEB6-68BB93F53B28}"/>
              </a:ext>
            </a:extLst>
          </p:cNvPr>
          <p:cNvSpPr/>
          <p:nvPr/>
        </p:nvSpPr>
        <p:spPr>
          <a:xfrm>
            <a:off x="8263367" y="1687872"/>
            <a:ext cx="875334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tx1"/>
                </a:solidFill>
              </a:rPr>
              <a:t>qpOASES</a:t>
            </a:r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FE4B755-3018-1A96-2027-0F5B825CAFAF}"/>
              </a:ext>
            </a:extLst>
          </p:cNvPr>
          <p:cNvSpPr/>
          <p:nvPr/>
        </p:nvSpPr>
        <p:spPr>
          <a:xfrm>
            <a:off x="8481781" y="1963599"/>
            <a:ext cx="800294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tx1"/>
                </a:solidFill>
              </a:rPr>
              <a:t>proxQP</a:t>
            </a:r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CAA3BAE6-CA11-576D-F7F7-9D30BF9796DB}"/>
              </a:ext>
            </a:extLst>
          </p:cNvPr>
          <p:cNvSpPr/>
          <p:nvPr/>
        </p:nvSpPr>
        <p:spPr>
          <a:xfrm>
            <a:off x="8738554" y="2232865"/>
            <a:ext cx="944586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tx1"/>
                </a:solidFill>
              </a:rPr>
              <a:t>eiquadprog</a:t>
            </a:r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AF98B51-3949-B4D1-658F-F39AFF0D1CCA}"/>
              </a:ext>
            </a:extLst>
          </p:cNvPr>
          <p:cNvSpPr/>
          <p:nvPr/>
        </p:nvSpPr>
        <p:spPr>
          <a:xfrm>
            <a:off x="8949662" y="2542460"/>
            <a:ext cx="877412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tx1"/>
                </a:solidFill>
              </a:rPr>
              <a:t>qpSwift</a:t>
            </a:r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CC9D522-7440-E59F-4387-D88A9415C98D}"/>
              </a:ext>
            </a:extLst>
          </p:cNvPr>
          <p:cNvSpPr/>
          <p:nvPr/>
        </p:nvSpPr>
        <p:spPr>
          <a:xfrm>
            <a:off x="10931948" y="2528944"/>
            <a:ext cx="1868625" cy="2463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Robot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AB658D3-DE54-C1C1-D047-80666EA8C81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3392408" y="2112773"/>
            <a:ext cx="1183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E9C9F21-F76A-15F4-5771-C0704A815D0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685942" y="2112773"/>
            <a:ext cx="1183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DFBAE50-FC91-E606-8757-415CBDF07A30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V="1">
            <a:off x="5630695" y="3745630"/>
            <a:ext cx="171" cy="806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BF6E3FE6-B410-00BC-B647-F3671A4DADC9}"/>
              </a:ext>
            </a:extLst>
          </p:cNvPr>
          <p:cNvCxnSpPr>
            <a:cxnSpLocks/>
            <a:stCxn id="16" idx="3"/>
            <a:endCxn id="40" idx="0"/>
          </p:cNvCxnSpPr>
          <p:nvPr/>
        </p:nvCxnSpPr>
        <p:spPr>
          <a:xfrm>
            <a:off x="9979476" y="2112773"/>
            <a:ext cx="1886784" cy="4161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A76FF7C2-FF09-BF2A-EAE7-156C9168490F}"/>
              </a:ext>
            </a:extLst>
          </p:cNvPr>
          <p:cNvCxnSpPr>
            <a:cxnSpLocks/>
            <a:stCxn id="40" idx="2"/>
            <a:endCxn id="17" idx="3"/>
          </p:cNvCxnSpPr>
          <p:nvPr/>
        </p:nvCxnSpPr>
        <p:spPr>
          <a:xfrm rot="5400000">
            <a:off x="9335455" y="2934897"/>
            <a:ext cx="472815" cy="45887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83A5D0D2-729E-5DC4-AEFF-6255EBB397CE}"/>
              </a:ext>
            </a:extLst>
          </p:cNvPr>
          <p:cNvCxnSpPr>
            <a:cxnSpLocks/>
            <a:stCxn id="17" idx="1"/>
            <a:endCxn id="12" idx="2"/>
          </p:cNvCxnSpPr>
          <p:nvPr/>
        </p:nvCxnSpPr>
        <p:spPr>
          <a:xfrm rot="10800000">
            <a:off x="2337331" y="3745632"/>
            <a:ext cx="1646596" cy="17200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Grafik 69" descr="Ein Bild, das Roboter, Spielzeug, Mecha enthält.&#10;&#10;Automatisch generierte Beschreibung">
            <a:extLst>
              <a:ext uri="{FF2B5EF4-FFF2-40B4-BE49-F238E27FC236}">
                <a16:creationId xmlns:a16="http://schemas.microsoft.com/office/drawing/2014/main" id="{8A81F263-B0D6-267B-F425-62867406D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607" y="3022826"/>
            <a:ext cx="1366571" cy="1825739"/>
          </a:xfrm>
          <a:prstGeom prst="rect">
            <a:avLst/>
          </a:prstGeom>
        </p:spPr>
      </p:pic>
      <p:sp>
        <p:nvSpPr>
          <p:cNvPr id="82" name="Textfeld 81">
            <a:extLst>
              <a:ext uri="{FF2B5EF4-FFF2-40B4-BE49-F238E27FC236}">
                <a16:creationId xmlns:a16="http://schemas.microsoft.com/office/drawing/2014/main" id="{52EA3E94-47BD-BEE9-592D-A5F917FFB463}"/>
              </a:ext>
            </a:extLst>
          </p:cNvPr>
          <p:cNvSpPr txBox="1"/>
          <p:nvPr/>
        </p:nvSpPr>
        <p:spPr>
          <a:xfrm>
            <a:off x="5705125" y="3921841"/>
            <a:ext cx="1183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Kinematics</a:t>
            </a:r>
            <a:r>
              <a:rPr lang="de-DE" sz="1400" dirty="0"/>
              <a:t>/</a:t>
            </a:r>
          </a:p>
          <a:p>
            <a:r>
              <a:rPr lang="de-DE" sz="1400" dirty="0"/>
              <a:t>Dynamics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EBF16F58-D219-E2ED-5B31-ACDCCE655DDC}"/>
              </a:ext>
            </a:extLst>
          </p:cNvPr>
          <p:cNvSpPr txBox="1"/>
          <p:nvPr/>
        </p:nvSpPr>
        <p:spPr>
          <a:xfrm>
            <a:off x="1248736" y="5886118"/>
            <a:ext cx="1940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ARC-OPT</a:t>
            </a:r>
          </a:p>
          <a:p>
            <a:r>
              <a:rPr lang="de-DE" dirty="0"/>
              <a:t>WBC Library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2EA52069-AF03-0D5A-491E-39767A0A5E62}"/>
              </a:ext>
            </a:extLst>
          </p:cNvPr>
          <p:cNvCxnSpPr/>
          <p:nvPr/>
        </p:nvCxnSpPr>
        <p:spPr>
          <a:xfrm>
            <a:off x="100424" y="2112773"/>
            <a:ext cx="1183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6F9C94D-ECA5-88A6-8B35-0892224F573A}"/>
                  </a:ext>
                </a:extLst>
              </p:cNvPr>
              <p:cNvSpPr txBox="1"/>
              <p:nvPr/>
            </p:nvSpPr>
            <p:spPr>
              <a:xfrm>
                <a:off x="3626538" y="1798570"/>
                <a:ext cx="65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6F9C94D-ECA5-88A6-8B35-0892224F5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538" y="1798570"/>
                <a:ext cx="653319" cy="276999"/>
              </a:xfrm>
              <a:prstGeom prst="rect">
                <a:avLst/>
              </a:prstGeom>
              <a:blipFill>
                <a:blip r:embed="rId5"/>
                <a:stretch>
                  <a:fillRect l="-5607" t="-2222" r="-373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6F6299DC-4D76-DE6B-FE54-B70BC47779D9}"/>
                  </a:ext>
                </a:extLst>
              </p:cNvPr>
              <p:cNvSpPr txBox="1"/>
              <p:nvPr/>
            </p:nvSpPr>
            <p:spPr>
              <a:xfrm>
                <a:off x="7125472" y="1843639"/>
                <a:ext cx="2917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1" i="1" smtClean="0">
                          <a:latin typeface="Cambria Math" panose="02040503050406030204" pitchFamily="18" charset="0"/>
                        </a:rPr>
                        <m:t>𝑸𝑷</m:t>
                      </m:r>
                    </m:oMath>
                  </m:oMathPara>
                </a14:m>
                <a:endParaRPr lang="de-DE" sz="1400" b="1" i="1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6F6299DC-4D76-DE6B-FE54-B70BC4777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472" y="1843639"/>
                <a:ext cx="291747" cy="215444"/>
              </a:xfrm>
              <a:prstGeom prst="rect">
                <a:avLst/>
              </a:prstGeom>
              <a:blipFill>
                <a:blip r:embed="rId6"/>
                <a:stretch>
                  <a:fillRect l="-20833" r="-18750" b="-2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3CB87E75-C84C-24ED-CFD5-F55F35337D72}"/>
                  </a:ext>
                </a:extLst>
              </p:cNvPr>
              <p:cNvSpPr txBox="1"/>
              <p:nvPr/>
            </p:nvSpPr>
            <p:spPr>
              <a:xfrm>
                <a:off x="10327744" y="1766815"/>
                <a:ext cx="12084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̈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3CB87E75-C84C-24ED-CFD5-F55F35337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7744" y="1766815"/>
                <a:ext cx="1208408" cy="276999"/>
              </a:xfrm>
              <a:prstGeom prst="rect">
                <a:avLst/>
              </a:prstGeom>
              <a:blipFill>
                <a:blip r:embed="rId7"/>
                <a:stretch>
                  <a:fillRect l="-4545" t="-4444" r="-101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65C6F21-9DBB-626D-E478-694F1B7F39B8}"/>
                  </a:ext>
                </a:extLst>
              </p:cNvPr>
              <p:cNvSpPr txBox="1"/>
              <p:nvPr/>
            </p:nvSpPr>
            <p:spPr>
              <a:xfrm>
                <a:off x="8675942" y="5112436"/>
                <a:ext cx="411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65C6F21-9DBB-626D-E478-694F1B7F3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942" y="5112436"/>
                <a:ext cx="411971" cy="276999"/>
              </a:xfrm>
              <a:prstGeom prst="rect">
                <a:avLst/>
              </a:prstGeom>
              <a:blipFill>
                <a:blip r:embed="rId8"/>
                <a:stretch>
                  <a:fillRect l="-14706" t="-4444" r="-14706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C0923D4-CB53-0479-5A1F-FBC8AC234B65}"/>
                  </a:ext>
                </a:extLst>
              </p:cNvPr>
              <p:cNvSpPr txBox="1"/>
              <p:nvPr/>
            </p:nvSpPr>
            <p:spPr>
              <a:xfrm>
                <a:off x="2899522" y="5103837"/>
                <a:ext cx="403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C0923D4-CB53-0479-5A1F-FBC8AC234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522" y="5103837"/>
                <a:ext cx="403957" cy="276999"/>
              </a:xfrm>
              <a:prstGeom prst="rect">
                <a:avLst/>
              </a:prstGeom>
              <a:blipFill>
                <a:blip r:embed="rId9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3345C5D3-9647-7B51-56B1-AB070901488F}"/>
                  </a:ext>
                </a:extLst>
              </p:cNvPr>
              <p:cNvSpPr txBox="1"/>
              <p:nvPr/>
            </p:nvSpPr>
            <p:spPr>
              <a:xfrm>
                <a:off x="109956" y="1812861"/>
                <a:ext cx="936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3345C5D3-9647-7B51-56B1-AB070901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6" y="1812861"/>
                <a:ext cx="936987" cy="276999"/>
              </a:xfrm>
              <a:prstGeom prst="rect">
                <a:avLst/>
              </a:prstGeom>
              <a:blipFill>
                <a:blip r:embed="rId10"/>
                <a:stretch>
                  <a:fillRect l="-3896" t="-2174" r="-1299" b="-108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76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</Words>
  <Application>Microsoft Office PowerPoint</Application>
  <PresentationFormat>Benutzerdefiniert</PresentationFormat>
  <Paragraphs>71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Dennis Mronga</dc:creator>
  <cp:lastModifiedBy>Dennis Mronga</cp:lastModifiedBy>
  <cp:revision>3</cp:revision>
  <dcterms:created xsi:type="dcterms:W3CDTF">2024-02-27T14:02:06Z</dcterms:created>
  <dcterms:modified xsi:type="dcterms:W3CDTF">2024-03-06T14:44:33Z</dcterms:modified>
</cp:coreProperties>
</file>