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9" autoAdjust="0"/>
    <p:restoredTop sz="94660"/>
  </p:normalViewPr>
  <p:slideViewPr>
    <p:cSldViewPr snapToGrid="0">
      <p:cViewPr>
        <p:scale>
          <a:sx n="90" d="100"/>
          <a:sy n="90" d="100"/>
        </p:scale>
        <p:origin x="1008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9C2E96-68C5-8C4B-703E-9D8425FFB6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964486-1782-B3B1-69BE-995637781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C3877B-DD9C-2672-4BA4-FA600EB5E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0B5C-6821-43F8-ABAB-85D166C80C1F}" type="datetimeFigureOut">
              <a:rPr lang="de-DE" smtClean="0"/>
              <a:t>27.02.2024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23826F-07EC-8B3F-6DCC-8DAA615BB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95D5CB-F705-D26A-C381-8A2CA1C41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F55AF-8635-4F02-BB85-D0FCE2CD8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7645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64E4E3-F18B-0D76-D1A3-B6419ED3E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97E32AA-2CE0-D244-5C42-9A5FF7676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7B52B5-94F9-A9A6-41C5-DF23CCD02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0B5C-6821-43F8-ABAB-85D166C80C1F}" type="datetimeFigureOut">
              <a:rPr lang="de-DE" smtClean="0"/>
              <a:t>27.02.2024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7AF21E-32BE-B5F7-9DC7-EB4647645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8BCCE4-CFFB-9052-0DF7-EAB8A4AE8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F55AF-8635-4F02-BB85-D0FCE2CD8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2213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1E65152-33F0-3E79-51D5-BE1065AF46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4BD0B1B-5BC8-DAF7-004A-AA1E2CB21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24EBC2-A5A1-972A-5DFB-A9316D4FE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0B5C-6821-43F8-ABAB-85D166C80C1F}" type="datetimeFigureOut">
              <a:rPr lang="de-DE" smtClean="0"/>
              <a:t>27.02.2024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11038D-F029-D03F-65FA-5F6919A45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87015C-DEDB-8051-1C0D-763A17756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F55AF-8635-4F02-BB85-D0FCE2CD8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9388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CF7E38-4C08-3A13-ADE3-4CF55A77D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91E0C0-049C-B2F0-C1FE-B3CC9725C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2C5B1E-0C9A-66D3-C7B7-3640B3B6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0B5C-6821-43F8-ABAB-85D166C80C1F}" type="datetimeFigureOut">
              <a:rPr lang="de-DE" smtClean="0"/>
              <a:t>27.02.2024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813B2E-8DFC-2E0F-3F13-718856C8E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F56774-8E34-E1FB-21E9-3C06D92BB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F55AF-8635-4F02-BB85-D0FCE2CD8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9001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B3E906-4969-25A2-2DFF-7128535FA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6756FDE-AA52-1FBA-920E-B46DB7D21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85B2EA-E936-6D1E-E696-D58BEB06E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0B5C-6821-43F8-ABAB-85D166C80C1F}" type="datetimeFigureOut">
              <a:rPr lang="de-DE" smtClean="0"/>
              <a:t>27.02.2024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4B6024-2DAC-1AFD-C7A6-47F9A7406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0AF66A-4530-ABAC-E053-142E9D18E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F55AF-8635-4F02-BB85-D0FCE2CD8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6393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F72751-C44C-E9A3-7EC8-A8201BEF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D29C91-6758-44DB-37B4-A4E166A5AD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A3ECD69-9C36-1BE3-7426-2C8814110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C2C828-C575-A7E1-DCE1-9FD10324C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0B5C-6821-43F8-ABAB-85D166C80C1F}" type="datetimeFigureOut">
              <a:rPr lang="de-DE" smtClean="0"/>
              <a:t>27.02.2024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C66820-0DA9-8C29-DB6E-C002B4F36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56ADCB9-C165-5C36-04A6-B7DA0388F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F55AF-8635-4F02-BB85-D0FCE2CD8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6229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137656-90B8-656E-5796-9522E5163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AB07BCF-062A-6DB0-7F3E-C9E69FCE8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9FD0AD9-C50E-F69C-B89B-70C37ADA75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246AA40-4709-02CA-F5D4-EE30FC7B08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2C797C-D177-6DEB-847D-96C249C31E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ED24722-2A9B-BFD2-5B1C-097139D74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0B5C-6821-43F8-ABAB-85D166C80C1F}" type="datetimeFigureOut">
              <a:rPr lang="de-DE" smtClean="0"/>
              <a:t>27.02.2024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6077F66-3872-6968-D547-D0B22CED5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293D8CE-C22B-1B1C-1ADF-FCFC5305B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F55AF-8635-4F02-BB85-D0FCE2CD8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48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21728D-7E3F-89D5-8D36-760ABDE06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813D0BB-B7E1-5E5C-7430-B590AD34F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0B5C-6821-43F8-ABAB-85D166C80C1F}" type="datetimeFigureOut">
              <a:rPr lang="de-DE" smtClean="0"/>
              <a:t>27.02.2024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24575D3-A6FA-6BC6-A43A-73CE49CC1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43B1ED-F35F-3D7B-7E2E-FDCE2F77F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F55AF-8635-4F02-BB85-D0FCE2CD8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1010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5F5680E-6AD6-DDDB-5F49-F24F8F79B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0B5C-6821-43F8-ABAB-85D166C80C1F}" type="datetimeFigureOut">
              <a:rPr lang="de-DE" smtClean="0"/>
              <a:t>27.02.2024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4E19070-6193-978B-4C24-9ADFFE57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2C62D06-A9FA-A381-BC12-4AD886334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F55AF-8635-4F02-BB85-D0FCE2CD8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5364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CA608F-AEF6-3899-61E8-DEBD2EC37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D53EDC-EC2D-083F-8808-2CCAF30A6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31E301F-C17F-8D9B-8265-3969F1E2C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F665C5D-4FF2-6CE8-88AF-42034D888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0B5C-6821-43F8-ABAB-85D166C80C1F}" type="datetimeFigureOut">
              <a:rPr lang="de-DE" smtClean="0"/>
              <a:t>27.02.2024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36AFF4A-A298-B59B-F073-D1C6E13E3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D1D8632-366C-F852-32E5-FB63799DB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F55AF-8635-4F02-BB85-D0FCE2CD8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6173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F90816-605C-95F7-F192-BE7A71D2F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73C5A44-F340-E489-4C4E-248F065071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BB7BE54-8BCA-2FF0-9E85-3359FADF0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F72D8D8-9F91-23A4-CB34-3E131B8C8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0B5C-6821-43F8-ABAB-85D166C80C1F}" type="datetimeFigureOut">
              <a:rPr lang="de-DE" smtClean="0"/>
              <a:t>27.02.2024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A81BD39-CD24-E5A7-4170-20ABB8A6D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39C0355-1565-B1A1-BF2F-1A2291D07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F55AF-8635-4F02-BB85-D0FCE2CD8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3245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FB6F829-A4DF-07AD-CAEE-7EDEBCEAE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18DF185-B4BD-7960-7494-0D0E90894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E8FC10-BB07-366E-E117-7E2735DA4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360B5C-6821-43F8-ABAB-85D166C80C1F}" type="datetimeFigureOut">
              <a:rPr lang="de-DE" smtClean="0"/>
              <a:t>27.02.2024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BCA8EB-0ABA-40B4-9C88-C06CB6AFC0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5AB709-7D3B-A3A1-E154-E64B0E1F2B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2F55AF-8635-4F02-BB85-D0FCE2CD8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0039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hteck 67">
            <a:extLst>
              <a:ext uri="{FF2B5EF4-FFF2-40B4-BE49-F238E27FC236}">
                <a16:creationId xmlns:a16="http://schemas.microsoft.com/office/drawing/2014/main" id="{D4673A63-E3DD-F996-FE62-A737602CC636}"/>
              </a:ext>
            </a:extLst>
          </p:cNvPr>
          <p:cNvSpPr/>
          <p:nvPr/>
        </p:nvSpPr>
        <p:spPr>
          <a:xfrm>
            <a:off x="74428" y="180753"/>
            <a:ext cx="9441711" cy="6539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CB3E394-9CD9-0A79-BBE3-4F852EE123E4}"/>
              </a:ext>
            </a:extLst>
          </p:cNvPr>
          <p:cNvSpPr/>
          <p:nvPr/>
        </p:nvSpPr>
        <p:spPr>
          <a:xfrm>
            <a:off x="372153" y="479916"/>
            <a:ext cx="2110154" cy="3265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Controller</a:t>
            </a: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9CC8A0A-C77C-2855-1B4B-1FE349C949D6}"/>
              </a:ext>
            </a:extLst>
          </p:cNvPr>
          <p:cNvSpPr/>
          <p:nvPr/>
        </p:nvSpPr>
        <p:spPr>
          <a:xfrm>
            <a:off x="3665687" y="479916"/>
            <a:ext cx="2110154" cy="3265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Scene</a:t>
            </a:r>
          </a:p>
          <a:p>
            <a:r>
              <a:rPr lang="de-DE" sz="1200" i="1" dirty="0">
                <a:solidFill>
                  <a:schemeClr val="tx1"/>
                </a:solidFill>
              </a:rPr>
              <a:t>Tasks, </a:t>
            </a:r>
            <a:r>
              <a:rPr lang="de-DE" sz="1200" i="1" dirty="0" err="1">
                <a:solidFill>
                  <a:schemeClr val="tx1"/>
                </a:solidFill>
              </a:rPr>
              <a:t>Constraints</a:t>
            </a:r>
            <a:endParaRPr lang="de-DE" sz="1200" i="1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1380492C-CA05-988F-6AA7-E8CE296448BA}"/>
              </a:ext>
            </a:extLst>
          </p:cNvPr>
          <p:cNvSpPr/>
          <p:nvPr/>
        </p:nvSpPr>
        <p:spPr>
          <a:xfrm>
            <a:off x="6959221" y="479916"/>
            <a:ext cx="2110154" cy="3265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Solver</a:t>
            </a: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F430D03-FDC9-83D9-7F0C-9E14675B6044}"/>
              </a:ext>
            </a:extLst>
          </p:cNvPr>
          <p:cNvSpPr/>
          <p:nvPr/>
        </p:nvSpPr>
        <p:spPr>
          <a:xfrm>
            <a:off x="3073826" y="4552442"/>
            <a:ext cx="3293534" cy="18265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chemeClr val="tx1"/>
                </a:solidFill>
              </a:rPr>
              <a:t>Robot Model</a:t>
            </a:r>
          </a:p>
          <a:p>
            <a:endParaRPr lang="de-DE" sz="1600" dirty="0">
              <a:solidFill>
                <a:schemeClr val="tx1"/>
              </a:solidFill>
            </a:endParaRPr>
          </a:p>
          <a:p>
            <a:endParaRPr lang="de-DE" sz="1600" dirty="0">
              <a:solidFill>
                <a:schemeClr val="tx1"/>
              </a:solidFill>
            </a:endParaRPr>
          </a:p>
          <a:p>
            <a:endParaRPr lang="de-DE" sz="1600" dirty="0">
              <a:solidFill>
                <a:schemeClr val="tx1"/>
              </a:solidFill>
            </a:endParaRPr>
          </a:p>
          <a:p>
            <a:endParaRPr lang="de-DE" sz="1600" dirty="0">
              <a:solidFill>
                <a:schemeClr val="tx1"/>
              </a:solidFill>
            </a:endParaRPr>
          </a:p>
          <a:p>
            <a:endParaRPr lang="de-DE" sz="1600" dirty="0">
              <a:solidFill>
                <a:schemeClr val="tx1"/>
              </a:solidFill>
            </a:endParaRPr>
          </a:p>
          <a:p>
            <a:endParaRPr lang="de-DE" sz="1600" dirty="0">
              <a:solidFill>
                <a:schemeClr val="tx1"/>
              </a:solidFill>
            </a:endParaRP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E3E7799D-277A-295D-16FC-F0B42CC4C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026" y="4744895"/>
            <a:ext cx="1366571" cy="1464388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D92FBE37-8311-52D4-4008-FB9A0961013E}"/>
              </a:ext>
            </a:extLst>
          </p:cNvPr>
          <p:cNvSpPr/>
          <p:nvPr/>
        </p:nvSpPr>
        <p:spPr>
          <a:xfrm>
            <a:off x="3212553" y="5020109"/>
            <a:ext cx="803026" cy="4444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tx1"/>
                </a:solidFill>
              </a:rPr>
              <a:t>KDL</a:t>
            </a:r>
          </a:p>
          <a:p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4EA80C24-A7B7-4921-9DFD-EF6A510D6E75}"/>
              </a:ext>
            </a:extLst>
          </p:cNvPr>
          <p:cNvSpPr/>
          <p:nvPr/>
        </p:nvSpPr>
        <p:spPr>
          <a:xfrm>
            <a:off x="3415755" y="5267737"/>
            <a:ext cx="803026" cy="4444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tx1"/>
                </a:solidFill>
              </a:rPr>
              <a:t>RBDL</a:t>
            </a:r>
          </a:p>
          <a:p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37202F82-33D3-6FBA-AF76-7FA9F4A2965C}"/>
              </a:ext>
            </a:extLst>
          </p:cNvPr>
          <p:cNvSpPr/>
          <p:nvPr/>
        </p:nvSpPr>
        <p:spPr>
          <a:xfrm>
            <a:off x="3591890" y="5535367"/>
            <a:ext cx="867216" cy="4444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tx1"/>
                </a:solidFill>
              </a:rPr>
              <a:t>Pinocchio</a:t>
            </a:r>
          </a:p>
          <a:p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06047D6A-4369-B8A8-1054-4F132F2399C2}"/>
              </a:ext>
            </a:extLst>
          </p:cNvPr>
          <p:cNvSpPr/>
          <p:nvPr/>
        </p:nvSpPr>
        <p:spPr>
          <a:xfrm>
            <a:off x="3835761" y="5790229"/>
            <a:ext cx="867216" cy="4444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 err="1">
                <a:solidFill>
                  <a:schemeClr val="tx1"/>
                </a:solidFill>
              </a:rPr>
              <a:t>HyRoDyn</a:t>
            </a:r>
            <a:endParaRPr lang="de-DE" sz="1200" dirty="0">
              <a:solidFill>
                <a:schemeClr val="tx1"/>
              </a:solidFill>
            </a:endParaRPr>
          </a:p>
          <a:p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18FACA07-CB8B-62D9-1372-878A9FC79B6C}"/>
              </a:ext>
            </a:extLst>
          </p:cNvPr>
          <p:cNvSpPr/>
          <p:nvPr/>
        </p:nvSpPr>
        <p:spPr>
          <a:xfrm>
            <a:off x="3991998" y="1597349"/>
            <a:ext cx="803026" cy="4444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tx1"/>
                </a:solidFill>
              </a:rPr>
              <a:t>Velocity</a:t>
            </a:r>
          </a:p>
          <a:p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D95C69D7-6EE2-66FD-E6A4-AC0833374AF2}"/>
              </a:ext>
            </a:extLst>
          </p:cNvPr>
          <p:cNvSpPr/>
          <p:nvPr/>
        </p:nvSpPr>
        <p:spPr>
          <a:xfrm>
            <a:off x="4195200" y="1870378"/>
            <a:ext cx="803026" cy="4444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tx1"/>
                </a:solidFill>
              </a:rPr>
              <a:t>TSID</a:t>
            </a:r>
          </a:p>
          <a:p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CFE3D2FF-F177-61A1-680C-60E9531816EC}"/>
              </a:ext>
            </a:extLst>
          </p:cNvPr>
          <p:cNvSpPr/>
          <p:nvPr/>
        </p:nvSpPr>
        <p:spPr>
          <a:xfrm>
            <a:off x="4413614" y="2120704"/>
            <a:ext cx="800294" cy="4444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1200" dirty="0">
              <a:solidFill>
                <a:schemeClr val="tx1"/>
              </a:solidFill>
            </a:endParaRPr>
          </a:p>
          <a:p>
            <a:r>
              <a:rPr lang="de-DE" sz="1200" dirty="0" err="1">
                <a:solidFill>
                  <a:schemeClr val="tx1"/>
                </a:solidFill>
              </a:rPr>
              <a:t>Reduced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</a:p>
          <a:p>
            <a:r>
              <a:rPr lang="de-DE" sz="1200" dirty="0">
                <a:solidFill>
                  <a:schemeClr val="tx1"/>
                </a:solidFill>
              </a:rPr>
              <a:t>TSID</a:t>
            </a:r>
          </a:p>
          <a:p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D5B98D53-D719-A3BC-5F9E-8E7E4511DB95}"/>
              </a:ext>
            </a:extLst>
          </p:cNvPr>
          <p:cNvSpPr/>
          <p:nvPr/>
        </p:nvSpPr>
        <p:spPr>
          <a:xfrm>
            <a:off x="487550" y="1484496"/>
            <a:ext cx="1095322" cy="4444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tx1"/>
                </a:solidFill>
              </a:rPr>
              <a:t>Pose Control</a:t>
            </a:r>
          </a:p>
          <a:p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7F58D6B0-9DC1-2420-FBE8-103147FBE540}"/>
              </a:ext>
            </a:extLst>
          </p:cNvPr>
          <p:cNvSpPr/>
          <p:nvPr/>
        </p:nvSpPr>
        <p:spPr>
          <a:xfrm>
            <a:off x="690751" y="1732124"/>
            <a:ext cx="1095321" cy="4444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tx1"/>
                </a:solidFill>
              </a:rPr>
              <a:t>Force Control</a:t>
            </a:r>
          </a:p>
          <a:p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C3764FC4-AB71-73CB-3A28-1F915E0314ED}"/>
              </a:ext>
            </a:extLst>
          </p:cNvPr>
          <p:cNvSpPr/>
          <p:nvPr/>
        </p:nvSpPr>
        <p:spPr>
          <a:xfrm>
            <a:off x="866886" y="1999754"/>
            <a:ext cx="1137599" cy="4444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tx1"/>
                </a:solidFill>
              </a:rPr>
              <a:t>Potential Field</a:t>
            </a:r>
          </a:p>
          <a:p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BA908FF8-437B-CA39-4C85-48F91ECEFCDB}"/>
              </a:ext>
            </a:extLst>
          </p:cNvPr>
          <p:cNvSpPr/>
          <p:nvPr/>
        </p:nvSpPr>
        <p:spPr>
          <a:xfrm>
            <a:off x="1110758" y="2254616"/>
            <a:ext cx="1069862" cy="4444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tx1"/>
                </a:solidFill>
              </a:rPr>
              <a:t>Joint Limits</a:t>
            </a:r>
          </a:p>
          <a:p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FBF99EE2-2AD1-C8E0-1F56-65154602762B}"/>
              </a:ext>
            </a:extLst>
          </p:cNvPr>
          <p:cNvSpPr/>
          <p:nvPr/>
        </p:nvSpPr>
        <p:spPr>
          <a:xfrm>
            <a:off x="1277551" y="2516649"/>
            <a:ext cx="1069862" cy="4444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B7D6E784-10A8-C3ED-B715-B1DF0BB7F24F}"/>
              </a:ext>
            </a:extLst>
          </p:cNvPr>
          <p:cNvSpPr/>
          <p:nvPr/>
        </p:nvSpPr>
        <p:spPr>
          <a:xfrm>
            <a:off x="4696593" y="2516649"/>
            <a:ext cx="800294" cy="4444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3E92776F-A841-ADDD-B691-58611D3AEB5C}"/>
              </a:ext>
            </a:extLst>
          </p:cNvPr>
          <p:cNvSpPr/>
          <p:nvPr/>
        </p:nvSpPr>
        <p:spPr>
          <a:xfrm>
            <a:off x="7150064" y="1414842"/>
            <a:ext cx="803026" cy="4444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tx1"/>
                </a:solidFill>
              </a:rPr>
              <a:t>HLS</a:t>
            </a:r>
          </a:p>
          <a:p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F39832A9-7BD9-438E-DEB6-68BB93F53B28}"/>
              </a:ext>
            </a:extLst>
          </p:cNvPr>
          <p:cNvSpPr/>
          <p:nvPr/>
        </p:nvSpPr>
        <p:spPr>
          <a:xfrm>
            <a:off x="7353266" y="1687871"/>
            <a:ext cx="875334" cy="4444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 err="1">
                <a:solidFill>
                  <a:schemeClr val="tx1"/>
                </a:solidFill>
              </a:rPr>
              <a:t>qpOASES</a:t>
            </a:r>
            <a:endParaRPr lang="de-DE" sz="1200" dirty="0">
              <a:solidFill>
                <a:schemeClr val="tx1"/>
              </a:solidFill>
            </a:endParaRPr>
          </a:p>
          <a:p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9FE4B755-3018-1A96-2027-0F5B825CAFAF}"/>
              </a:ext>
            </a:extLst>
          </p:cNvPr>
          <p:cNvSpPr/>
          <p:nvPr/>
        </p:nvSpPr>
        <p:spPr>
          <a:xfrm>
            <a:off x="7571680" y="1963598"/>
            <a:ext cx="800294" cy="4444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 err="1">
                <a:solidFill>
                  <a:schemeClr val="tx1"/>
                </a:solidFill>
              </a:rPr>
              <a:t>proxQP</a:t>
            </a:r>
            <a:endParaRPr lang="de-DE" sz="1200" dirty="0">
              <a:solidFill>
                <a:schemeClr val="tx1"/>
              </a:solidFill>
            </a:endParaRPr>
          </a:p>
          <a:p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CAA3BAE6-CA11-576D-F7F7-9D30BF9796DB}"/>
              </a:ext>
            </a:extLst>
          </p:cNvPr>
          <p:cNvSpPr/>
          <p:nvPr/>
        </p:nvSpPr>
        <p:spPr>
          <a:xfrm>
            <a:off x="7828453" y="2232864"/>
            <a:ext cx="944586" cy="4444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 err="1">
                <a:solidFill>
                  <a:schemeClr val="tx1"/>
                </a:solidFill>
              </a:rPr>
              <a:t>eiquadprog</a:t>
            </a:r>
            <a:endParaRPr lang="de-DE" sz="1200" dirty="0">
              <a:solidFill>
                <a:schemeClr val="tx1"/>
              </a:solidFill>
            </a:endParaRPr>
          </a:p>
          <a:p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5AF98B51-3949-B4D1-658F-F39AFF0D1CCA}"/>
              </a:ext>
            </a:extLst>
          </p:cNvPr>
          <p:cNvSpPr/>
          <p:nvPr/>
        </p:nvSpPr>
        <p:spPr>
          <a:xfrm>
            <a:off x="8039561" y="2542459"/>
            <a:ext cx="877412" cy="4444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 err="1">
                <a:solidFill>
                  <a:schemeClr val="tx1"/>
                </a:solidFill>
              </a:rPr>
              <a:t>qpSwift</a:t>
            </a:r>
            <a:endParaRPr lang="de-DE" sz="1200" dirty="0">
              <a:solidFill>
                <a:schemeClr val="tx1"/>
              </a:solidFill>
            </a:endParaRPr>
          </a:p>
          <a:p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5CC9D522-7440-E59F-4387-D88A9415C98D}"/>
              </a:ext>
            </a:extLst>
          </p:cNvPr>
          <p:cNvSpPr/>
          <p:nvPr/>
        </p:nvSpPr>
        <p:spPr>
          <a:xfrm>
            <a:off x="10021846" y="2528943"/>
            <a:ext cx="1868625" cy="2463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Robot</a:t>
            </a: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BAB658D3-DE54-C1C1-D047-80666EA8C819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2482307" y="2112773"/>
            <a:ext cx="11833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1E9C9F21-F76A-15F4-5771-C0704A815D08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5775841" y="2112773"/>
            <a:ext cx="11833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0DFBAE50-FC91-E606-8757-415CBDF07A30}"/>
              </a:ext>
            </a:extLst>
          </p:cNvPr>
          <p:cNvCxnSpPr>
            <a:cxnSpLocks/>
            <a:stCxn id="17" idx="0"/>
            <a:endCxn id="15" idx="2"/>
          </p:cNvCxnSpPr>
          <p:nvPr/>
        </p:nvCxnSpPr>
        <p:spPr>
          <a:xfrm flipV="1">
            <a:off x="4720593" y="3745630"/>
            <a:ext cx="171" cy="8068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Verbinder: gewinkelt 49">
            <a:extLst>
              <a:ext uri="{FF2B5EF4-FFF2-40B4-BE49-F238E27FC236}">
                <a16:creationId xmlns:a16="http://schemas.microsoft.com/office/drawing/2014/main" id="{BF6E3FE6-B410-00BC-B647-F3671A4DADC9}"/>
              </a:ext>
            </a:extLst>
          </p:cNvPr>
          <p:cNvCxnSpPr>
            <a:cxnSpLocks/>
            <a:stCxn id="16" idx="3"/>
            <a:endCxn id="40" idx="0"/>
          </p:cNvCxnSpPr>
          <p:nvPr/>
        </p:nvCxnSpPr>
        <p:spPr>
          <a:xfrm>
            <a:off x="9069375" y="2112773"/>
            <a:ext cx="1886784" cy="41617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Verbinder: gewinkelt 51">
            <a:extLst>
              <a:ext uri="{FF2B5EF4-FFF2-40B4-BE49-F238E27FC236}">
                <a16:creationId xmlns:a16="http://schemas.microsoft.com/office/drawing/2014/main" id="{A76FF7C2-FF09-BF2A-EAE7-156C9168490F}"/>
              </a:ext>
            </a:extLst>
          </p:cNvPr>
          <p:cNvCxnSpPr>
            <a:cxnSpLocks/>
            <a:stCxn id="40" idx="2"/>
            <a:endCxn id="17" idx="3"/>
          </p:cNvCxnSpPr>
          <p:nvPr/>
        </p:nvCxnSpPr>
        <p:spPr>
          <a:xfrm rot="5400000">
            <a:off x="8425353" y="2934896"/>
            <a:ext cx="472815" cy="458879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Verbinder: gewinkelt 52">
            <a:extLst>
              <a:ext uri="{FF2B5EF4-FFF2-40B4-BE49-F238E27FC236}">
                <a16:creationId xmlns:a16="http://schemas.microsoft.com/office/drawing/2014/main" id="{83A5D0D2-729E-5DC4-AEFF-6255EBB397CE}"/>
              </a:ext>
            </a:extLst>
          </p:cNvPr>
          <p:cNvCxnSpPr>
            <a:cxnSpLocks/>
            <a:stCxn id="17" idx="1"/>
            <a:endCxn id="12" idx="2"/>
          </p:cNvCxnSpPr>
          <p:nvPr/>
        </p:nvCxnSpPr>
        <p:spPr>
          <a:xfrm rot="10800000">
            <a:off x="1427230" y="3745631"/>
            <a:ext cx="1646596" cy="172007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0" name="Grafik 69" descr="Ein Bild, das Roboter, Spielzeug, Mecha enthält.&#10;&#10;Automatisch generierte Beschreibung">
            <a:extLst>
              <a:ext uri="{FF2B5EF4-FFF2-40B4-BE49-F238E27FC236}">
                <a16:creationId xmlns:a16="http://schemas.microsoft.com/office/drawing/2014/main" id="{8A81F263-B0D6-267B-F425-62867406DA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3505" y="3022825"/>
            <a:ext cx="1366571" cy="1825739"/>
          </a:xfrm>
          <a:prstGeom prst="rect">
            <a:avLst/>
          </a:prstGeom>
        </p:spPr>
      </p:pic>
      <p:pic>
        <p:nvPicPr>
          <p:cNvPr id="72" name="Grafik 71">
            <a:extLst>
              <a:ext uri="{FF2B5EF4-FFF2-40B4-BE49-F238E27FC236}">
                <a16:creationId xmlns:a16="http://schemas.microsoft.com/office/drawing/2014/main" id="{72852633-2E3C-8FBD-B7C6-D2C3BDAB68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6784" y="1742579"/>
            <a:ext cx="1076325" cy="257175"/>
          </a:xfrm>
          <a:prstGeom prst="rect">
            <a:avLst/>
          </a:prstGeom>
        </p:spPr>
      </p:pic>
      <p:sp>
        <p:nvSpPr>
          <p:cNvPr id="75" name="Textfeld 74">
            <a:extLst>
              <a:ext uri="{FF2B5EF4-FFF2-40B4-BE49-F238E27FC236}">
                <a16:creationId xmlns:a16="http://schemas.microsoft.com/office/drawing/2014/main" id="{619366E9-CCE0-10B4-EC0B-FF1FA8612FA0}"/>
              </a:ext>
            </a:extLst>
          </p:cNvPr>
          <p:cNvSpPr txBox="1"/>
          <p:nvPr/>
        </p:nvSpPr>
        <p:spPr>
          <a:xfrm>
            <a:off x="6207259" y="1798569"/>
            <a:ext cx="70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QP</a:t>
            </a:r>
          </a:p>
        </p:txBody>
      </p:sp>
      <p:pic>
        <p:nvPicPr>
          <p:cNvPr id="77" name="Grafik 76">
            <a:extLst>
              <a:ext uri="{FF2B5EF4-FFF2-40B4-BE49-F238E27FC236}">
                <a16:creationId xmlns:a16="http://schemas.microsoft.com/office/drawing/2014/main" id="{511D17E6-2DFC-2B06-7A2E-4D3F0CEBE9C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1218" b="-5373"/>
          <a:stretch/>
        </p:blipFill>
        <p:spPr>
          <a:xfrm>
            <a:off x="2773275" y="1802769"/>
            <a:ext cx="534348" cy="270992"/>
          </a:xfrm>
          <a:prstGeom prst="rect">
            <a:avLst/>
          </a:prstGeom>
        </p:spPr>
      </p:pic>
      <p:pic>
        <p:nvPicPr>
          <p:cNvPr id="79" name="Grafik 78">
            <a:extLst>
              <a:ext uri="{FF2B5EF4-FFF2-40B4-BE49-F238E27FC236}">
                <a16:creationId xmlns:a16="http://schemas.microsoft.com/office/drawing/2014/main" id="{F7F8EE96-DCF9-3461-0494-DBDDED9527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1079" y="5128036"/>
            <a:ext cx="400050" cy="228600"/>
          </a:xfrm>
          <a:prstGeom prst="rect">
            <a:avLst/>
          </a:prstGeom>
        </p:spPr>
      </p:pic>
      <p:pic>
        <p:nvPicPr>
          <p:cNvPr id="81" name="Grafik 80">
            <a:extLst>
              <a:ext uri="{FF2B5EF4-FFF2-40B4-BE49-F238E27FC236}">
                <a16:creationId xmlns:a16="http://schemas.microsoft.com/office/drawing/2014/main" id="{0F94E0B3-1945-C10C-A019-C7C6BD5D65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3956" y="5153437"/>
            <a:ext cx="400050" cy="228600"/>
          </a:xfrm>
          <a:prstGeom prst="rect">
            <a:avLst/>
          </a:prstGeom>
        </p:spPr>
      </p:pic>
      <p:sp>
        <p:nvSpPr>
          <p:cNvPr id="82" name="Textfeld 81">
            <a:extLst>
              <a:ext uri="{FF2B5EF4-FFF2-40B4-BE49-F238E27FC236}">
                <a16:creationId xmlns:a16="http://schemas.microsoft.com/office/drawing/2014/main" id="{52EA3E94-47BD-BEE9-592D-A5F917FFB463}"/>
              </a:ext>
            </a:extLst>
          </p:cNvPr>
          <p:cNvSpPr txBox="1"/>
          <p:nvPr/>
        </p:nvSpPr>
        <p:spPr>
          <a:xfrm>
            <a:off x="4795024" y="3921841"/>
            <a:ext cx="1183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Kinematics</a:t>
            </a:r>
            <a:r>
              <a:rPr lang="de-DE" sz="1400" dirty="0"/>
              <a:t>/</a:t>
            </a:r>
          </a:p>
          <a:p>
            <a:r>
              <a:rPr lang="de-DE" sz="1400" dirty="0"/>
              <a:t>Dynamics</a:t>
            </a: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EBF16F58-D219-E2ED-5B31-ACDCCE655DDC}"/>
              </a:ext>
            </a:extLst>
          </p:cNvPr>
          <p:cNvSpPr txBox="1"/>
          <p:nvPr/>
        </p:nvSpPr>
        <p:spPr>
          <a:xfrm>
            <a:off x="338634" y="5886117"/>
            <a:ext cx="1940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ARC-OPT</a:t>
            </a:r>
          </a:p>
          <a:p>
            <a:r>
              <a:rPr lang="de-DE" dirty="0"/>
              <a:t>WBC Library</a:t>
            </a:r>
          </a:p>
        </p:txBody>
      </p:sp>
    </p:spTree>
    <p:extLst>
      <p:ext uri="{BB962C8B-B14F-4D97-AF65-F5344CB8AC3E}">
        <p14:creationId xmlns:p14="http://schemas.microsoft.com/office/powerpoint/2010/main" val="884762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Breitbild</PresentationFormat>
  <Paragraphs>65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Dennis Mronga</dc:creator>
  <cp:lastModifiedBy>Dennis Mronga</cp:lastModifiedBy>
  <cp:revision>2</cp:revision>
  <dcterms:created xsi:type="dcterms:W3CDTF">2024-02-27T14:02:06Z</dcterms:created>
  <dcterms:modified xsi:type="dcterms:W3CDTF">2024-02-27T14:25:24Z</dcterms:modified>
</cp:coreProperties>
</file>