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0" r:id="rId3"/>
    <p:sldId id="257" r:id="rId4"/>
    <p:sldId id="258" r:id="rId5"/>
    <p:sldId id="259"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47"/>
    <p:restoredTop sz="80702"/>
  </p:normalViewPr>
  <p:slideViewPr>
    <p:cSldViewPr snapToGrid="0" snapToObjects="1">
      <p:cViewPr varScale="1">
        <p:scale>
          <a:sx n="77" d="100"/>
          <a:sy n="77" d="100"/>
        </p:scale>
        <p:origin x="18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A8E79F-9907-984D-BFC2-87F4B1B195B1}" type="datetimeFigureOut">
              <a:rPr lang="en-US" smtClean="0"/>
              <a:t>3/15/18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A30D00-3275-5949-9C00-6518709659FB}" type="slidenum">
              <a:rPr lang="en-US" smtClean="0"/>
              <a:t>‹#›</a:t>
            </a:fld>
            <a:endParaRPr lang="en-US"/>
          </a:p>
        </p:txBody>
      </p:sp>
    </p:spTree>
    <p:extLst>
      <p:ext uri="{BB962C8B-B14F-4D97-AF65-F5344CB8AC3E}">
        <p14:creationId xmlns:p14="http://schemas.microsoft.com/office/powerpoint/2010/main" val="3215029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was a notice of unstable API. So, we matched the numbers with Morningstar data just to check if the numbers are correct. They were same, so, we ended up taking the data from Google.</a:t>
            </a:r>
          </a:p>
          <a:p>
            <a:r>
              <a:rPr lang="en-US" dirty="0"/>
              <a:t>All rows and columns have data, and,  we didn’t have to clean it.</a:t>
            </a:r>
          </a:p>
        </p:txBody>
      </p:sp>
      <p:sp>
        <p:nvSpPr>
          <p:cNvPr id="4" name="Slide Number Placeholder 3"/>
          <p:cNvSpPr>
            <a:spLocks noGrp="1"/>
          </p:cNvSpPr>
          <p:nvPr>
            <p:ph type="sldNum" sz="quarter" idx="10"/>
          </p:nvPr>
        </p:nvSpPr>
        <p:spPr/>
        <p:txBody>
          <a:bodyPr/>
          <a:lstStyle/>
          <a:p>
            <a:fld id="{D9A30D00-3275-5949-9C00-6518709659FB}" type="slidenum">
              <a:rPr lang="en-US" smtClean="0"/>
              <a:t>4</a:t>
            </a:fld>
            <a:endParaRPr lang="en-US"/>
          </a:p>
        </p:txBody>
      </p:sp>
    </p:spTree>
    <p:extLst>
      <p:ext uri="{BB962C8B-B14F-4D97-AF65-F5344CB8AC3E}">
        <p14:creationId xmlns:p14="http://schemas.microsoft.com/office/powerpoint/2010/main" val="393353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risk calculations for these stocks. So, what is value at risk? It’s  the measure of the Risk of loss for investment. It estimates how much a set of investment might loose in a set time period in normal market conditions.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much value do we put at risk by investing in a particular stock??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use various functions of pandas.</a:t>
            </a:r>
          </a:p>
          <a:p>
            <a:endParaRPr lang="en-US" dirty="0"/>
          </a:p>
        </p:txBody>
      </p:sp>
      <p:sp>
        <p:nvSpPr>
          <p:cNvPr id="4" name="Slide Number Placeholder 3"/>
          <p:cNvSpPr>
            <a:spLocks noGrp="1"/>
          </p:cNvSpPr>
          <p:nvPr>
            <p:ph type="sldNum" sz="quarter" idx="10"/>
          </p:nvPr>
        </p:nvSpPr>
        <p:spPr/>
        <p:txBody>
          <a:bodyPr/>
          <a:lstStyle/>
          <a:p>
            <a:fld id="{D9A30D00-3275-5949-9C00-6518709659FB}" type="slidenum">
              <a:rPr lang="en-US" smtClean="0"/>
              <a:t>9</a:t>
            </a:fld>
            <a:endParaRPr lang="en-US"/>
          </a:p>
        </p:txBody>
      </p:sp>
    </p:spTree>
    <p:extLst>
      <p:ext uri="{BB962C8B-B14F-4D97-AF65-F5344CB8AC3E}">
        <p14:creationId xmlns:p14="http://schemas.microsoft.com/office/powerpoint/2010/main" val="4145585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 is the low risk low return among  tech stocks.” This sounds counter intuitive, but, this is only relative to the stocks we have analyzed.</a:t>
            </a:r>
          </a:p>
        </p:txBody>
      </p:sp>
      <p:sp>
        <p:nvSpPr>
          <p:cNvPr id="4" name="Slide Number Placeholder 3"/>
          <p:cNvSpPr>
            <a:spLocks noGrp="1"/>
          </p:cNvSpPr>
          <p:nvPr>
            <p:ph type="sldNum" sz="quarter" idx="10"/>
          </p:nvPr>
        </p:nvSpPr>
        <p:spPr/>
        <p:txBody>
          <a:bodyPr/>
          <a:lstStyle/>
          <a:p>
            <a:fld id="{D9A30D00-3275-5949-9C00-6518709659FB}" type="slidenum">
              <a:rPr lang="en-US" smtClean="0"/>
              <a:t>10</a:t>
            </a:fld>
            <a:endParaRPr lang="en-US"/>
          </a:p>
        </p:txBody>
      </p:sp>
    </p:spTree>
    <p:extLst>
      <p:ext uri="{BB962C8B-B14F-4D97-AF65-F5344CB8AC3E}">
        <p14:creationId xmlns:p14="http://schemas.microsoft.com/office/powerpoint/2010/main" val="335038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C16F-AD43-4248-B983-8AD5BB0355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59D8D7-0EDE-BE4F-9353-7F8ECAAE3A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23BFBC-29D5-EA44-842C-970A32372F83}"/>
              </a:ext>
            </a:extLst>
          </p:cNvPr>
          <p:cNvSpPr>
            <a:spLocks noGrp="1"/>
          </p:cNvSpPr>
          <p:nvPr>
            <p:ph type="dt" sz="half" idx="10"/>
          </p:nvPr>
        </p:nvSpPr>
        <p:spPr/>
        <p:txBody>
          <a:bodyPr/>
          <a:lstStyle/>
          <a:p>
            <a:fld id="{C19BF785-4DC3-344D-8740-1474A0E6638F}" type="datetimeFigureOut">
              <a:rPr lang="en-US" smtClean="0"/>
              <a:t>3/15/18</a:t>
            </a:fld>
            <a:endParaRPr lang="en-US"/>
          </a:p>
        </p:txBody>
      </p:sp>
      <p:sp>
        <p:nvSpPr>
          <p:cNvPr id="5" name="Footer Placeholder 4">
            <a:extLst>
              <a:ext uri="{FF2B5EF4-FFF2-40B4-BE49-F238E27FC236}">
                <a16:creationId xmlns:a16="http://schemas.microsoft.com/office/drawing/2014/main" id="{0D92113D-35FB-5949-9EF7-DEE4872C4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2E985-AA79-104D-8619-0764481E1BD3}"/>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272781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973B-C553-554F-B7EB-868AE10D19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16CAC1-1BD2-974F-AE24-F6A3513C4C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D8F18-5F90-F441-AFD4-1C663C5A8DAF}"/>
              </a:ext>
            </a:extLst>
          </p:cNvPr>
          <p:cNvSpPr>
            <a:spLocks noGrp="1"/>
          </p:cNvSpPr>
          <p:nvPr>
            <p:ph type="dt" sz="half" idx="10"/>
          </p:nvPr>
        </p:nvSpPr>
        <p:spPr/>
        <p:txBody>
          <a:bodyPr/>
          <a:lstStyle/>
          <a:p>
            <a:fld id="{C19BF785-4DC3-344D-8740-1474A0E6638F}" type="datetimeFigureOut">
              <a:rPr lang="en-US" smtClean="0"/>
              <a:t>3/15/18</a:t>
            </a:fld>
            <a:endParaRPr lang="en-US"/>
          </a:p>
        </p:txBody>
      </p:sp>
      <p:sp>
        <p:nvSpPr>
          <p:cNvPr id="5" name="Footer Placeholder 4">
            <a:extLst>
              <a:ext uri="{FF2B5EF4-FFF2-40B4-BE49-F238E27FC236}">
                <a16:creationId xmlns:a16="http://schemas.microsoft.com/office/drawing/2014/main" id="{DE45CF0C-D9CC-F147-B255-139B47205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EC565-B97F-4F41-A6E8-75924B5494E9}"/>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1770123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3FAFBA-31A1-C94C-B177-67C649F3B0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D6F885-10B8-4E46-B622-A7AE8C691C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5C9DD-09BD-A041-92B6-676614E86CE4}"/>
              </a:ext>
            </a:extLst>
          </p:cNvPr>
          <p:cNvSpPr>
            <a:spLocks noGrp="1"/>
          </p:cNvSpPr>
          <p:nvPr>
            <p:ph type="dt" sz="half" idx="10"/>
          </p:nvPr>
        </p:nvSpPr>
        <p:spPr/>
        <p:txBody>
          <a:bodyPr/>
          <a:lstStyle/>
          <a:p>
            <a:fld id="{C19BF785-4DC3-344D-8740-1474A0E6638F}" type="datetimeFigureOut">
              <a:rPr lang="en-US" smtClean="0"/>
              <a:t>3/15/18</a:t>
            </a:fld>
            <a:endParaRPr lang="en-US"/>
          </a:p>
        </p:txBody>
      </p:sp>
      <p:sp>
        <p:nvSpPr>
          <p:cNvPr id="5" name="Footer Placeholder 4">
            <a:extLst>
              <a:ext uri="{FF2B5EF4-FFF2-40B4-BE49-F238E27FC236}">
                <a16:creationId xmlns:a16="http://schemas.microsoft.com/office/drawing/2014/main" id="{47AE7D5A-0966-8245-B434-754FDB063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0F5CF-404B-A64E-BF73-DAC309CE3C34}"/>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194874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020E-05A7-8A4A-8FF8-117C9C874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A538C9-0F5D-454B-B8CC-55A3AE3557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18B071-7595-B74A-AE43-221DEC683476}"/>
              </a:ext>
            </a:extLst>
          </p:cNvPr>
          <p:cNvSpPr>
            <a:spLocks noGrp="1"/>
          </p:cNvSpPr>
          <p:nvPr>
            <p:ph type="dt" sz="half" idx="10"/>
          </p:nvPr>
        </p:nvSpPr>
        <p:spPr/>
        <p:txBody>
          <a:bodyPr/>
          <a:lstStyle/>
          <a:p>
            <a:fld id="{C19BF785-4DC3-344D-8740-1474A0E6638F}" type="datetimeFigureOut">
              <a:rPr lang="en-US" smtClean="0"/>
              <a:t>3/15/18</a:t>
            </a:fld>
            <a:endParaRPr lang="en-US"/>
          </a:p>
        </p:txBody>
      </p:sp>
      <p:sp>
        <p:nvSpPr>
          <p:cNvPr id="5" name="Footer Placeholder 4">
            <a:extLst>
              <a:ext uri="{FF2B5EF4-FFF2-40B4-BE49-F238E27FC236}">
                <a16:creationId xmlns:a16="http://schemas.microsoft.com/office/drawing/2014/main" id="{0F59F242-C2A6-6443-A63E-826245936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E9C68-7834-9249-8C3D-ABF12CA4BA4E}"/>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417539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42AB-0652-0247-99B5-16C927A80C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EE1CB6-C9A4-B44B-91B2-E1DB8B794B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9D2C27-37E5-6D44-B2F2-AB05A25B650B}"/>
              </a:ext>
            </a:extLst>
          </p:cNvPr>
          <p:cNvSpPr>
            <a:spLocks noGrp="1"/>
          </p:cNvSpPr>
          <p:nvPr>
            <p:ph type="dt" sz="half" idx="10"/>
          </p:nvPr>
        </p:nvSpPr>
        <p:spPr/>
        <p:txBody>
          <a:bodyPr/>
          <a:lstStyle/>
          <a:p>
            <a:fld id="{C19BF785-4DC3-344D-8740-1474A0E6638F}" type="datetimeFigureOut">
              <a:rPr lang="en-US" smtClean="0"/>
              <a:t>3/15/18</a:t>
            </a:fld>
            <a:endParaRPr lang="en-US"/>
          </a:p>
        </p:txBody>
      </p:sp>
      <p:sp>
        <p:nvSpPr>
          <p:cNvPr id="5" name="Footer Placeholder 4">
            <a:extLst>
              <a:ext uri="{FF2B5EF4-FFF2-40B4-BE49-F238E27FC236}">
                <a16:creationId xmlns:a16="http://schemas.microsoft.com/office/drawing/2014/main" id="{20F1E510-DCE0-2749-963F-9136299C3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E2D1-EF41-D74D-BFAB-1176F3FC9757}"/>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393259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4AD1-0BF3-ED47-AE1D-E5FB52F34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C85F01-90C2-EA4D-B6D0-A56185A4CA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3F4C57-F909-A14E-856A-AAF101BCB1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3D8D2-BE61-5347-AAC4-B9C1B8D0F757}"/>
              </a:ext>
            </a:extLst>
          </p:cNvPr>
          <p:cNvSpPr>
            <a:spLocks noGrp="1"/>
          </p:cNvSpPr>
          <p:nvPr>
            <p:ph type="dt" sz="half" idx="10"/>
          </p:nvPr>
        </p:nvSpPr>
        <p:spPr/>
        <p:txBody>
          <a:bodyPr/>
          <a:lstStyle/>
          <a:p>
            <a:fld id="{C19BF785-4DC3-344D-8740-1474A0E6638F}" type="datetimeFigureOut">
              <a:rPr lang="en-US" smtClean="0"/>
              <a:t>3/15/18</a:t>
            </a:fld>
            <a:endParaRPr lang="en-US"/>
          </a:p>
        </p:txBody>
      </p:sp>
      <p:sp>
        <p:nvSpPr>
          <p:cNvPr id="6" name="Footer Placeholder 5">
            <a:extLst>
              <a:ext uri="{FF2B5EF4-FFF2-40B4-BE49-F238E27FC236}">
                <a16:creationId xmlns:a16="http://schemas.microsoft.com/office/drawing/2014/main" id="{4F3B186B-7E58-C84C-8609-AFAAEA5CB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EF9C5-8106-2D42-9E58-DDF481AB6A46}"/>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249203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F437-F701-C64D-B0AA-8566ECBDED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8ACDBB-922B-3149-A387-D31BE4CA3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EF14FA-EDCB-E641-A4C1-8F0EC9CF8D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3DAE54-D2C5-3E45-8D1B-A14D422CD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84331A-60D2-484E-93CD-8B2B3FCF65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103079-39CF-2845-8E49-78CAB40F031F}"/>
              </a:ext>
            </a:extLst>
          </p:cNvPr>
          <p:cNvSpPr>
            <a:spLocks noGrp="1"/>
          </p:cNvSpPr>
          <p:nvPr>
            <p:ph type="dt" sz="half" idx="10"/>
          </p:nvPr>
        </p:nvSpPr>
        <p:spPr/>
        <p:txBody>
          <a:bodyPr/>
          <a:lstStyle/>
          <a:p>
            <a:fld id="{C19BF785-4DC3-344D-8740-1474A0E6638F}" type="datetimeFigureOut">
              <a:rPr lang="en-US" smtClean="0"/>
              <a:t>3/15/18</a:t>
            </a:fld>
            <a:endParaRPr lang="en-US"/>
          </a:p>
        </p:txBody>
      </p:sp>
      <p:sp>
        <p:nvSpPr>
          <p:cNvPr id="8" name="Footer Placeholder 7">
            <a:extLst>
              <a:ext uri="{FF2B5EF4-FFF2-40B4-BE49-F238E27FC236}">
                <a16:creationId xmlns:a16="http://schemas.microsoft.com/office/drawing/2014/main" id="{5748AD3B-1786-2F40-8C67-D38B394BBB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BEFA43-B85D-564A-8A83-F345381BEEA9}"/>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352848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9ABA-2C56-B341-AC35-DC5B7A2868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F38668-3189-054E-83A8-14A4A20924C4}"/>
              </a:ext>
            </a:extLst>
          </p:cNvPr>
          <p:cNvSpPr>
            <a:spLocks noGrp="1"/>
          </p:cNvSpPr>
          <p:nvPr>
            <p:ph type="dt" sz="half" idx="10"/>
          </p:nvPr>
        </p:nvSpPr>
        <p:spPr/>
        <p:txBody>
          <a:bodyPr/>
          <a:lstStyle/>
          <a:p>
            <a:fld id="{C19BF785-4DC3-344D-8740-1474A0E6638F}" type="datetimeFigureOut">
              <a:rPr lang="en-US" smtClean="0"/>
              <a:t>3/15/18</a:t>
            </a:fld>
            <a:endParaRPr lang="en-US"/>
          </a:p>
        </p:txBody>
      </p:sp>
      <p:sp>
        <p:nvSpPr>
          <p:cNvPr id="4" name="Footer Placeholder 3">
            <a:extLst>
              <a:ext uri="{FF2B5EF4-FFF2-40B4-BE49-F238E27FC236}">
                <a16:creationId xmlns:a16="http://schemas.microsoft.com/office/drawing/2014/main" id="{FEEC0469-D2F0-7D4B-832D-A3FFC6AE63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396E86-60D6-094F-A171-E66EFFC6730A}"/>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208587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A1BA7-7706-7441-89E4-F9E233C0970F}"/>
              </a:ext>
            </a:extLst>
          </p:cNvPr>
          <p:cNvSpPr>
            <a:spLocks noGrp="1"/>
          </p:cNvSpPr>
          <p:nvPr>
            <p:ph type="dt" sz="half" idx="10"/>
          </p:nvPr>
        </p:nvSpPr>
        <p:spPr/>
        <p:txBody>
          <a:bodyPr/>
          <a:lstStyle/>
          <a:p>
            <a:fld id="{C19BF785-4DC3-344D-8740-1474A0E6638F}" type="datetimeFigureOut">
              <a:rPr lang="en-US" smtClean="0"/>
              <a:t>3/15/18</a:t>
            </a:fld>
            <a:endParaRPr lang="en-US"/>
          </a:p>
        </p:txBody>
      </p:sp>
      <p:sp>
        <p:nvSpPr>
          <p:cNvPr id="3" name="Footer Placeholder 2">
            <a:extLst>
              <a:ext uri="{FF2B5EF4-FFF2-40B4-BE49-F238E27FC236}">
                <a16:creationId xmlns:a16="http://schemas.microsoft.com/office/drawing/2014/main" id="{FDF31554-42BA-0E45-A0F5-4F2952011F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1187BE-A9C5-8049-A365-8AF78333FC30}"/>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346470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6877-CCDA-0045-9591-8AE47B2E6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F051E8-F754-7645-8C27-E441CC5AED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EC1F67-95E2-704A-BC1E-27BCA86C9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499CFF-3FF5-A149-9BA2-E63BEDB1B5E3}"/>
              </a:ext>
            </a:extLst>
          </p:cNvPr>
          <p:cNvSpPr>
            <a:spLocks noGrp="1"/>
          </p:cNvSpPr>
          <p:nvPr>
            <p:ph type="dt" sz="half" idx="10"/>
          </p:nvPr>
        </p:nvSpPr>
        <p:spPr/>
        <p:txBody>
          <a:bodyPr/>
          <a:lstStyle/>
          <a:p>
            <a:fld id="{C19BF785-4DC3-344D-8740-1474A0E6638F}" type="datetimeFigureOut">
              <a:rPr lang="en-US" smtClean="0"/>
              <a:t>3/15/18</a:t>
            </a:fld>
            <a:endParaRPr lang="en-US"/>
          </a:p>
        </p:txBody>
      </p:sp>
      <p:sp>
        <p:nvSpPr>
          <p:cNvPr id="6" name="Footer Placeholder 5">
            <a:extLst>
              <a:ext uri="{FF2B5EF4-FFF2-40B4-BE49-F238E27FC236}">
                <a16:creationId xmlns:a16="http://schemas.microsoft.com/office/drawing/2014/main" id="{2C7506EA-5A00-B742-8057-38DCDB9851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30CB3-9FD7-3745-AE4B-3FD7EFE454FF}"/>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3353956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E28B-6F24-E245-B9C2-BE8E2A599B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752D69-EFB8-2946-8B1E-7E5BABEB7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2EDBF9-34F2-F44D-AFB6-283B4457DD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F90E78-14CC-F34C-87BF-717723AC7EA3}"/>
              </a:ext>
            </a:extLst>
          </p:cNvPr>
          <p:cNvSpPr>
            <a:spLocks noGrp="1"/>
          </p:cNvSpPr>
          <p:nvPr>
            <p:ph type="dt" sz="half" idx="10"/>
          </p:nvPr>
        </p:nvSpPr>
        <p:spPr/>
        <p:txBody>
          <a:bodyPr/>
          <a:lstStyle/>
          <a:p>
            <a:fld id="{C19BF785-4DC3-344D-8740-1474A0E6638F}" type="datetimeFigureOut">
              <a:rPr lang="en-US" smtClean="0"/>
              <a:t>3/15/18</a:t>
            </a:fld>
            <a:endParaRPr lang="en-US"/>
          </a:p>
        </p:txBody>
      </p:sp>
      <p:sp>
        <p:nvSpPr>
          <p:cNvPr id="6" name="Footer Placeholder 5">
            <a:extLst>
              <a:ext uri="{FF2B5EF4-FFF2-40B4-BE49-F238E27FC236}">
                <a16:creationId xmlns:a16="http://schemas.microsoft.com/office/drawing/2014/main" id="{F5E9799C-213A-3446-A6FE-F65D87551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5C6AB-AF95-4640-AB8B-4E11AE83E67A}"/>
              </a:ext>
            </a:extLst>
          </p:cNvPr>
          <p:cNvSpPr>
            <a:spLocks noGrp="1"/>
          </p:cNvSpPr>
          <p:nvPr>
            <p:ph type="sldNum" sz="quarter" idx="12"/>
          </p:nvPr>
        </p:nvSpPr>
        <p:spPr/>
        <p:txBody>
          <a:bodyPr/>
          <a:lstStyle/>
          <a:p>
            <a:fld id="{198E57EE-C963-2547-B55C-1DE21C0D77FB}" type="slidenum">
              <a:rPr lang="en-US" smtClean="0"/>
              <a:t>‹#›</a:t>
            </a:fld>
            <a:endParaRPr lang="en-US"/>
          </a:p>
        </p:txBody>
      </p:sp>
    </p:spTree>
    <p:extLst>
      <p:ext uri="{BB962C8B-B14F-4D97-AF65-F5344CB8AC3E}">
        <p14:creationId xmlns:p14="http://schemas.microsoft.com/office/powerpoint/2010/main" val="336474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E2A3F-8425-2746-B592-2B90ACABC881}"/>
              </a:ext>
            </a:extLst>
          </p:cNvPr>
          <p:cNvSpPr>
            <a:spLocks noGrp="1"/>
          </p:cNvSpPr>
          <p:nvPr>
            <p:ph type="title"/>
          </p:nvPr>
        </p:nvSpPr>
        <p:spPr>
          <a:xfrm>
            <a:off x="838200" y="224449"/>
            <a:ext cx="10515600" cy="844697"/>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B97F497F-4E48-3E42-9697-A8D26696FBBC}"/>
              </a:ext>
            </a:extLst>
          </p:cNvPr>
          <p:cNvSpPr>
            <a:spLocks noGrp="1"/>
          </p:cNvSpPr>
          <p:nvPr>
            <p:ph type="body" idx="1"/>
          </p:nvPr>
        </p:nvSpPr>
        <p:spPr>
          <a:xfrm>
            <a:off x="675249" y="1252025"/>
            <a:ext cx="10678551" cy="49249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F72AE3-5BB0-084A-B1C1-20C672C40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BF785-4DC3-344D-8740-1474A0E6638F}" type="datetimeFigureOut">
              <a:rPr lang="en-US" smtClean="0"/>
              <a:t>3/15/18</a:t>
            </a:fld>
            <a:endParaRPr lang="en-US"/>
          </a:p>
        </p:txBody>
      </p:sp>
      <p:sp>
        <p:nvSpPr>
          <p:cNvPr id="5" name="Footer Placeholder 4">
            <a:extLst>
              <a:ext uri="{FF2B5EF4-FFF2-40B4-BE49-F238E27FC236}">
                <a16:creationId xmlns:a16="http://schemas.microsoft.com/office/drawing/2014/main" id="{A1622154-971C-5D42-93FC-5EEF9BF93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9DFAB0-FBC7-7D4E-B09F-060AB383FD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E57EE-C963-2547-B55C-1DE21C0D77FB}" type="slidenum">
              <a:rPr lang="en-US" smtClean="0"/>
              <a:t>‹#›</a:t>
            </a:fld>
            <a:endParaRPr lang="en-US"/>
          </a:p>
        </p:txBody>
      </p:sp>
    </p:spTree>
    <p:extLst>
      <p:ext uri="{BB962C8B-B14F-4D97-AF65-F5344CB8AC3E}">
        <p14:creationId xmlns:p14="http://schemas.microsoft.com/office/powerpoint/2010/main" val="1926612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6E3C-4C76-AA4A-B861-92AC6D531754}"/>
              </a:ext>
            </a:extLst>
          </p:cNvPr>
          <p:cNvSpPr>
            <a:spLocks noGrp="1"/>
          </p:cNvSpPr>
          <p:nvPr>
            <p:ph type="ctrTitle"/>
          </p:nvPr>
        </p:nvSpPr>
        <p:spPr>
          <a:xfrm>
            <a:off x="1524000" y="1122363"/>
            <a:ext cx="9473514" cy="2479674"/>
          </a:xfrm>
        </p:spPr>
        <p:txBody>
          <a:bodyPr>
            <a:normAutofit/>
          </a:bodyPr>
          <a:lstStyle/>
          <a:p>
            <a:r>
              <a:rPr lang="en-US" b="1" dirty="0">
                <a:latin typeface="Apple Symbols" panose="02000000000000000000" pitchFamily="2" charset="-79"/>
                <a:ea typeface="Apple Symbols" panose="02000000000000000000" pitchFamily="2" charset="-79"/>
                <a:cs typeface="Apple Symbols" panose="02000000000000000000" pitchFamily="2" charset="-79"/>
              </a:rPr>
              <a:t>Stock price analysis of the past to predict the future.</a:t>
            </a:r>
          </a:p>
        </p:txBody>
      </p:sp>
      <p:sp>
        <p:nvSpPr>
          <p:cNvPr id="3" name="Subtitle 2">
            <a:extLst>
              <a:ext uri="{FF2B5EF4-FFF2-40B4-BE49-F238E27FC236}">
                <a16:creationId xmlns:a16="http://schemas.microsoft.com/office/drawing/2014/main" id="{17AF7DB7-B60C-4F44-8173-7D3A2DADD401}"/>
              </a:ext>
            </a:extLst>
          </p:cNvPr>
          <p:cNvSpPr>
            <a:spLocks noGrp="1"/>
          </p:cNvSpPr>
          <p:nvPr>
            <p:ph type="subTitle" idx="1"/>
          </p:nvPr>
        </p:nvSpPr>
        <p:spPr>
          <a:xfrm>
            <a:off x="1688757" y="4245037"/>
            <a:ext cx="9144000" cy="1052677"/>
          </a:xfrm>
        </p:spPr>
        <p:txBody>
          <a:bodyPr>
            <a:normAutofit/>
          </a:bodyPr>
          <a:lstStyle/>
          <a:p>
            <a:r>
              <a:rPr lang="en-US" sz="3600" dirty="0"/>
              <a:t>By Ashwini, </a:t>
            </a:r>
            <a:r>
              <a:rPr lang="en-US" sz="3600" dirty="0" err="1"/>
              <a:t>Ope</a:t>
            </a:r>
            <a:r>
              <a:rPr lang="en-US" sz="3600" dirty="0"/>
              <a:t>, Amy, </a:t>
            </a:r>
            <a:r>
              <a:rPr lang="en-US" sz="3600" dirty="0" err="1"/>
              <a:t>Jaejun</a:t>
            </a:r>
            <a:r>
              <a:rPr lang="en-US" sz="3600" dirty="0"/>
              <a:t>, and Gayatri</a:t>
            </a:r>
          </a:p>
        </p:txBody>
      </p:sp>
    </p:spTree>
    <p:extLst>
      <p:ext uri="{BB962C8B-B14F-4D97-AF65-F5344CB8AC3E}">
        <p14:creationId xmlns:p14="http://schemas.microsoft.com/office/powerpoint/2010/main" val="297121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0D78-C07A-7641-87E8-8BC07DCEB6BA}"/>
              </a:ext>
            </a:extLst>
          </p:cNvPr>
          <p:cNvSpPr>
            <a:spLocks noGrp="1"/>
          </p:cNvSpPr>
          <p:nvPr>
            <p:ph type="title"/>
          </p:nvPr>
        </p:nvSpPr>
        <p:spPr/>
        <p:txBody>
          <a:bodyPr>
            <a:normAutofit fontScale="90000"/>
          </a:bodyPr>
          <a:lstStyle/>
          <a:p>
            <a:r>
              <a:rPr lang="en-US"/>
              <a:t>        Risk Analysis:</a:t>
            </a:r>
            <a:br>
              <a:rPr lang="en-US"/>
            </a:br>
            <a:endParaRPr lang="en-US" dirty="0"/>
          </a:p>
        </p:txBody>
      </p:sp>
      <p:pic>
        <p:nvPicPr>
          <p:cNvPr id="5" name="Content Placeholder 4">
            <a:extLst>
              <a:ext uri="{FF2B5EF4-FFF2-40B4-BE49-F238E27FC236}">
                <a16:creationId xmlns:a16="http://schemas.microsoft.com/office/drawing/2014/main" id="{14E1D33D-D5BC-4342-A229-C297961381F7}"/>
              </a:ext>
            </a:extLst>
          </p:cNvPr>
          <p:cNvPicPr>
            <a:picLocks noGrp="1" noChangeAspect="1"/>
          </p:cNvPicPr>
          <p:nvPr>
            <p:ph idx="1"/>
          </p:nvPr>
        </p:nvPicPr>
        <p:blipFill>
          <a:blip r:embed="rId3"/>
          <a:stretch>
            <a:fillRect/>
          </a:stretch>
        </p:blipFill>
        <p:spPr>
          <a:xfrm>
            <a:off x="610971" y="1069146"/>
            <a:ext cx="7315200" cy="4572000"/>
          </a:xfrm>
        </p:spPr>
      </p:pic>
      <p:sp>
        <p:nvSpPr>
          <p:cNvPr id="6" name="TextBox 5">
            <a:extLst>
              <a:ext uri="{FF2B5EF4-FFF2-40B4-BE49-F238E27FC236}">
                <a16:creationId xmlns:a16="http://schemas.microsoft.com/office/drawing/2014/main" id="{01CC3622-B5C1-A64E-8EAB-7988E67B812C}"/>
              </a:ext>
            </a:extLst>
          </p:cNvPr>
          <p:cNvSpPr txBox="1"/>
          <p:nvPr/>
        </p:nvSpPr>
        <p:spPr>
          <a:xfrm>
            <a:off x="8054847" y="1209364"/>
            <a:ext cx="381721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We want high return, low risk stocks.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GLD seems to be the low risk low return socks in the entire list.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GOOG is the low risk low return among  tech stocks.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NFLX has the highest return with highest risk.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Risk and returns for FB and AAPL are almost the same.</a:t>
            </a:r>
          </a:p>
          <a:p>
            <a:br>
              <a:rPr lang="en-US" dirty="0"/>
            </a:b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18966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3031-E2E4-754A-8BC8-3DB99F09FFA0}"/>
              </a:ext>
            </a:extLst>
          </p:cNvPr>
          <p:cNvSpPr>
            <a:spLocks noGrp="1"/>
          </p:cNvSpPr>
          <p:nvPr>
            <p:ph type="title"/>
          </p:nvPr>
        </p:nvSpPr>
        <p:spPr/>
        <p:txBody>
          <a:bodyPr/>
          <a:lstStyle/>
          <a:p>
            <a:r>
              <a:rPr lang="en-US" dirty="0"/>
              <a:t>Analysis of AAPL stock</a:t>
            </a:r>
          </a:p>
        </p:txBody>
      </p:sp>
      <p:sp>
        <p:nvSpPr>
          <p:cNvPr id="3" name="Content Placeholder 2">
            <a:extLst>
              <a:ext uri="{FF2B5EF4-FFF2-40B4-BE49-F238E27FC236}">
                <a16:creationId xmlns:a16="http://schemas.microsoft.com/office/drawing/2014/main" id="{8E68224E-1C43-F546-B7A6-11FDDDD4EE8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233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0392-A4EA-D34B-A09D-E574F6C4FCF2}"/>
              </a:ext>
            </a:extLst>
          </p:cNvPr>
          <p:cNvSpPr>
            <a:spLocks noGrp="1"/>
          </p:cNvSpPr>
          <p:nvPr>
            <p:ph type="title"/>
          </p:nvPr>
        </p:nvSpPr>
        <p:spPr/>
        <p:txBody>
          <a:bodyPr>
            <a:normAutofit/>
          </a:bodyPr>
          <a:lstStyle/>
          <a:p>
            <a:r>
              <a:rPr lang="en-US" b="1" dirty="0"/>
              <a:t>Analysis and Findings:</a:t>
            </a:r>
            <a:endParaRPr lang="en-US" dirty="0"/>
          </a:p>
        </p:txBody>
      </p:sp>
      <p:sp>
        <p:nvSpPr>
          <p:cNvPr id="3" name="Content Placeholder 2">
            <a:extLst>
              <a:ext uri="{FF2B5EF4-FFF2-40B4-BE49-F238E27FC236}">
                <a16:creationId xmlns:a16="http://schemas.microsoft.com/office/drawing/2014/main" id="{EAA1C5CE-BEBA-7843-86AC-46CDA7F01C25}"/>
              </a:ext>
            </a:extLst>
          </p:cNvPr>
          <p:cNvSpPr>
            <a:spLocks noGrp="1"/>
          </p:cNvSpPr>
          <p:nvPr>
            <p:ph idx="1"/>
          </p:nvPr>
        </p:nvSpPr>
        <p:spPr/>
        <p:txBody>
          <a:bodyPr/>
          <a:lstStyle/>
          <a:p>
            <a:pPr marL="0" indent="0">
              <a:buNone/>
            </a:pPr>
            <a:br>
              <a:rPr lang="en-US" sz="4000" b="1" dirty="0"/>
            </a:br>
            <a:r>
              <a:rPr lang="en-US" dirty="0"/>
              <a:t>We analyzed: FAANGG for Period: January 1,2017  - December 31,2017 </a:t>
            </a:r>
          </a:p>
          <a:p>
            <a:r>
              <a:rPr lang="en-US" dirty="0"/>
              <a:t>Apple(AAPL)</a:t>
            </a:r>
          </a:p>
          <a:p>
            <a:r>
              <a:rPr lang="en-US" dirty="0"/>
              <a:t>Amazon(AMZN) </a:t>
            </a:r>
          </a:p>
          <a:p>
            <a:r>
              <a:rPr lang="en-US" dirty="0"/>
              <a:t>Facebook(FB)</a:t>
            </a:r>
          </a:p>
          <a:p>
            <a:r>
              <a:rPr lang="en-US" dirty="0"/>
              <a:t>Google(GOOG)</a:t>
            </a:r>
          </a:p>
          <a:p>
            <a:r>
              <a:rPr lang="en-US" dirty="0"/>
              <a:t>Netflix(NFLX) and </a:t>
            </a:r>
          </a:p>
          <a:p>
            <a:r>
              <a:rPr lang="en-US" dirty="0"/>
              <a:t>Gold(GLD) </a:t>
            </a:r>
            <a:br>
              <a:rPr lang="en-US" dirty="0"/>
            </a:br>
            <a:br>
              <a:rPr lang="en-US" b="1" dirty="0"/>
            </a:br>
            <a:endParaRPr lang="en-US" dirty="0"/>
          </a:p>
        </p:txBody>
      </p:sp>
    </p:spTree>
    <p:extLst>
      <p:ext uri="{BB962C8B-B14F-4D97-AF65-F5344CB8AC3E}">
        <p14:creationId xmlns:p14="http://schemas.microsoft.com/office/powerpoint/2010/main" val="68707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B341A6-76BC-944F-9DA9-4174E486AE1E}"/>
              </a:ext>
            </a:extLst>
          </p:cNvPr>
          <p:cNvSpPr>
            <a:spLocks noGrp="1"/>
          </p:cNvSpPr>
          <p:nvPr>
            <p:ph type="title"/>
          </p:nvPr>
        </p:nvSpPr>
        <p:spPr>
          <a:xfrm>
            <a:off x="675249" y="224449"/>
            <a:ext cx="11127545" cy="844697"/>
          </a:xfrm>
        </p:spPr>
        <p:txBody>
          <a:bodyPr>
            <a:normAutofit fontScale="90000"/>
          </a:bodyPr>
          <a:lstStyle/>
          <a:p>
            <a:r>
              <a:rPr lang="en-US" dirty="0"/>
              <a:t>Hypothesis: Future stock prices can be predicted from past performance. </a:t>
            </a:r>
            <a:br>
              <a:rPr lang="en-US" dirty="0"/>
            </a:br>
            <a:endParaRPr lang="en-US" dirty="0"/>
          </a:p>
        </p:txBody>
      </p:sp>
      <p:sp>
        <p:nvSpPr>
          <p:cNvPr id="3" name="Content Placeholder 2">
            <a:extLst>
              <a:ext uri="{FF2B5EF4-FFF2-40B4-BE49-F238E27FC236}">
                <a16:creationId xmlns:a16="http://schemas.microsoft.com/office/drawing/2014/main" id="{F9424E9D-4FAA-8E4A-ACCC-F94EB999C6E8}"/>
              </a:ext>
            </a:extLst>
          </p:cNvPr>
          <p:cNvSpPr>
            <a:spLocks noGrp="1"/>
          </p:cNvSpPr>
          <p:nvPr>
            <p:ph idx="1"/>
          </p:nvPr>
        </p:nvSpPr>
        <p:spPr/>
        <p:txBody>
          <a:bodyPr/>
          <a:lstStyle/>
          <a:p>
            <a:pPr marL="0" indent="0">
              <a:buNone/>
            </a:pPr>
            <a:r>
              <a:rPr lang="en-US" dirty="0"/>
              <a:t>Questions considered:</a:t>
            </a:r>
          </a:p>
          <a:p>
            <a:r>
              <a:rPr lang="en-US" dirty="0"/>
              <a:t>What is the everyday price-change?</a:t>
            </a:r>
          </a:p>
          <a:p>
            <a:r>
              <a:rPr lang="en-US" dirty="0"/>
              <a:t>What’s the change in stock’s price, and daily return average over time?</a:t>
            </a:r>
          </a:p>
          <a:p>
            <a:r>
              <a:rPr lang="en-US" dirty="0"/>
              <a:t>Is there any correlation between daily returns of different stocks?</a:t>
            </a:r>
          </a:p>
          <a:p>
            <a:r>
              <a:rPr lang="en-US" dirty="0"/>
              <a:t>How much value do we put at risk by investing in a particular stock?</a:t>
            </a:r>
          </a:p>
          <a:p>
            <a:r>
              <a:rPr lang="en-US" dirty="0"/>
              <a:t>How to determine the trend of the stock-price and predict the future?</a:t>
            </a:r>
          </a:p>
          <a:p>
            <a:r>
              <a:rPr lang="en-US" dirty="0"/>
              <a:t>How do we predict the future price?</a:t>
            </a:r>
          </a:p>
          <a:p>
            <a:r>
              <a:rPr lang="en-US" dirty="0"/>
              <a:t>Do social media (e.g., Twitter) impact daily changes in stock-price?</a:t>
            </a:r>
          </a:p>
        </p:txBody>
      </p:sp>
    </p:spTree>
    <p:extLst>
      <p:ext uri="{BB962C8B-B14F-4D97-AF65-F5344CB8AC3E}">
        <p14:creationId xmlns:p14="http://schemas.microsoft.com/office/powerpoint/2010/main" val="65779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D7BC4D-602D-4F47-AD02-56DCAA0A88A4}"/>
              </a:ext>
            </a:extLst>
          </p:cNvPr>
          <p:cNvSpPr>
            <a:spLocks noGrp="1"/>
          </p:cNvSpPr>
          <p:nvPr>
            <p:ph type="title"/>
          </p:nvPr>
        </p:nvSpPr>
        <p:spPr/>
        <p:txBody>
          <a:bodyPr/>
          <a:lstStyle/>
          <a:p>
            <a:r>
              <a:rPr lang="en-US" dirty="0"/>
              <a:t>Data Exploration and Clean-up :</a:t>
            </a:r>
          </a:p>
        </p:txBody>
      </p:sp>
      <p:sp>
        <p:nvSpPr>
          <p:cNvPr id="3" name="Content Placeholder 2">
            <a:extLst>
              <a:ext uri="{FF2B5EF4-FFF2-40B4-BE49-F238E27FC236}">
                <a16:creationId xmlns:a16="http://schemas.microsoft.com/office/drawing/2014/main" id="{057C893A-8FBE-6246-9D0B-BC3EC568EFBA}"/>
              </a:ext>
            </a:extLst>
          </p:cNvPr>
          <p:cNvSpPr>
            <a:spLocks noGrp="1"/>
          </p:cNvSpPr>
          <p:nvPr>
            <p:ph idx="1"/>
          </p:nvPr>
        </p:nvSpPr>
        <p:spPr/>
        <p:txBody>
          <a:bodyPr>
            <a:normAutofit/>
          </a:bodyPr>
          <a:lstStyle/>
          <a:p>
            <a:r>
              <a:rPr lang="en-US" dirty="0"/>
              <a:t>Source to collect data: google finance, twitter</a:t>
            </a:r>
          </a:p>
          <a:p>
            <a:r>
              <a:rPr lang="en-US" dirty="0"/>
              <a:t>Problems faced during data gathering:</a:t>
            </a:r>
          </a:p>
          <a:p>
            <a:pPr lvl="1"/>
            <a:r>
              <a:rPr lang="en-US" dirty="0"/>
              <a:t> Yahoo finance website is being deprecated. </a:t>
            </a:r>
          </a:p>
          <a:p>
            <a:pPr lvl="1"/>
            <a:r>
              <a:rPr lang="en-US" dirty="0"/>
              <a:t>Morningstar data was working fine, but was not in the form that we wanted. </a:t>
            </a:r>
          </a:p>
          <a:p>
            <a:r>
              <a:rPr lang="en-US" dirty="0"/>
              <a:t>So, chose Google Finance as data source.</a:t>
            </a:r>
          </a:p>
          <a:p>
            <a:r>
              <a:rPr lang="en-US" dirty="0"/>
              <a:t>The data we got was pretty clean. </a:t>
            </a:r>
          </a:p>
          <a:p>
            <a:endParaRPr lang="en-US" dirty="0"/>
          </a:p>
          <a:p>
            <a:pPr marL="457200" lvl="1" indent="0">
              <a:buNone/>
            </a:pPr>
            <a:endParaRPr lang="en-US" dirty="0"/>
          </a:p>
        </p:txBody>
      </p:sp>
    </p:spTree>
    <p:extLst>
      <p:ext uri="{BB962C8B-B14F-4D97-AF65-F5344CB8AC3E}">
        <p14:creationId xmlns:p14="http://schemas.microsoft.com/office/powerpoint/2010/main" val="295069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C5C0-AAE7-6C43-9777-A934EDB48195}"/>
              </a:ext>
            </a:extLst>
          </p:cNvPr>
          <p:cNvSpPr>
            <a:spLocks noGrp="1"/>
          </p:cNvSpPr>
          <p:nvPr>
            <p:ph type="title"/>
          </p:nvPr>
        </p:nvSpPr>
        <p:spPr>
          <a:xfrm>
            <a:off x="838200" y="365124"/>
            <a:ext cx="10515600" cy="460000"/>
          </a:xfrm>
        </p:spPr>
        <p:txBody>
          <a:bodyPr>
            <a:noAutofit/>
          </a:bodyPr>
          <a:lstStyle/>
          <a:p>
            <a:r>
              <a:rPr lang="en-US" sz="2800" b="1" dirty="0"/>
              <a:t>Opening , Closing Prices and the Daily Change tables</a:t>
            </a:r>
          </a:p>
        </p:txBody>
      </p:sp>
      <p:pic>
        <p:nvPicPr>
          <p:cNvPr id="5" name="Content Placeholder 4">
            <a:extLst>
              <a:ext uri="{FF2B5EF4-FFF2-40B4-BE49-F238E27FC236}">
                <a16:creationId xmlns:a16="http://schemas.microsoft.com/office/drawing/2014/main" id="{3D58D230-625B-6A42-A98F-E1464CD09399}"/>
              </a:ext>
            </a:extLst>
          </p:cNvPr>
          <p:cNvPicPr>
            <a:picLocks noGrp="1" noChangeAspect="1"/>
          </p:cNvPicPr>
          <p:nvPr>
            <p:ph idx="1"/>
          </p:nvPr>
        </p:nvPicPr>
        <p:blipFill>
          <a:blip r:embed="rId2"/>
          <a:stretch>
            <a:fillRect/>
          </a:stretch>
        </p:blipFill>
        <p:spPr>
          <a:xfrm>
            <a:off x="5872516" y="1381312"/>
            <a:ext cx="5174343" cy="2209631"/>
          </a:xfrm>
        </p:spPr>
      </p:pic>
      <p:sp>
        <p:nvSpPr>
          <p:cNvPr id="8" name="TextBox 7">
            <a:extLst>
              <a:ext uri="{FF2B5EF4-FFF2-40B4-BE49-F238E27FC236}">
                <a16:creationId xmlns:a16="http://schemas.microsoft.com/office/drawing/2014/main" id="{060D6343-A386-2C48-8839-637151341F8B}"/>
              </a:ext>
            </a:extLst>
          </p:cNvPr>
          <p:cNvSpPr txBox="1"/>
          <p:nvPr/>
        </p:nvSpPr>
        <p:spPr>
          <a:xfrm>
            <a:off x="7326086" y="1011980"/>
            <a:ext cx="1832428" cy="369332"/>
          </a:xfrm>
          <a:prstGeom prst="rect">
            <a:avLst/>
          </a:prstGeom>
          <a:noFill/>
        </p:spPr>
        <p:txBody>
          <a:bodyPr wrap="square" rtlCol="0">
            <a:spAutoFit/>
          </a:bodyPr>
          <a:lstStyle/>
          <a:p>
            <a:r>
              <a:rPr lang="en-US" dirty="0"/>
              <a:t>Closing Prices</a:t>
            </a:r>
          </a:p>
        </p:txBody>
      </p:sp>
      <p:grpSp>
        <p:nvGrpSpPr>
          <p:cNvPr id="14" name="Group 13">
            <a:extLst>
              <a:ext uri="{FF2B5EF4-FFF2-40B4-BE49-F238E27FC236}">
                <a16:creationId xmlns:a16="http://schemas.microsoft.com/office/drawing/2014/main" id="{C64FE206-619A-2646-A0B2-CFD3FBB4CBD6}"/>
              </a:ext>
            </a:extLst>
          </p:cNvPr>
          <p:cNvGrpSpPr/>
          <p:nvPr/>
        </p:nvGrpSpPr>
        <p:grpSpPr>
          <a:xfrm>
            <a:off x="263398" y="825125"/>
            <a:ext cx="5366331" cy="2765818"/>
            <a:chOff x="263234" y="3072878"/>
            <a:chExt cx="5366331" cy="3322006"/>
          </a:xfrm>
        </p:grpSpPr>
        <p:pic>
          <p:nvPicPr>
            <p:cNvPr id="12" name="Picture 11">
              <a:extLst>
                <a:ext uri="{FF2B5EF4-FFF2-40B4-BE49-F238E27FC236}">
                  <a16:creationId xmlns:a16="http://schemas.microsoft.com/office/drawing/2014/main" id="{44A692DB-9840-1C4B-B666-5FF73F988583}"/>
                </a:ext>
              </a:extLst>
            </p:cNvPr>
            <p:cNvPicPr>
              <a:picLocks noChangeAspect="1"/>
            </p:cNvPicPr>
            <p:nvPr/>
          </p:nvPicPr>
          <p:blipFill>
            <a:blip r:embed="rId3"/>
            <a:stretch>
              <a:fillRect/>
            </a:stretch>
          </p:blipFill>
          <p:spPr>
            <a:xfrm>
              <a:off x="263234" y="3626876"/>
              <a:ext cx="5366331" cy="2768008"/>
            </a:xfrm>
            <a:prstGeom prst="rect">
              <a:avLst/>
            </a:prstGeom>
          </p:spPr>
        </p:pic>
        <p:sp>
          <p:nvSpPr>
            <p:cNvPr id="13" name="TextBox 12">
              <a:extLst>
                <a:ext uri="{FF2B5EF4-FFF2-40B4-BE49-F238E27FC236}">
                  <a16:creationId xmlns:a16="http://schemas.microsoft.com/office/drawing/2014/main" id="{0E320F75-0999-E244-B32A-90E335252DA6}"/>
                </a:ext>
              </a:extLst>
            </p:cNvPr>
            <p:cNvSpPr txBox="1"/>
            <p:nvPr/>
          </p:nvSpPr>
          <p:spPr>
            <a:xfrm>
              <a:off x="2075543" y="3072878"/>
              <a:ext cx="1973943" cy="369332"/>
            </a:xfrm>
            <a:prstGeom prst="rect">
              <a:avLst/>
            </a:prstGeom>
            <a:noFill/>
          </p:spPr>
          <p:txBody>
            <a:bodyPr wrap="square" rtlCol="0">
              <a:spAutoFit/>
            </a:bodyPr>
            <a:lstStyle/>
            <a:p>
              <a:r>
                <a:rPr lang="en-US" dirty="0"/>
                <a:t>Opening Price</a:t>
              </a:r>
            </a:p>
          </p:txBody>
        </p:sp>
      </p:grpSp>
      <p:pic>
        <p:nvPicPr>
          <p:cNvPr id="17" name="Picture 16">
            <a:extLst>
              <a:ext uri="{FF2B5EF4-FFF2-40B4-BE49-F238E27FC236}">
                <a16:creationId xmlns:a16="http://schemas.microsoft.com/office/drawing/2014/main" id="{ED8C8DD2-93FA-4441-9A16-0B112D4CECC3}"/>
              </a:ext>
            </a:extLst>
          </p:cNvPr>
          <p:cNvPicPr>
            <a:picLocks noChangeAspect="1"/>
          </p:cNvPicPr>
          <p:nvPr/>
        </p:nvPicPr>
        <p:blipFill>
          <a:blip r:embed="rId4"/>
          <a:stretch>
            <a:fillRect/>
          </a:stretch>
        </p:blipFill>
        <p:spPr>
          <a:xfrm>
            <a:off x="2946563" y="3744692"/>
            <a:ext cx="6021942" cy="2980362"/>
          </a:xfrm>
          <a:prstGeom prst="rect">
            <a:avLst/>
          </a:prstGeom>
        </p:spPr>
      </p:pic>
      <p:sp>
        <p:nvSpPr>
          <p:cNvPr id="18" name="TextBox 17">
            <a:extLst>
              <a:ext uri="{FF2B5EF4-FFF2-40B4-BE49-F238E27FC236}">
                <a16:creationId xmlns:a16="http://schemas.microsoft.com/office/drawing/2014/main" id="{FEF1EEB5-D17F-0049-A360-F5309F4B18D4}"/>
              </a:ext>
            </a:extLst>
          </p:cNvPr>
          <p:cNvSpPr txBox="1"/>
          <p:nvPr/>
        </p:nvSpPr>
        <p:spPr>
          <a:xfrm>
            <a:off x="9260115" y="4876799"/>
            <a:ext cx="1582056" cy="369332"/>
          </a:xfrm>
          <a:prstGeom prst="rect">
            <a:avLst/>
          </a:prstGeom>
          <a:noFill/>
        </p:spPr>
        <p:txBody>
          <a:bodyPr wrap="square" rtlCol="0">
            <a:spAutoFit/>
          </a:bodyPr>
          <a:lstStyle/>
          <a:p>
            <a:r>
              <a:rPr lang="en-US" dirty="0"/>
              <a:t>Daily Change</a:t>
            </a:r>
          </a:p>
        </p:txBody>
      </p:sp>
    </p:spTree>
    <p:extLst>
      <p:ext uri="{BB962C8B-B14F-4D97-AF65-F5344CB8AC3E}">
        <p14:creationId xmlns:p14="http://schemas.microsoft.com/office/powerpoint/2010/main" val="53868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5ED1-2534-6649-A4C8-C4E73CAFB0A1}"/>
              </a:ext>
            </a:extLst>
          </p:cNvPr>
          <p:cNvSpPr>
            <a:spLocks noGrp="1"/>
          </p:cNvSpPr>
          <p:nvPr>
            <p:ph type="title"/>
          </p:nvPr>
        </p:nvSpPr>
        <p:spPr>
          <a:xfrm>
            <a:off x="838200" y="142721"/>
            <a:ext cx="10515600" cy="735058"/>
          </a:xfrm>
        </p:spPr>
        <p:txBody>
          <a:bodyPr>
            <a:normAutofit/>
          </a:bodyPr>
          <a:lstStyle/>
          <a:p>
            <a:r>
              <a:rPr lang="en-US" sz="2400" b="1" dirty="0"/>
              <a:t>Plots/subplots: Change in prices Vs Date</a:t>
            </a:r>
            <a:br>
              <a:rPr lang="en-US" sz="2000" b="1" dirty="0"/>
            </a:br>
            <a:endParaRPr lang="en-US" sz="2000" b="1" dirty="0"/>
          </a:p>
        </p:txBody>
      </p:sp>
      <p:pic>
        <p:nvPicPr>
          <p:cNvPr id="5" name="Content Placeholder 4">
            <a:extLst>
              <a:ext uri="{FF2B5EF4-FFF2-40B4-BE49-F238E27FC236}">
                <a16:creationId xmlns:a16="http://schemas.microsoft.com/office/drawing/2014/main" id="{AE3156E8-1840-2E44-8B52-5DA2480B54BC}"/>
              </a:ext>
            </a:extLst>
          </p:cNvPr>
          <p:cNvPicPr>
            <a:picLocks noGrp="1" noChangeAspect="1"/>
          </p:cNvPicPr>
          <p:nvPr>
            <p:ph idx="1"/>
          </p:nvPr>
        </p:nvPicPr>
        <p:blipFill>
          <a:blip r:embed="rId2"/>
          <a:stretch>
            <a:fillRect/>
          </a:stretch>
        </p:blipFill>
        <p:spPr>
          <a:xfrm>
            <a:off x="0" y="1359706"/>
            <a:ext cx="9411286" cy="4092128"/>
          </a:xfrm>
        </p:spPr>
      </p:pic>
      <p:pic>
        <p:nvPicPr>
          <p:cNvPr id="8" name="Picture 7">
            <a:extLst>
              <a:ext uri="{FF2B5EF4-FFF2-40B4-BE49-F238E27FC236}">
                <a16:creationId xmlns:a16="http://schemas.microsoft.com/office/drawing/2014/main" id="{40F98501-5FD8-7247-B664-1CCE49FFCF2A}"/>
              </a:ext>
            </a:extLst>
          </p:cNvPr>
          <p:cNvPicPr>
            <a:picLocks noChangeAspect="1"/>
          </p:cNvPicPr>
          <p:nvPr/>
        </p:nvPicPr>
        <p:blipFill>
          <a:blip r:embed="rId3"/>
          <a:stretch>
            <a:fillRect/>
          </a:stretch>
        </p:blipFill>
        <p:spPr>
          <a:xfrm>
            <a:off x="6195435" y="3743484"/>
            <a:ext cx="5996565" cy="3453618"/>
          </a:xfrm>
          <a:prstGeom prst="rect">
            <a:avLst/>
          </a:prstGeom>
        </p:spPr>
      </p:pic>
      <p:sp>
        <p:nvSpPr>
          <p:cNvPr id="9" name="TextBox 8">
            <a:extLst>
              <a:ext uri="{FF2B5EF4-FFF2-40B4-BE49-F238E27FC236}">
                <a16:creationId xmlns:a16="http://schemas.microsoft.com/office/drawing/2014/main" id="{A8B76F55-59B3-634E-BA5D-1CC6E921FFDF}"/>
              </a:ext>
            </a:extLst>
          </p:cNvPr>
          <p:cNvSpPr txBox="1"/>
          <p:nvPr/>
        </p:nvSpPr>
        <p:spPr>
          <a:xfrm>
            <a:off x="740228" y="510250"/>
            <a:ext cx="11451772" cy="830997"/>
          </a:xfrm>
          <a:prstGeom prst="rect">
            <a:avLst/>
          </a:prstGeom>
          <a:noFill/>
        </p:spPr>
        <p:txBody>
          <a:bodyPr wrap="square" rtlCol="0">
            <a:spAutoFit/>
          </a:bodyPr>
          <a:lstStyle/>
          <a:p>
            <a:r>
              <a:rPr lang="en-US" sz="2000" b="1" dirty="0"/>
              <a:t>Conclusion</a:t>
            </a:r>
            <a:r>
              <a:rPr lang="en-US" sz="2800" b="1" dirty="0"/>
              <a:t>: </a:t>
            </a:r>
            <a:r>
              <a:rPr lang="en-US" sz="2000" dirty="0"/>
              <a:t>From the graph, we can noticed that the, Google and Amazon stocks are fluctuating a lot. Amazon goes 40 points higher in the month of Nov2017 and goes down in 40 points in Dec.</a:t>
            </a:r>
            <a:endParaRPr lang="en-US" sz="2000" b="1" dirty="0"/>
          </a:p>
        </p:txBody>
      </p:sp>
    </p:spTree>
    <p:extLst>
      <p:ext uri="{BB962C8B-B14F-4D97-AF65-F5344CB8AC3E}">
        <p14:creationId xmlns:p14="http://schemas.microsoft.com/office/powerpoint/2010/main" val="153331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BC23-A3A0-7446-A60B-35E06DE7FA88}"/>
              </a:ext>
            </a:extLst>
          </p:cNvPr>
          <p:cNvSpPr>
            <a:spLocks noGrp="1"/>
          </p:cNvSpPr>
          <p:nvPr>
            <p:ph type="title"/>
          </p:nvPr>
        </p:nvSpPr>
        <p:spPr>
          <a:xfrm>
            <a:off x="1563272" y="109084"/>
            <a:ext cx="9234268" cy="569622"/>
          </a:xfrm>
        </p:spPr>
        <p:txBody>
          <a:bodyPr>
            <a:normAutofit fontScale="90000"/>
          </a:bodyPr>
          <a:lstStyle/>
          <a:p>
            <a:r>
              <a:rPr lang="en-US" sz="3200" b="1" dirty="0"/>
              <a:t>Correlation matrix of all stocks on "Close" prices:</a:t>
            </a:r>
            <a:br>
              <a:rPr lang="en-US" b="1" dirty="0"/>
            </a:br>
            <a:endParaRPr lang="en-US" sz="2400" b="1" dirty="0"/>
          </a:p>
        </p:txBody>
      </p:sp>
      <p:pic>
        <p:nvPicPr>
          <p:cNvPr id="5" name="Content Placeholder 4">
            <a:extLst>
              <a:ext uri="{FF2B5EF4-FFF2-40B4-BE49-F238E27FC236}">
                <a16:creationId xmlns:a16="http://schemas.microsoft.com/office/drawing/2014/main" id="{249CD7C2-F62E-9943-A8B8-83C8BF6B727C}"/>
              </a:ext>
            </a:extLst>
          </p:cNvPr>
          <p:cNvPicPr>
            <a:picLocks noGrp="1" noChangeAspect="1"/>
          </p:cNvPicPr>
          <p:nvPr>
            <p:ph idx="1"/>
          </p:nvPr>
        </p:nvPicPr>
        <p:blipFill>
          <a:blip r:embed="rId2"/>
          <a:stretch>
            <a:fillRect/>
          </a:stretch>
        </p:blipFill>
        <p:spPr>
          <a:xfrm>
            <a:off x="534572" y="1676621"/>
            <a:ext cx="4762123" cy="2332672"/>
          </a:xfrm>
        </p:spPr>
      </p:pic>
      <p:pic>
        <p:nvPicPr>
          <p:cNvPr id="11" name="Picture 10">
            <a:extLst>
              <a:ext uri="{FF2B5EF4-FFF2-40B4-BE49-F238E27FC236}">
                <a16:creationId xmlns:a16="http://schemas.microsoft.com/office/drawing/2014/main" id="{9DC80C8A-E92F-B949-91C3-A994D51492FA}"/>
              </a:ext>
            </a:extLst>
          </p:cNvPr>
          <p:cNvPicPr>
            <a:picLocks noChangeAspect="1"/>
          </p:cNvPicPr>
          <p:nvPr/>
        </p:nvPicPr>
        <p:blipFill>
          <a:blip r:embed="rId3"/>
          <a:stretch>
            <a:fillRect/>
          </a:stretch>
        </p:blipFill>
        <p:spPr>
          <a:xfrm>
            <a:off x="5465508" y="678706"/>
            <a:ext cx="6017306" cy="6017306"/>
          </a:xfrm>
          <a:prstGeom prst="rect">
            <a:avLst/>
          </a:prstGeom>
        </p:spPr>
      </p:pic>
    </p:spTree>
    <p:extLst>
      <p:ext uri="{BB962C8B-B14F-4D97-AF65-F5344CB8AC3E}">
        <p14:creationId xmlns:p14="http://schemas.microsoft.com/office/powerpoint/2010/main" val="1226124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ABE7-9DC3-514B-A6ED-7839AF438251}"/>
              </a:ext>
            </a:extLst>
          </p:cNvPr>
          <p:cNvSpPr>
            <a:spLocks noGrp="1"/>
          </p:cNvSpPr>
          <p:nvPr>
            <p:ph type="title"/>
          </p:nvPr>
        </p:nvSpPr>
        <p:spPr>
          <a:xfrm>
            <a:off x="838200" y="225083"/>
            <a:ext cx="10515600" cy="562708"/>
          </a:xfrm>
        </p:spPr>
        <p:txBody>
          <a:bodyPr anchor="t">
            <a:normAutofit/>
          </a:bodyPr>
          <a:lstStyle/>
          <a:p>
            <a:r>
              <a:rPr lang="en-US" sz="2800" b="1" dirty="0"/>
              <a:t>Correlation and correlation coefficient matrix for stocks:</a:t>
            </a:r>
          </a:p>
        </p:txBody>
      </p:sp>
      <p:pic>
        <p:nvPicPr>
          <p:cNvPr id="5" name="Content Placeholder 4">
            <a:extLst>
              <a:ext uri="{FF2B5EF4-FFF2-40B4-BE49-F238E27FC236}">
                <a16:creationId xmlns:a16="http://schemas.microsoft.com/office/drawing/2014/main" id="{043A3640-1212-AE45-8BD1-7379A08B749A}"/>
              </a:ext>
            </a:extLst>
          </p:cNvPr>
          <p:cNvPicPr>
            <a:picLocks noGrp="1" noChangeAspect="1"/>
          </p:cNvPicPr>
          <p:nvPr>
            <p:ph idx="1"/>
          </p:nvPr>
        </p:nvPicPr>
        <p:blipFill>
          <a:blip r:embed="rId2"/>
          <a:stretch>
            <a:fillRect/>
          </a:stretch>
        </p:blipFill>
        <p:spPr>
          <a:xfrm>
            <a:off x="6459420" y="1552099"/>
            <a:ext cx="5287102" cy="4555367"/>
          </a:xfrm>
        </p:spPr>
      </p:pic>
      <p:pic>
        <p:nvPicPr>
          <p:cNvPr id="8" name="Picture 7">
            <a:extLst>
              <a:ext uri="{FF2B5EF4-FFF2-40B4-BE49-F238E27FC236}">
                <a16:creationId xmlns:a16="http://schemas.microsoft.com/office/drawing/2014/main" id="{925043A8-F9BF-704C-AC89-B3F66AE75197}"/>
              </a:ext>
            </a:extLst>
          </p:cNvPr>
          <p:cNvPicPr>
            <a:picLocks noChangeAspect="1"/>
          </p:cNvPicPr>
          <p:nvPr/>
        </p:nvPicPr>
        <p:blipFill>
          <a:blip r:embed="rId3"/>
          <a:stretch>
            <a:fillRect/>
          </a:stretch>
        </p:blipFill>
        <p:spPr>
          <a:xfrm>
            <a:off x="119495" y="787791"/>
            <a:ext cx="6448560" cy="5957375"/>
          </a:xfrm>
          <a:prstGeom prst="rect">
            <a:avLst/>
          </a:prstGeom>
        </p:spPr>
      </p:pic>
    </p:spTree>
    <p:extLst>
      <p:ext uri="{BB962C8B-B14F-4D97-AF65-F5344CB8AC3E}">
        <p14:creationId xmlns:p14="http://schemas.microsoft.com/office/powerpoint/2010/main" val="145542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8EE12-967D-3549-A772-8164C7BFEAB1}"/>
              </a:ext>
            </a:extLst>
          </p:cNvPr>
          <p:cNvSpPr>
            <a:spLocks noGrp="1"/>
          </p:cNvSpPr>
          <p:nvPr>
            <p:ph type="title"/>
          </p:nvPr>
        </p:nvSpPr>
        <p:spPr/>
        <p:txBody>
          <a:bodyPr/>
          <a:lstStyle/>
          <a:p>
            <a:r>
              <a:rPr lang="en-US"/>
              <a:t>Value at Risk:</a:t>
            </a:r>
            <a:endParaRPr lang="en-US" dirty="0"/>
          </a:p>
        </p:txBody>
      </p:sp>
      <p:sp>
        <p:nvSpPr>
          <p:cNvPr id="3" name="Content Placeholder 2">
            <a:extLst>
              <a:ext uri="{FF2B5EF4-FFF2-40B4-BE49-F238E27FC236}">
                <a16:creationId xmlns:a16="http://schemas.microsoft.com/office/drawing/2014/main" id="{E8F42630-3B9B-A741-BBEE-91819FBC0201}"/>
              </a:ext>
            </a:extLst>
          </p:cNvPr>
          <p:cNvSpPr>
            <a:spLocks noGrp="1"/>
          </p:cNvSpPr>
          <p:nvPr>
            <p:ph idx="1"/>
          </p:nvPr>
        </p:nvSpPr>
        <p:spPr/>
        <p:txBody>
          <a:bodyPr/>
          <a:lstStyle/>
          <a:p>
            <a:endParaRPr lang="en-US" dirty="0"/>
          </a:p>
          <a:p>
            <a:r>
              <a:rPr lang="en-US" b="1" dirty="0"/>
              <a:t>“Value at Risk:”</a:t>
            </a:r>
            <a:r>
              <a:rPr lang="en-US" dirty="0"/>
              <a:t> Measure of the Risk of loss for an investment. </a:t>
            </a:r>
          </a:p>
          <a:p>
            <a:pPr lvl="1"/>
            <a:r>
              <a:rPr lang="en-US" dirty="0"/>
              <a:t>Estimates how much a set of investments might loose in a set time period in normal market conditions.</a:t>
            </a:r>
          </a:p>
          <a:p>
            <a:endParaRPr lang="en-US" dirty="0"/>
          </a:p>
          <a:p>
            <a:r>
              <a:rPr lang="en-US" dirty="0"/>
              <a:t>Value put at risk by investing in a particular stock:</a:t>
            </a:r>
          </a:p>
          <a:p>
            <a:pPr lvl="1"/>
            <a:r>
              <a:rPr lang="en-US" dirty="0"/>
              <a:t>Calculated by comparing its expected return with the standard deviation of daily returns.</a:t>
            </a:r>
          </a:p>
          <a:p>
            <a:pPr lvl="1"/>
            <a:r>
              <a:rPr lang="en-US" dirty="0"/>
              <a:t>Expected return  = Mean of stock’s daily returns.</a:t>
            </a:r>
          </a:p>
          <a:p>
            <a:endParaRPr lang="en-US" dirty="0"/>
          </a:p>
        </p:txBody>
      </p:sp>
    </p:spTree>
    <p:extLst>
      <p:ext uri="{BB962C8B-B14F-4D97-AF65-F5344CB8AC3E}">
        <p14:creationId xmlns:p14="http://schemas.microsoft.com/office/powerpoint/2010/main" val="3283826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568</Words>
  <Application>Microsoft Macintosh PowerPoint</Application>
  <PresentationFormat>Widescreen</PresentationFormat>
  <Paragraphs>65</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 Symbols</vt:lpstr>
      <vt:lpstr>Arial</vt:lpstr>
      <vt:lpstr>Calibri</vt:lpstr>
      <vt:lpstr>Calibri Light</vt:lpstr>
      <vt:lpstr>Office Theme</vt:lpstr>
      <vt:lpstr>Stock price analysis of the past to predict the future.</vt:lpstr>
      <vt:lpstr>Analysis and Findings:</vt:lpstr>
      <vt:lpstr>Hypothesis: Future stock prices can be predicted from past performance.  </vt:lpstr>
      <vt:lpstr>Data Exploration and Clean-up :</vt:lpstr>
      <vt:lpstr>Opening , Closing Prices and the Daily Change tables</vt:lpstr>
      <vt:lpstr>Plots/subplots: Change in prices Vs Date </vt:lpstr>
      <vt:lpstr>Correlation matrix of all stocks on "Close" prices: </vt:lpstr>
      <vt:lpstr>Correlation and correlation coefficient matrix for stocks:</vt:lpstr>
      <vt:lpstr>Value at Risk:</vt:lpstr>
      <vt:lpstr>        Risk Analysis: </vt:lpstr>
      <vt:lpstr>Analysis of AAPL stock</vt:lpstr>
    </vt:vector>
  </TitlesOfParts>
  <Manager/>
  <Company/>
  <LinksUpToDate>false</LinksUpToDate>
  <SharedDoc>false</SharedDoc>
  <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stock prices in the past to predict the prices in the future. Stock price analysis of the past to predict the future.</dc:title>
  <dc:subject/>
  <dc:creator>Gayatri Pingale</dc:creator>
  <cp:keywords/>
  <dc:description/>
  <cp:lastModifiedBy>Gayatri Pingale</cp:lastModifiedBy>
  <cp:revision>31</cp:revision>
  <dcterms:created xsi:type="dcterms:W3CDTF">2018-03-15T21:04:21Z</dcterms:created>
  <dcterms:modified xsi:type="dcterms:W3CDTF">2018-03-16T05:23:38Z</dcterms:modified>
  <cp:category/>
</cp:coreProperties>
</file>