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02" r:id="rId3"/>
    <p:sldId id="286" r:id="rId4"/>
    <p:sldId id="258" r:id="rId5"/>
    <p:sldId id="287" r:id="rId6"/>
    <p:sldId id="290" r:id="rId7"/>
    <p:sldId id="291" r:id="rId8"/>
    <p:sldId id="288" r:id="rId9"/>
    <p:sldId id="292" r:id="rId10"/>
    <p:sldId id="293" r:id="rId11"/>
    <p:sldId id="298" r:id="rId12"/>
    <p:sldId id="294" r:id="rId13"/>
    <p:sldId id="300" r:id="rId14"/>
    <p:sldId id="295" r:id="rId15"/>
    <p:sldId id="301" r:id="rId16"/>
    <p:sldId id="289" r:id="rId17"/>
    <p:sldId id="297" r:id="rId18"/>
    <p:sldId id="296" r:id="rId19"/>
    <p:sldId id="285" r:id="rId2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5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DD37B-E8F0-46FF-BB7F-9283BB6FDB37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7CA7-30D1-48B3-BF62-24E0B73A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1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E4E6CD6-A3BF-46A9-8FE5-C2C986A36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39D973A-E5F5-4CA3-99E4-862B63856914}"/>
              </a:ext>
            </a:extLst>
          </p:cNvPr>
          <p:cNvGrpSpPr/>
          <p:nvPr userDrawn="1"/>
        </p:nvGrpSpPr>
        <p:grpSpPr>
          <a:xfrm>
            <a:off x="614230" y="284761"/>
            <a:ext cx="435142" cy="435142"/>
            <a:chOff x="5544108" y="2340814"/>
            <a:chExt cx="633448" cy="63344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E771CFD-3036-4C12-919A-80BB7450EDE3}"/>
                </a:ext>
              </a:extLst>
            </p:cNvPr>
            <p:cNvSpPr/>
            <p:nvPr/>
          </p:nvSpPr>
          <p:spPr>
            <a:xfrm>
              <a:off x="5576663" y="2373369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肆</a:t>
              </a:r>
              <a:endParaRPr lang="zh-CN" altLang="en-US" sz="2400" dirty="0"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E9A985AE-D260-475A-85FC-4AA743B84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4108" y="2340814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  <p:sp>
        <p:nvSpPr>
          <p:cNvPr id="10" name="流程图: 联系 14">
            <a:extLst>
              <a:ext uri="{FF2B5EF4-FFF2-40B4-BE49-F238E27FC236}">
                <a16:creationId xmlns:a16="http://schemas.microsoft.com/office/drawing/2014/main" xmlns="" id="{8F43B0A1-A456-4BB9-922A-C8296C223C79}"/>
              </a:ext>
            </a:extLst>
          </p:cNvPr>
          <p:cNvSpPr/>
          <p:nvPr userDrawn="1"/>
        </p:nvSpPr>
        <p:spPr>
          <a:xfrm>
            <a:off x="3288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4">
            <a:extLst>
              <a:ext uri="{FF2B5EF4-FFF2-40B4-BE49-F238E27FC236}">
                <a16:creationId xmlns:a16="http://schemas.microsoft.com/office/drawing/2014/main" xmlns="" id="{DC63AE34-3ACC-4384-A6AE-34FF4A6B79E7}"/>
              </a:ext>
            </a:extLst>
          </p:cNvPr>
          <p:cNvSpPr/>
          <p:nvPr userDrawn="1"/>
        </p:nvSpPr>
        <p:spPr>
          <a:xfrm>
            <a:off x="11606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A0AFEDE-49B1-48A2-A7B6-362AEF20DDF4}"/>
              </a:ext>
            </a:extLst>
          </p:cNvPr>
          <p:cNvSpPr txBox="1"/>
          <p:nvPr userDrawn="1"/>
        </p:nvSpPr>
        <p:spPr>
          <a:xfrm>
            <a:off x="1445341" y="317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84E54DF-4436-42B4-88C4-7CD0F711DCFE}"/>
              </a:ext>
            </a:extLst>
          </p:cNvPr>
          <p:cNvSpPr/>
          <p:nvPr userDrawn="1"/>
        </p:nvSpPr>
        <p:spPr>
          <a:xfrm>
            <a:off x="231354" y="213105"/>
            <a:ext cx="8681292" cy="4733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42A96BC-EFF5-4491-B90A-FD176D3C6BFC}"/>
              </a:ext>
            </a:extLst>
          </p:cNvPr>
          <p:cNvSpPr/>
          <p:nvPr userDrawn="1"/>
        </p:nvSpPr>
        <p:spPr>
          <a:xfrm>
            <a:off x="187286" y="154237"/>
            <a:ext cx="8780444" cy="48474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7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E4E6CD6-A3BF-46A9-8FE5-C2C986A36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39D973A-E5F5-4CA3-99E4-862B63856914}"/>
              </a:ext>
            </a:extLst>
          </p:cNvPr>
          <p:cNvGrpSpPr/>
          <p:nvPr userDrawn="1"/>
        </p:nvGrpSpPr>
        <p:grpSpPr>
          <a:xfrm>
            <a:off x="614230" y="284761"/>
            <a:ext cx="435142" cy="435142"/>
            <a:chOff x="5544108" y="2340814"/>
            <a:chExt cx="633448" cy="63344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E771CFD-3036-4C12-919A-80BB7450EDE3}"/>
                </a:ext>
              </a:extLst>
            </p:cNvPr>
            <p:cNvSpPr/>
            <p:nvPr/>
          </p:nvSpPr>
          <p:spPr>
            <a:xfrm>
              <a:off x="5576663" y="2373369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E9A985AE-D260-475A-85FC-4AA743B84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4108" y="2340814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  <p:sp>
        <p:nvSpPr>
          <p:cNvPr id="10" name="流程图: 联系 14">
            <a:extLst>
              <a:ext uri="{FF2B5EF4-FFF2-40B4-BE49-F238E27FC236}">
                <a16:creationId xmlns:a16="http://schemas.microsoft.com/office/drawing/2014/main" xmlns="" id="{8F43B0A1-A456-4BB9-922A-C8296C223C79}"/>
              </a:ext>
            </a:extLst>
          </p:cNvPr>
          <p:cNvSpPr/>
          <p:nvPr userDrawn="1"/>
        </p:nvSpPr>
        <p:spPr>
          <a:xfrm>
            <a:off x="3288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4">
            <a:extLst>
              <a:ext uri="{FF2B5EF4-FFF2-40B4-BE49-F238E27FC236}">
                <a16:creationId xmlns:a16="http://schemas.microsoft.com/office/drawing/2014/main" xmlns="" id="{DC63AE34-3ACC-4384-A6AE-34FF4A6B79E7}"/>
              </a:ext>
            </a:extLst>
          </p:cNvPr>
          <p:cNvSpPr/>
          <p:nvPr userDrawn="1"/>
        </p:nvSpPr>
        <p:spPr>
          <a:xfrm>
            <a:off x="11606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A0AFEDE-49B1-48A2-A7B6-362AEF20DDF4}"/>
              </a:ext>
            </a:extLst>
          </p:cNvPr>
          <p:cNvSpPr txBox="1"/>
          <p:nvPr userDrawn="1"/>
        </p:nvSpPr>
        <p:spPr>
          <a:xfrm>
            <a:off x="1445341" y="317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2B081D7-5864-4418-A26D-3C01D750B3A5}"/>
              </a:ext>
            </a:extLst>
          </p:cNvPr>
          <p:cNvSpPr/>
          <p:nvPr userDrawn="1"/>
        </p:nvSpPr>
        <p:spPr>
          <a:xfrm>
            <a:off x="231354" y="213105"/>
            <a:ext cx="8681292" cy="4733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9E1C45B-A3C6-4EB0-8A5D-9C17499E63B4}"/>
              </a:ext>
            </a:extLst>
          </p:cNvPr>
          <p:cNvSpPr/>
          <p:nvPr userDrawn="1"/>
        </p:nvSpPr>
        <p:spPr>
          <a:xfrm>
            <a:off x="187286" y="154237"/>
            <a:ext cx="8780444" cy="48474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E4E6CD6-A3BF-46A9-8FE5-C2C986A36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39D973A-E5F5-4CA3-99E4-862B63856914}"/>
              </a:ext>
            </a:extLst>
          </p:cNvPr>
          <p:cNvGrpSpPr/>
          <p:nvPr userDrawn="1"/>
        </p:nvGrpSpPr>
        <p:grpSpPr>
          <a:xfrm>
            <a:off x="614230" y="284761"/>
            <a:ext cx="435142" cy="435142"/>
            <a:chOff x="5544108" y="2340814"/>
            <a:chExt cx="633448" cy="63344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E771CFD-3036-4C12-919A-80BB7450EDE3}"/>
                </a:ext>
              </a:extLst>
            </p:cNvPr>
            <p:cNvSpPr/>
            <p:nvPr/>
          </p:nvSpPr>
          <p:spPr>
            <a:xfrm>
              <a:off x="5576663" y="2373369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贰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E9A985AE-D260-475A-85FC-4AA743B84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4108" y="2340814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  <p:sp>
        <p:nvSpPr>
          <p:cNvPr id="10" name="流程图: 联系 14">
            <a:extLst>
              <a:ext uri="{FF2B5EF4-FFF2-40B4-BE49-F238E27FC236}">
                <a16:creationId xmlns:a16="http://schemas.microsoft.com/office/drawing/2014/main" xmlns="" id="{8F43B0A1-A456-4BB9-922A-C8296C223C79}"/>
              </a:ext>
            </a:extLst>
          </p:cNvPr>
          <p:cNvSpPr/>
          <p:nvPr userDrawn="1"/>
        </p:nvSpPr>
        <p:spPr>
          <a:xfrm>
            <a:off x="3288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4">
            <a:extLst>
              <a:ext uri="{FF2B5EF4-FFF2-40B4-BE49-F238E27FC236}">
                <a16:creationId xmlns:a16="http://schemas.microsoft.com/office/drawing/2014/main" xmlns="" id="{DC63AE34-3ACC-4384-A6AE-34FF4A6B79E7}"/>
              </a:ext>
            </a:extLst>
          </p:cNvPr>
          <p:cNvSpPr/>
          <p:nvPr userDrawn="1"/>
        </p:nvSpPr>
        <p:spPr>
          <a:xfrm>
            <a:off x="11606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A0AFEDE-49B1-48A2-A7B6-362AEF20DDF4}"/>
              </a:ext>
            </a:extLst>
          </p:cNvPr>
          <p:cNvSpPr txBox="1"/>
          <p:nvPr userDrawn="1"/>
        </p:nvSpPr>
        <p:spPr>
          <a:xfrm>
            <a:off x="1445341" y="317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137A4A2-F08A-43BA-89E4-D307B0E139E8}"/>
              </a:ext>
            </a:extLst>
          </p:cNvPr>
          <p:cNvSpPr/>
          <p:nvPr userDrawn="1"/>
        </p:nvSpPr>
        <p:spPr>
          <a:xfrm>
            <a:off x="231354" y="213105"/>
            <a:ext cx="8681292" cy="4733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8053EDD-21F8-4B66-8D1E-4BCF7F1B98DA}"/>
              </a:ext>
            </a:extLst>
          </p:cNvPr>
          <p:cNvSpPr/>
          <p:nvPr userDrawn="1"/>
        </p:nvSpPr>
        <p:spPr>
          <a:xfrm>
            <a:off x="187286" y="154237"/>
            <a:ext cx="8780444" cy="48474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E4E6CD6-A3BF-46A9-8FE5-C2C986A36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39D973A-E5F5-4CA3-99E4-862B63856914}"/>
              </a:ext>
            </a:extLst>
          </p:cNvPr>
          <p:cNvGrpSpPr/>
          <p:nvPr userDrawn="1"/>
        </p:nvGrpSpPr>
        <p:grpSpPr>
          <a:xfrm>
            <a:off x="614230" y="284761"/>
            <a:ext cx="435142" cy="435142"/>
            <a:chOff x="5544108" y="2340814"/>
            <a:chExt cx="633448" cy="63344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E771CFD-3036-4C12-919A-80BB7450EDE3}"/>
                </a:ext>
              </a:extLst>
            </p:cNvPr>
            <p:cNvSpPr/>
            <p:nvPr/>
          </p:nvSpPr>
          <p:spPr>
            <a:xfrm>
              <a:off x="5576663" y="2373369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叁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E9A985AE-D260-475A-85FC-4AA743B84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4108" y="2340814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noFill/>
                <a:latin typeface="方正黄草简体" panose="03000509000000000000" pitchFamily="65" charset="-122"/>
                <a:ea typeface="方正黄草简体" panose="03000509000000000000" pitchFamily="65" charset="-122"/>
              </a:endParaRPr>
            </a:p>
          </p:txBody>
        </p:sp>
      </p:grpSp>
      <p:sp>
        <p:nvSpPr>
          <p:cNvPr id="10" name="流程图: 联系 14">
            <a:extLst>
              <a:ext uri="{FF2B5EF4-FFF2-40B4-BE49-F238E27FC236}">
                <a16:creationId xmlns:a16="http://schemas.microsoft.com/office/drawing/2014/main" xmlns="" id="{8F43B0A1-A456-4BB9-922A-C8296C223C79}"/>
              </a:ext>
            </a:extLst>
          </p:cNvPr>
          <p:cNvSpPr/>
          <p:nvPr userDrawn="1"/>
        </p:nvSpPr>
        <p:spPr>
          <a:xfrm>
            <a:off x="3288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4">
            <a:extLst>
              <a:ext uri="{FF2B5EF4-FFF2-40B4-BE49-F238E27FC236}">
                <a16:creationId xmlns:a16="http://schemas.microsoft.com/office/drawing/2014/main" xmlns="" id="{DC63AE34-3ACC-4384-A6AE-34FF4A6B79E7}"/>
              </a:ext>
            </a:extLst>
          </p:cNvPr>
          <p:cNvSpPr/>
          <p:nvPr userDrawn="1"/>
        </p:nvSpPr>
        <p:spPr>
          <a:xfrm>
            <a:off x="1160615" y="383914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A0AFEDE-49B1-48A2-A7B6-362AEF20DDF4}"/>
              </a:ext>
            </a:extLst>
          </p:cNvPr>
          <p:cNvSpPr txBox="1"/>
          <p:nvPr userDrawn="1"/>
        </p:nvSpPr>
        <p:spPr>
          <a:xfrm>
            <a:off x="1445341" y="317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0C72CA6-FF15-43FD-BD92-8C1F6491AD35}"/>
              </a:ext>
            </a:extLst>
          </p:cNvPr>
          <p:cNvSpPr/>
          <p:nvPr userDrawn="1"/>
        </p:nvSpPr>
        <p:spPr>
          <a:xfrm>
            <a:off x="231354" y="213105"/>
            <a:ext cx="8681292" cy="4733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DEB9A33C-7696-40C0-B506-5934AEFAE5A1}"/>
              </a:ext>
            </a:extLst>
          </p:cNvPr>
          <p:cNvSpPr/>
          <p:nvPr userDrawn="1"/>
        </p:nvSpPr>
        <p:spPr>
          <a:xfrm>
            <a:off x="187286" y="154237"/>
            <a:ext cx="8780444" cy="48474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59B3-A42A-428B-B50E-84C31948EFD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B6B6-5982-40F5-9800-9EE2485E2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73" r:id="rId9"/>
    <p:sldLayoutId id="2147483674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GetRandomNumber/index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" y="-12732"/>
            <a:ext cx="9141641" cy="51450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DD03F89B-9329-48CB-8513-1E700A57C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7415" r="31714" b="48004"/>
          <a:stretch/>
        </p:blipFill>
        <p:spPr>
          <a:xfrm>
            <a:off x="6552219" y="-12732"/>
            <a:ext cx="2064829" cy="43451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3E2EDCC9-8265-48D3-B668-4A4B45658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2" y="-199764"/>
            <a:ext cx="3396976" cy="35175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279620C-9960-4B7D-936A-114EF25AD0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 t="58712" r="79920" b="24000"/>
          <a:stretch/>
        </p:blipFill>
        <p:spPr>
          <a:xfrm>
            <a:off x="5334441" y="3218898"/>
            <a:ext cx="687344" cy="895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780" y="1990262"/>
            <a:ext cx="47659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Lucida Handwriting" pitchFamily="66" charset="0"/>
              </a:rPr>
              <a:t>T</a:t>
            </a:r>
            <a:r>
              <a:rPr lang="en-US" sz="3600" dirty="0">
                <a:latin typeface="Lucida Handwriting" pitchFamily="66" charset="0"/>
              </a:rPr>
              <a:t>O</a:t>
            </a:r>
            <a:r>
              <a:rPr lang="en-US" sz="4400" dirty="0">
                <a:latin typeface="Lucida Handwriting" pitchFamily="66" charset="0"/>
              </a:rPr>
              <a:t> L</a:t>
            </a:r>
            <a:r>
              <a:rPr lang="en-US" sz="3600" dirty="0">
                <a:latin typeface="Lucida Handwriting" pitchFamily="66" charset="0"/>
              </a:rPr>
              <a:t>UNAR</a:t>
            </a:r>
            <a:r>
              <a:rPr lang="en-US" sz="4400" dirty="0">
                <a:latin typeface="Lucida Handwriting" pitchFamily="66" charset="0"/>
              </a:rPr>
              <a:t> N</a:t>
            </a:r>
            <a:r>
              <a:rPr lang="en-US" sz="3600" dirty="0">
                <a:latin typeface="Lucida Handwriting" pitchFamily="66" charset="0"/>
              </a:rPr>
              <a:t>EW</a:t>
            </a:r>
            <a:r>
              <a:rPr lang="en-US" sz="4400" dirty="0">
                <a:latin typeface="Lucida Handwriting" pitchFamily="66" charset="0"/>
              </a:rPr>
              <a:t> Y</a:t>
            </a:r>
            <a:r>
              <a:rPr lang="en-US" sz="3600" dirty="0">
                <a:latin typeface="Lucida Handwriting" pitchFamily="66" charset="0"/>
              </a:rPr>
              <a:t>EAR</a:t>
            </a:r>
            <a:r>
              <a:rPr lang="en-US" sz="4400" dirty="0">
                <a:latin typeface="Lucida Handwriting" pitchFamily="66" charset="0"/>
              </a:rPr>
              <a:t> P</a:t>
            </a:r>
            <a:r>
              <a:rPr lang="en-US" sz="3600" dirty="0">
                <a:latin typeface="Lucida Handwriting" pitchFamily="66" charset="0"/>
              </a:rPr>
              <a:t>ARTY</a:t>
            </a:r>
            <a:r>
              <a:rPr lang="en-US" sz="4400" dirty="0">
                <a:latin typeface="Lucida Handwriting" pitchFamily="66" charset="0"/>
              </a:rPr>
              <a:t> 2020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5258" y="789933"/>
            <a:ext cx="427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accent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</a:rPr>
              <a:t>W</a:t>
            </a:r>
            <a:r>
              <a:rPr lang="en-US" sz="5400" b="1" dirty="0">
                <a:solidFill>
                  <a:schemeClr val="accent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</a:rPr>
              <a:t>ELCOME</a:t>
            </a:r>
            <a:endParaRPr lang="en-MY" sz="5400" b="1" dirty="0">
              <a:solidFill>
                <a:schemeClr val="accent6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98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7E5FC561-AFA2-4BBF-BFF2-5E13AE63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8" y="0"/>
            <a:ext cx="9141641" cy="5145088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xmlns="" id="{890A780C-F9FD-4898-A7B0-F62EE0031C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24551" r="30089" b="28758"/>
          <a:stretch/>
        </p:blipFill>
        <p:spPr>
          <a:xfrm>
            <a:off x="-294161" y="-29462"/>
            <a:ext cx="1467145" cy="161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G</a:t>
            </a:r>
            <a:r>
              <a:rPr lang="en-US" sz="2000" dirty="0">
                <a:latin typeface="Lucida Handwriting" pitchFamily="66" charset="0"/>
              </a:rPr>
              <a:t>AME</a:t>
            </a:r>
            <a:r>
              <a:rPr lang="en-US" sz="3200" dirty="0">
                <a:latin typeface="Lucida Handwriting" pitchFamily="66" charset="0"/>
              </a:rPr>
              <a:t> 1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游戏一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6442B3-C697-4DB7-B87A-82C1A12599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28D68C-A78F-4E6F-BEBF-AEDA6454E80D}"/>
              </a:ext>
            </a:extLst>
          </p:cNvPr>
          <p:cNvSpPr txBox="1"/>
          <p:nvPr/>
        </p:nvSpPr>
        <p:spPr>
          <a:xfrm>
            <a:off x="1855079" y="621725"/>
            <a:ext cx="54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ucida Handwriting" pitchFamily="66" charset="0"/>
              </a:rPr>
              <a:t>R</a:t>
            </a:r>
            <a:r>
              <a:rPr lang="en-US" altLang="zh-CN" dirty="0">
                <a:latin typeface="Lucida Handwriting" pitchFamily="66" charset="0"/>
              </a:rPr>
              <a:t>EVERSE</a:t>
            </a:r>
            <a:r>
              <a:rPr lang="en-US" altLang="zh-CN" sz="2800" dirty="0">
                <a:latin typeface="Lucida Handwriting" pitchFamily="66" charset="0"/>
              </a:rPr>
              <a:t> T</a:t>
            </a:r>
            <a:r>
              <a:rPr lang="en-US" altLang="zh-CN" dirty="0">
                <a:latin typeface="Lucida Handwriting" pitchFamily="66" charset="0"/>
              </a:rPr>
              <a:t>HE</a:t>
            </a:r>
            <a:r>
              <a:rPr lang="en-US" altLang="zh-CN" sz="2800" dirty="0">
                <a:latin typeface="Lucida Handwriting" pitchFamily="66" charset="0"/>
              </a:rPr>
              <a:t> P</a:t>
            </a:r>
            <a:r>
              <a:rPr lang="en-US" altLang="zh-CN" dirty="0">
                <a:latin typeface="Lucida Handwriting" pitchFamily="66" charset="0"/>
              </a:rPr>
              <a:t>HRASE</a:t>
            </a:r>
            <a:endParaRPr lang="en-US" sz="1200" dirty="0">
              <a:latin typeface="Lucida Handwriting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2746A0-761A-406C-960A-82B0D0B59FA4}"/>
              </a:ext>
            </a:extLst>
          </p:cNvPr>
          <p:cNvSpPr txBox="1"/>
          <p:nvPr/>
        </p:nvSpPr>
        <p:spPr>
          <a:xfrm>
            <a:off x="3647714" y="950382"/>
            <a:ext cx="1841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倒转短句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D404FF3-279E-4746-9167-B2FFA89ECB10}"/>
              </a:ext>
            </a:extLst>
          </p:cNvPr>
          <p:cNvCxnSpPr/>
          <p:nvPr/>
        </p:nvCxnSpPr>
        <p:spPr>
          <a:xfrm>
            <a:off x="2706255" y="1265260"/>
            <a:ext cx="36771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2">
            <a:extLst>
              <a:ext uri="{FF2B5EF4-FFF2-40B4-BE49-F238E27FC236}">
                <a16:creationId xmlns:a16="http://schemas.microsoft.com/office/drawing/2014/main" xmlns="" id="{17312C8B-228D-4B19-8022-E8CE7BA074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32675"/>
          <a:stretch/>
        </p:blipFill>
        <p:spPr>
          <a:xfrm>
            <a:off x="7631672" y="-62166"/>
            <a:ext cx="1476164" cy="4572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38DFAF-7CBC-4F4B-8B91-408EB2E0A061}"/>
              </a:ext>
            </a:extLst>
          </p:cNvPr>
          <p:cNvSpPr txBox="1"/>
          <p:nvPr/>
        </p:nvSpPr>
        <p:spPr>
          <a:xfrm>
            <a:off x="439411" y="2364332"/>
            <a:ext cx="821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host utters a short sentence randomly, and </a:t>
            </a:r>
            <a:r>
              <a:rPr lang="en-US" altLang="zh-CN" dirty="0" smtClean="0">
                <a:latin typeface="Comic Sans MS" panose="030F0702030302020204" pitchFamily="66" charset="0"/>
              </a:rPr>
              <a:t>participants need to raise up your hand to answer.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963122-A1B3-443C-8AA7-B96C9FF2B5D0}"/>
              </a:ext>
            </a:extLst>
          </p:cNvPr>
          <p:cNvSpPr txBox="1"/>
          <p:nvPr/>
        </p:nvSpPr>
        <p:spPr>
          <a:xfrm>
            <a:off x="1179471" y="1313555"/>
            <a:ext cx="68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Reverse the phrase spoken by the host in 10 seconds.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7179E6-EF8C-450B-A1D6-5C2AE18F82FA}"/>
              </a:ext>
            </a:extLst>
          </p:cNvPr>
          <p:cNvSpPr txBox="1"/>
          <p:nvPr/>
        </p:nvSpPr>
        <p:spPr>
          <a:xfrm>
            <a:off x="421530" y="3222162"/>
            <a:ext cx="82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One point for each correct answer.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347126E-A01D-45C0-97FF-C99B9EC05B97}"/>
              </a:ext>
            </a:extLst>
          </p:cNvPr>
          <p:cNvSpPr txBox="1"/>
          <p:nvPr/>
        </p:nvSpPr>
        <p:spPr>
          <a:xfrm>
            <a:off x="1184092" y="1576788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将主持人阐述的短句在十秒内反转。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381B57-876E-49BA-87E1-E982C6026A72}"/>
              </a:ext>
            </a:extLst>
          </p:cNvPr>
          <p:cNvSpPr txBox="1"/>
          <p:nvPr/>
        </p:nvSpPr>
        <p:spPr>
          <a:xfrm>
            <a:off x="1114256" y="2864647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主持人随机说出一句短句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，</a:t>
            </a:r>
            <a:r>
              <a:rPr lang="zh-CN" altLang="en-US" sz="1600" dirty="0">
                <a:latin typeface="Comic Sans MS" panose="030F0702030302020204" pitchFamily="66" charset="0"/>
              </a:rPr>
              <a:t>参赛者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需要举手进</a:t>
            </a:r>
            <a:r>
              <a:rPr lang="zh-CN" altLang="en-US" sz="1600" dirty="0">
                <a:latin typeface="Comic Sans MS" panose="030F0702030302020204" pitchFamily="66" charset="0"/>
              </a:rPr>
              <a:t>行回答。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716267-83F9-4B5D-A142-84951A15FA20}"/>
              </a:ext>
            </a:extLst>
          </p:cNvPr>
          <p:cNvSpPr txBox="1"/>
          <p:nvPr/>
        </p:nvSpPr>
        <p:spPr>
          <a:xfrm>
            <a:off x="1118876" y="3478866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每回答一个正确的答案，得</a:t>
            </a:r>
            <a:r>
              <a:rPr lang="zh-CN" altLang="en-US" sz="1600" u="sng" dirty="0">
                <a:latin typeface="Comic Sans MS" panose="030F0702030302020204" pitchFamily="66" charset="0"/>
              </a:rPr>
              <a:t>一分</a:t>
            </a:r>
            <a:r>
              <a:rPr lang="zh-CN" altLang="en-US" sz="1600" dirty="0">
                <a:latin typeface="Comic Sans MS" panose="030F0702030302020204" pitchFamily="66" charset="0"/>
              </a:rPr>
              <a:t>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2372D24-5F97-4EB2-862C-A7F600B44D25}"/>
              </a:ext>
            </a:extLst>
          </p:cNvPr>
          <p:cNvGrpSpPr/>
          <p:nvPr/>
        </p:nvGrpSpPr>
        <p:grpSpPr>
          <a:xfrm>
            <a:off x="349812" y="4454893"/>
            <a:ext cx="1265860" cy="556427"/>
            <a:chOff x="349812" y="4454893"/>
            <a:chExt cx="1265860" cy="5564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F199781-258E-444E-8DEF-541360F30C9F}"/>
                </a:ext>
              </a:extLst>
            </p:cNvPr>
            <p:cNvSpPr/>
            <p:nvPr/>
          </p:nvSpPr>
          <p:spPr>
            <a:xfrm>
              <a:off x="353850" y="4649002"/>
              <a:ext cx="919310" cy="30800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452205D-BF18-4FE6-A95D-5C73C0243D98}"/>
                </a:ext>
              </a:extLst>
            </p:cNvPr>
            <p:cNvGrpSpPr/>
            <p:nvPr/>
          </p:nvGrpSpPr>
          <p:grpSpPr>
            <a:xfrm>
              <a:off x="349812" y="4454893"/>
              <a:ext cx="1265860" cy="556427"/>
              <a:chOff x="676426" y="4943415"/>
              <a:chExt cx="1265860" cy="55642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E7F8BC8B-BE25-4916-B999-C6DEE799446A}"/>
                  </a:ext>
                </a:extLst>
              </p:cNvPr>
              <p:cNvSpPr txBox="1"/>
              <p:nvPr/>
            </p:nvSpPr>
            <p:spPr>
              <a:xfrm>
                <a:off x="687651" y="4943415"/>
                <a:ext cx="125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itchFamily="34" charset="0"/>
                  </a:rPr>
                  <a:t>Safety First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45DE8B48-0D6A-41EE-B0E1-8D27776A71C5}"/>
                  </a:ext>
                </a:extLst>
              </p:cNvPr>
              <p:cNvSpPr txBox="1"/>
              <p:nvPr/>
            </p:nvSpPr>
            <p:spPr>
              <a:xfrm>
                <a:off x="676426" y="5192065"/>
                <a:ext cx="1254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Century Gothic" pitchFamily="34" charset="0"/>
                  </a:rPr>
                  <a:t>安全第一</a:t>
                </a:r>
                <a:endParaRPr lang="en-US" sz="1400" dirty="0">
                  <a:latin typeface="Century Gothic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769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L</a:t>
            </a:r>
            <a:r>
              <a:rPr lang="en-US" sz="2400" dirty="0">
                <a:latin typeface="Lucida Handwriting" pitchFamily="66" charset="0"/>
              </a:rPr>
              <a:t>UCKY</a:t>
            </a:r>
            <a:r>
              <a:rPr lang="en-US" sz="3200" dirty="0">
                <a:latin typeface="Lucida Handwriting" pitchFamily="66" charset="0"/>
              </a:rPr>
              <a:t> D</a:t>
            </a:r>
            <a:r>
              <a:rPr lang="en-US" sz="2400" dirty="0">
                <a:latin typeface="Lucida Handwriting" pitchFamily="66" charset="0"/>
              </a:rPr>
              <a:t>RAW</a:t>
            </a:r>
            <a:r>
              <a:rPr lang="en-US" sz="3200" dirty="0">
                <a:latin typeface="Lucida Handwriting" pitchFamily="66" charset="0"/>
              </a:rPr>
              <a:t> 1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幸运抽奖一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xmlns="" id="{3A12EE8A-CE38-4E44-8B3E-CED4392A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9" r="-1" b="46322"/>
          <a:stretch/>
        </p:blipFill>
        <p:spPr>
          <a:xfrm>
            <a:off x="7027250" y="-146834"/>
            <a:ext cx="1747940" cy="3079107"/>
          </a:xfrm>
          <a:prstGeom prst="rect">
            <a:avLst/>
          </a:prstGeom>
        </p:spPr>
      </p:pic>
      <p:pic>
        <p:nvPicPr>
          <p:cNvPr id="9" name="图片 17">
            <a:extLst>
              <a:ext uri="{FF2B5EF4-FFF2-40B4-BE49-F238E27FC236}">
                <a16:creationId xmlns:a16="http://schemas.microsoft.com/office/drawing/2014/main" xmlns="" id="{88C6B138-D941-4343-9C9A-6212A0A9D4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0"/>
          <a:stretch/>
        </p:blipFill>
        <p:spPr>
          <a:xfrm>
            <a:off x="-263040" y="4404016"/>
            <a:ext cx="5145088" cy="163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6242" y="2036680"/>
            <a:ext cx="6439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Invite two advisors each take a group of number from one to thirty and add together.</a:t>
            </a:r>
          </a:p>
          <a:p>
            <a:pPr algn="ctr"/>
            <a:r>
              <a:rPr lang="zh-CN" altLang="en-US" dirty="0">
                <a:latin typeface="Comic Sans MS" pitchFamily="66" charset="0"/>
              </a:rPr>
              <a:t>邀请两位顾问各从数字一到三十中选择一组号码并相加</a:t>
            </a:r>
            <a:r>
              <a:rPr lang="zh-CN" altLang="en-US" sz="2000" dirty="0">
                <a:latin typeface="Comic Sans MS" pitchFamily="66" charset="0"/>
              </a:rPr>
              <a:t>。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7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7E5FC561-AFA2-4BBF-BFF2-5E13AE63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" y="0"/>
            <a:ext cx="9141641" cy="5145088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xmlns="" id="{890A780C-F9FD-4898-A7B0-F62EE0031C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24551" r="30089" b="28758"/>
          <a:stretch/>
        </p:blipFill>
        <p:spPr>
          <a:xfrm>
            <a:off x="-294161" y="-29462"/>
            <a:ext cx="1467145" cy="161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G</a:t>
            </a:r>
            <a:r>
              <a:rPr lang="en-US" sz="2000" dirty="0">
                <a:latin typeface="Lucida Handwriting" pitchFamily="66" charset="0"/>
              </a:rPr>
              <a:t>AME</a:t>
            </a:r>
            <a:r>
              <a:rPr lang="en-US" sz="3200" dirty="0">
                <a:latin typeface="Lucida Handwriting" pitchFamily="66" charset="0"/>
              </a:rPr>
              <a:t> </a:t>
            </a:r>
            <a:r>
              <a:rPr lang="en-US" altLang="zh-CN" sz="3200" dirty="0">
                <a:latin typeface="Lucida Handwriting" pitchFamily="66" charset="0"/>
              </a:rPr>
              <a:t>2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游戏二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6442B3-C697-4DB7-B87A-82C1A12599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28D68C-A78F-4E6F-BEBF-AEDA6454E80D}"/>
              </a:ext>
            </a:extLst>
          </p:cNvPr>
          <p:cNvSpPr txBox="1"/>
          <p:nvPr/>
        </p:nvSpPr>
        <p:spPr>
          <a:xfrm>
            <a:off x="1855079" y="621725"/>
            <a:ext cx="54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ucida Handwriting" pitchFamily="66" charset="0"/>
              </a:rPr>
              <a:t>P</a:t>
            </a:r>
            <a:r>
              <a:rPr lang="en-US" altLang="zh-CN" dirty="0">
                <a:latin typeface="Lucida Handwriting" pitchFamily="66" charset="0"/>
              </a:rPr>
              <a:t>ASS</a:t>
            </a:r>
            <a:r>
              <a:rPr lang="en-US" altLang="zh-CN" sz="2800" dirty="0">
                <a:latin typeface="Lucida Handwriting" pitchFamily="66" charset="0"/>
              </a:rPr>
              <a:t> B</a:t>
            </a:r>
            <a:r>
              <a:rPr lang="en-US" altLang="zh-CN" dirty="0">
                <a:latin typeface="Lucida Handwriting" pitchFamily="66" charset="0"/>
              </a:rPr>
              <a:t>ALLOON</a:t>
            </a:r>
            <a:endParaRPr lang="en-US" sz="1200" dirty="0">
              <a:latin typeface="Lucida Handwriting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2746A0-761A-406C-960A-82B0D0B59FA4}"/>
              </a:ext>
            </a:extLst>
          </p:cNvPr>
          <p:cNvSpPr txBox="1"/>
          <p:nvPr/>
        </p:nvSpPr>
        <p:spPr>
          <a:xfrm>
            <a:off x="3647714" y="950382"/>
            <a:ext cx="1841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传气球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D404FF3-279E-4746-9167-B2FFA89ECB10}"/>
              </a:ext>
            </a:extLst>
          </p:cNvPr>
          <p:cNvCxnSpPr/>
          <p:nvPr/>
        </p:nvCxnSpPr>
        <p:spPr>
          <a:xfrm>
            <a:off x="2706255" y="1265260"/>
            <a:ext cx="36771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2">
            <a:extLst>
              <a:ext uri="{FF2B5EF4-FFF2-40B4-BE49-F238E27FC236}">
                <a16:creationId xmlns:a16="http://schemas.microsoft.com/office/drawing/2014/main" xmlns="" id="{17312C8B-228D-4B19-8022-E8CE7BA074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32675"/>
          <a:stretch/>
        </p:blipFill>
        <p:spPr>
          <a:xfrm>
            <a:off x="7631672" y="-62166"/>
            <a:ext cx="1476164" cy="4572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D07575-8117-4018-9BF2-EBBFF908D1BD}"/>
              </a:ext>
            </a:extLst>
          </p:cNvPr>
          <p:cNvSpPr txBox="1"/>
          <p:nvPr/>
        </p:nvSpPr>
        <p:spPr>
          <a:xfrm>
            <a:off x="166255" y="3085216"/>
            <a:ext cx="87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Balloons need to be passed back-to-back. Hand assistance is strictly prohibited.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963122-A1B3-443C-8AA7-B96C9FF2B5D0}"/>
              </a:ext>
            </a:extLst>
          </p:cNvPr>
          <p:cNvSpPr txBox="1"/>
          <p:nvPr/>
        </p:nvSpPr>
        <p:spPr>
          <a:xfrm>
            <a:off x="1179471" y="1239419"/>
            <a:ext cx="68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Comic Sans MS" panose="030F0702030302020204" pitchFamily="66" charset="0"/>
              </a:rPr>
              <a:t>Pass the balloons to the destination.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4842D78-4472-4B2F-85C8-87C281FB9EC7}"/>
              </a:ext>
            </a:extLst>
          </p:cNvPr>
          <p:cNvSpPr txBox="1"/>
          <p:nvPr/>
        </p:nvSpPr>
        <p:spPr>
          <a:xfrm>
            <a:off x="1174857" y="1751909"/>
            <a:ext cx="68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There are fifteen uninflated balloons for each group.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7179E6-EF8C-450B-A1D6-5C2AE18F82FA}"/>
              </a:ext>
            </a:extLst>
          </p:cNvPr>
          <p:cNvSpPr txBox="1"/>
          <p:nvPr/>
        </p:nvSpPr>
        <p:spPr>
          <a:xfrm>
            <a:off x="231692" y="3677823"/>
            <a:ext cx="864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latin typeface="Comic Sans MS" panose="030F0702030302020204" pitchFamily="66" charset="0"/>
              </a:rPr>
              <a:t>fastest and more balloons’ </a:t>
            </a:r>
            <a:r>
              <a:rPr lang="en-US" dirty="0">
                <a:latin typeface="Comic Sans MS" panose="030F0702030302020204" pitchFamily="66" charset="0"/>
              </a:rPr>
              <a:t>team gets three points, the second gets two points, and the third and so on gets one point.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347126E-A01D-45C0-97FF-C99B9EC05B97}"/>
              </a:ext>
            </a:extLst>
          </p:cNvPr>
          <p:cNvSpPr txBox="1"/>
          <p:nvPr/>
        </p:nvSpPr>
        <p:spPr>
          <a:xfrm>
            <a:off x="1184092" y="1502652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将气球尽可能地传递到目的地。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C30F13-BCC7-441B-9C6C-FA59D859787B}"/>
              </a:ext>
            </a:extLst>
          </p:cNvPr>
          <p:cNvSpPr txBox="1"/>
          <p:nvPr/>
        </p:nvSpPr>
        <p:spPr>
          <a:xfrm>
            <a:off x="1179474" y="2015142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每组有十五个未充气的气球。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0F891F3-8AE8-4A65-971A-199D5A9D98B5}"/>
              </a:ext>
            </a:extLst>
          </p:cNvPr>
          <p:cNvSpPr txBox="1"/>
          <p:nvPr/>
        </p:nvSpPr>
        <p:spPr>
          <a:xfrm>
            <a:off x="267856" y="3335679"/>
            <a:ext cx="862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需要以背靠背的方式传气球，严禁使用手辅助。如若违规该组已传递的气球数归零，继续游戏。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716267-83F9-4B5D-A142-84951A15FA20}"/>
              </a:ext>
            </a:extLst>
          </p:cNvPr>
          <p:cNvSpPr txBox="1"/>
          <p:nvPr/>
        </p:nvSpPr>
        <p:spPr>
          <a:xfrm>
            <a:off x="2128800" y="4234959"/>
            <a:ext cx="503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最快传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完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和最多</a:t>
            </a:r>
            <a:r>
              <a:rPr lang="zh-CN" altLang="en-US" sz="1600" dirty="0" smtClean="0">
                <a:latin typeface="Comic Sans MS" panose="030F0702030302020204" pitchFamily="66" charset="0"/>
              </a:rPr>
              <a:t>的</a:t>
            </a:r>
            <a:r>
              <a:rPr lang="zh-CN" altLang="en-US" sz="1600" dirty="0">
                <a:latin typeface="Comic Sans MS" panose="030F0702030302020204" pitchFamily="66" charset="0"/>
              </a:rPr>
              <a:t>一组得</a:t>
            </a:r>
            <a:r>
              <a:rPr lang="zh-CN" altLang="en-US" sz="1600" u="sng" dirty="0">
                <a:latin typeface="Comic Sans MS" panose="030F0702030302020204" pitchFamily="66" charset="0"/>
              </a:rPr>
              <a:t>三分</a:t>
            </a:r>
            <a:r>
              <a:rPr lang="zh-CN" altLang="en-US" sz="1600" dirty="0">
                <a:latin typeface="Comic Sans MS" panose="030F0702030302020204" pitchFamily="66" charset="0"/>
              </a:rPr>
              <a:t>，第二得</a:t>
            </a:r>
            <a:r>
              <a:rPr lang="zh-CN" altLang="en-US" sz="1600" u="sng" dirty="0">
                <a:latin typeface="Comic Sans MS" panose="030F0702030302020204" pitchFamily="66" charset="0"/>
              </a:rPr>
              <a:t>两分</a:t>
            </a:r>
            <a:r>
              <a:rPr lang="zh-CN" altLang="en-US" sz="1600" dirty="0">
                <a:latin typeface="Comic Sans MS" panose="030F0702030302020204" pitchFamily="66" charset="0"/>
              </a:rPr>
              <a:t>，第三，四，五，六得</a:t>
            </a:r>
            <a:r>
              <a:rPr lang="zh-CN" altLang="en-US" sz="1600" u="sng" dirty="0">
                <a:latin typeface="Comic Sans MS" panose="030F0702030302020204" pitchFamily="66" charset="0"/>
              </a:rPr>
              <a:t>一分</a:t>
            </a:r>
            <a:r>
              <a:rPr lang="zh-CN" altLang="en-US" sz="1600" dirty="0">
                <a:latin typeface="Comic Sans MS" panose="030F0702030302020204" pitchFamily="66" charset="0"/>
              </a:rPr>
              <a:t>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9812" y="4454893"/>
            <a:ext cx="1265860" cy="556427"/>
            <a:chOff x="349812" y="4454893"/>
            <a:chExt cx="1265860" cy="556427"/>
          </a:xfrm>
        </p:grpSpPr>
        <p:sp>
          <p:nvSpPr>
            <p:cNvPr id="2" name="Rectangle 1"/>
            <p:cNvSpPr/>
            <p:nvPr/>
          </p:nvSpPr>
          <p:spPr>
            <a:xfrm>
              <a:off x="353850" y="4649002"/>
              <a:ext cx="919310" cy="30800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9812" y="4454893"/>
              <a:ext cx="1265860" cy="556427"/>
              <a:chOff x="676426" y="4943415"/>
              <a:chExt cx="1265860" cy="55642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87651" y="4943415"/>
                <a:ext cx="125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itchFamily="34" charset="0"/>
                  </a:rPr>
                  <a:t>Safety First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6426" y="5192065"/>
                <a:ext cx="1254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Century Gothic" pitchFamily="34" charset="0"/>
                  </a:rPr>
                  <a:t>安全第一</a:t>
                </a:r>
                <a:endParaRPr lang="en-US" sz="1400" dirty="0">
                  <a:latin typeface="Century Gothic" pitchFamily="34" charset="0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4E2D1E-3A3C-4CCD-AD2C-4FFCE3EEEC75}"/>
              </a:ext>
            </a:extLst>
          </p:cNvPr>
          <p:cNvSpPr txBox="1"/>
          <p:nvPr/>
        </p:nvSpPr>
        <p:spPr>
          <a:xfrm>
            <a:off x="5937537" y="80674"/>
            <a:ext cx="320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Discussion time: 3 minutes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1089F36-AB37-4A23-817E-6B557F4A81F4}"/>
              </a:ext>
            </a:extLst>
          </p:cNvPr>
          <p:cNvSpPr txBox="1"/>
          <p:nvPr/>
        </p:nvSpPr>
        <p:spPr>
          <a:xfrm>
            <a:off x="6447281" y="439171"/>
            <a:ext cx="259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Comic Sans MS" panose="030F0702030302020204" pitchFamily="66" charset="0"/>
              </a:rPr>
              <a:t>讨论时间：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zh-CN" altLang="en-US" dirty="0">
                <a:latin typeface="Comic Sans MS" panose="030F0702030302020204" pitchFamily="66" charset="0"/>
              </a:rPr>
              <a:t>分钟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2D07575-8117-4018-9BF2-EBBFF908D1BD}"/>
              </a:ext>
            </a:extLst>
          </p:cNvPr>
          <p:cNvSpPr txBox="1"/>
          <p:nvPr/>
        </p:nvSpPr>
        <p:spPr>
          <a:xfrm>
            <a:off x="158019" y="2292329"/>
            <a:ext cx="87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2D07575-8117-4018-9BF2-EBBFF908D1BD}"/>
              </a:ext>
            </a:extLst>
          </p:cNvPr>
          <p:cNvSpPr txBox="1"/>
          <p:nvPr/>
        </p:nvSpPr>
        <p:spPr>
          <a:xfrm>
            <a:off x="188914" y="2279963"/>
            <a:ext cx="870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Each group sent two people in one round. Only </a:t>
            </a:r>
            <a:r>
              <a:rPr lang="en-MY" sz="1600" dirty="0">
                <a:latin typeface="Comic Sans MS" panose="030F0702030302020204" pitchFamily="66" charset="0"/>
              </a:rPr>
              <a:t>the two people can blow the balloon.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F891F3-8AE8-4A65-971A-199D5A9D98B5}"/>
              </a:ext>
            </a:extLst>
          </p:cNvPr>
          <p:cNvSpPr txBox="1"/>
          <p:nvPr/>
        </p:nvSpPr>
        <p:spPr>
          <a:xfrm>
            <a:off x="290515" y="2530426"/>
            <a:ext cx="862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一组每一轮派两个人。只有出场的两个人能吹气球。（其他人</a:t>
            </a:r>
            <a:r>
              <a:rPr lang="zh-CN" altLang="en-US" sz="1600" u="sng" dirty="0">
                <a:latin typeface="Comic Sans MS" panose="030F0702030302020204" pitchFamily="66" charset="0"/>
              </a:rPr>
              <a:t>同时不能</a:t>
            </a:r>
            <a:r>
              <a:rPr lang="zh-CN" altLang="en-US" sz="1600" dirty="0">
                <a:latin typeface="Comic Sans MS" panose="030F0702030302020204" pitchFamily="66" charset="0"/>
              </a:rPr>
              <a:t>吹气球）</a:t>
            </a:r>
            <a:endParaRPr lang="en-MY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08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L</a:t>
            </a:r>
            <a:r>
              <a:rPr lang="en-US" sz="2400" dirty="0">
                <a:latin typeface="Lucida Handwriting" pitchFamily="66" charset="0"/>
              </a:rPr>
              <a:t>UCKY</a:t>
            </a:r>
            <a:r>
              <a:rPr lang="en-US" sz="3200" dirty="0">
                <a:latin typeface="Lucida Handwriting" pitchFamily="66" charset="0"/>
              </a:rPr>
              <a:t> D</a:t>
            </a:r>
            <a:r>
              <a:rPr lang="en-US" sz="2400" dirty="0">
                <a:latin typeface="Lucida Handwriting" pitchFamily="66" charset="0"/>
              </a:rPr>
              <a:t>RAW</a:t>
            </a:r>
            <a:r>
              <a:rPr lang="en-US" sz="3200" dirty="0">
                <a:latin typeface="Lucida Handwriting" pitchFamily="66" charset="0"/>
              </a:rPr>
              <a:t> </a:t>
            </a:r>
            <a:r>
              <a:rPr lang="en-US" altLang="zh-CN" sz="3200" dirty="0">
                <a:latin typeface="Lucida Handwriting" pitchFamily="66" charset="0"/>
              </a:rPr>
              <a:t>2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幸运抽奖二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xmlns="" id="{3A12EE8A-CE38-4E44-8B3E-CED4392A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9" r="-1" b="46322"/>
          <a:stretch/>
        </p:blipFill>
        <p:spPr>
          <a:xfrm>
            <a:off x="7027250" y="-146834"/>
            <a:ext cx="1747940" cy="3079107"/>
          </a:xfrm>
          <a:prstGeom prst="rect">
            <a:avLst/>
          </a:prstGeom>
        </p:spPr>
      </p:pic>
      <p:pic>
        <p:nvPicPr>
          <p:cNvPr id="9" name="图片 17">
            <a:extLst>
              <a:ext uri="{FF2B5EF4-FFF2-40B4-BE49-F238E27FC236}">
                <a16:creationId xmlns:a16="http://schemas.microsoft.com/office/drawing/2014/main" xmlns="" id="{88C6B138-D941-4343-9C9A-6212A0A9D4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0"/>
          <a:stretch/>
        </p:blipFill>
        <p:spPr>
          <a:xfrm>
            <a:off x="-263040" y="4404016"/>
            <a:ext cx="5145088" cy="163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6242" y="2125912"/>
            <a:ext cx="643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The date of first day of Lunar Chinese New Year.</a:t>
            </a:r>
          </a:p>
          <a:p>
            <a:pPr algn="ctr"/>
            <a:r>
              <a:rPr lang="zh-CN" altLang="en-US" sz="2000" dirty="0">
                <a:latin typeface="Comic Sans MS" pitchFamily="66" charset="0"/>
              </a:rPr>
              <a:t>大年初一的日期。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00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7E5FC561-AFA2-4BBF-BFF2-5E13AE63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05" y="0"/>
            <a:ext cx="9141641" cy="5145088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xmlns="" id="{890A780C-F9FD-4898-A7B0-F62EE0031C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24551" r="30089" b="28758"/>
          <a:stretch/>
        </p:blipFill>
        <p:spPr>
          <a:xfrm>
            <a:off x="-294161" y="-29462"/>
            <a:ext cx="1467145" cy="161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G</a:t>
            </a:r>
            <a:r>
              <a:rPr lang="en-US" sz="2000" dirty="0">
                <a:latin typeface="Lucida Handwriting" pitchFamily="66" charset="0"/>
              </a:rPr>
              <a:t>AME</a:t>
            </a:r>
            <a:r>
              <a:rPr lang="en-US" sz="3200" dirty="0">
                <a:latin typeface="Lucida Handwriting" pitchFamily="66" charset="0"/>
              </a:rPr>
              <a:t> 3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游戏三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6442B3-C697-4DB7-B87A-82C1A12599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28D68C-A78F-4E6F-BEBF-AEDA6454E80D}"/>
              </a:ext>
            </a:extLst>
          </p:cNvPr>
          <p:cNvSpPr txBox="1"/>
          <p:nvPr/>
        </p:nvSpPr>
        <p:spPr>
          <a:xfrm>
            <a:off x="1855079" y="621725"/>
            <a:ext cx="54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ucida Handwriting" pitchFamily="66" charset="0"/>
              </a:rPr>
              <a:t>B</a:t>
            </a:r>
            <a:r>
              <a:rPr lang="en-US" altLang="zh-CN" dirty="0">
                <a:latin typeface="Lucida Handwriting" pitchFamily="66" charset="0"/>
              </a:rPr>
              <a:t>ODY</a:t>
            </a:r>
            <a:r>
              <a:rPr lang="en-US" altLang="zh-CN" sz="2800" dirty="0">
                <a:latin typeface="Lucida Handwriting" pitchFamily="66" charset="0"/>
              </a:rPr>
              <a:t> A</a:t>
            </a:r>
            <a:r>
              <a:rPr lang="en-US" altLang="zh-CN" dirty="0">
                <a:latin typeface="Lucida Handwriting" pitchFamily="66" charset="0"/>
              </a:rPr>
              <a:t>ND</a:t>
            </a:r>
            <a:r>
              <a:rPr lang="en-US" altLang="zh-CN" sz="2800" dirty="0">
                <a:latin typeface="Lucida Handwriting" pitchFamily="66" charset="0"/>
              </a:rPr>
              <a:t> M</a:t>
            </a:r>
            <a:r>
              <a:rPr lang="en-US" altLang="zh-CN" dirty="0">
                <a:latin typeface="Lucida Handwriting" pitchFamily="66" charset="0"/>
              </a:rPr>
              <a:t>IND</a:t>
            </a:r>
            <a:endParaRPr lang="en-US" sz="1200" dirty="0">
              <a:latin typeface="Lucida Handwriting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2746A0-761A-406C-960A-82B0D0B59FA4}"/>
              </a:ext>
            </a:extLst>
          </p:cNvPr>
          <p:cNvSpPr txBox="1"/>
          <p:nvPr/>
        </p:nvSpPr>
        <p:spPr>
          <a:xfrm>
            <a:off x="3647714" y="950382"/>
            <a:ext cx="1841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体与智の考验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D404FF3-279E-4746-9167-B2FFA89ECB10}"/>
              </a:ext>
            </a:extLst>
          </p:cNvPr>
          <p:cNvCxnSpPr/>
          <p:nvPr/>
        </p:nvCxnSpPr>
        <p:spPr>
          <a:xfrm>
            <a:off x="2706255" y="1265260"/>
            <a:ext cx="36771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2">
            <a:extLst>
              <a:ext uri="{FF2B5EF4-FFF2-40B4-BE49-F238E27FC236}">
                <a16:creationId xmlns:a16="http://schemas.microsoft.com/office/drawing/2014/main" xmlns="" id="{17312C8B-228D-4B19-8022-E8CE7BA074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32675"/>
          <a:stretch/>
        </p:blipFill>
        <p:spPr>
          <a:xfrm>
            <a:off x="7631672" y="-62166"/>
            <a:ext cx="1476164" cy="4572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D07575-8117-4018-9BF2-EBBFF908D1BD}"/>
              </a:ext>
            </a:extLst>
          </p:cNvPr>
          <p:cNvSpPr txBox="1"/>
          <p:nvPr/>
        </p:nvSpPr>
        <p:spPr>
          <a:xfrm>
            <a:off x="166255" y="2683627"/>
            <a:ext cx="87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host asks question and specify a location (Changeable).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38DFAF-7CBC-4F4B-8B91-408EB2E0A061}"/>
              </a:ext>
            </a:extLst>
          </p:cNvPr>
          <p:cNvSpPr txBox="1"/>
          <p:nvPr/>
        </p:nvSpPr>
        <p:spPr>
          <a:xfrm>
            <a:off x="481264" y="3270130"/>
            <a:ext cx="82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group which answer wrongly, back to the starting point.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963122-A1B3-443C-8AA7-B96C9FF2B5D0}"/>
              </a:ext>
            </a:extLst>
          </p:cNvPr>
          <p:cNvSpPr txBox="1"/>
          <p:nvPr/>
        </p:nvSpPr>
        <p:spPr>
          <a:xfrm>
            <a:off x="240633" y="1313555"/>
            <a:ext cx="86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Comic Sans MS" panose="030F0702030302020204" pitchFamily="66" charset="0"/>
              </a:rPr>
              <a:t>Reach the specified location before the music stop and answer the question.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4842D78-4472-4B2F-85C8-87C281FB9EC7}"/>
              </a:ext>
            </a:extLst>
          </p:cNvPr>
          <p:cNvSpPr txBox="1"/>
          <p:nvPr/>
        </p:nvSpPr>
        <p:spPr>
          <a:xfrm>
            <a:off x="249572" y="1861494"/>
            <a:ext cx="835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Each group sent </a:t>
            </a:r>
            <a:r>
              <a:rPr lang="en-US" u="sng" dirty="0">
                <a:latin typeface="Comic Sans MS" panose="030F0702030302020204" pitchFamily="66" charset="0"/>
              </a:rPr>
              <a:t>two people in one round </a:t>
            </a:r>
            <a:r>
              <a:rPr lang="en-US" dirty="0">
                <a:latin typeface="Comic Sans MS" panose="030F0702030302020204" pitchFamily="66" charset="0"/>
              </a:rPr>
              <a:t>to move in “two people three feet”.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7179E6-EF8C-450B-A1D6-5C2AE18F82FA}"/>
              </a:ext>
            </a:extLst>
          </p:cNvPr>
          <p:cNvSpPr txBox="1"/>
          <p:nvPr/>
        </p:nvSpPr>
        <p:spPr>
          <a:xfrm>
            <a:off x="231692" y="3869341"/>
            <a:ext cx="86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group which answer correctly, will get two points per question.</a:t>
            </a:r>
            <a:endParaRPr lang="en-MY" dirty="0"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347126E-A01D-45C0-97FF-C99B9EC05B97}"/>
              </a:ext>
            </a:extLst>
          </p:cNvPr>
          <p:cNvSpPr txBox="1"/>
          <p:nvPr/>
        </p:nvSpPr>
        <p:spPr>
          <a:xfrm>
            <a:off x="1184092" y="1576788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在音乐停止前到达指定地点，回答问题。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C30F13-BCC7-441B-9C6C-FA59D859787B}"/>
              </a:ext>
            </a:extLst>
          </p:cNvPr>
          <p:cNvSpPr txBox="1"/>
          <p:nvPr/>
        </p:nvSpPr>
        <p:spPr>
          <a:xfrm>
            <a:off x="1179474" y="2126346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每组派出两个人一轮，以两人三脚的方式进行移动。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0F891F3-8AE8-4A65-971A-199D5A9D98B5}"/>
              </a:ext>
            </a:extLst>
          </p:cNvPr>
          <p:cNvSpPr txBox="1"/>
          <p:nvPr/>
        </p:nvSpPr>
        <p:spPr>
          <a:xfrm>
            <a:off x="249572" y="2934554"/>
            <a:ext cx="8441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主持人问问题 ， 并指定一个地点（中途可更换）。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381B57-876E-49BA-87E1-E982C6026A72}"/>
              </a:ext>
            </a:extLst>
          </p:cNvPr>
          <p:cNvSpPr txBox="1"/>
          <p:nvPr/>
        </p:nvSpPr>
        <p:spPr>
          <a:xfrm>
            <a:off x="1156109" y="3539541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回答错误的队伍，返回起点线。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716267-83F9-4B5D-A142-84951A15FA20}"/>
              </a:ext>
            </a:extLst>
          </p:cNvPr>
          <p:cNvSpPr txBox="1"/>
          <p:nvPr/>
        </p:nvSpPr>
        <p:spPr>
          <a:xfrm>
            <a:off x="1160729" y="4191386"/>
            <a:ext cx="68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Comic Sans MS" panose="030F0702030302020204" pitchFamily="66" charset="0"/>
              </a:rPr>
              <a:t>每一题回答正确，得</a:t>
            </a:r>
            <a:r>
              <a:rPr lang="zh-CN" altLang="en-US" sz="1600" u="sng" dirty="0">
                <a:latin typeface="Comic Sans MS" panose="030F0702030302020204" pitchFamily="66" charset="0"/>
              </a:rPr>
              <a:t>两分</a:t>
            </a:r>
            <a:r>
              <a:rPr lang="zh-CN" altLang="en-US" sz="1600" dirty="0">
                <a:latin typeface="Comic Sans MS" panose="030F0702030302020204" pitchFamily="66" charset="0"/>
              </a:rPr>
              <a:t>。</a:t>
            </a:r>
            <a:endParaRPr lang="en-MY" sz="1600" dirty="0">
              <a:latin typeface="Comic Sans MS" panose="030F0702030302020204" pitchFamily="66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9812" y="4454893"/>
            <a:ext cx="1265860" cy="556427"/>
            <a:chOff x="349812" y="4454893"/>
            <a:chExt cx="1265860" cy="556427"/>
          </a:xfrm>
        </p:grpSpPr>
        <p:sp>
          <p:nvSpPr>
            <p:cNvPr id="26" name="Rectangle 25"/>
            <p:cNvSpPr/>
            <p:nvPr/>
          </p:nvSpPr>
          <p:spPr>
            <a:xfrm>
              <a:off x="353850" y="4649002"/>
              <a:ext cx="919310" cy="30800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49812" y="4454893"/>
              <a:ext cx="1265860" cy="556427"/>
              <a:chOff x="676426" y="4943415"/>
              <a:chExt cx="1265860" cy="55642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87651" y="4943415"/>
                <a:ext cx="125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itchFamily="34" charset="0"/>
                  </a:rPr>
                  <a:t>Safety First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6426" y="5192065"/>
                <a:ext cx="1254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Century Gothic" pitchFamily="34" charset="0"/>
                  </a:rPr>
                  <a:t>安全第一</a:t>
                </a:r>
                <a:endParaRPr lang="en-US" sz="1400" dirty="0">
                  <a:latin typeface="Century Gothic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756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L</a:t>
            </a:r>
            <a:r>
              <a:rPr lang="en-US" sz="2400" dirty="0">
                <a:latin typeface="Lucida Handwriting" pitchFamily="66" charset="0"/>
              </a:rPr>
              <a:t>UCKY</a:t>
            </a:r>
            <a:r>
              <a:rPr lang="en-US" sz="3200" dirty="0">
                <a:latin typeface="Lucida Handwriting" pitchFamily="66" charset="0"/>
              </a:rPr>
              <a:t> D</a:t>
            </a:r>
            <a:r>
              <a:rPr lang="en-US" sz="2400" dirty="0">
                <a:latin typeface="Lucida Handwriting" pitchFamily="66" charset="0"/>
              </a:rPr>
              <a:t>RAW</a:t>
            </a:r>
            <a:r>
              <a:rPr lang="en-US" sz="3200" dirty="0">
                <a:latin typeface="Lucida Handwriting" pitchFamily="66" charset="0"/>
              </a:rPr>
              <a:t> </a:t>
            </a:r>
            <a:r>
              <a:rPr lang="en-US" altLang="zh-CN" sz="3200" dirty="0">
                <a:latin typeface="Lucida Handwriting" pitchFamily="66" charset="0"/>
              </a:rPr>
              <a:t>3</a:t>
            </a:r>
            <a:endParaRPr lang="en-US" sz="2000" dirty="0">
              <a:latin typeface="Lucida Handwriting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幸运抽奖一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xmlns="" id="{3A12EE8A-CE38-4E44-8B3E-CED4392A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9" r="-1" b="46322"/>
          <a:stretch/>
        </p:blipFill>
        <p:spPr>
          <a:xfrm>
            <a:off x="7027250" y="-146834"/>
            <a:ext cx="1747940" cy="3079107"/>
          </a:xfrm>
          <a:prstGeom prst="rect">
            <a:avLst/>
          </a:prstGeom>
        </p:spPr>
      </p:pic>
      <p:pic>
        <p:nvPicPr>
          <p:cNvPr id="9" name="图片 17">
            <a:extLst>
              <a:ext uri="{FF2B5EF4-FFF2-40B4-BE49-F238E27FC236}">
                <a16:creationId xmlns:a16="http://schemas.microsoft.com/office/drawing/2014/main" xmlns="" id="{88C6B138-D941-4343-9C9A-6212A0A9D4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0"/>
          <a:stretch/>
        </p:blipFill>
        <p:spPr>
          <a:xfrm>
            <a:off x="-263040" y="4404016"/>
            <a:ext cx="5145088" cy="163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6242" y="2036680"/>
            <a:ext cx="643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Pick randomly.</a:t>
            </a:r>
          </a:p>
          <a:p>
            <a:pPr algn="ctr"/>
            <a:r>
              <a:rPr lang="zh-CN" altLang="en-US" sz="2000" dirty="0">
                <a:latin typeface="Comic Sans MS" pitchFamily="66" charset="0"/>
              </a:rPr>
              <a:t>随机抽取一组号码。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1" name="TextBox 10">
            <a:hlinkClick r:id="rId6" action="ppaction://hlinkfile"/>
            <a:extLst>
              <a:ext uri="{FF2B5EF4-FFF2-40B4-BE49-F238E27FC236}">
                <a16:creationId xmlns:a16="http://schemas.microsoft.com/office/drawing/2014/main" xmlns="" id="{E8EADF58-8B9D-4098-AA3A-43726E136634}"/>
              </a:ext>
            </a:extLst>
          </p:cNvPr>
          <p:cNvSpPr txBox="1"/>
          <p:nvPr/>
        </p:nvSpPr>
        <p:spPr>
          <a:xfrm>
            <a:off x="3616627" y="2927858"/>
            <a:ext cx="1533236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Comic Sans MS" panose="030F0702030302020204" pitchFamily="66" charset="0"/>
              </a:rPr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3616471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70382" y="1484025"/>
            <a:ext cx="4600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ucida Handwriting" pitchFamily="66" charset="0"/>
                <a:cs typeface="Tunga" pitchFamily="34" charset="0"/>
              </a:rPr>
              <a:t>M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YSTERIOUS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 A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27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" y="669363"/>
            <a:ext cx="1903907" cy="3840480"/>
          </a:xfrm>
          <a:prstGeom prst="rect">
            <a:avLst/>
          </a:prstGeom>
        </p:spPr>
      </p:pic>
      <p:pic>
        <p:nvPicPr>
          <p:cNvPr id="28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50011"/>
          <a:stretch/>
        </p:blipFill>
        <p:spPr>
          <a:xfrm>
            <a:off x="7282318" y="652304"/>
            <a:ext cx="1870035" cy="3840480"/>
          </a:xfrm>
          <a:prstGeom prst="rect">
            <a:avLst/>
          </a:prstGeom>
        </p:spPr>
      </p:pic>
      <p:sp>
        <p:nvSpPr>
          <p:cNvPr id="29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3892831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5005007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80007" y="3041116"/>
            <a:ext cx="460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造字工房俊雅（非商用）常规体"/>
                <a:cs typeface="Tunga" pitchFamily="34" charset="0"/>
              </a:rPr>
              <a:t>神秘活动</a:t>
            </a:r>
            <a:endParaRPr lang="en-US" sz="3200" dirty="0">
              <a:latin typeface="造字工房俊雅（非商用）常规体"/>
              <a:cs typeface="Tunga" pitchFamily="34" charset="0"/>
            </a:endParaRPr>
          </a:p>
        </p:txBody>
      </p:sp>
      <p:grpSp>
        <p:nvGrpSpPr>
          <p:cNvPr id="13" name="组合 5">
            <a:extLst>
              <a:ext uri="{FF2B5EF4-FFF2-40B4-BE49-F238E27FC236}">
                <a16:creationId xmlns:a16="http://schemas.microsoft.com/office/drawing/2014/main" xmlns="" id="{4500F5D0-7560-4405-8B14-7AFFF81A684D}"/>
              </a:ext>
            </a:extLst>
          </p:cNvPr>
          <p:cNvGrpSpPr/>
          <p:nvPr/>
        </p:nvGrpSpPr>
        <p:grpSpPr>
          <a:xfrm>
            <a:off x="4254096" y="161354"/>
            <a:ext cx="633448" cy="633448"/>
            <a:chOff x="7286924" y="1460231"/>
            <a:chExt cx="633448" cy="633448"/>
          </a:xfrm>
        </p:grpSpPr>
        <p:sp>
          <p:nvSpPr>
            <p:cNvPr id="15" name="椭圆 12">
              <a:extLst>
                <a:ext uri="{FF2B5EF4-FFF2-40B4-BE49-F238E27FC236}">
                  <a16:creationId xmlns:a16="http://schemas.microsoft.com/office/drawing/2014/main" xmlns="" id="{980A9B25-DE64-4874-B2AD-DD6EA02CB0ED}"/>
                </a:ext>
              </a:extLst>
            </p:cNvPr>
            <p:cNvSpPr/>
            <p:nvPr/>
          </p:nvSpPr>
          <p:spPr>
            <a:xfrm>
              <a:off x="7329104" y="1493175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肆</a:t>
              </a:r>
            </a:p>
          </p:txBody>
        </p:sp>
        <p:sp>
          <p:nvSpPr>
            <p:cNvPr id="16" name="椭圆 16">
              <a:extLst>
                <a:ext uri="{FF2B5EF4-FFF2-40B4-BE49-F238E27FC236}">
                  <a16:creationId xmlns:a16="http://schemas.microsoft.com/office/drawing/2014/main" xmlns="" id="{0E673529-B630-4E62-B16A-46AF124BA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924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271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56D84E-32CA-49C5-8F17-779479FE4185}"/>
              </a:ext>
            </a:extLst>
          </p:cNvPr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M</a:t>
            </a:r>
            <a:r>
              <a:rPr lang="en-US" sz="2000" dirty="0">
                <a:latin typeface="Lucida Handwriting" pitchFamily="66" charset="0"/>
              </a:rPr>
              <a:t>YSTERIOUS</a:t>
            </a:r>
            <a:r>
              <a:rPr lang="en-US" sz="3200" dirty="0">
                <a:latin typeface="Lucida Handwriting" pitchFamily="66" charset="0"/>
              </a:rPr>
              <a:t> A</a:t>
            </a:r>
            <a:r>
              <a:rPr lang="en-US" sz="2000" dirty="0">
                <a:latin typeface="Lucida Handwriting" pitchFamily="66" charset="0"/>
              </a:rPr>
              <a:t>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A718C6-4CA0-4238-AA46-A958674785A0}"/>
              </a:ext>
            </a:extLst>
          </p:cNvPr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神秘活动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xmlns="" id="{3A12EE8A-CE38-4E44-8B3E-CED4392A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9" r="-1" b="46322"/>
          <a:stretch/>
        </p:blipFill>
        <p:spPr>
          <a:xfrm>
            <a:off x="7027250" y="-146834"/>
            <a:ext cx="1747940" cy="3079107"/>
          </a:xfrm>
          <a:prstGeom prst="rect">
            <a:avLst/>
          </a:prstGeom>
        </p:spPr>
      </p:pic>
      <p:pic>
        <p:nvPicPr>
          <p:cNvPr id="9" name="图片 17">
            <a:extLst>
              <a:ext uri="{FF2B5EF4-FFF2-40B4-BE49-F238E27FC236}">
                <a16:creationId xmlns:a16="http://schemas.microsoft.com/office/drawing/2014/main" xmlns="" id="{88C6B138-D941-4343-9C9A-6212A0A9D4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0"/>
          <a:stretch/>
        </p:blipFill>
        <p:spPr>
          <a:xfrm>
            <a:off x="-263040" y="4404016"/>
            <a:ext cx="5145088" cy="1636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3792" y="865923"/>
            <a:ext cx="453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ucida Handwriting" pitchFamily="66" charset="0"/>
              </a:rPr>
              <a:t>R</a:t>
            </a:r>
            <a:r>
              <a:rPr lang="en-US" sz="2000" dirty="0">
                <a:latin typeface="Lucida Handwriting" pitchFamily="66" charset="0"/>
              </a:rPr>
              <a:t>ED</a:t>
            </a:r>
            <a:r>
              <a:rPr lang="en-US" sz="3200" dirty="0">
                <a:latin typeface="Lucida Handwriting" pitchFamily="66" charset="0"/>
              </a:rPr>
              <a:t> E</a:t>
            </a:r>
            <a:r>
              <a:rPr lang="en-US" sz="2000" dirty="0">
                <a:latin typeface="Lucida Handwriting" pitchFamily="66" charset="0"/>
              </a:rPr>
              <a:t>NVELOPE</a:t>
            </a:r>
            <a:r>
              <a:rPr lang="en-US" sz="3200" dirty="0">
                <a:latin typeface="Lucida Handwriting" pitchFamily="66" charset="0"/>
              </a:rPr>
              <a:t> A</a:t>
            </a:r>
            <a:r>
              <a:rPr lang="en-US" sz="2000" dirty="0">
                <a:latin typeface="Lucida Handwriting" pitchFamily="66" charset="0"/>
              </a:rPr>
              <a:t>WARD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1667" y="1267826"/>
            <a:ext cx="209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红包大奖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0925" y="2211964"/>
            <a:ext cx="6879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Each people can get a red envelop from the white board, according to his/her group’s score (Hight to Low).  Each red envelop includes different value of cash.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2367" y="3224839"/>
            <a:ext cx="579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每个人都可以根据自己所在小组的得分（从高到低）从白板上获得一个红包。 每个红包包含不同价值的现金。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08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82539-27C2-46C2-A13E-7AEEB036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58E47C-5520-4B72-AB96-0E195C07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E425647C-214A-4630-B2F0-358067F9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grpSp>
        <p:nvGrpSpPr>
          <p:cNvPr id="5" name="组合 2">
            <a:extLst>
              <a:ext uri="{FF2B5EF4-FFF2-40B4-BE49-F238E27FC236}">
                <a16:creationId xmlns:a16="http://schemas.microsoft.com/office/drawing/2014/main" xmlns="" id="{E6D49CD1-B868-47D0-9666-F6E1E7A18F0E}"/>
              </a:ext>
            </a:extLst>
          </p:cNvPr>
          <p:cNvGrpSpPr/>
          <p:nvPr/>
        </p:nvGrpSpPr>
        <p:grpSpPr>
          <a:xfrm>
            <a:off x="2216725" y="704897"/>
            <a:ext cx="4677785" cy="3300640"/>
            <a:chOff x="891470" y="1447086"/>
            <a:chExt cx="4726277" cy="3067432"/>
          </a:xfrm>
          <a:solidFill>
            <a:srgbClr val="FFFFFF"/>
          </a:solidFill>
        </p:grpSpPr>
        <p:sp>
          <p:nvSpPr>
            <p:cNvPr id="6" name="椭圆 1">
              <a:extLst>
                <a:ext uri="{FF2B5EF4-FFF2-40B4-BE49-F238E27FC236}">
                  <a16:creationId xmlns:a16="http://schemas.microsoft.com/office/drawing/2014/main" xmlns="" id="{72FAA115-D3F5-46C4-BB5A-E2439967E031}"/>
                </a:ext>
              </a:extLst>
            </p:cNvPr>
            <p:cNvSpPr/>
            <p:nvPr/>
          </p:nvSpPr>
          <p:spPr>
            <a:xfrm>
              <a:off x="1465787" y="1447086"/>
              <a:ext cx="3067432" cy="3067432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图片 5">
              <a:extLst>
                <a:ext uri="{FF2B5EF4-FFF2-40B4-BE49-F238E27FC236}">
                  <a16:creationId xmlns:a16="http://schemas.microsoft.com/office/drawing/2014/main" xmlns="" id="{AD52E956-8F36-4375-B2AF-2B5862EF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470" y="3176674"/>
              <a:ext cx="1819603" cy="696388"/>
            </a:xfrm>
            <a:prstGeom prst="rect">
              <a:avLst/>
            </a:prstGeom>
            <a:noFill/>
          </p:spPr>
        </p:pic>
        <p:pic>
          <p:nvPicPr>
            <p:cNvPr id="8" name="图片 6">
              <a:extLst>
                <a:ext uri="{FF2B5EF4-FFF2-40B4-BE49-F238E27FC236}">
                  <a16:creationId xmlns:a16="http://schemas.microsoft.com/office/drawing/2014/main" xmlns="" id="{2ACEAB4F-C1BF-4B5F-9076-11A44FDCF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340" y="2097355"/>
              <a:ext cx="2372407" cy="787479"/>
            </a:xfrm>
            <a:prstGeom prst="rect">
              <a:avLst/>
            </a:prstGeom>
            <a:noFill/>
          </p:spPr>
        </p:pic>
      </p:grpSp>
      <p:pic>
        <p:nvPicPr>
          <p:cNvPr id="9" name="图片 12">
            <a:extLst>
              <a:ext uri="{FF2B5EF4-FFF2-40B4-BE49-F238E27FC236}">
                <a16:creationId xmlns:a16="http://schemas.microsoft.com/office/drawing/2014/main" xmlns="" id="{5B163B33-E203-438A-9617-ECAB4F4199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66" y="2667027"/>
            <a:ext cx="3252455" cy="2478061"/>
          </a:xfrm>
          <a:prstGeom prst="rect">
            <a:avLst/>
          </a:prstGeom>
        </p:spPr>
      </p:pic>
      <p:pic>
        <p:nvPicPr>
          <p:cNvPr id="10" name="图片 2">
            <a:extLst>
              <a:ext uri="{FF2B5EF4-FFF2-40B4-BE49-F238E27FC236}">
                <a16:creationId xmlns:a16="http://schemas.microsoft.com/office/drawing/2014/main" xmlns="" id="{F2BFD557-2794-471F-9ACA-A722620F8E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8" r="19971" b="35125"/>
          <a:stretch/>
        </p:blipFill>
        <p:spPr>
          <a:xfrm>
            <a:off x="947114" y="-34553"/>
            <a:ext cx="3417455" cy="2074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036A38-DFD6-4061-BE43-FE4787B7ADD2}"/>
              </a:ext>
            </a:extLst>
          </p:cNvPr>
          <p:cNvSpPr txBox="1"/>
          <p:nvPr/>
        </p:nvSpPr>
        <p:spPr>
          <a:xfrm>
            <a:off x="1291836" y="1565427"/>
            <a:ext cx="591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>
                <a:latin typeface="Lucida Handwriting" panose="03010101010101010101" pitchFamily="66" charset="0"/>
              </a:rPr>
              <a:t>G</a:t>
            </a:r>
            <a:r>
              <a:rPr lang="en-MY" sz="4000" dirty="0">
                <a:latin typeface="Lucida Handwriting" panose="03010101010101010101" pitchFamily="66" charset="0"/>
              </a:rPr>
              <a:t>ROUP</a:t>
            </a:r>
            <a:r>
              <a:rPr lang="en-MY" sz="5400" dirty="0">
                <a:latin typeface="Lucida Handwriting" panose="03010101010101010101" pitchFamily="66" charset="0"/>
              </a:rPr>
              <a:t> P</a:t>
            </a:r>
            <a:r>
              <a:rPr lang="en-MY" sz="4000" dirty="0">
                <a:latin typeface="Lucida Handwriting" panose="03010101010101010101" pitchFamily="66" charset="0"/>
              </a:rPr>
              <a:t>HOTO</a:t>
            </a:r>
            <a:endParaRPr lang="en-MY" sz="5400" dirty="0">
              <a:latin typeface="Lucida Handwriting" panose="03010101010101010101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9CEA13-F757-43E5-97A2-557F5F595C65}"/>
              </a:ext>
            </a:extLst>
          </p:cNvPr>
          <p:cNvSpPr txBox="1"/>
          <p:nvPr/>
        </p:nvSpPr>
        <p:spPr>
          <a:xfrm>
            <a:off x="4898736" y="2251953"/>
            <a:ext cx="22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大合照</a:t>
            </a:r>
            <a:endParaRPr lang="en-MY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C4A5B15-79A8-401C-9584-7BB9DDDD1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2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8" y="0"/>
            <a:ext cx="9141641" cy="5145088"/>
          </a:xfrm>
          <a:prstGeom prst="rect">
            <a:avLst/>
          </a:prstGeom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xmlns="" id="{B923247B-10F5-4A09-AC52-1EC2923B3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" y="1952169"/>
            <a:ext cx="9144000" cy="3220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5660" y="1121172"/>
            <a:ext cx="412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ucida Handwriting" pitchFamily="66" charset="0"/>
              </a:rPr>
              <a:t>T</a:t>
            </a:r>
            <a:r>
              <a:rPr lang="en-US" sz="3600" dirty="0">
                <a:latin typeface="Lucida Handwriting" pitchFamily="66" charset="0"/>
              </a:rPr>
              <a:t>HANK</a:t>
            </a:r>
            <a:r>
              <a:rPr lang="en-US" sz="4800" dirty="0">
                <a:latin typeface="Lucida Handwriting" pitchFamily="66" charset="0"/>
              </a:rPr>
              <a:t> Y</a:t>
            </a:r>
            <a:r>
              <a:rPr lang="en-US" sz="3600" dirty="0">
                <a:latin typeface="Lucida Handwriting" pitchFamily="66" charset="0"/>
              </a:rPr>
              <a:t>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5660" y="1952169"/>
            <a:ext cx="41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Lucida Handwriting" pitchFamily="66" charset="0"/>
              </a:rPr>
              <a:t>谢谢参与</a:t>
            </a:r>
            <a:endParaRPr lang="en-US" sz="2000" dirty="0">
              <a:latin typeface="Lucida Handwriting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2AF4AB-9FC5-4321-B3E3-BECFA1EADC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39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73D0EBC-35CA-4561-BABF-D162A9370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32675"/>
          <a:stretch/>
        </p:blipFill>
        <p:spPr>
          <a:xfrm>
            <a:off x="178078" y="-65243"/>
            <a:ext cx="1476164" cy="457200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491820C-108E-4493-B4B6-3105A440ED5F}"/>
              </a:ext>
            </a:extLst>
          </p:cNvPr>
          <p:cNvGrpSpPr/>
          <p:nvPr/>
        </p:nvGrpSpPr>
        <p:grpSpPr>
          <a:xfrm>
            <a:off x="1682661" y="1176062"/>
            <a:ext cx="633448" cy="633448"/>
            <a:chOff x="2981068" y="1456420"/>
            <a:chExt cx="633448" cy="63344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8105D6B6-DA46-4EB3-878D-B0BD2B775955}"/>
                </a:ext>
              </a:extLst>
            </p:cNvPr>
            <p:cNvSpPr/>
            <p:nvPr/>
          </p:nvSpPr>
          <p:spPr>
            <a:xfrm>
              <a:off x="3023248" y="1488975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3FBE1523-E846-44CA-8046-A6E2450E3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1068" y="1456420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84785A1-555E-4943-872B-142157DE7702}"/>
              </a:ext>
            </a:extLst>
          </p:cNvPr>
          <p:cNvGrpSpPr/>
          <p:nvPr/>
        </p:nvGrpSpPr>
        <p:grpSpPr>
          <a:xfrm>
            <a:off x="1682661" y="2007603"/>
            <a:ext cx="633448" cy="633448"/>
            <a:chOff x="4411959" y="1460231"/>
            <a:chExt cx="633448" cy="63344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C994EFD7-DF3B-41C6-96C0-256A4558161A}"/>
                </a:ext>
              </a:extLst>
            </p:cNvPr>
            <p:cNvSpPr/>
            <p:nvPr/>
          </p:nvSpPr>
          <p:spPr>
            <a:xfrm>
              <a:off x="4454139" y="1492786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贰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21132F85-3303-470E-A0AF-13CDE2DA6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1959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4933F7C-82E7-43BE-9E61-BEEBC7D83891}"/>
              </a:ext>
            </a:extLst>
          </p:cNvPr>
          <p:cNvGrpSpPr/>
          <p:nvPr/>
        </p:nvGrpSpPr>
        <p:grpSpPr>
          <a:xfrm>
            <a:off x="1682661" y="2825005"/>
            <a:ext cx="633448" cy="633448"/>
            <a:chOff x="5846764" y="1460231"/>
            <a:chExt cx="633448" cy="633448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3C832503-27B1-47A0-AB1F-57C54F39E426}"/>
                </a:ext>
              </a:extLst>
            </p:cNvPr>
            <p:cNvSpPr/>
            <p:nvPr/>
          </p:nvSpPr>
          <p:spPr>
            <a:xfrm>
              <a:off x="5888944" y="1492786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叁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98C1D28A-A863-4176-A973-50C013D64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764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500F5D0-7560-4405-8B14-7AFFF81A684D}"/>
              </a:ext>
            </a:extLst>
          </p:cNvPr>
          <p:cNvGrpSpPr/>
          <p:nvPr/>
        </p:nvGrpSpPr>
        <p:grpSpPr>
          <a:xfrm>
            <a:off x="1682661" y="3654790"/>
            <a:ext cx="633448" cy="633448"/>
            <a:chOff x="7286924" y="1460231"/>
            <a:chExt cx="633448" cy="63344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980A9B25-DE64-4874-B2AD-DD6EA02CB0ED}"/>
                </a:ext>
              </a:extLst>
            </p:cNvPr>
            <p:cNvSpPr/>
            <p:nvPr/>
          </p:nvSpPr>
          <p:spPr>
            <a:xfrm>
              <a:off x="7329104" y="1502411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肆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0E673529-B630-4E62-B16A-46AF124BA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924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75671" y="286385"/>
            <a:ext cx="307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Lucida Handwriting" pitchFamily="66" charset="0"/>
              </a:rPr>
              <a:t>C</a:t>
            </a:r>
            <a:r>
              <a:rPr lang="en-US" sz="2800" b="1" dirty="0">
                <a:latin typeface="Lucida Handwriting" pitchFamily="66" charset="0"/>
              </a:rPr>
              <a:t>ONTENTS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8820" y="1108652"/>
            <a:ext cx="47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DINNER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8819" y="1976377"/>
            <a:ext cx="57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INTRODUCTION TO CLUB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2154" y="2776146"/>
            <a:ext cx="57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ICE BRAKING &amp; GAMES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8819" y="3615556"/>
            <a:ext cx="57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MYSTERIOUS ACTIVITY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5573" y="852917"/>
            <a:ext cx="142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目录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18075" y="1425411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晚餐时间</a:t>
            </a:r>
            <a:endParaRPr lang="en-US" sz="16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6849" y="2286764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社团介绍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075" y="3102612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破冰与游戏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075" y="3939096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神秘活动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425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491820C-108E-4493-B4B6-3105A440ED5F}"/>
              </a:ext>
            </a:extLst>
          </p:cNvPr>
          <p:cNvGrpSpPr/>
          <p:nvPr/>
        </p:nvGrpSpPr>
        <p:grpSpPr>
          <a:xfrm>
            <a:off x="4254097" y="161354"/>
            <a:ext cx="633448" cy="633448"/>
            <a:chOff x="2981068" y="1456420"/>
            <a:chExt cx="633448" cy="63344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8105D6B6-DA46-4EB3-878D-B0BD2B775955}"/>
                </a:ext>
              </a:extLst>
            </p:cNvPr>
            <p:cNvSpPr/>
            <p:nvPr/>
          </p:nvSpPr>
          <p:spPr>
            <a:xfrm>
              <a:off x="3023248" y="1498600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3FBE1523-E846-44CA-8046-A6E2450E3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1068" y="1456420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70382" y="1484025"/>
            <a:ext cx="460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ucida Handwriting" pitchFamily="66" charset="0"/>
                <a:cs typeface="Tunga" pitchFamily="34" charset="0"/>
              </a:rPr>
              <a:t>D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INNER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 T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27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" y="669363"/>
            <a:ext cx="1903907" cy="3840480"/>
          </a:xfrm>
          <a:prstGeom prst="rect">
            <a:avLst/>
          </a:prstGeom>
        </p:spPr>
      </p:pic>
      <p:pic>
        <p:nvPicPr>
          <p:cNvPr id="28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50011"/>
          <a:stretch/>
        </p:blipFill>
        <p:spPr>
          <a:xfrm>
            <a:off x="7282318" y="652304"/>
            <a:ext cx="1870035" cy="3840480"/>
          </a:xfrm>
          <a:prstGeom prst="rect">
            <a:avLst/>
          </a:prstGeom>
        </p:spPr>
      </p:pic>
      <p:sp>
        <p:nvSpPr>
          <p:cNvPr id="29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3892831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5005007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80007" y="2405866"/>
            <a:ext cx="460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造字工房俊雅（非商用）常规体"/>
                <a:cs typeface="Tunga" pitchFamily="34" charset="0"/>
              </a:rPr>
              <a:t>晚餐时间</a:t>
            </a:r>
            <a:endParaRPr lang="en-US" sz="3200" dirty="0">
              <a:latin typeface="造字工房俊雅（非商用）常规体"/>
              <a:cs typeface="Tun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9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73D0EBC-35CA-4561-BABF-D162A9370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32675"/>
          <a:stretch/>
        </p:blipFill>
        <p:spPr>
          <a:xfrm>
            <a:off x="178078" y="-65243"/>
            <a:ext cx="1476164" cy="457200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84785A1-555E-4943-872B-142157DE7702}"/>
              </a:ext>
            </a:extLst>
          </p:cNvPr>
          <p:cNvGrpSpPr/>
          <p:nvPr/>
        </p:nvGrpSpPr>
        <p:grpSpPr>
          <a:xfrm>
            <a:off x="1654242" y="1452532"/>
            <a:ext cx="633448" cy="633448"/>
            <a:chOff x="4411959" y="1460231"/>
            <a:chExt cx="633448" cy="63344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C994EFD7-DF3B-41C6-96C0-256A4558161A}"/>
                </a:ext>
              </a:extLst>
            </p:cNvPr>
            <p:cNvSpPr/>
            <p:nvPr/>
          </p:nvSpPr>
          <p:spPr>
            <a:xfrm>
              <a:off x="4454139" y="1492786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贰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21132F85-3303-470E-A0AF-13CDE2DA6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1959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4933F7C-82E7-43BE-9E61-BEEBC7D83891}"/>
              </a:ext>
            </a:extLst>
          </p:cNvPr>
          <p:cNvGrpSpPr/>
          <p:nvPr/>
        </p:nvGrpSpPr>
        <p:grpSpPr>
          <a:xfrm>
            <a:off x="1654242" y="2269934"/>
            <a:ext cx="633448" cy="633448"/>
            <a:chOff x="5846764" y="1460231"/>
            <a:chExt cx="633448" cy="633448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3C832503-27B1-47A0-AB1F-57C54F39E426}"/>
                </a:ext>
              </a:extLst>
            </p:cNvPr>
            <p:cNvSpPr/>
            <p:nvPr/>
          </p:nvSpPr>
          <p:spPr>
            <a:xfrm>
              <a:off x="5888944" y="1492786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叁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98C1D28A-A863-4176-A973-50C013D64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764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500F5D0-7560-4405-8B14-7AFFF81A684D}"/>
              </a:ext>
            </a:extLst>
          </p:cNvPr>
          <p:cNvGrpSpPr/>
          <p:nvPr/>
        </p:nvGrpSpPr>
        <p:grpSpPr>
          <a:xfrm>
            <a:off x="1654242" y="3099719"/>
            <a:ext cx="633448" cy="633448"/>
            <a:chOff x="7286924" y="1460231"/>
            <a:chExt cx="633448" cy="63344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980A9B25-DE64-4874-B2AD-DD6EA02CB0ED}"/>
                </a:ext>
              </a:extLst>
            </p:cNvPr>
            <p:cNvSpPr/>
            <p:nvPr/>
          </p:nvSpPr>
          <p:spPr>
            <a:xfrm>
              <a:off x="7329104" y="1502411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肆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0E673529-B630-4E62-B16A-46AF124BA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924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75671" y="286385"/>
            <a:ext cx="307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Lucida Handwriting" pitchFamily="66" charset="0"/>
              </a:rPr>
              <a:t>C</a:t>
            </a:r>
            <a:r>
              <a:rPr lang="en-US" sz="2800" b="1" dirty="0">
                <a:latin typeface="Lucida Handwriting" pitchFamily="66" charset="0"/>
              </a:rPr>
              <a:t>ONTENTS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0400" y="1421306"/>
            <a:ext cx="57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INTRODUCTION TO CLUB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3735" y="2221075"/>
            <a:ext cx="57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ICE BRAKING &amp; GAMES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70400" y="3060485"/>
            <a:ext cx="57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  <a:cs typeface="Tunga" pitchFamily="34" charset="0"/>
              </a:rPr>
              <a:t>MYSTERIOUS ACTIVITY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5573" y="852917"/>
            <a:ext cx="142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目录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578430" y="1731693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社团介绍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589656" y="2547541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破冰与游戏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9656" y="3384025"/>
            <a:ext cx="317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神秘活动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186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70382" y="1484025"/>
            <a:ext cx="4600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ucida Handwriting" pitchFamily="66" charset="0"/>
                <a:cs typeface="Tunga" pitchFamily="34" charset="0"/>
              </a:rPr>
              <a:t>I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ntroduction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 T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o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 ARC</a:t>
            </a:r>
            <a:endParaRPr lang="en-US" sz="3200" dirty="0">
              <a:latin typeface="Lucida Handwriting" pitchFamily="66" charset="0"/>
              <a:cs typeface="Tunga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27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" y="669363"/>
            <a:ext cx="1903907" cy="3840480"/>
          </a:xfrm>
          <a:prstGeom prst="rect">
            <a:avLst/>
          </a:prstGeom>
        </p:spPr>
      </p:pic>
      <p:pic>
        <p:nvPicPr>
          <p:cNvPr id="28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50011"/>
          <a:stretch/>
        </p:blipFill>
        <p:spPr>
          <a:xfrm>
            <a:off x="7282318" y="652304"/>
            <a:ext cx="1870035" cy="3840480"/>
          </a:xfrm>
          <a:prstGeom prst="rect">
            <a:avLst/>
          </a:prstGeom>
        </p:spPr>
      </p:pic>
      <p:sp>
        <p:nvSpPr>
          <p:cNvPr id="29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3892831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5005007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80007" y="3041116"/>
            <a:ext cx="460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造字工房俊雅（非商用）常规体"/>
                <a:cs typeface="Tunga" pitchFamily="34" charset="0"/>
              </a:rPr>
              <a:t>社团介绍</a:t>
            </a:r>
            <a:endParaRPr lang="en-US" sz="3200" dirty="0">
              <a:latin typeface="造字工房俊雅（非商用）常规体"/>
              <a:cs typeface="Tunga" pitchFamily="34" charset="0"/>
            </a:endParaRPr>
          </a:p>
        </p:txBody>
      </p:sp>
      <p:grpSp>
        <p:nvGrpSpPr>
          <p:cNvPr id="13" name="组合 2">
            <a:extLst>
              <a:ext uri="{FF2B5EF4-FFF2-40B4-BE49-F238E27FC236}">
                <a16:creationId xmlns:a16="http://schemas.microsoft.com/office/drawing/2014/main" xmlns="" id="{E84785A1-555E-4943-872B-142157DE7702}"/>
              </a:ext>
            </a:extLst>
          </p:cNvPr>
          <p:cNvGrpSpPr/>
          <p:nvPr/>
        </p:nvGrpSpPr>
        <p:grpSpPr>
          <a:xfrm>
            <a:off x="4254096" y="161354"/>
            <a:ext cx="633448" cy="633448"/>
            <a:chOff x="4411959" y="1460231"/>
            <a:chExt cx="633448" cy="633448"/>
          </a:xfrm>
        </p:grpSpPr>
        <p:sp>
          <p:nvSpPr>
            <p:cNvPr id="15" name="椭圆 10">
              <a:extLst>
                <a:ext uri="{FF2B5EF4-FFF2-40B4-BE49-F238E27FC236}">
                  <a16:creationId xmlns:a16="http://schemas.microsoft.com/office/drawing/2014/main" xmlns="" id="{C994EFD7-DF3B-41C6-96C0-256A4558161A}"/>
                </a:ext>
              </a:extLst>
            </p:cNvPr>
            <p:cNvSpPr/>
            <p:nvPr/>
          </p:nvSpPr>
          <p:spPr>
            <a:xfrm>
              <a:off x="4454139" y="1492786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贰</a:t>
              </a:r>
            </a:p>
          </p:txBody>
        </p:sp>
        <p:sp>
          <p:nvSpPr>
            <p:cNvPr id="16" name="椭圆 14">
              <a:extLst>
                <a:ext uri="{FF2B5EF4-FFF2-40B4-BE49-F238E27FC236}">
                  <a16:creationId xmlns:a16="http://schemas.microsoft.com/office/drawing/2014/main" xmlns="" id="{21132F85-3303-470E-A0AF-13CDE2DA6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1959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348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882" y="413886"/>
            <a:ext cx="3137836" cy="2153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8" y="0"/>
            <a:ext cx="9141641" cy="5145088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xmlns="" id="{1C1433E7-36DE-419B-89FB-3335BD9B15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01" y="-297493"/>
            <a:ext cx="2724534" cy="5404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M</a:t>
            </a:r>
            <a:r>
              <a:rPr lang="en-US" sz="2000" dirty="0">
                <a:latin typeface="Lucida Handwriting" pitchFamily="66" charset="0"/>
              </a:rPr>
              <a:t>ISSION</a:t>
            </a:r>
            <a:r>
              <a:rPr lang="en-US" sz="3200" dirty="0">
                <a:latin typeface="Lucida Handwriting" pitchFamily="66" charset="0"/>
              </a:rPr>
              <a:t> A</a:t>
            </a:r>
            <a:r>
              <a:rPr lang="en-US" sz="2000" dirty="0">
                <a:latin typeface="Lucida Handwriting" pitchFamily="66" charset="0"/>
              </a:rPr>
              <a:t>ND</a:t>
            </a:r>
            <a:r>
              <a:rPr lang="en-US" sz="3200" dirty="0">
                <a:latin typeface="Lucida Handwriting" pitchFamily="66" charset="0"/>
              </a:rPr>
              <a:t> V</a:t>
            </a:r>
            <a:r>
              <a:rPr lang="en-US" sz="2000" dirty="0">
                <a:latin typeface="Lucida Handwriting" pitchFamily="66" charset="0"/>
              </a:rPr>
              <a:t>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450" y="1232365"/>
            <a:ext cx="67421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Foster keen interest in studies</a:t>
            </a:r>
          </a:p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A platform for interactions between students and lecturers</a:t>
            </a:r>
          </a:p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A platform for practical of management skill</a:t>
            </a:r>
          </a:p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  <a:p>
            <a:pPr marL="457200" indent="-457200">
              <a:buClr>
                <a:schemeClr val="accent6"/>
              </a:buClr>
              <a:buFont typeface="Comic Sans MS" pitchFamily="66" charset="0"/>
              <a:buChar char="◊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Provide outside classroom 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0281" y="1520793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促进对学习的热衷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0281" y="2543669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学生与讲师之间的一个互动平台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0280" y="3225458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落实</a:t>
            </a:r>
            <a:r>
              <a:rPr lang="en-US" altLang="zh-CN" sz="1600" dirty="0"/>
              <a:t>/ </a:t>
            </a:r>
            <a:r>
              <a:rPr lang="zh-CN" altLang="en-US" sz="1600" dirty="0"/>
              <a:t>实操管理技能的一个平台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0279" y="3883105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给予课外的一个学习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使命与愿景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9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882" y="413886"/>
            <a:ext cx="3137836" cy="2153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8" y="0"/>
            <a:ext cx="9141641" cy="514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M</a:t>
            </a:r>
            <a:r>
              <a:rPr lang="en-US" sz="2000" dirty="0">
                <a:latin typeface="Lucida Handwriting" pitchFamily="66" charset="0"/>
              </a:rPr>
              <a:t>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12" y="1232365"/>
            <a:ext cx="65371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Comic Sans MS" pitchFamily="66" charset="0"/>
              <a:buChar char="◊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The membership fee is payable </a:t>
            </a:r>
            <a:r>
              <a:rPr lang="en-US" sz="2200" u="sng" dirty="0">
                <a:latin typeface="Comic Sans MS" pitchFamily="66" charset="0"/>
                <a:cs typeface="Segoe UI Light" panose="020B0502040204020203" pitchFamily="34" charset="0"/>
              </a:rPr>
              <a:t>once for the lifetime </a:t>
            </a: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as MPI student.</a:t>
            </a:r>
          </a:p>
          <a:p>
            <a:pPr marL="342900" indent="-342900">
              <a:buClr>
                <a:schemeClr val="accent6"/>
              </a:buClr>
              <a:buFont typeface="Comic Sans MS" pitchFamily="66" charset="0"/>
              <a:buChar char="◊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  <a:p>
            <a:pPr marL="342900" indent="-342900">
              <a:buClr>
                <a:schemeClr val="accent6"/>
              </a:buClr>
              <a:buFont typeface="Comic Sans MS" pitchFamily="66" charset="0"/>
              <a:buChar char="◊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All members shall be entitled to all </a:t>
            </a:r>
            <a:r>
              <a:rPr lang="en-US" sz="2200" u="sng" dirty="0">
                <a:latin typeface="Comic Sans MS" pitchFamily="66" charset="0"/>
                <a:cs typeface="Segoe UI Light" panose="020B0502040204020203" pitchFamily="34" charset="0"/>
              </a:rPr>
              <a:t>rights and privileges </a:t>
            </a: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of this club, such as:</a:t>
            </a:r>
          </a:p>
          <a:p>
            <a:pPr marL="342900" indent="-342900">
              <a:buClr>
                <a:schemeClr val="accent6"/>
              </a:buClr>
              <a:buFont typeface="Comic Sans MS" pitchFamily="66" charset="0"/>
              <a:buChar char="◊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Voting in Annual General Meeting (AGM).</a:t>
            </a:r>
          </a:p>
          <a:p>
            <a:pPr marL="971550" lvl="1" indent="-514350">
              <a:buFont typeface="+mj-lt"/>
              <a:buAutoNum type="alphaLcParenR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>
                <a:latin typeface="Comic Sans MS" pitchFamily="66" charset="0"/>
                <a:cs typeface="Segoe UI Light" panose="020B0502040204020203" pitchFamily="34" charset="0"/>
              </a:rPr>
              <a:t>Become committee member.</a:t>
            </a:r>
          </a:p>
          <a:p>
            <a:pPr marL="342900" indent="-342900">
              <a:buClr>
                <a:schemeClr val="accent6"/>
              </a:buClr>
              <a:buFont typeface="Comic Sans MS" pitchFamily="66" charset="0"/>
              <a:buChar char="◊"/>
            </a:pPr>
            <a:endParaRPr lang="en-US" sz="2200" dirty="0">
              <a:latin typeface="Comic Sans MS" pitchFamily="66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会员资格</a:t>
            </a:r>
            <a:endParaRPr lang="en-US" sz="1600" dirty="0"/>
          </a:p>
        </p:txBody>
      </p:sp>
      <p:pic>
        <p:nvPicPr>
          <p:cNvPr id="15" name="图片 2">
            <a:extLst>
              <a:ext uri="{FF2B5EF4-FFF2-40B4-BE49-F238E27FC236}">
                <a16:creationId xmlns:a16="http://schemas.microsoft.com/office/drawing/2014/main" xmlns="" id="{0B56A9AB-B1ED-4449-A84A-7FFC0581C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8" r="19971" b="35125"/>
          <a:stretch/>
        </p:blipFill>
        <p:spPr>
          <a:xfrm>
            <a:off x="6410738" y="381828"/>
            <a:ext cx="4055719" cy="2461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462" y="1888436"/>
            <a:ext cx="646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毕理学院的学生，</a:t>
            </a:r>
            <a:r>
              <a:rPr lang="zh-CN" altLang="en-US" sz="1600" u="sng" dirty="0"/>
              <a:t>只需支付一次会员费，享有终身会员资格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04462" y="2917086"/>
            <a:ext cx="646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所以成员有权享受此社团的所有</a:t>
            </a:r>
            <a:r>
              <a:rPr lang="zh-CN" altLang="en-US" sz="1600" u="sng" dirty="0"/>
              <a:t>权利与特权</a:t>
            </a:r>
            <a:r>
              <a:rPr lang="zh-CN" altLang="en-US" sz="1600" dirty="0"/>
              <a:t>，例如：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3940" y="3586321"/>
            <a:ext cx="646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在周年股东大会进行投票，选出新一届的委员会。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260740"/>
            <a:ext cx="646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有机会成为委员会。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575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1641" cy="51450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70382" y="1484025"/>
            <a:ext cx="4600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ucida Handwriting" pitchFamily="66" charset="0"/>
                <a:cs typeface="Tunga" pitchFamily="34" charset="0"/>
              </a:rPr>
              <a:t>I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CE 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B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RACKING 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&amp;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 </a:t>
            </a:r>
            <a:r>
              <a:rPr lang="en-US" sz="4400" dirty="0">
                <a:latin typeface="Lucida Handwriting" pitchFamily="66" charset="0"/>
                <a:cs typeface="Tunga" pitchFamily="34" charset="0"/>
              </a:rPr>
              <a:t>G</a:t>
            </a:r>
            <a:r>
              <a:rPr lang="en-US" sz="3200" dirty="0">
                <a:latin typeface="Lucida Handwriting" pitchFamily="66" charset="0"/>
                <a:cs typeface="Tunga" pitchFamily="34" charset="0"/>
              </a:rPr>
              <a:t>AMES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27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" y="669363"/>
            <a:ext cx="1903907" cy="3840480"/>
          </a:xfrm>
          <a:prstGeom prst="rect">
            <a:avLst/>
          </a:prstGeom>
        </p:spPr>
      </p:pic>
      <p:pic>
        <p:nvPicPr>
          <p:cNvPr id="28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50011"/>
          <a:stretch/>
        </p:blipFill>
        <p:spPr>
          <a:xfrm>
            <a:off x="7282318" y="652304"/>
            <a:ext cx="1870035" cy="3840480"/>
          </a:xfrm>
          <a:prstGeom prst="rect">
            <a:avLst/>
          </a:prstGeom>
        </p:spPr>
      </p:pic>
      <p:sp>
        <p:nvSpPr>
          <p:cNvPr id="29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3892831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14">
            <a:extLst>
              <a:ext uri="{FF2B5EF4-FFF2-40B4-BE49-F238E27FC236}">
                <a16:creationId xmlns:a16="http://schemas.microsoft.com/office/drawing/2014/main" xmlns="" id="{0D3B6E5D-B1DC-4C21-A9C2-190E5D3613D9}"/>
              </a:ext>
            </a:extLst>
          </p:cNvPr>
          <p:cNvSpPr/>
          <p:nvPr/>
        </p:nvSpPr>
        <p:spPr>
          <a:xfrm>
            <a:off x="5005007" y="390965"/>
            <a:ext cx="174172" cy="174226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80007" y="3041116"/>
            <a:ext cx="460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造字工房俊雅（非商用）常规体"/>
                <a:cs typeface="Tunga" pitchFamily="34" charset="0"/>
              </a:rPr>
              <a:t>破冰与游戏</a:t>
            </a:r>
            <a:endParaRPr lang="en-US" sz="3200" dirty="0">
              <a:latin typeface="造字工房俊雅（非商用）常规体"/>
              <a:cs typeface="Tunga" pitchFamily="34" charset="0"/>
            </a:endParaRPr>
          </a:p>
        </p:txBody>
      </p:sp>
      <p:grpSp>
        <p:nvGrpSpPr>
          <p:cNvPr id="14" name="组合 3">
            <a:extLst>
              <a:ext uri="{FF2B5EF4-FFF2-40B4-BE49-F238E27FC236}">
                <a16:creationId xmlns:a16="http://schemas.microsoft.com/office/drawing/2014/main" xmlns="" id="{B4933F7C-82E7-43BE-9E61-BEEBC7D83891}"/>
              </a:ext>
            </a:extLst>
          </p:cNvPr>
          <p:cNvGrpSpPr/>
          <p:nvPr/>
        </p:nvGrpSpPr>
        <p:grpSpPr>
          <a:xfrm>
            <a:off x="4254096" y="161354"/>
            <a:ext cx="633448" cy="633448"/>
            <a:chOff x="5846764" y="1460231"/>
            <a:chExt cx="633448" cy="633448"/>
          </a:xfrm>
        </p:grpSpPr>
        <p:sp>
          <p:nvSpPr>
            <p:cNvPr id="17" name="椭圆 11">
              <a:extLst>
                <a:ext uri="{FF2B5EF4-FFF2-40B4-BE49-F238E27FC236}">
                  <a16:creationId xmlns:a16="http://schemas.microsoft.com/office/drawing/2014/main" xmlns="" id="{3C832503-27B1-47A0-AB1F-57C54F39E426}"/>
                </a:ext>
              </a:extLst>
            </p:cNvPr>
            <p:cNvSpPr/>
            <p:nvPr/>
          </p:nvSpPr>
          <p:spPr>
            <a:xfrm>
              <a:off x="5888944" y="1492786"/>
              <a:ext cx="568339" cy="5683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叁</a:t>
              </a:r>
            </a:p>
          </p:txBody>
        </p:sp>
        <p:sp>
          <p:nvSpPr>
            <p:cNvPr id="18" name="椭圆 15">
              <a:extLst>
                <a:ext uri="{FF2B5EF4-FFF2-40B4-BE49-F238E27FC236}">
                  <a16:creationId xmlns:a16="http://schemas.microsoft.com/office/drawing/2014/main" xmlns="" id="{98C1D28A-A863-4176-A973-50C013D64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764" y="1460231"/>
              <a:ext cx="633448" cy="633448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noFill/>
                  <a:latin typeface="方正黄草简体" panose="03000509000000000000" pitchFamily="65" charset="-122"/>
                  <a:ea typeface="方正黄草简体" panose="03000509000000000000" pitchFamily="65" charset="-122"/>
                </a:rPr>
                <a:t>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7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882" y="413886"/>
            <a:ext cx="3137836" cy="2153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117203AB-3225-4082-B268-C3B73E74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8" y="0"/>
            <a:ext cx="9141641" cy="514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4" y="23100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Handwriting" pitchFamily="66" charset="0"/>
              </a:rPr>
              <a:t>I</a:t>
            </a:r>
            <a:r>
              <a:rPr lang="en-US" sz="2000" dirty="0">
                <a:latin typeface="Lucida Handwriting" pitchFamily="66" charset="0"/>
              </a:rPr>
              <a:t>CE</a:t>
            </a:r>
            <a:r>
              <a:rPr lang="en-US" sz="3200" dirty="0">
                <a:latin typeface="Lucida Handwriting" pitchFamily="66" charset="0"/>
              </a:rPr>
              <a:t> B</a:t>
            </a:r>
            <a:r>
              <a:rPr lang="en-US" sz="2000" dirty="0">
                <a:latin typeface="Lucida Handwriting" pitchFamily="66" charset="0"/>
              </a:rPr>
              <a:t>RACKING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89" y="608007"/>
            <a:ext cx="397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破冰游戏</a:t>
            </a:r>
            <a:endParaRPr lang="en-US" sz="1600" dirty="0"/>
          </a:p>
        </p:txBody>
      </p:sp>
      <p:pic>
        <p:nvPicPr>
          <p:cNvPr id="18" name="图片 8">
            <a:extLst>
              <a:ext uri="{FF2B5EF4-FFF2-40B4-BE49-F238E27FC236}">
                <a16:creationId xmlns:a16="http://schemas.microsoft.com/office/drawing/2014/main" xmlns="" id="{C33D521C-FF4B-4698-97C2-FFDE908A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676">
            <a:off x="8279014" y="2219940"/>
            <a:ext cx="3315426" cy="3014023"/>
          </a:xfrm>
          <a:prstGeom prst="rect">
            <a:avLst/>
          </a:prstGeom>
        </p:spPr>
      </p:pic>
      <p:pic>
        <p:nvPicPr>
          <p:cNvPr id="16" name="图片 8">
            <a:extLst>
              <a:ext uri="{FF2B5EF4-FFF2-40B4-BE49-F238E27FC236}">
                <a16:creationId xmlns:a16="http://schemas.microsoft.com/office/drawing/2014/main" xmlns="" id="{C33D521C-FF4B-4698-97C2-FFDE908A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676">
            <a:off x="7953846" y="409447"/>
            <a:ext cx="2380306" cy="2163914"/>
          </a:xfrm>
          <a:prstGeom prst="rect">
            <a:avLst/>
          </a:prstGeom>
        </p:spPr>
      </p:pic>
      <p:pic>
        <p:nvPicPr>
          <p:cNvPr id="19" name="图片 8">
            <a:extLst>
              <a:ext uri="{FF2B5EF4-FFF2-40B4-BE49-F238E27FC236}">
                <a16:creationId xmlns:a16="http://schemas.microsoft.com/office/drawing/2014/main" xmlns="" id="{C33D521C-FF4B-4698-97C2-FFDE908AF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676">
            <a:off x="-197569" y="4359153"/>
            <a:ext cx="914901" cy="831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8B8139C-5EC9-40C5-9EA4-9F3FB5A870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9383" r="16251" b="37113"/>
          <a:stretch/>
        </p:blipFill>
        <p:spPr>
          <a:xfrm>
            <a:off x="7291554" y="4509843"/>
            <a:ext cx="1741221" cy="530352"/>
          </a:xfrm>
          <a:prstGeom prst="rect">
            <a:avLst/>
          </a:prstGeom>
        </p:spPr>
      </p:pic>
      <p:pic>
        <p:nvPicPr>
          <p:cNvPr id="21" name="图片 8">
            <a:extLst>
              <a:ext uri="{FF2B5EF4-FFF2-40B4-BE49-F238E27FC236}">
                <a16:creationId xmlns:a16="http://schemas.microsoft.com/office/drawing/2014/main" xmlns="" id="{C33D521C-FF4B-4698-97C2-FFDE908AF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676">
            <a:off x="6597635" y="-814"/>
            <a:ext cx="1282445" cy="1165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3822" y="1351328"/>
            <a:ext cx="62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All the people are sitting into a big circle.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6102" y="2033205"/>
            <a:ext cx="86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When music start, start to passing balloons.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462" y="2739742"/>
            <a:ext cx="876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When music stop, the persons whose hold the balloons, need to introduce yourselves.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2" y="1621270"/>
            <a:ext cx="82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全部人围坐成一个大圆圈。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367" y="2311497"/>
            <a:ext cx="82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当音乐响起时， 开始传递气球。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7767" y="3290077"/>
            <a:ext cx="82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当音乐停止时，气球的持有者需要做一个自我介绍作为惩罚。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697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05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1099</Words>
  <Application>Microsoft Office PowerPoint</Application>
  <PresentationFormat>Custom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微软雅黑</vt:lpstr>
      <vt:lpstr>Tunga</vt:lpstr>
      <vt:lpstr>方正黄草简体</vt:lpstr>
      <vt:lpstr>等线</vt:lpstr>
      <vt:lpstr>等线 Light</vt:lpstr>
      <vt:lpstr>造字工房俊雅（非商用）常规体</vt:lpstr>
      <vt:lpstr>Arial</vt:lpstr>
      <vt:lpstr>Calibri</vt:lpstr>
      <vt:lpstr>Calibri Light</vt:lpstr>
      <vt:lpstr>Century Gothic</vt:lpstr>
      <vt:lpstr>Comic Sans MS</vt:lpstr>
      <vt:lpstr>Lucida Handwriting</vt:lpstr>
      <vt:lpstr>Segoe UI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194</cp:revision>
  <dcterms:created xsi:type="dcterms:W3CDTF">2017-07-21T07:14:20Z</dcterms:created>
  <dcterms:modified xsi:type="dcterms:W3CDTF">2020-01-20T03:32:34Z</dcterms:modified>
</cp:coreProperties>
</file>