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7" r:id="rId3"/>
    <p:sldId id="258" r:id="rId4"/>
    <p:sldId id="270" r:id="rId5"/>
    <p:sldId id="259" r:id="rId6"/>
    <p:sldId id="266" r:id="rId7"/>
    <p:sldId id="260" r:id="rId8"/>
    <p:sldId id="261" r:id="rId9"/>
    <p:sldId id="262" r:id="rId10"/>
    <p:sldId id="267" r:id="rId11"/>
    <p:sldId id="263" r:id="rId12"/>
    <p:sldId id="269" r:id="rId13"/>
    <p:sldId id="264" r:id="rId14"/>
    <p:sldId id="268" r:id="rId15"/>
    <p:sldId id="265"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ana Gurung" initials="AG" lastIdx="1" clrIdx="0">
    <p:extLst>
      <p:ext uri="{19B8F6BF-5375-455C-9EA6-DF929625EA0E}">
        <p15:presenceInfo xmlns:p15="http://schemas.microsoft.com/office/powerpoint/2012/main" userId="63772ddce96d1c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768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937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06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304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2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22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451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404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571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9786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52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8/25/2021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81309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net.com/news/starbucks-stay-as-long-as-you-want/" TargetMode="External"/><Relationship Id="rId2" Type="http://schemas.openxmlformats.org/officeDocument/2006/relationships/hyperlink" Target="https://research-methodology.net/starbucks-marketing-strategy-3/"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en.wikipedia.org/wiki/Tata_Consumer_Products" TargetMode="External"/><Relationship Id="rId7" Type="http://schemas.openxmlformats.org/officeDocument/2006/relationships/image" Target="../media/image3.png"/><Relationship Id="rId2" Type="http://schemas.openxmlformats.org/officeDocument/2006/relationships/hyperlink" Target="https://en.wikipedia.org/wiki/Tata_Starbucks#cite_note-5" TargetMode="External"/><Relationship Id="rId1" Type="http://schemas.openxmlformats.org/officeDocument/2006/relationships/slideLayout" Target="../slideLayouts/slideLayout2.xml"/><Relationship Id="rId6" Type="http://schemas.openxmlformats.org/officeDocument/2006/relationships/hyperlink" Target="https://en.wikipedia.org/wiki/Tata_Starbucks#cite_note-7" TargetMode="External"/><Relationship Id="rId5" Type="http://schemas.openxmlformats.org/officeDocument/2006/relationships/hyperlink" Target="https://en.wikipedia.org/wiki/Tata_Starbucks#cite_note-6" TargetMode="External"/><Relationship Id="rId4" Type="http://schemas.openxmlformats.org/officeDocument/2006/relationships/hyperlink" Target="https://en.wikipedia.org/wiki/Starbuck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Starbucks#Alcoholic_drinks" TargetMode="External"/><Relationship Id="rId3" Type="http://schemas.openxmlformats.org/officeDocument/2006/relationships/hyperlink" Target="https://en.wikipedia.org/wiki/Starbucks#Low_calorie_and_sugar-free_products" TargetMode="External"/><Relationship Id="rId7" Type="http://schemas.openxmlformats.org/officeDocument/2006/relationships/hyperlink" Target="https://en.wikipedia.org/wiki/Starbucks#Coffee_makers_and_single-use_capsules" TargetMode="External"/><Relationship Id="rId2" Type="http://schemas.openxmlformats.org/officeDocument/2006/relationships/hyperlink" Target="https://en.wikipedia.org/wiki/Starbucks#Coffee_cup_sizes" TargetMode="External"/><Relationship Id="rId1" Type="http://schemas.openxmlformats.org/officeDocument/2006/relationships/slideLayout" Target="../slideLayouts/slideLayout2.xml"/><Relationship Id="rId6" Type="http://schemas.openxmlformats.org/officeDocument/2006/relationships/hyperlink" Target="https://en.wikipedia.org/wiki/Starbucks#Instant_coffee_and_coffee_capsules" TargetMode="External"/><Relationship Id="rId5" Type="http://schemas.openxmlformats.org/officeDocument/2006/relationships/hyperlink" Target="https://en.wikipedia.org/wiki/Starbucks#Ethos_water" TargetMode="External"/><Relationship Id="rId4" Type="http://schemas.openxmlformats.org/officeDocument/2006/relationships/hyperlink" Target="https://en.wikipedia.org/wiki/Starbucks#Non-dairy_milk_offering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tarbucks#Fruit_juices,_fruit_beverages,_and_sodas" TargetMode="External"/><Relationship Id="rId2" Type="http://schemas.openxmlformats.org/officeDocument/2006/relationships/hyperlink" Target="https://en.wikipedia.org/wiki/Swigg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tail.economictimes.indiatimes.com/tag/tata+global+beverages" TargetMode="External"/><Relationship Id="rId2" Type="http://schemas.openxmlformats.org/officeDocument/2006/relationships/hyperlink" Target="https://retail.economictimes.indiatimes.com/tag/starbuc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D378-7B42-4C1C-8130-83907DC70D8F}"/>
              </a:ext>
            </a:extLst>
          </p:cNvPr>
          <p:cNvSpPr>
            <a:spLocks noGrp="1"/>
          </p:cNvSpPr>
          <p:nvPr>
            <p:ph type="ctrTitle"/>
          </p:nvPr>
        </p:nvSpPr>
        <p:spPr>
          <a:xfrm>
            <a:off x="1876424" y="2517913"/>
            <a:ext cx="8791575" cy="2813742"/>
          </a:xfrm>
        </p:spPr>
        <p:txBody>
          <a:bodyPr>
            <a:noAutofit/>
          </a:bodyPr>
          <a:lstStyle/>
          <a:p>
            <a:r>
              <a:rPr lang="en-US" sz="6600" b="1" dirty="0">
                <a:solidFill>
                  <a:schemeClr val="bg1"/>
                </a:solidFill>
              </a:rPr>
              <a:t>Case study- 7p’s of Starbucks</a:t>
            </a:r>
            <a:br>
              <a:rPr lang="en-US" sz="6600" b="1" dirty="0">
                <a:solidFill>
                  <a:schemeClr val="bg1"/>
                </a:solidFill>
              </a:rPr>
            </a:br>
            <a:br>
              <a:rPr lang="en-US" sz="6600" b="1" dirty="0">
                <a:solidFill>
                  <a:schemeClr val="bg1"/>
                </a:solidFill>
              </a:rPr>
            </a:br>
            <a:r>
              <a:rPr lang="en-US" sz="6600" b="1" dirty="0">
                <a:solidFill>
                  <a:schemeClr val="bg1"/>
                </a:solidFill>
              </a:rPr>
              <a:t>- Archana Gurung</a:t>
            </a:r>
            <a:endParaRPr lang="en-IN" sz="6600" b="1" dirty="0">
              <a:solidFill>
                <a:schemeClr val="bg1"/>
              </a:solidFill>
            </a:endParaRPr>
          </a:p>
        </p:txBody>
      </p:sp>
      <p:sp>
        <p:nvSpPr>
          <p:cNvPr id="3" name="Subtitle 2">
            <a:extLst>
              <a:ext uri="{FF2B5EF4-FFF2-40B4-BE49-F238E27FC236}">
                <a16:creationId xmlns:a16="http://schemas.microsoft.com/office/drawing/2014/main" id="{B8514323-C6D7-4AED-9F19-28DD7E758679}"/>
              </a:ext>
            </a:extLst>
          </p:cNvPr>
          <p:cNvSpPr>
            <a:spLocks noGrp="1"/>
          </p:cNvSpPr>
          <p:nvPr>
            <p:ph type="subTitle" idx="1"/>
          </p:nvPr>
        </p:nvSpPr>
        <p:spPr>
          <a:xfrm>
            <a:off x="1744395" y="3896751"/>
            <a:ext cx="7343334" cy="281354"/>
          </a:xfrm>
        </p:spPr>
        <p:txBody>
          <a:bodyPr>
            <a:normAutofit fontScale="62500" lnSpcReduction="20000"/>
          </a:bodyPr>
          <a:lstStyle/>
          <a:p>
            <a:r>
              <a:rPr lang="en-US" dirty="0"/>
              <a:t>	</a:t>
            </a:r>
            <a:endParaRPr lang="en-IN" dirty="0"/>
          </a:p>
        </p:txBody>
      </p:sp>
      <p:pic>
        <p:nvPicPr>
          <p:cNvPr id="5" name="Picture 4">
            <a:extLst>
              <a:ext uri="{FF2B5EF4-FFF2-40B4-BE49-F238E27FC236}">
                <a16:creationId xmlns:a16="http://schemas.microsoft.com/office/drawing/2014/main" id="{2C248946-4DDF-48C1-B0CD-3703341E71A4}"/>
              </a:ext>
            </a:extLst>
          </p:cNvPr>
          <p:cNvPicPr>
            <a:picLocks noChangeAspect="1"/>
          </p:cNvPicPr>
          <p:nvPr/>
        </p:nvPicPr>
        <p:blipFill>
          <a:blip r:embed="rId2"/>
          <a:stretch>
            <a:fillRect/>
          </a:stretch>
        </p:blipFill>
        <p:spPr>
          <a:xfrm>
            <a:off x="998584" y="1401642"/>
            <a:ext cx="2110375" cy="2027358"/>
          </a:xfrm>
          <a:prstGeom prst="rect">
            <a:avLst/>
          </a:prstGeom>
        </p:spPr>
      </p:pic>
      <p:pic>
        <p:nvPicPr>
          <p:cNvPr id="6" name="Picture 5">
            <a:extLst>
              <a:ext uri="{FF2B5EF4-FFF2-40B4-BE49-F238E27FC236}">
                <a16:creationId xmlns:a16="http://schemas.microsoft.com/office/drawing/2014/main" id="{F6CBC9FF-F3AF-4EF9-B2B8-4B0AE800E016}"/>
              </a:ext>
            </a:extLst>
          </p:cNvPr>
          <p:cNvPicPr>
            <a:picLocks noChangeAspect="1"/>
          </p:cNvPicPr>
          <p:nvPr/>
        </p:nvPicPr>
        <p:blipFill>
          <a:blip r:embed="rId3"/>
          <a:stretch>
            <a:fillRect/>
          </a:stretch>
        </p:blipFill>
        <p:spPr>
          <a:xfrm>
            <a:off x="114299" y="3418976"/>
            <a:ext cx="3524250" cy="3028950"/>
          </a:xfrm>
          <a:prstGeom prst="rect">
            <a:avLst/>
          </a:prstGeom>
        </p:spPr>
      </p:pic>
    </p:spTree>
    <p:extLst>
      <p:ext uri="{BB962C8B-B14F-4D97-AF65-F5344CB8AC3E}">
        <p14:creationId xmlns:p14="http://schemas.microsoft.com/office/powerpoint/2010/main" val="89474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003E9-7A31-4F85-ACB1-1DA52C40F31D}"/>
              </a:ext>
            </a:extLst>
          </p:cNvPr>
          <p:cNvSpPr>
            <a:spLocks noGrp="1"/>
          </p:cNvSpPr>
          <p:nvPr>
            <p:ph idx="1"/>
          </p:nvPr>
        </p:nvSpPr>
        <p:spPr>
          <a:xfrm>
            <a:off x="838200" y="1645920"/>
            <a:ext cx="10515600" cy="4531043"/>
          </a:xfrm>
          <a:solidFill>
            <a:schemeClr val="accent1">
              <a:lumMod val="20000"/>
              <a:lumOff val="80000"/>
            </a:schemeClr>
          </a:solidFill>
        </p:spPr>
        <p:txBody>
          <a:bodyPr>
            <a:normAutofit/>
          </a:bodyPr>
          <a:lstStyle/>
          <a:p>
            <a:pPr marL="0" indent="0">
              <a:lnSpc>
                <a:spcPct val="115000"/>
              </a:lnSpc>
              <a:spcBef>
                <a:spcPts val="1200"/>
              </a:spcBef>
              <a:spcAft>
                <a:spcPts val="1200"/>
              </a:spcAft>
              <a:buNone/>
            </a:pPr>
            <a:r>
              <a:rPr lang="en-IN" sz="18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Q4:</a:t>
            </a:r>
            <a:r>
              <a:rPr lang="en-IN" sz="1800" dirty="0">
                <a:solidFill>
                  <a:srgbClr val="FF0000"/>
                </a:solidFill>
                <a:effectLst/>
                <a:latin typeface="Arial" panose="020B0604020202020204" pitchFamily="34" charset="0"/>
                <a:ea typeface="Arial" panose="020B0604020202020204" pitchFamily="34" charset="0"/>
                <a:cs typeface="Arial" panose="020B0604020202020204" pitchFamily="34" charset="0"/>
              </a:rPr>
              <a:t> Mention an innovation by Starbucks with regard to its store strategy.</a:t>
            </a:r>
          </a:p>
          <a:p>
            <a:pPr marL="0" indent="0">
              <a:lnSpc>
                <a:spcPct val="115000"/>
              </a:lnSpc>
              <a:spcBef>
                <a:spcPts val="1200"/>
              </a:spcBef>
              <a:spcAft>
                <a:spcPts val="1200"/>
              </a:spcAft>
              <a:buNone/>
            </a:pPr>
            <a:r>
              <a:rPr lang="en-IN" sz="1800" b="1" dirty="0">
                <a:effectLst/>
                <a:latin typeface="Arial" panose="020B0604020202020204" pitchFamily="34" charset="0"/>
                <a:ea typeface="Arial" panose="020B0604020202020204" pitchFamily="34" charset="0"/>
                <a:cs typeface="Arial" panose="020B0604020202020204" pitchFamily="34" charset="0"/>
              </a:rPr>
              <a:t>A4: </a:t>
            </a:r>
            <a:r>
              <a:rPr lang="en-US" sz="1200" b="0" i="0" dirty="0">
                <a:solidFill>
                  <a:srgbClr val="666666"/>
                </a:solidFill>
                <a:effectLst/>
                <a:latin typeface="Arial" panose="020B0604020202020204" pitchFamily="34" charset="0"/>
                <a:cs typeface="Arial" panose="020B0604020202020204" pitchFamily="34" charset="0"/>
              </a:rPr>
              <a:t>Store design, or brand localization, is just one of the creative ways Starbucks connects with its customers, integrating local aesthetics into each of its stores. The company’s design studios are strategically located so that designers can better understand their communities. In Times Square, you may discover a theatrical feel inside each store; in the South, designers might pull inspiration from a weathered barn or blues music; and at a store near the beach, colors borrowed from lapping ocean waves may be the latest inspiration.</a:t>
            </a:r>
            <a:endParaRPr lang="en-IN" sz="1800" dirty="0">
              <a:effectLst/>
              <a:latin typeface="Arial" panose="020B0604020202020204" pitchFamily="34" charset="0"/>
              <a:ea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r>
              <a:rPr lang="en-IN" sz="18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Q5:</a:t>
            </a:r>
            <a:r>
              <a:rPr lang="en-IN" sz="1800" dirty="0">
                <a:solidFill>
                  <a:srgbClr val="FF0000"/>
                </a:solidFill>
                <a:effectLst/>
                <a:latin typeface="Arial" panose="020B0604020202020204" pitchFamily="34" charset="0"/>
                <a:ea typeface="Arial" panose="020B0604020202020204" pitchFamily="34" charset="0"/>
                <a:cs typeface="Arial" panose="020B0604020202020204" pitchFamily="34" charset="0"/>
              </a:rPr>
              <a:t> What are some partnerships that Starbucks has entered, from the point of view of the place?</a:t>
            </a:r>
          </a:p>
          <a:p>
            <a:pPr marL="0" indent="0">
              <a:lnSpc>
                <a:spcPct val="115000"/>
              </a:lnSpc>
              <a:spcBef>
                <a:spcPts val="1200"/>
              </a:spcBef>
              <a:spcAft>
                <a:spcPts val="1200"/>
              </a:spcAft>
              <a:buNone/>
            </a:pPr>
            <a:r>
              <a:rPr lang="en-IN" sz="1800" b="1" dirty="0">
                <a:effectLst/>
                <a:latin typeface="Arial" panose="020B0604020202020204" pitchFamily="34" charset="0"/>
                <a:ea typeface="Arial" panose="020B0604020202020204" pitchFamily="34" charset="0"/>
                <a:cs typeface="Arial" panose="020B0604020202020204" pitchFamily="34" charset="0"/>
              </a:rPr>
              <a:t>A5: </a:t>
            </a:r>
            <a:r>
              <a:rPr lang="en-US" sz="1200" b="0" i="0" dirty="0">
                <a:solidFill>
                  <a:srgbClr val="191A1A"/>
                </a:solidFill>
                <a:effectLst/>
                <a:latin typeface="Arial" panose="020B0604020202020204" pitchFamily="34" charset="0"/>
                <a:cs typeface="Arial" panose="020B0604020202020204" pitchFamily="34" charset="0"/>
              </a:rPr>
              <a:t>There has been a sourcing agreement in place between Starbucks and Tata Coffee (also part of the group) for over a year. Starbucks will now be working with other group firms such as Taj Catering and the Taj hotel chain.</a:t>
            </a:r>
            <a:endParaRPr lang="en-IN" sz="1800" dirty="0">
              <a:effectLst/>
              <a:latin typeface="Arial" panose="020B0604020202020204" pitchFamily="34" charset="0"/>
              <a:ea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endParaRPr lang="en-IN" dirty="0"/>
          </a:p>
        </p:txBody>
      </p:sp>
    </p:spTree>
    <p:extLst>
      <p:ext uri="{BB962C8B-B14F-4D97-AF65-F5344CB8AC3E}">
        <p14:creationId xmlns:p14="http://schemas.microsoft.com/office/powerpoint/2010/main" val="121619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688D-E02D-4E30-82F9-C7B24076FC54}"/>
              </a:ext>
            </a:extLst>
          </p:cNvPr>
          <p:cNvSpPr>
            <a:spLocks noGrp="1"/>
          </p:cNvSpPr>
          <p:nvPr>
            <p:ph type="title"/>
          </p:nvPr>
        </p:nvSpPr>
        <p:spPr>
          <a:xfrm>
            <a:off x="838200" y="365126"/>
            <a:ext cx="10515600" cy="999440"/>
          </a:xfrm>
        </p:spPr>
        <p:txBody>
          <a:bodyPr>
            <a:normAutofit/>
          </a:bodyPr>
          <a:lstStyle/>
          <a:p>
            <a:r>
              <a:rPr lang="en-US" dirty="0"/>
              <a:t>                                </a:t>
            </a:r>
            <a:r>
              <a:rPr lang="en-US" sz="6000" b="1" dirty="0"/>
              <a:t>PEOPLE</a:t>
            </a:r>
            <a:endParaRPr lang="en-IN" sz="6000" b="1" dirty="0"/>
          </a:p>
        </p:txBody>
      </p:sp>
      <p:sp>
        <p:nvSpPr>
          <p:cNvPr id="3" name="Content Placeholder 2">
            <a:extLst>
              <a:ext uri="{FF2B5EF4-FFF2-40B4-BE49-F238E27FC236}">
                <a16:creationId xmlns:a16="http://schemas.microsoft.com/office/drawing/2014/main" id="{FC583E65-E86A-4C3C-9568-33CC7031CD47}"/>
              </a:ext>
            </a:extLst>
          </p:cNvPr>
          <p:cNvSpPr>
            <a:spLocks noGrp="1"/>
          </p:cNvSpPr>
          <p:nvPr>
            <p:ph idx="1"/>
          </p:nvPr>
        </p:nvSpPr>
        <p:spPr>
          <a:xfrm>
            <a:off x="838200" y="1659988"/>
            <a:ext cx="10515600" cy="4516975"/>
          </a:xfrm>
          <a:solidFill>
            <a:schemeClr val="accent2"/>
          </a:solidFill>
        </p:spPr>
        <p:txBody>
          <a:bodyPr>
            <a:normAutofit lnSpcReduction="10000"/>
          </a:bodyPr>
          <a:lstStyle/>
          <a:p>
            <a:pPr marL="0" indent="0">
              <a:lnSpc>
                <a:spcPct val="115000"/>
              </a:lnSpc>
              <a:spcBef>
                <a:spcPts val="1200"/>
              </a:spcBef>
              <a:spcAft>
                <a:spcPts val="1200"/>
              </a:spcAft>
              <a:buNone/>
            </a:pPr>
            <a:r>
              <a:rPr lang="en-IN" sz="16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Q1: </a:t>
            </a:r>
            <a:r>
              <a:rPr lang="en-IN" sz="1600" dirty="0">
                <a:solidFill>
                  <a:srgbClr val="FF0000"/>
                </a:solidFill>
                <a:effectLst/>
                <a:latin typeface="Arial" panose="020B0604020202020204" pitchFamily="34" charset="0"/>
                <a:ea typeface="Arial" panose="020B0604020202020204" pitchFamily="34" charset="0"/>
                <a:cs typeface="Arial" panose="020B0604020202020204" pitchFamily="34" charset="0"/>
              </a:rPr>
              <a:t>What are the primary target customer segments for Starbucks?</a:t>
            </a:r>
          </a:p>
          <a:p>
            <a:pPr marL="0" indent="0">
              <a:lnSpc>
                <a:spcPct val="115000"/>
              </a:lnSpc>
              <a:spcBef>
                <a:spcPts val="1200"/>
              </a:spcBef>
              <a:spcAft>
                <a:spcPts val="1200"/>
              </a:spcAft>
              <a:buNone/>
            </a:pPr>
            <a:r>
              <a:rPr lang="en-IN" sz="1600" b="1" dirty="0">
                <a:effectLst/>
                <a:latin typeface="Arial" panose="020B0604020202020204" pitchFamily="34" charset="0"/>
                <a:ea typeface="Arial" panose="020B0604020202020204" pitchFamily="34" charset="0"/>
                <a:cs typeface="Arial" panose="020B0604020202020204" pitchFamily="34" charset="0"/>
              </a:rPr>
              <a:t>A1:</a:t>
            </a:r>
            <a:r>
              <a:rPr lang="en-IN" sz="1600" dirty="0">
                <a:effectLst/>
                <a:latin typeface="Arial" panose="020B0604020202020204" pitchFamily="34" charset="0"/>
                <a:ea typeface="Arial" panose="020B0604020202020204" pitchFamily="34" charset="0"/>
                <a:cs typeface="Arial" panose="020B0604020202020204" pitchFamily="34" charset="0"/>
              </a:rPr>
              <a:t> </a:t>
            </a:r>
            <a:r>
              <a:rPr lang="en-US" sz="1600" b="0" i="0" dirty="0">
                <a:solidFill>
                  <a:srgbClr val="202124"/>
                </a:solidFill>
                <a:effectLst/>
                <a:latin typeface="Arial" panose="020B0604020202020204" pitchFamily="34" charset="0"/>
                <a:cs typeface="Arial" panose="020B0604020202020204" pitchFamily="34" charset="0"/>
              </a:rPr>
              <a:t>The target audience of Starbucks is </a:t>
            </a:r>
            <a:r>
              <a:rPr lang="en-US" sz="1600" b="1" i="0" dirty="0">
                <a:solidFill>
                  <a:srgbClr val="202124"/>
                </a:solidFill>
                <a:effectLst/>
                <a:latin typeface="Arial" panose="020B0604020202020204" pitchFamily="34" charset="0"/>
                <a:cs typeface="Arial" panose="020B0604020202020204" pitchFamily="34" charset="0"/>
              </a:rPr>
              <a:t>middle to upper-class men and women</a:t>
            </a:r>
            <a:r>
              <a:rPr lang="en-US" sz="1600" b="0" i="0" dirty="0">
                <a:solidFill>
                  <a:srgbClr val="202124"/>
                </a:solidFill>
                <a:effectLst/>
                <a:latin typeface="Arial" panose="020B0604020202020204" pitchFamily="34" charset="0"/>
                <a:cs typeface="Arial" panose="020B0604020202020204" pitchFamily="34" charset="0"/>
              </a:rPr>
              <a:t>. It's the percentage of the general public who can afford their higher priced cups of coffee on a regular or daily basis. And this is who their marketing is targeted to reach. Starbucks' marketing focuses on creating the perfect “third place”. </a:t>
            </a:r>
          </a:p>
          <a:p>
            <a:pPr marL="0" indent="0">
              <a:lnSpc>
                <a:spcPct val="115000"/>
              </a:lnSpc>
              <a:spcBef>
                <a:spcPts val="1200"/>
              </a:spcBef>
              <a:spcAft>
                <a:spcPts val="1200"/>
              </a:spcAft>
              <a:buNone/>
            </a:pPr>
            <a:r>
              <a:rPr lang="en-IN" sz="16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Q2:</a:t>
            </a:r>
            <a:r>
              <a:rPr lang="en-IN" sz="1600" dirty="0">
                <a:solidFill>
                  <a:srgbClr val="FF0000"/>
                </a:solidFill>
                <a:effectLst/>
                <a:latin typeface="Arial" panose="020B0604020202020204" pitchFamily="34" charset="0"/>
                <a:ea typeface="Arial" panose="020B0604020202020204" pitchFamily="34" charset="0"/>
                <a:cs typeface="Arial" panose="020B0604020202020204" pitchFamily="34" charset="0"/>
              </a:rPr>
              <a:t> What is the connection between the target customer segments for Starbucks and its choice of price and place?</a:t>
            </a:r>
          </a:p>
          <a:p>
            <a:pPr marL="0" indent="0" algn="l">
              <a:buNone/>
            </a:pPr>
            <a:r>
              <a:rPr lang="en-IN" sz="1600" b="1" dirty="0">
                <a:effectLst/>
                <a:latin typeface="Arial" panose="020B0604020202020204" pitchFamily="34" charset="0"/>
                <a:ea typeface="Arial" panose="020B0604020202020204" pitchFamily="34" charset="0"/>
                <a:cs typeface="Arial" panose="020B0604020202020204" pitchFamily="34" charset="0"/>
              </a:rPr>
              <a:t>A2:</a:t>
            </a:r>
            <a:r>
              <a:rPr lang="en-IN" sz="1600" dirty="0">
                <a:effectLst/>
                <a:latin typeface="Arial" panose="020B0604020202020204" pitchFamily="34" charset="0"/>
                <a:ea typeface="Arial" panose="020B0604020202020204" pitchFamily="34" charset="0"/>
                <a:cs typeface="Arial" panose="020B0604020202020204" pitchFamily="34" charset="0"/>
              </a:rPr>
              <a:t> </a:t>
            </a:r>
            <a:r>
              <a:rPr lang="en-US" sz="1600" b="0" i="0" u="sng" dirty="0">
                <a:solidFill>
                  <a:srgbClr val="F37E5D"/>
                </a:solidFill>
                <a:effectLst/>
                <a:latin typeface="Arial" panose="020B0604020202020204" pitchFamily="34" charset="0"/>
                <a:cs typeface="Arial" panose="020B0604020202020204" pitchFamily="34" charset="0"/>
                <a:hlinkClick r:id="rId2"/>
              </a:rPr>
              <a:t>According to a research report done in April 2017</a:t>
            </a:r>
            <a:r>
              <a:rPr lang="en-US" sz="1600" b="0" i="0" dirty="0">
                <a:solidFill>
                  <a:srgbClr val="4B4B4B"/>
                </a:solidFill>
                <a:effectLst/>
                <a:latin typeface="Arial" panose="020B0604020202020204" pitchFamily="34" charset="0"/>
                <a:cs typeface="Arial" panose="020B0604020202020204" pitchFamily="34" charset="0"/>
              </a:rPr>
              <a:t>, the target audience for Starbucks is men and women in the middle to upper classes who can afford Starbucks higher priced beverages regularly.</a:t>
            </a:r>
          </a:p>
          <a:p>
            <a:pPr algn="l"/>
            <a:r>
              <a:rPr lang="en-US" sz="1600" b="0" i="0" dirty="0">
                <a:solidFill>
                  <a:srgbClr val="4B4B4B"/>
                </a:solidFill>
                <a:effectLst/>
                <a:latin typeface="Arial" panose="020B0604020202020204" pitchFamily="34" charset="0"/>
                <a:cs typeface="Arial" panose="020B0604020202020204" pitchFamily="34" charset="0"/>
              </a:rPr>
              <a:t>They offer their target audience an experience when they come into their stores.</a:t>
            </a:r>
          </a:p>
          <a:p>
            <a:pPr algn="l"/>
            <a:r>
              <a:rPr lang="en-US" sz="1600" b="0" i="0" dirty="0">
                <a:solidFill>
                  <a:srgbClr val="4B4B4B"/>
                </a:solidFill>
                <a:effectLst/>
                <a:latin typeface="Arial" panose="020B0604020202020204" pitchFamily="34" charset="0"/>
                <a:cs typeface="Arial" panose="020B0604020202020204" pitchFamily="34" charset="0"/>
              </a:rPr>
              <a:t>By focusing on the third place and giving their customers a place to be and interact, they make the price of the drink worth it in the eyes of their customers.</a:t>
            </a:r>
          </a:p>
          <a:p>
            <a:pPr algn="l"/>
            <a:r>
              <a:rPr lang="en-US" sz="1600" b="0" i="0" dirty="0">
                <a:solidFill>
                  <a:srgbClr val="4B4B4B"/>
                </a:solidFill>
                <a:effectLst/>
                <a:latin typeface="Arial" panose="020B0604020202020204" pitchFamily="34" charset="0"/>
                <a:cs typeface="Arial" panose="020B0604020202020204" pitchFamily="34" charset="0"/>
              </a:rPr>
              <a:t>There is something comforting about ordering a good cup of coffee and being encouraged to sit in the shop with your laptop and work. That’s </a:t>
            </a:r>
            <a:r>
              <a:rPr lang="en-US" sz="1600" b="0" i="0" u="sng" dirty="0">
                <a:solidFill>
                  <a:srgbClr val="F37E5D"/>
                </a:solidFill>
                <a:effectLst/>
                <a:latin typeface="Arial" panose="020B0604020202020204" pitchFamily="34" charset="0"/>
                <a:cs typeface="Arial" panose="020B0604020202020204" pitchFamily="34" charset="0"/>
                <a:hlinkClick r:id="rId3"/>
              </a:rPr>
              <a:t>the experience Starbucks provides</a:t>
            </a:r>
            <a:r>
              <a:rPr lang="en-US" sz="1600" b="0" i="0" dirty="0">
                <a:solidFill>
                  <a:srgbClr val="4B4B4B"/>
                </a:solidFill>
                <a:effectLst/>
                <a:latin typeface="Arial" panose="020B0604020202020204" pitchFamily="34" charset="0"/>
                <a:cs typeface="Arial" panose="020B0604020202020204" pitchFamily="34" charset="0"/>
              </a:rPr>
              <a:t>.</a:t>
            </a:r>
          </a:p>
          <a:p>
            <a:pPr marL="0" indent="0">
              <a:buNone/>
            </a:pPr>
            <a:endParaRPr lang="en-US" sz="1200" b="1" dirty="0">
              <a:effectLst/>
              <a:latin typeface="Calibri" panose="020F050202020403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D40CCAA9-EF38-438C-A3DF-D3DBE2E2D59D}"/>
              </a:ext>
            </a:extLst>
          </p:cNvPr>
          <p:cNvPicPr>
            <a:picLocks noChangeAspect="1"/>
          </p:cNvPicPr>
          <p:nvPr/>
        </p:nvPicPr>
        <p:blipFill>
          <a:blip r:embed="rId4"/>
          <a:stretch>
            <a:fillRect/>
          </a:stretch>
        </p:blipFill>
        <p:spPr>
          <a:xfrm>
            <a:off x="8302723" y="0"/>
            <a:ext cx="3295650" cy="2438400"/>
          </a:xfrm>
          <a:prstGeom prst="rect">
            <a:avLst/>
          </a:prstGeom>
        </p:spPr>
      </p:pic>
    </p:spTree>
    <p:extLst>
      <p:ext uri="{BB962C8B-B14F-4D97-AF65-F5344CB8AC3E}">
        <p14:creationId xmlns:p14="http://schemas.microsoft.com/office/powerpoint/2010/main" val="358851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154F7-91D3-4C81-808A-3E37CA591121}"/>
              </a:ext>
            </a:extLst>
          </p:cNvPr>
          <p:cNvSpPr>
            <a:spLocks noGrp="1"/>
          </p:cNvSpPr>
          <p:nvPr>
            <p:ph idx="1"/>
          </p:nvPr>
        </p:nvSpPr>
        <p:spPr>
          <a:solidFill>
            <a:schemeClr val="accent2"/>
          </a:solidFill>
        </p:spPr>
        <p:txBody>
          <a:bodyPr>
            <a:normAutofit fontScale="92500" lnSpcReduction="10000"/>
          </a:bodyPr>
          <a:lstStyle/>
          <a:p>
            <a:pPr marL="0" indent="0">
              <a:buNone/>
            </a:pPr>
            <a:r>
              <a:rPr lang="en-IN" sz="23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Q3:</a:t>
            </a:r>
            <a:r>
              <a:rPr lang="en-IN" sz="2300" dirty="0">
                <a:solidFill>
                  <a:srgbClr val="FF0000"/>
                </a:solidFill>
                <a:effectLst/>
                <a:latin typeface="Arial" panose="020B0604020202020204" pitchFamily="34" charset="0"/>
                <a:ea typeface="Arial" panose="020B0604020202020204" pitchFamily="34" charset="0"/>
                <a:cs typeface="Arial" panose="020B0604020202020204" pitchFamily="34" charset="0"/>
              </a:rPr>
              <a:t> What are Starbucks employees called?</a:t>
            </a:r>
          </a:p>
          <a:p>
            <a:pPr marL="0" indent="0">
              <a:lnSpc>
                <a:spcPct val="115000"/>
              </a:lnSpc>
              <a:spcBef>
                <a:spcPts val="1200"/>
              </a:spcBef>
              <a:spcAft>
                <a:spcPts val="1200"/>
              </a:spcAft>
              <a:buNone/>
            </a:pPr>
            <a:r>
              <a:rPr lang="en-IN" sz="2300" b="1" dirty="0">
                <a:effectLst/>
                <a:latin typeface="Arial" panose="020B0604020202020204" pitchFamily="34" charset="0"/>
                <a:ea typeface="Arial" panose="020B0604020202020204" pitchFamily="34" charset="0"/>
                <a:cs typeface="Arial" panose="020B0604020202020204" pitchFamily="34" charset="0"/>
              </a:rPr>
              <a:t>A3:</a:t>
            </a:r>
            <a:r>
              <a:rPr lang="en-IN" sz="2300" dirty="0">
                <a:effectLst/>
                <a:latin typeface="Arial" panose="020B0604020202020204" pitchFamily="34" charset="0"/>
                <a:ea typeface="Arial" panose="020B0604020202020204" pitchFamily="34" charset="0"/>
                <a:cs typeface="Arial" panose="020B0604020202020204" pitchFamily="34" charset="0"/>
              </a:rPr>
              <a:t> </a:t>
            </a:r>
            <a:r>
              <a:rPr lang="en-IN" sz="2300" b="0" i="0" dirty="0">
                <a:solidFill>
                  <a:srgbClr val="202124"/>
                </a:solidFill>
                <a:effectLst/>
                <a:latin typeface="Arial" panose="020B0604020202020204" pitchFamily="34" charset="0"/>
                <a:cs typeface="Arial" panose="020B0604020202020204" pitchFamily="34" charset="0"/>
              </a:rPr>
              <a:t>Starbucks employees Partners </a:t>
            </a:r>
          </a:p>
          <a:p>
            <a:pPr marL="0" indent="0">
              <a:lnSpc>
                <a:spcPct val="115000"/>
              </a:lnSpc>
              <a:spcBef>
                <a:spcPts val="1200"/>
              </a:spcBef>
              <a:spcAft>
                <a:spcPts val="1200"/>
              </a:spcAft>
              <a:buNone/>
            </a:pPr>
            <a:r>
              <a:rPr lang="en-IN" sz="23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Q4:</a:t>
            </a:r>
            <a:r>
              <a:rPr lang="en-IN" sz="2300" dirty="0">
                <a:solidFill>
                  <a:srgbClr val="FF0000"/>
                </a:solidFill>
                <a:effectLst/>
                <a:latin typeface="Arial" panose="020B0604020202020204" pitchFamily="34" charset="0"/>
                <a:ea typeface="Arial" panose="020B0604020202020204" pitchFamily="34" charset="0"/>
                <a:cs typeface="Arial" panose="020B0604020202020204" pitchFamily="34" charset="0"/>
              </a:rPr>
              <a:t> Mention an innovation by Starbucks with regard to its employee training ?</a:t>
            </a:r>
          </a:p>
          <a:p>
            <a:pPr marL="0" indent="0">
              <a:lnSpc>
                <a:spcPct val="115000"/>
              </a:lnSpc>
              <a:spcBef>
                <a:spcPts val="1200"/>
              </a:spcBef>
              <a:spcAft>
                <a:spcPts val="1200"/>
              </a:spcAft>
              <a:buNone/>
            </a:pPr>
            <a:r>
              <a:rPr lang="en-IN" sz="2300" b="1" dirty="0">
                <a:effectLst/>
                <a:latin typeface="Arial" panose="020B0604020202020204" pitchFamily="34" charset="0"/>
                <a:ea typeface="Arial" panose="020B0604020202020204" pitchFamily="34" charset="0"/>
                <a:cs typeface="Arial" panose="020B0604020202020204" pitchFamily="34" charset="0"/>
              </a:rPr>
              <a:t>A4: </a:t>
            </a:r>
            <a:r>
              <a:rPr lang="en-US" sz="2300" b="0" i="0" dirty="0">
                <a:solidFill>
                  <a:srgbClr val="323232"/>
                </a:solidFill>
                <a:effectLst/>
                <a:latin typeface="Arial" panose="020B0604020202020204" pitchFamily="34" charset="0"/>
                <a:cs typeface="Arial" panose="020B0604020202020204" pitchFamily="34" charset="0"/>
              </a:rPr>
              <a:t>New employees get their initial training from their store manager, as well as dedicated trainers responsible for teaching the </a:t>
            </a:r>
            <a:r>
              <a:rPr lang="en-US" sz="2300" b="0" i="1" dirty="0">
                <a:solidFill>
                  <a:srgbClr val="323232"/>
                </a:solidFill>
                <a:effectLst/>
                <a:latin typeface="Arial" panose="020B0604020202020204" pitchFamily="34" charset="0"/>
                <a:cs typeface="Arial" panose="020B0604020202020204" pitchFamily="34" charset="0"/>
              </a:rPr>
              <a:t>Starbucks Experience</a:t>
            </a:r>
            <a:r>
              <a:rPr lang="en-US" sz="2300" b="0" i="0" dirty="0">
                <a:solidFill>
                  <a:srgbClr val="323232"/>
                </a:solidFill>
                <a:effectLst/>
                <a:latin typeface="Arial" panose="020B0604020202020204" pitchFamily="34" charset="0"/>
                <a:cs typeface="Arial" panose="020B0604020202020204" pitchFamily="34" charset="0"/>
              </a:rPr>
              <a:t> classes which cover the company history, its legacy of social responsibility, and its culture. The </a:t>
            </a:r>
            <a:r>
              <a:rPr lang="en-US" sz="2300" b="0" i="1" dirty="0">
                <a:solidFill>
                  <a:srgbClr val="323232"/>
                </a:solidFill>
                <a:effectLst/>
                <a:latin typeface="Arial" panose="020B0604020202020204" pitchFamily="34" charset="0"/>
                <a:cs typeface="Arial" panose="020B0604020202020204" pitchFamily="34" charset="0"/>
              </a:rPr>
              <a:t>Starbucks Experience</a:t>
            </a:r>
            <a:r>
              <a:rPr lang="en-US" sz="2300" b="0" i="0" dirty="0">
                <a:solidFill>
                  <a:srgbClr val="323232"/>
                </a:solidFill>
                <a:effectLst/>
                <a:latin typeface="Arial" panose="020B0604020202020204" pitchFamily="34" charset="0"/>
                <a:cs typeface="Arial" panose="020B0604020202020204" pitchFamily="34" charset="0"/>
              </a:rPr>
              <a:t> is typically taught to groups of new hires at regional training centers, or in-store in more remote markets. Each store also has a learning coach — another partner who has shown a passion for training and teaching — who guides new hires through the Barista Basics hands-on training program.</a:t>
            </a:r>
            <a:endParaRPr lang="en-IN" sz="23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68921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F7142-1C57-4201-B0F4-0A4168BA4C8E}"/>
              </a:ext>
            </a:extLst>
          </p:cNvPr>
          <p:cNvSpPr>
            <a:spLocks noGrp="1"/>
          </p:cNvSpPr>
          <p:nvPr>
            <p:ph type="title"/>
          </p:nvPr>
        </p:nvSpPr>
        <p:spPr/>
        <p:txBody>
          <a:bodyPr>
            <a:normAutofit/>
          </a:bodyPr>
          <a:lstStyle/>
          <a:p>
            <a:r>
              <a:rPr lang="en-US" sz="6000" b="1" dirty="0"/>
              <a:t>             PHYSICAL EVIDENCE</a:t>
            </a:r>
            <a:endParaRPr lang="en-IN" sz="6000" b="1" dirty="0"/>
          </a:p>
        </p:txBody>
      </p:sp>
      <p:sp>
        <p:nvSpPr>
          <p:cNvPr id="3" name="Content Placeholder 2">
            <a:extLst>
              <a:ext uri="{FF2B5EF4-FFF2-40B4-BE49-F238E27FC236}">
                <a16:creationId xmlns:a16="http://schemas.microsoft.com/office/drawing/2014/main" id="{FC97268A-4879-4964-BBE1-869D054AD84B}"/>
              </a:ext>
            </a:extLst>
          </p:cNvPr>
          <p:cNvSpPr>
            <a:spLocks noGrp="1"/>
          </p:cNvSpPr>
          <p:nvPr>
            <p:ph idx="1"/>
          </p:nvPr>
        </p:nvSpPr>
        <p:spPr>
          <a:solidFill>
            <a:schemeClr val="bg2">
              <a:lumMod val="90000"/>
            </a:schemeClr>
          </a:solidFill>
        </p:spPr>
        <p:txBody>
          <a:bodyPr>
            <a:normAutofit lnSpcReduction="10000"/>
          </a:bodyPr>
          <a:lstStyle/>
          <a:p>
            <a:pPr marL="0" indent="0">
              <a:lnSpc>
                <a:spcPct val="115000"/>
              </a:lnSpc>
              <a:spcBef>
                <a:spcPts val="1200"/>
              </a:spcBef>
              <a:spcAft>
                <a:spcPts val="1200"/>
              </a:spcAft>
              <a:buNone/>
            </a:pPr>
            <a:r>
              <a:rPr lang="en-IN" sz="16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Q1:</a:t>
            </a:r>
            <a:r>
              <a:rPr lang="en-IN" sz="1600" dirty="0">
                <a:solidFill>
                  <a:srgbClr val="FF0000"/>
                </a:solidFill>
                <a:effectLst/>
                <a:latin typeface="Arial" panose="020B0604020202020204" pitchFamily="34" charset="0"/>
                <a:ea typeface="Arial" panose="020B0604020202020204" pitchFamily="34" charset="0"/>
                <a:cs typeface="Arial" panose="020B0604020202020204" pitchFamily="34" charset="0"/>
              </a:rPr>
              <a:t> How does the Starbucks store layout contribute to its marketing strategy?</a:t>
            </a:r>
          </a:p>
          <a:p>
            <a:pPr marL="0" indent="0">
              <a:lnSpc>
                <a:spcPct val="115000"/>
              </a:lnSpc>
              <a:spcBef>
                <a:spcPts val="1200"/>
              </a:spcBef>
              <a:spcAft>
                <a:spcPts val="1200"/>
              </a:spcAft>
              <a:buNone/>
            </a:pPr>
            <a:r>
              <a:rPr lang="en-IN" sz="1600" b="1" dirty="0">
                <a:effectLst/>
                <a:latin typeface="Arial" panose="020B0604020202020204" pitchFamily="34" charset="0"/>
                <a:ea typeface="Arial" panose="020B0604020202020204" pitchFamily="34" charset="0"/>
                <a:cs typeface="Arial" panose="020B0604020202020204" pitchFamily="34" charset="0"/>
              </a:rPr>
              <a:t>A1:</a:t>
            </a:r>
            <a:r>
              <a:rPr lang="en-IN" sz="1600" dirty="0">
                <a:effectLst/>
                <a:latin typeface="Arial" panose="020B0604020202020204" pitchFamily="34" charset="0"/>
                <a:ea typeface="Arial" panose="020B0604020202020204" pitchFamily="34" charset="0"/>
                <a:cs typeface="Arial" panose="020B0604020202020204" pitchFamily="34" charset="0"/>
              </a:rPr>
              <a:t> </a:t>
            </a:r>
            <a:r>
              <a:rPr lang="en-US" sz="1600" b="0" i="0" dirty="0">
                <a:solidFill>
                  <a:srgbClr val="202124"/>
                </a:solidFill>
                <a:effectLst/>
                <a:latin typeface="Arial" panose="020B0604020202020204" pitchFamily="34" charset="0"/>
                <a:cs typeface="Arial" panose="020B0604020202020204" pitchFamily="34" charset="0"/>
              </a:rPr>
              <a:t>Starbucks focuses </a:t>
            </a:r>
            <a:r>
              <a:rPr lang="en-US" sz="1600" b="1" i="0" dirty="0">
                <a:solidFill>
                  <a:srgbClr val="202124"/>
                </a:solidFill>
                <a:effectLst/>
                <a:latin typeface="Arial" panose="020B0604020202020204" pitchFamily="34" charset="0"/>
                <a:cs typeface="Arial" panose="020B0604020202020204" pitchFamily="34" charset="0"/>
              </a:rPr>
              <a:t>on promoting unique and fan-favorite beverages</a:t>
            </a:r>
            <a:r>
              <a:rPr lang="en-US" sz="1600" b="0" i="0" dirty="0">
                <a:solidFill>
                  <a:srgbClr val="202124"/>
                </a:solidFill>
                <a:effectLst/>
                <a:latin typeface="Arial" panose="020B0604020202020204" pitchFamily="34" charset="0"/>
                <a:cs typeface="Arial" panose="020B0604020202020204" pitchFamily="34" charset="0"/>
              </a:rPr>
              <a:t>. The brand knows how popular their flagship items are, but more importantly, they know their audience craves this kind of content.</a:t>
            </a:r>
          </a:p>
          <a:p>
            <a:pPr marL="0" indent="0">
              <a:lnSpc>
                <a:spcPct val="115000"/>
              </a:lnSpc>
              <a:spcBef>
                <a:spcPts val="1200"/>
              </a:spcBef>
              <a:spcAft>
                <a:spcPts val="1200"/>
              </a:spcAft>
              <a:buNone/>
            </a:pPr>
            <a:r>
              <a:rPr lang="en-IN" sz="16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Q2:</a:t>
            </a:r>
            <a:r>
              <a:rPr lang="en-IN" sz="1600" dirty="0">
                <a:solidFill>
                  <a:srgbClr val="FF0000"/>
                </a:solidFill>
                <a:effectLst/>
                <a:latin typeface="Arial" panose="020B0604020202020204" pitchFamily="34" charset="0"/>
                <a:ea typeface="Arial" panose="020B0604020202020204" pitchFamily="34" charset="0"/>
                <a:cs typeface="Arial" panose="020B0604020202020204" pitchFamily="34" charset="0"/>
              </a:rPr>
              <a:t> What is the Starbucks logo?</a:t>
            </a:r>
          </a:p>
          <a:p>
            <a:pPr marL="0" indent="0">
              <a:lnSpc>
                <a:spcPct val="115000"/>
              </a:lnSpc>
              <a:spcBef>
                <a:spcPts val="1200"/>
              </a:spcBef>
              <a:spcAft>
                <a:spcPts val="1200"/>
              </a:spcAft>
              <a:buNone/>
            </a:pPr>
            <a:r>
              <a:rPr lang="en-IN" sz="1600" b="1" dirty="0">
                <a:effectLst/>
                <a:latin typeface="Arial" panose="020B0604020202020204" pitchFamily="34" charset="0"/>
                <a:ea typeface="Arial" panose="020B0604020202020204" pitchFamily="34" charset="0"/>
                <a:cs typeface="Arial" panose="020B0604020202020204" pitchFamily="34" charset="0"/>
              </a:rPr>
              <a:t>A2:</a:t>
            </a:r>
            <a:r>
              <a:rPr lang="en-IN" sz="1600" dirty="0">
                <a:effectLst/>
                <a:latin typeface="Arial" panose="020B0604020202020204" pitchFamily="34" charset="0"/>
                <a:ea typeface="Arial" panose="020B0604020202020204" pitchFamily="34" charset="0"/>
                <a:cs typeface="Arial" panose="020B0604020202020204" pitchFamily="34" charset="0"/>
              </a:rPr>
              <a:t> </a:t>
            </a:r>
            <a:r>
              <a:rPr lang="en-US" sz="1600" b="0" i="0" dirty="0">
                <a:solidFill>
                  <a:srgbClr val="202124"/>
                </a:solidFill>
                <a:effectLst/>
                <a:latin typeface="Arial" panose="020B0604020202020204" pitchFamily="34" charset="0"/>
                <a:cs typeface="Arial" panose="020B0604020202020204" pitchFamily="34" charset="0"/>
              </a:rPr>
              <a:t>The iconic twin-tailed siren on Starbucks' logo serves as </a:t>
            </a:r>
            <a:r>
              <a:rPr lang="en-US" sz="1600" b="1" i="0" dirty="0">
                <a:solidFill>
                  <a:srgbClr val="202124"/>
                </a:solidFill>
                <a:effectLst/>
                <a:latin typeface="Arial" panose="020B0604020202020204" pitchFamily="34" charset="0"/>
                <a:cs typeface="Arial" panose="020B0604020202020204" pitchFamily="34" charset="0"/>
              </a:rPr>
              <a:t>a reference to Seattle and the sea</a:t>
            </a:r>
            <a:r>
              <a:rPr lang="en-US" sz="1600" b="0" i="0" dirty="0">
                <a:solidFill>
                  <a:srgbClr val="202124"/>
                </a:solidFill>
                <a:effectLst/>
                <a:latin typeface="Arial" panose="020B0604020202020204" pitchFamily="34" charset="0"/>
                <a:cs typeface="Arial" panose="020B0604020202020204" pitchFamily="34" charset="0"/>
              </a:rPr>
              <a:t>. Wanting to communicate Seattle's close proximity to the sea, the siren is seen to have hair that looks similar to ocean waves.</a:t>
            </a:r>
          </a:p>
          <a:p>
            <a:pPr marL="0" indent="0">
              <a:lnSpc>
                <a:spcPct val="115000"/>
              </a:lnSpc>
              <a:spcBef>
                <a:spcPts val="1200"/>
              </a:spcBef>
              <a:spcAft>
                <a:spcPts val="1200"/>
              </a:spcAft>
              <a:buNone/>
            </a:pPr>
            <a:r>
              <a:rPr lang="en-IN" sz="16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Q3:</a:t>
            </a:r>
            <a:r>
              <a:rPr lang="en-IN" sz="1600" dirty="0">
                <a:solidFill>
                  <a:srgbClr val="FF0000"/>
                </a:solidFill>
                <a:effectLst/>
                <a:latin typeface="Arial" panose="020B0604020202020204" pitchFamily="34" charset="0"/>
                <a:ea typeface="Arial" panose="020B0604020202020204" pitchFamily="34" charset="0"/>
                <a:cs typeface="Arial" panose="020B0604020202020204" pitchFamily="34" charset="0"/>
              </a:rPr>
              <a:t> Has the Starbucks logo evolved over time?</a:t>
            </a:r>
          </a:p>
          <a:p>
            <a:pPr marL="0" indent="0">
              <a:lnSpc>
                <a:spcPct val="115000"/>
              </a:lnSpc>
              <a:spcBef>
                <a:spcPts val="1200"/>
              </a:spcBef>
              <a:spcAft>
                <a:spcPts val="1200"/>
              </a:spcAft>
              <a:buNone/>
            </a:pPr>
            <a:r>
              <a:rPr lang="en-IN" sz="1600" b="1" dirty="0">
                <a:effectLst/>
                <a:latin typeface="Arial" panose="020B0604020202020204" pitchFamily="34" charset="0"/>
                <a:ea typeface="Arial" panose="020B0604020202020204" pitchFamily="34" charset="0"/>
                <a:cs typeface="Arial" panose="020B0604020202020204" pitchFamily="34" charset="0"/>
              </a:rPr>
              <a:t>A3:</a:t>
            </a:r>
            <a:r>
              <a:rPr lang="en-IN" sz="1600" dirty="0">
                <a:effectLst/>
                <a:latin typeface="Arial" panose="020B0604020202020204" pitchFamily="34" charset="0"/>
                <a:ea typeface="Arial" panose="020B0604020202020204" pitchFamily="34" charset="0"/>
                <a:cs typeface="Arial" panose="020B0604020202020204" pitchFamily="34" charset="0"/>
              </a:rPr>
              <a:t> </a:t>
            </a:r>
            <a:r>
              <a:rPr lang="en-US" sz="1600" b="0" i="0" dirty="0">
                <a:solidFill>
                  <a:srgbClr val="202124"/>
                </a:solidFill>
                <a:effectLst/>
                <a:latin typeface="Arial" panose="020B0604020202020204" pitchFamily="34" charset="0"/>
                <a:cs typeface="Arial" panose="020B0604020202020204" pitchFamily="34" charset="0"/>
              </a:rPr>
              <a:t>Starbucks' logo has gone through two previous shifts, most dramatically in 1987, when </a:t>
            </a:r>
            <a:r>
              <a:rPr lang="en-US" sz="1600" b="1" i="0" dirty="0">
                <a:solidFill>
                  <a:srgbClr val="202124"/>
                </a:solidFill>
                <a:effectLst/>
                <a:latin typeface="Arial" panose="020B0604020202020204" pitchFamily="34" charset="0"/>
                <a:cs typeface="Arial" panose="020B0604020202020204" pitchFamily="34" charset="0"/>
              </a:rPr>
              <a:t>Starbucks turned a brown woodcut into a green and black image</a:t>
            </a:r>
            <a:r>
              <a:rPr lang="en-US" sz="1600" b="0" i="0" dirty="0">
                <a:solidFill>
                  <a:srgbClr val="202124"/>
                </a:solidFill>
                <a:effectLst/>
                <a:latin typeface="Arial" panose="020B0604020202020204" pitchFamily="34" charset="0"/>
                <a:cs typeface="Arial" panose="020B0604020202020204" pitchFamily="34" charset="0"/>
              </a:rPr>
              <a:t>. It dropped "tea" and "spices" from the text and changed the siren from a 16th-century Norse woodcut to a more stylized black-and-white graphic.</a:t>
            </a:r>
          </a:p>
          <a:p>
            <a:pPr marL="0" indent="0">
              <a:lnSpc>
                <a:spcPct val="115000"/>
              </a:lnSpc>
              <a:spcBef>
                <a:spcPts val="1200"/>
              </a:spcBef>
              <a:spcAft>
                <a:spcPts val="1200"/>
              </a:spcAft>
              <a:buNone/>
            </a:pPr>
            <a:endParaRPr lang="en-US" sz="1200" b="0" i="0" dirty="0">
              <a:solidFill>
                <a:srgbClr val="202124"/>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75492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E840C2-A951-4A9E-A590-4F54B1C4F107}"/>
              </a:ext>
            </a:extLst>
          </p:cNvPr>
          <p:cNvSpPr txBox="1"/>
          <p:nvPr/>
        </p:nvSpPr>
        <p:spPr>
          <a:xfrm>
            <a:off x="815926" y="1699306"/>
            <a:ext cx="10958732" cy="5791457"/>
          </a:xfrm>
          <a:prstGeom prst="rect">
            <a:avLst/>
          </a:prstGeom>
          <a:solidFill>
            <a:schemeClr val="bg2"/>
          </a:solidFill>
        </p:spPr>
        <p:txBody>
          <a:bodyPr wrap="square">
            <a:spAutoFit/>
          </a:bodyPr>
          <a:lstStyle/>
          <a:p>
            <a:pPr marL="0" indent="0">
              <a:lnSpc>
                <a:spcPct val="115000"/>
              </a:lnSpc>
              <a:spcBef>
                <a:spcPts val="1200"/>
              </a:spcBef>
              <a:spcAft>
                <a:spcPts val="1200"/>
              </a:spcAft>
              <a:buNone/>
            </a:pPr>
            <a:r>
              <a:rPr lang="en-IN" sz="2800" b="1" dirty="0">
                <a:effectLst/>
                <a:latin typeface="Calibri" panose="020F0502020204030204" pitchFamily="34" charset="0"/>
                <a:ea typeface="Arial" panose="020B0604020202020204" pitchFamily="34" charset="0"/>
              </a:rPr>
              <a:t>Q3:</a:t>
            </a:r>
            <a:r>
              <a:rPr lang="en-IN" sz="2800" dirty="0">
                <a:effectLst/>
                <a:latin typeface="Calibri" panose="020F0502020204030204" pitchFamily="34" charset="0"/>
                <a:ea typeface="Arial" panose="020B0604020202020204" pitchFamily="34" charset="0"/>
              </a:rPr>
              <a:t> Has the Starbucks logo evolved over time?</a:t>
            </a:r>
            <a:endParaRPr lang="en-IN" sz="2800" dirty="0">
              <a:effectLst/>
              <a:latin typeface="Arial" panose="020B0604020202020204" pitchFamily="34" charset="0"/>
              <a:ea typeface="Arial" panose="020B0604020202020204" pitchFamily="34" charset="0"/>
            </a:endParaRPr>
          </a:p>
          <a:p>
            <a:pPr marL="0" indent="0">
              <a:lnSpc>
                <a:spcPct val="115000"/>
              </a:lnSpc>
              <a:spcBef>
                <a:spcPts val="1200"/>
              </a:spcBef>
              <a:spcAft>
                <a:spcPts val="1200"/>
              </a:spcAft>
              <a:buNone/>
            </a:pPr>
            <a:r>
              <a:rPr lang="en-IN" sz="2800" b="1" dirty="0">
                <a:effectLst/>
                <a:latin typeface="Calibri" panose="020F0502020204030204" pitchFamily="34" charset="0"/>
                <a:ea typeface="Arial" panose="020B0604020202020204" pitchFamily="34" charset="0"/>
              </a:rPr>
              <a:t>A3:</a:t>
            </a:r>
            <a:r>
              <a:rPr lang="en-IN" sz="2800" dirty="0">
                <a:effectLst/>
                <a:latin typeface="Calibri" panose="020F0502020204030204" pitchFamily="34" charset="0"/>
                <a:ea typeface="Arial" panose="020B0604020202020204" pitchFamily="34" charset="0"/>
              </a:rPr>
              <a:t> </a:t>
            </a:r>
            <a:r>
              <a:rPr lang="en-US" sz="1800" b="0" i="0" dirty="0">
                <a:solidFill>
                  <a:srgbClr val="202124"/>
                </a:solidFill>
                <a:effectLst/>
                <a:latin typeface="arial" panose="020B0604020202020204" pitchFamily="34" charset="0"/>
              </a:rPr>
              <a:t>Starbucks' logo has gone through two previous shifts, most dramatically in 1987, when </a:t>
            </a:r>
            <a:r>
              <a:rPr lang="en-US" sz="1800" b="1" i="0" dirty="0">
                <a:solidFill>
                  <a:srgbClr val="202124"/>
                </a:solidFill>
                <a:effectLst/>
                <a:latin typeface="arial" panose="020B0604020202020204" pitchFamily="34" charset="0"/>
              </a:rPr>
              <a:t>Starbucks turned a brown woodcut into a green and black image</a:t>
            </a:r>
            <a:r>
              <a:rPr lang="en-US" sz="1800" b="0" i="0" dirty="0">
                <a:solidFill>
                  <a:srgbClr val="202124"/>
                </a:solidFill>
                <a:effectLst/>
                <a:latin typeface="arial" panose="020B0604020202020204" pitchFamily="34" charset="0"/>
              </a:rPr>
              <a:t>. It dropped "tea" and "spices" from the text and changed the siren from a 16th-century Norse woodcut to a more stylized black-and-white graphic.</a:t>
            </a:r>
          </a:p>
          <a:p>
            <a:pPr marL="0" indent="0">
              <a:lnSpc>
                <a:spcPct val="115000"/>
              </a:lnSpc>
              <a:spcBef>
                <a:spcPts val="1200"/>
              </a:spcBef>
              <a:spcAft>
                <a:spcPts val="1200"/>
              </a:spcAft>
              <a:buNone/>
            </a:pPr>
            <a:r>
              <a:rPr lang="en-IN" sz="1800" b="1" dirty="0">
                <a:effectLst/>
                <a:latin typeface="Calibri" panose="020F0502020204030204" pitchFamily="34" charset="0"/>
                <a:ea typeface="Arial" panose="020B0604020202020204" pitchFamily="34" charset="0"/>
              </a:rPr>
              <a:t>Q4:</a:t>
            </a:r>
            <a:r>
              <a:rPr lang="en-IN" sz="1800" dirty="0">
                <a:effectLst/>
                <a:latin typeface="Calibri" panose="020F0502020204030204" pitchFamily="34" charset="0"/>
                <a:ea typeface="Arial" panose="020B0604020202020204" pitchFamily="34" charset="0"/>
              </a:rPr>
              <a:t> Can the Starbucks app be considered part of physical evidence in the 7 Ps framework? Justify your answer.</a:t>
            </a:r>
            <a:endParaRPr lang="en-IN" sz="1800" dirty="0">
              <a:effectLst/>
              <a:latin typeface="Arial" panose="020B0604020202020204" pitchFamily="34" charset="0"/>
              <a:ea typeface="Arial" panose="020B0604020202020204" pitchFamily="34" charset="0"/>
            </a:endParaRPr>
          </a:p>
          <a:p>
            <a:pPr marL="0" indent="0">
              <a:lnSpc>
                <a:spcPct val="115000"/>
              </a:lnSpc>
              <a:spcBef>
                <a:spcPts val="1200"/>
              </a:spcBef>
              <a:spcAft>
                <a:spcPts val="1200"/>
              </a:spcAft>
              <a:buNone/>
            </a:pPr>
            <a:r>
              <a:rPr lang="en-IN" sz="1800" b="1" dirty="0">
                <a:effectLst/>
                <a:latin typeface="Calibri" panose="020F0502020204030204" pitchFamily="34" charset="0"/>
                <a:ea typeface="Arial" panose="020B0604020202020204" pitchFamily="34" charset="0"/>
              </a:rPr>
              <a:t>A4: Yes, Starbucks </a:t>
            </a:r>
            <a:r>
              <a:rPr lang="en-US" b="0" i="0" dirty="0">
                <a:solidFill>
                  <a:srgbClr val="484848"/>
                </a:solidFill>
                <a:effectLst/>
                <a:latin typeface="graphikweb-regular"/>
              </a:rPr>
              <a:t>aims to address the 7Ps of Starbuck which stand for product, price, place, promotion, process, people, and physical evidence. Starbucks is the biggest coffee house chain in the worldwide in terms of number of stores. It is an American coffeehouse chain which was founded in Seattle in 1971. It operates in 80 countries and has over 32,646 stores . Starbucks has developed a number of apps (Starbucks App for iPhone, Starbucks App for Android, and Starbucks App for Windows) for busy customers who would like to walk in select stores and go straight to their coffee! It is also partnered with Uber Eats and Just Eat to deliver coffee, snacks, food items, and other beverage in many U.S. cities, the UK, and beyond.</a:t>
            </a:r>
            <a:endParaRPr lang="en-US" sz="1800" b="0" i="0" dirty="0">
              <a:solidFill>
                <a:srgbClr val="202124"/>
              </a:solidFill>
              <a:effectLst/>
              <a:latin typeface="arial" panose="020B0604020202020204" pitchFamily="34" charset="0"/>
            </a:endParaRPr>
          </a:p>
          <a:p>
            <a:pPr marL="0" indent="0">
              <a:lnSpc>
                <a:spcPct val="115000"/>
              </a:lnSpc>
              <a:spcBef>
                <a:spcPts val="1200"/>
              </a:spcBef>
              <a:spcAft>
                <a:spcPts val="1200"/>
              </a:spcAft>
              <a:buNone/>
            </a:pPr>
            <a:endParaRPr lang="en-US" dirty="0">
              <a:solidFill>
                <a:srgbClr val="202124"/>
              </a:solidFill>
              <a:latin typeface="arial" panose="020B0604020202020204" pitchFamily="34" charset="0"/>
            </a:endParaRPr>
          </a:p>
        </p:txBody>
      </p:sp>
      <p:pic>
        <p:nvPicPr>
          <p:cNvPr id="10" name="Content Placeholder 4">
            <a:extLst>
              <a:ext uri="{FF2B5EF4-FFF2-40B4-BE49-F238E27FC236}">
                <a16:creationId xmlns:a16="http://schemas.microsoft.com/office/drawing/2014/main" id="{31657FCA-0621-4404-8C86-B669E1D2F23B}"/>
              </a:ext>
            </a:extLst>
          </p:cNvPr>
          <p:cNvPicPr>
            <a:picLocks noChangeAspect="1"/>
          </p:cNvPicPr>
          <p:nvPr/>
        </p:nvPicPr>
        <p:blipFill>
          <a:blip r:embed="rId2"/>
          <a:stretch>
            <a:fillRect/>
          </a:stretch>
        </p:blipFill>
        <p:spPr>
          <a:xfrm>
            <a:off x="8689954" y="0"/>
            <a:ext cx="2874275" cy="2736467"/>
          </a:xfrm>
          <a:prstGeom prst="rect">
            <a:avLst/>
          </a:prstGeom>
        </p:spPr>
      </p:pic>
      <p:sp>
        <p:nvSpPr>
          <p:cNvPr id="12" name="Content Placeholder 11">
            <a:extLst>
              <a:ext uri="{FF2B5EF4-FFF2-40B4-BE49-F238E27FC236}">
                <a16:creationId xmlns:a16="http://schemas.microsoft.com/office/drawing/2014/main" id="{167EFF83-3FD5-4F51-828B-A37CF11457D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342786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6336-9354-41E3-AF80-47481B062902}"/>
              </a:ext>
            </a:extLst>
          </p:cNvPr>
          <p:cNvSpPr>
            <a:spLocks noGrp="1"/>
          </p:cNvSpPr>
          <p:nvPr>
            <p:ph type="title"/>
          </p:nvPr>
        </p:nvSpPr>
        <p:spPr/>
        <p:txBody>
          <a:bodyPr>
            <a:normAutofit/>
          </a:bodyPr>
          <a:lstStyle/>
          <a:p>
            <a:r>
              <a:rPr lang="en-US" sz="6000" b="1" dirty="0"/>
              <a:t>                       PROCESS</a:t>
            </a:r>
            <a:endParaRPr lang="en-IN" sz="6000" b="1" dirty="0"/>
          </a:p>
        </p:txBody>
      </p:sp>
      <p:sp>
        <p:nvSpPr>
          <p:cNvPr id="3" name="Content Placeholder 2">
            <a:extLst>
              <a:ext uri="{FF2B5EF4-FFF2-40B4-BE49-F238E27FC236}">
                <a16:creationId xmlns:a16="http://schemas.microsoft.com/office/drawing/2014/main" id="{F819F335-6C4C-4F6B-B3E9-B1043934FD4A}"/>
              </a:ext>
            </a:extLst>
          </p:cNvPr>
          <p:cNvSpPr>
            <a:spLocks noGrp="1"/>
          </p:cNvSpPr>
          <p:nvPr>
            <p:ph idx="1"/>
          </p:nvPr>
        </p:nvSpPr>
        <p:spPr>
          <a:solidFill>
            <a:schemeClr val="bg1"/>
          </a:solidFill>
        </p:spPr>
        <p:txBody>
          <a:bodyPr>
            <a:normAutofit/>
          </a:bodyPr>
          <a:lstStyle/>
          <a:p>
            <a:pPr marL="0" indent="0">
              <a:lnSpc>
                <a:spcPct val="115000"/>
              </a:lnSpc>
              <a:spcBef>
                <a:spcPts val="1200"/>
              </a:spcBef>
              <a:spcAft>
                <a:spcPts val="1200"/>
              </a:spcAft>
              <a:buNone/>
            </a:pPr>
            <a:r>
              <a:rPr lang="en-IN" sz="20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Q1:</a:t>
            </a:r>
            <a:r>
              <a:rPr lang="en-IN" sz="2000" dirty="0">
                <a:solidFill>
                  <a:srgbClr val="FF0000"/>
                </a:solidFill>
                <a:effectLst/>
                <a:latin typeface="Arial" panose="020B0604020202020204" pitchFamily="34" charset="0"/>
                <a:ea typeface="Arial" panose="020B0604020202020204" pitchFamily="34" charset="0"/>
                <a:cs typeface="Arial" panose="020B0604020202020204" pitchFamily="34" charset="0"/>
              </a:rPr>
              <a:t> What is the process improvement philosophy that Starbucks adopted a decade ago to improve its productivity?</a:t>
            </a:r>
            <a:endParaRPr lang="en-IN" sz="2000" dirty="0">
              <a:solidFill>
                <a:srgbClr val="FF0000"/>
              </a:solidFill>
              <a:latin typeface="Arial" panose="020B0604020202020204" pitchFamily="34" charset="0"/>
              <a:ea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r>
              <a:rPr lang="en-IN" sz="2000" b="1" dirty="0">
                <a:effectLst/>
                <a:latin typeface="Arial" panose="020B0604020202020204" pitchFamily="34" charset="0"/>
                <a:ea typeface="Arial" panose="020B0604020202020204" pitchFamily="34" charset="0"/>
                <a:cs typeface="Arial" panose="020B0604020202020204" pitchFamily="34" charset="0"/>
              </a:rPr>
              <a:t>A1:</a:t>
            </a:r>
            <a:r>
              <a:rPr lang="en-US" sz="2000" b="1" dirty="0">
                <a:solidFill>
                  <a:srgbClr val="202124"/>
                </a:solidFill>
                <a:latin typeface="Arial" panose="020B0604020202020204" pitchFamily="34" charset="0"/>
                <a:ea typeface="Arial" panose="020B0604020202020204" pitchFamily="34" charset="0"/>
                <a:cs typeface="Arial" panose="020B0604020202020204" pitchFamily="34" charset="0"/>
              </a:rPr>
              <a:t> L</a:t>
            </a:r>
            <a:r>
              <a:rPr lang="en-US" sz="2000" b="1" i="0" dirty="0">
                <a:solidFill>
                  <a:srgbClr val="202124"/>
                </a:solidFill>
                <a:effectLst/>
                <a:latin typeface="Arial" panose="020B0604020202020204" pitchFamily="34" charset="0"/>
                <a:cs typeface="Arial" panose="020B0604020202020204" pitchFamily="34" charset="0"/>
              </a:rPr>
              <a:t>ean Six Sigma implementation</a:t>
            </a:r>
            <a:r>
              <a:rPr lang="en-US" sz="2000" b="0" i="0" dirty="0">
                <a:solidFill>
                  <a:srgbClr val="202124"/>
                </a:solidFill>
                <a:effectLst/>
                <a:latin typeface="Arial" panose="020B0604020202020204" pitchFamily="34" charset="0"/>
                <a:cs typeface="Arial" panose="020B0604020202020204" pitchFamily="34" charset="0"/>
              </a:rPr>
              <a:t> ensures Starbuck's success. It was introduced in early 2000</a:t>
            </a:r>
            <a:endParaRPr lang="en-IN" sz="2000" dirty="0">
              <a:effectLst/>
              <a:latin typeface="Arial" panose="020B0604020202020204" pitchFamily="34" charset="0"/>
              <a:ea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r>
              <a:rPr lang="en-IN" sz="20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Q2:</a:t>
            </a:r>
            <a:r>
              <a:rPr lang="en-IN" sz="2000" dirty="0">
                <a:solidFill>
                  <a:srgbClr val="FF0000"/>
                </a:solidFill>
                <a:effectLst/>
                <a:latin typeface="Arial" panose="020B0604020202020204" pitchFamily="34" charset="0"/>
                <a:ea typeface="Arial" panose="020B0604020202020204" pitchFamily="34" charset="0"/>
                <a:cs typeface="Arial" panose="020B0604020202020204" pitchFamily="34" charset="0"/>
              </a:rPr>
              <a:t> What are some of the key metrics that Starbucks uses to measure in-store productivity?</a:t>
            </a:r>
          </a:p>
          <a:p>
            <a:pPr marL="0" indent="0">
              <a:lnSpc>
                <a:spcPct val="115000"/>
              </a:lnSpc>
              <a:spcBef>
                <a:spcPts val="1200"/>
              </a:spcBef>
              <a:spcAft>
                <a:spcPts val="1200"/>
              </a:spcAft>
              <a:buNone/>
            </a:pPr>
            <a:r>
              <a:rPr lang="en-IN" sz="2000" b="1" dirty="0">
                <a:effectLst/>
                <a:latin typeface="Arial" panose="020B0604020202020204" pitchFamily="34" charset="0"/>
                <a:ea typeface="Arial" panose="020B0604020202020204" pitchFamily="34" charset="0"/>
                <a:cs typeface="Arial" panose="020B0604020202020204" pitchFamily="34" charset="0"/>
              </a:rPr>
              <a:t>A2: </a:t>
            </a:r>
            <a:r>
              <a:rPr lang="en-US" sz="2000" b="0" i="0" dirty="0">
                <a:solidFill>
                  <a:srgbClr val="202124"/>
                </a:solidFill>
                <a:effectLst/>
                <a:latin typeface="Arial" panose="020B0604020202020204" pitchFamily="34" charset="0"/>
                <a:cs typeface="Arial" panose="020B0604020202020204" pitchFamily="34" charset="0"/>
              </a:rPr>
              <a:t>Starbucks is using </a:t>
            </a:r>
            <a:r>
              <a:rPr lang="en-US" sz="2000" b="1" i="0" dirty="0">
                <a:solidFill>
                  <a:srgbClr val="202124"/>
                </a:solidFill>
                <a:effectLst/>
                <a:latin typeface="Arial" panose="020B0604020202020204" pitchFamily="34" charset="0"/>
                <a:cs typeface="Arial" panose="020B0604020202020204" pitchFamily="34" charset="0"/>
              </a:rPr>
              <a:t>listening metrics and demographic metrics</a:t>
            </a:r>
            <a:r>
              <a:rPr lang="en-US" sz="2000" b="0" i="0" dirty="0">
                <a:solidFill>
                  <a:srgbClr val="202124"/>
                </a:solidFill>
                <a:effectLst/>
                <a:latin typeface="Arial" panose="020B0604020202020204" pitchFamily="34" charset="0"/>
                <a:cs typeface="Arial" panose="020B0604020202020204" pitchFamily="34" charset="0"/>
              </a:rPr>
              <a:t> from its white label (company branded) My Starbucks Idea website, Twitter engagement, Facebook page, Gold Card rewards program, and more to fine-tune what it's offering customers and to growing its reach.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6494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649C8-9ECD-40D8-BC1F-44BDE19DE019}"/>
              </a:ext>
            </a:extLst>
          </p:cNvPr>
          <p:cNvSpPr>
            <a:spLocks noGrp="1"/>
          </p:cNvSpPr>
          <p:nvPr>
            <p:ph idx="1"/>
          </p:nvPr>
        </p:nvSpPr>
        <p:spPr>
          <a:xfrm>
            <a:off x="838200" y="3429000"/>
            <a:ext cx="10515600" cy="1255542"/>
          </a:xfrm>
        </p:spPr>
        <p:txBody>
          <a:bodyPr>
            <a:normAutofit/>
          </a:bodyPr>
          <a:lstStyle/>
          <a:p>
            <a:pPr marL="0" indent="0">
              <a:buNone/>
            </a:pPr>
            <a:r>
              <a:rPr lang="en-US" dirty="0"/>
              <a:t>                                     </a:t>
            </a:r>
            <a:r>
              <a:rPr lang="en-US" sz="8000" dirty="0"/>
              <a:t>THE END</a:t>
            </a:r>
          </a:p>
          <a:p>
            <a:pPr marL="0" indent="0">
              <a:buNone/>
            </a:pPr>
            <a:endParaRPr lang="en-US" sz="8000" dirty="0"/>
          </a:p>
          <a:p>
            <a:pPr marL="0" indent="0">
              <a:buNone/>
            </a:pPr>
            <a:endParaRPr lang="en-US" sz="8000" dirty="0"/>
          </a:p>
        </p:txBody>
      </p:sp>
    </p:spTree>
    <p:extLst>
      <p:ext uri="{BB962C8B-B14F-4D97-AF65-F5344CB8AC3E}">
        <p14:creationId xmlns:p14="http://schemas.microsoft.com/office/powerpoint/2010/main" val="213910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0EDD-57E5-4C9E-9F89-8744CB77FA0A}"/>
              </a:ext>
            </a:extLst>
          </p:cNvPr>
          <p:cNvSpPr>
            <a:spLocks noGrp="1"/>
          </p:cNvSpPr>
          <p:nvPr>
            <p:ph type="title"/>
          </p:nvPr>
        </p:nvSpPr>
        <p:spPr>
          <a:xfrm>
            <a:off x="838200" y="365126"/>
            <a:ext cx="10515600" cy="1126050"/>
          </a:xfrm>
        </p:spPr>
        <p:txBody>
          <a:bodyPr/>
          <a:lstStyle/>
          <a:p>
            <a:r>
              <a:rPr lang="en-US" dirty="0">
                <a:latin typeface="Arial" panose="020B0604020202020204" pitchFamily="34" charset="0"/>
                <a:cs typeface="Arial" panose="020B0604020202020204" pitchFamily="34" charset="0"/>
              </a:rPr>
              <a:t>               </a:t>
            </a:r>
            <a:r>
              <a:rPr lang="en-US" sz="6000" dirty="0">
                <a:latin typeface="Arial" panose="020B0604020202020204" pitchFamily="34" charset="0"/>
                <a:cs typeface="Arial" panose="020B0604020202020204" pitchFamily="34" charset="0"/>
              </a:rPr>
              <a:t>INTRODUCTION</a:t>
            </a:r>
            <a:endParaRPr lang="en-IN" sz="60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8F817B4-2265-4DC0-AFF5-230D52539669}"/>
              </a:ext>
            </a:extLst>
          </p:cNvPr>
          <p:cNvSpPr>
            <a:spLocks noGrp="1"/>
          </p:cNvSpPr>
          <p:nvPr>
            <p:ph idx="1"/>
          </p:nvPr>
        </p:nvSpPr>
        <p:spPr>
          <a:xfrm>
            <a:off x="838200" y="1491176"/>
            <a:ext cx="10515600" cy="4685787"/>
          </a:xfrm>
        </p:spPr>
        <p:txBody>
          <a:bodyPr>
            <a:noAutofit/>
          </a:bodyPr>
          <a:lstStyle/>
          <a:p>
            <a:pPr marL="0" indent="0">
              <a:buNone/>
            </a:pPr>
            <a:r>
              <a:rPr lang="en-US" sz="2000" b="0" i="0" dirty="0">
                <a:solidFill>
                  <a:srgbClr val="000000"/>
                </a:solidFill>
                <a:effectLst/>
                <a:latin typeface="Arial" panose="020B0604020202020204" pitchFamily="34" charset="0"/>
                <a:cs typeface="Arial" panose="020B0604020202020204" pitchFamily="34" charset="0"/>
              </a:rPr>
              <a:t>Starbucks Corporation is one of the largest food and </a:t>
            </a:r>
            <a:r>
              <a:rPr lang="en-US" sz="2000" b="0" i="0" dirty="0" err="1">
                <a:solidFill>
                  <a:srgbClr val="000000"/>
                </a:solidFill>
                <a:effectLst/>
                <a:latin typeface="Arial" panose="020B0604020202020204" pitchFamily="34" charset="0"/>
                <a:cs typeface="Arial" panose="020B0604020202020204" pitchFamily="34" charset="0"/>
              </a:rPr>
              <a:t>beveragesmultinational</a:t>
            </a:r>
            <a:r>
              <a:rPr lang="en-US" sz="2000" b="0" i="0" dirty="0">
                <a:solidFill>
                  <a:srgbClr val="000000"/>
                </a:solidFill>
                <a:effectLst/>
                <a:latin typeface="Arial" panose="020B0604020202020204" pitchFamily="34" charset="0"/>
                <a:cs typeface="Arial" panose="020B0604020202020204" pitchFamily="34" charset="0"/>
              </a:rPr>
              <a:t> enterprises (MNEs), its industry included restaurants, retail </a:t>
            </a:r>
            <a:r>
              <a:rPr lang="en-US" sz="2000" b="0" i="0" dirty="0" err="1">
                <a:solidFill>
                  <a:srgbClr val="000000"/>
                </a:solidFill>
                <a:effectLst/>
                <a:latin typeface="Arial" panose="020B0604020202020204" pitchFamily="34" charset="0"/>
                <a:cs typeface="Arial" panose="020B0604020202020204" pitchFamily="34" charset="0"/>
              </a:rPr>
              <a:t>coffeeand</a:t>
            </a:r>
            <a:r>
              <a:rPr lang="en-US" sz="2000" b="0" i="0" dirty="0">
                <a:solidFill>
                  <a:srgbClr val="000000"/>
                </a:solidFill>
                <a:effectLst/>
                <a:latin typeface="Arial" panose="020B0604020202020204" pitchFamily="34" charset="0"/>
                <a:cs typeface="Arial" panose="020B0604020202020204" pitchFamily="34" charset="0"/>
              </a:rPr>
              <a:t> tea, beverages, entertainment and etc. Starbucks operate in over 50countries and it has more than 17,000 stores in the world (Starbucks </a:t>
            </a:r>
            <a:r>
              <a:rPr lang="en-US" sz="2000" b="0" i="0" dirty="0" err="1">
                <a:solidFill>
                  <a:srgbClr val="000000"/>
                </a:solidFill>
                <a:effectLst/>
                <a:latin typeface="Arial" panose="020B0604020202020204" pitchFamily="34" charset="0"/>
                <a:cs typeface="Arial" panose="020B0604020202020204" pitchFamily="34" charset="0"/>
              </a:rPr>
              <a:t>CompanyProfile</a:t>
            </a:r>
            <a:r>
              <a:rPr lang="en-US" sz="2000" b="0" i="0" dirty="0">
                <a:solidFill>
                  <a:srgbClr val="000000"/>
                </a:solidFill>
                <a:effectLst/>
                <a:latin typeface="Arial" panose="020B0604020202020204" pitchFamily="34" charset="0"/>
                <a:cs typeface="Arial" panose="020B0604020202020204" pitchFamily="34" charset="0"/>
              </a:rPr>
              <a:t>, 2011). Starbucks starts its first store in Seattle’s Pike Place Market, at1971 (Starbucks Company Profile, 2011). After 25 years, Starbucks opens </a:t>
            </a:r>
            <a:r>
              <a:rPr lang="en-US" sz="2000" b="0" i="0" dirty="0" err="1">
                <a:solidFill>
                  <a:srgbClr val="000000"/>
                </a:solidFill>
                <a:effectLst/>
                <a:latin typeface="Arial" panose="020B0604020202020204" pitchFamily="34" charset="0"/>
                <a:cs typeface="Arial" panose="020B0604020202020204" pitchFamily="34" charset="0"/>
              </a:rPr>
              <a:t>thefirst</a:t>
            </a:r>
            <a:r>
              <a:rPr lang="en-US" sz="2000" b="0" i="0" dirty="0">
                <a:solidFill>
                  <a:srgbClr val="000000"/>
                </a:solidFill>
                <a:effectLst/>
                <a:latin typeface="Arial" panose="020B0604020202020204" pitchFamily="34" charset="0"/>
                <a:cs typeface="Arial" panose="020B0604020202020204" pitchFamily="34" charset="0"/>
              </a:rPr>
              <a:t> store outside of North America in Japan. At present, Starbucks is the </a:t>
            </a:r>
            <a:r>
              <a:rPr lang="en-US" sz="2000" b="0" i="0" dirty="0" err="1">
                <a:solidFill>
                  <a:srgbClr val="000000"/>
                </a:solidFill>
                <a:effectLst/>
                <a:latin typeface="Arial" panose="020B0604020202020204" pitchFamily="34" charset="0"/>
                <a:cs typeface="Arial" panose="020B0604020202020204" pitchFamily="34" charset="0"/>
              </a:rPr>
              <a:t>largestcoffeehouse</a:t>
            </a:r>
            <a:r>
              <a:rPr lang="en-US" sz="2000" b="0" i="0" dirty="0">
                <a:solidFill>
                  <a:srgbClr val="000000"/>
                </a:solidFill>
                <a:effectLst/>
                <a:latin typeface="Arial" panose="020B0604020202020204" pitchFamily="34" charset="0"/>
                <a:cs typeface="Arial" panose="020B0604020202020204" pitchFamily="34" charset="0"/>
              </a:rPr>
              <a:t> in the world. In this competitive era, business corporations tend to be </a:t>
            </a:r>
            <a:r>
              <a:rPr lang="en-US" sz="2000" b="0" i="0" dirty="0" err="1">
                <a:solidFill>
                  <a:srgbClr val="000000"/>
                </a:solidFill>
                <a:effectLst/>
                <a:latin typeface="Arial" panose="020B0604020202020204" pitchFamily="34" charset="0"/>
                <a:cs typeface="Arial" panose="020B0604020202020204" pitchFamily="34" charset="0"/>
              </a:rPr>
              <a:t>globalised</a:t>
            </a: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err="1">
                <a:solidFill>
                  <a:srgbClr val="000000"/>
                </a:solidFill>
                <a:effectLst/>
                <a:latin typeface="Arial" panose="020B0604020202020204" pitchFamily="34" charset="0"/>
                <a:cs typeface="Arial" panose="020B0604020202020204" pitchFamily="34" charset="0"/>
              </a:rPr>
              <a:t>inorder</a:t>
            </a:r>
            <a:r>
              <a:rPr lang="en-US" sz="2000" b="0" i="0" dirty="0">
                <a:solidFill>
                  <a:srgbClr val="000000"/>
                </a:solidFill>
                <a:effectLst/>
                <a:latin typeface="Arial" panose="020B0604020202020204" pitchFamily="34" charset="0"/>
                <a:cs typeface="Arial" panose="020B0604020202020204" pitchFamily="34" charset="0"/>
              </a:rPr>
              <a:t> to maintain their competitive strength. However, every market has their </a:t>
            </a:r>
            <a:r>
              <a:rPr lang="en-US" sz="2000" b="0" i="0" dirty="0" err="1">
                <a:solidFill>
                  <a:srgbClr val="000000"/>
                </a:solidFill>
                <a:effectLst/>
                <a:latin typeface="Arial" panose="020B0604020202020204" pitchFamily="34" charset="0"/>
                <a:cs typeface="Arial" panose="020B0604020202020204" pitchFamily="34" charset="0"/>
              </a:rPr>
              <a:t>ownculture</a:t>
            </a:r>
            <a:r>
              <a:rPr lang="en-US" sz="2000" b="0" i="0" dirty="0">
                <a:solidFill>
                  <a:srgbClr val="000000"/>
                </a:solidFill>
                <a:effectLst/>
                <a:latin typeface="Arial" panose="020B0604020202020204" pitchFamily="34" charset="0"/>
                <a:cs typeface="Arial" panose="020B0604020202020204" pitchFamily="34" charset="0"/>
              </a:rPr>
              <a:t> and policy which has become barriers for the multinational enterprises(MNEs) when they are entering overseas markets. Therefore, Company </a:t>
            </a:r>
            <a:r>
              <a:rPr lang="en-US" sz="2000" b="0" i="0" dirty="0" err="1">
                <a:solidFill>
                  <a:srgbClr val="000000"/>
                </a:solidFill>
                <a:effectLst/>
                <a:latin typeface="Arial" panose="020B0604020202020204" pitchFamily="34" charset="0"/>
                <a:cs typeface="Arial" panose="020B0604020202020204" pitchFamily="34" charset="0"/>
              </a:rPr>
              <a:t>mustcarry</a:t>
            </a:r>
            <a:r>
              <a:rPr lang="en-US" sz="2000" b="0" i="0" dirty="0">
                <a:solidFill>
                  <a:srgbClr val="000000"/>
                </a:solidFill>
                <a:effectLst/>
                <a:latin typeface="Arial" panose="020B0604020202020204" pitchFamily="34" charset="0"/>
                <a:cs typeface="Arial" panose="020B0604020202020204" pitchFamily="34" charset="0"/>
              </a:rPr>
              <a:t> out a specific marketing strategic for each different market in order </a:t>
            </a:r>
            <a:r>
              <a:rPr lang="en-US" sz="2000" b="0" i="0" dirty="0" err="1">
                <a:solidFill>
                  <a:srgbClr val="000000"/>
                </a:solidFill>
                <a:effectLst/>
                <a:latin typeface="Arial" panose="020B0604020202020204" pitchFamily="34" charset="0"/>
                <a:cs typeface="Arial" panose="020B0604020202020204" pitchFamily="34" charset="0"/>
              </a:rPr>
              <a:t>tosuccessfully</a:t>
            </a:r>
            <a:r>
              <a:rPr lang="en-US" sz="2000" b="0" i="0" dirty="0">
                <a:solidFill>
                  <a:srgbClr val="000000"/>
                </a:solidFill>
                <a:effectLst/>
                <a:latin typeface="Arial" panose="020B0604020202020204" pitchFamily="34" charset="0"/>
                <a:cs typeface="Arial" panose="020B0604020202020204" pitchFamily="34" charset="0"/>
              </a:rPr>
              <a:t> penetrate into a </a:t>
            </a:r>
            <a:r>
              <a:rPr lang="en-US" sz="2000" b="0" i="0" dirty="0" err="1">
                <a:solidFill>
                  <a:srgbClr val="000000"/>
                </a:solidFill>
                <a:effectLst/>
                <a:latin typeface="Arial" panose="020B0604020202020204" pitchFamily="34" charset="0"/>
                <a:cs typeface="Arial" panose="020B0604020202020204" pitchFamily="34" charset="0"/>
              </a:rPr>
              <a:t>market.The</a:t>
            </a:r>
            <a:r>
              <a:rPr lang="en-US" sz="2000" b="0" i="0" dirty="0">
                <a:solidFill>
                  <a:srgbClr val="000000"/>
                </a:solidFill>
                <a:effectLst/>
                <a:latin typeface="Arial" panose="020B0604020202020204" pitchFamily="34" charset="0"/>
                <a:cs typeface="Arial" panose="020B0604020202020204" pitchFamily="34" charset="0"/>
              </a:rPr>
              <a:t> reasons why Starbucks is chosen for investigation in this </a:t>
            </a:r>
            <a:r>
              <a:rPr lang="en-US" sz="2000" b="0" i="0" dirty="0" err="1">
                <a:solidFill>
                  <a:srgbClr val="000000"/>
                </a:solidFill>
                <a:effectLst/>
                <a:latin typeface="Arial" panose="020B0604020202020204" pitchFamily="34" charset="0"/>
                <a:cs typeface="Arial" panose="020B0604020202020204" pitchFamily="34" charset="0"/>
              </a:rPr>
              <a:t>assignmentis</a:t>
            </a:r>
            <a:r>
              <a:rPr lang="en-US" sz="2000" b="0" i="0" dirty="0">
                <a:solidFill>
                  <a:srgbClr val="000000"/>
                </a:solidFill>
                <a:effectLst/>
                <a:latin typeface="Arial" panose="020B0604020202020204" pitchFamily="34" charset="0"/>
                <a:cs typeface="Arial" panose="020B0604020202020204" pitchFamily="34" charset="0"/>
              </a:rPr>
              <a:t> because Starbucks have been successfully operation at overseas and it </a:t>
            </a:r>
            <a:r>
              <a:rPr lang="en-US" sz="2000" b="0" i="0" dirty="0" err="1">
                <a:solidFill>
                  <a:srgbClr val="000000"/>
                </a:solidFill>
                <a:effectLst/>
                <a:latin typeface="Arial" panose="020B0604020202020204" pitchFamily="34" charset="0"/>
                <a:cs typeface="Arial" panose="020B0604020202020204" pitchFamily="34" charset="0"/>
              </a:rPr>
              <a:t>canbe</a:t>
            </a:r>
            <a:r>
              <a:rPr lang="en-US" sz="2000" b="0" i="0" dirty="0">
                <a:solidFill>
                  <a:srgbClr val="000000"/>
                </a:solidFill>
                <a:effectLst/>
                <a:latin typeface="Arial" panose="020B0604020202020204" pitchFamily="34" charset="0"/>
                <a:cs typeface="Arial" panose="020B0604020202020204" pitchFamily="34" charset="0"/>
              </a:rPr>
              <a:t> sustainable corporations in the worlds, as Starbucks got an award </a:t>
            </a:r>
            <a:r>
              <a:rPr lang="en-US" sz="2000" b="0" i="0" dirty="0" err="1">
                <a:solidFill>
                  <a:srgbClr val="000000"/>
                </a:solidFill>
                <a:effectLst/>
                <a:latin typeface="Arial" panose="020B0604020202020204" pitchFamily="34" charset="0"/>
                <a:cs typeface="Arial" panose="020B0604020202020204" pitchFamily="34" charset="0"/>
              </a:rPr>
              <a:t>andrecognition</a:t>
            </a:r>
            <a:r>
              <a:rPr lang="en-US" sz="2000" b="0" i="0" dirty="0">
                <a:solidFill>
                  <a:srgbClr val="000000"/>
                </a:solidFill>
                <a:effectLst/>
                <a:latin typeface="Arial" panose="020B0604020202020204" pitchFamily="34" charset="0"/>
                <a:cs typeface="Arial" panose="020B0604020202020204" pitchFamily="34" charset="0"/>
              </a:rPr>
              <a:t> of “Global 100 Most Sustainable Corporations in the World” at 2010(Starbucks Company Recognition, 2011), however, Starbucks also got the “No 1Best coffee” award and recognition at 2009 (Starbucks Company Recognition,2011).</a:t>
            </a:r>
            <a:endParaRPr lang="en-US" sz="2000" b="0" i="0" dirty="0">
              <a:solidFill>
                <a:srgbClr val="20212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73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709EA-07A4-4DF4-ABFD-D1A3C4B8E7CC}"/>
              </a:ext>
            </a:extLst>
          </p:cNvPr>
          <p:cNvSpPr>
            <a:spLocks noGrp="1"/>
          </p:cNvSpPr>
          <p:nvPr>
            <p:ph type="title"/>
          </p:nvPr>
        </p:nvSpPr>
        <p:spPr/>
        <p:txBody>
          <a:bodyPr>
            <a:normAutofit/>
          </a:bodyPr>
          <a:lstStyle/>
          <a:p>
            <a:r>
              <a:rPr lang="en-US" sz="4800" b="1" dirty="0"/>
              <a:t>STARBUCKS IN INDIA – TATA STARBUCKS</a:t>
            </a:r>
            <a:endParaRPr lang="en-IN" sz="4800" b="1" dirty="0"/>
          </a:p>
        </p:txBody>
      </p:sp>
      <p:sp>
        <p:nvSpPr>
          <p:cNvPr id="3" name="Content Placeholder 2">
            <a:extLst>
              <a:ext uri="{FF2B5EF4-FFF2-40B4-BE49-F238E27FC236}">
                <a16:creationId xmlns:a16="http://schemas.microsoft.com/office/drawing/2014/main" id="{0F346B88-189C-42D3-8A93-20C852907790}"/>
              </a:ext>
            </a:extLst>
          </p:cNvPr>
          <p:cNvSpPr>
            <a:spLocks noGrp="1"/>
          </p:cNvSpPr>
          <p:nvPr>
            <p:ph idx="1"/>
          </p:nvPr>
        </p:nvSpPr>
        <p:spPr>
          <a:solidFill>
            <a:schemeClr val="accent2">
              <a:lumMod val="60000"/>
              <a:lumOff val="40000"/>
            </a:schemeClr>
          </a:solidFill>
        </p:spPr>
        <p:txBody>
          <a:bodyPr/>
          <a:lstStyle/>
          <a:p>
            <a:pPr marL="0" indent="0">
              <a:buNone/>
            </a:pPr>
            <a:r>
              <a:rPr lang="en-US" sz="2000" b="1" i="0" dirty="0">
                <a:solidFill>
                  <a:schemeClr val="accent3">
                    <a:lumMod val="50000"/>
                  </a:schemeClr>
                </a:solidFill>
                <a:effectLst/>
                <a:latin typeface="Arial" panose="020B0604020202020204" pitchFamily="34" charset="0"/>
                <a:cs typeface="Arial" panose="020B0604020202020204" pitchFamily="34" charset="0"/>
              </a:rPr>
              <a:t>HISTORY</a:t>
            </a:r>
          </a:p>
          <a:p>
            <a:pPr marL="0" indent="0">
              <a:buNone/>
            </a:pPr>
            <a:r>
              <a:rPr lang="en-US" sz="2000" b="1" i="0" dirty="0">
                <a:solidFill>
                  <a:srgbClr val="202122"/>
                </a:solidFill>
                <a:effectLst/>
                <a:latin typeface="Arial" panose="020B0604020202020204" pitchFamily="34" charset="0"/>
                <a:cs typeface="Arial" panose="020B0604020202020204" pitchFamily="34" charset="0"/>
              </a:rPr>
              <a:t>Tata Starbucks Private Limited</a:t>
            </a:r>
            <a:r>
              <a:rPr lang="en-US" sz="2000" b="0" i="0" dirty="0">
                <a:solidFill>
                  <a:srgbClr val="202122"/>
                </a:solidFill>
                <a:effectLst/>
                <a:latin typeface="Arial" panose="020B0604020202020204" pitchFamily="34" charset="0"/>
                <a:cs typeface="Arial" panose="020B0604020202020204" pitchFamily="34" charset="0"/>
              </a:rPr>
              <a:t>, formerly known </a:t>
            </a:r>
          </a:p>
          <a:p>
            <a:pPr marL="0" indent="0">
              <a:buNone/>
            </a:pPr>
            <a:r>
              <a:rPr lang="en-US" sz="2000" b="0" i="0" dirty="0">
                <a:solidFill>
                  <a:srgbClr val="202122"/>
                </a:solidFill>
                <a:effectLst/>
                <a:latin typeface="Arial" panose="020B0604020202020204" pitchFamily="34" charset="0"/>
                <a:cs typeface="Arial" panose="020B0604020202020204" pitchFamily="34" charset="0"/>
              </a:rPr>
              <a:t>as </a:t>
            </a:r>
            <a:r>
              <a:rPr lang="en-US" sz="2000" b="1" i="0" dirty="0">
                <a:solidFill>
                  <a:srgbClr val="202122"/>
                </a:solidFill>
                <a:effectLst/>
                <a:latin typeface="Arial" panose="020B0604020202020204" pitchFamily="34" charset="0"/>
                <a:cs typeface="Arial" panose="020B0604020202020204" pitchFamily="34" charset="0"/>
              </a:rPr>
              <a:t>Tata Starbucks Limited</a:t>
            </a:r>
            <a:r>
              <a:rPr lang="en-US" sz="2000" b="0" i="0" dirty="0">
                <a:solidFill>
                  <a:srgbClr val="202122"/>
                </a:solidFill>
                <a:effectLst/>
                <a:latin typeface="Arial" panose="020B0604020202020204" pitchFamily="34" charset="0"/>
                <a:cs typeface="Arial" panose="020B0604020202020204" pitchFamily="34" charset="0"/>
              </a:rPr>
              <a:t>,</a:t>
            </a:r>
            <a:r>
              <a:rPr lang="en-US" sz="2000" b="0" i="0" u="none" strike="noStrike" baseline="30000" dirty="0">
                <a:solidFill>
                  <a:srgbClr val="0645AD"/>
                </a:solidFill>
                <a:effectLst/>
                <a:latin typeface="Arial" panose="020B0604020202020204" pitchFamily="34" charset="0"/>
                <a:cs typeface="Arial" panose="020B0604020202020204" pitchFamily="34" charset="0"/>
                <a:hlinkClick r:id="rId2"/>
              </a:rPr>
              <a:t>[5]</a:t>
            </a:r>
            <a:r>
              <a:rPr lang="en-US" sz="2000" b="0" i="0" dirty="0">
                <a:solidFill>
                  <a:srgbClr val="202122"/>
                </a:solidFill>
                <a:effectLst/>
                <a:latin typeface="Arial" panose="020B0604020202020204" pitchFamily="34" charset="0"/>
                <a:cs typeface="Arial" panose="020B0604020202020204" pitchFamily="34" charset="0"/>
              </a:rPr>
              <a:t> is a 50:50 joint venture </a:t>
            </a:r>
          </a:p>
          <a:p>
            <a:pPr marL="0" indent="0">
              <a:buNone/>
            </a:pPr>
            <a:r>
              <a:rPr lang="en-US" sz="2000" b="0" i="0" dirty="0">
                <a:solidFill>
                  <a:srgbClr val="202122"/>
                </a:solidFill>
                <a:effectLst/>
                <a:latin typeface="Arial" panose="020B0604020202020204" pitchFamily="34" charset="0"/>
                <a:cs typeface="Arial" panose="020B0604020202020204" pitchFamily="34" charset="0"/>
              </a:rPr>
              <a:t>company, owned by </a:t>
            </a:r>
            <a:r>
              <a:rPr lang="en-US" sz="2000" b="0" i="0" u="none" strike="noStrike" dirty="0">
                <a:solidFill>
                  <a:srgbClr val="0645AD"/>
                </a:solidFill>
                <a:effectLst/>
                <a:latin typeface="Arial" panose="020B0604020202020204" pitchFamily="34" charset="0"/>
                <a:cs typeface="Arial" panose="020B0604020202020204" pitchFamily="34" charset="0"/>
                <a:hlinkClick r:id="rId3" tooltip="Tata Consumer Products"/>
              </a:rPr>
              <a:t>Tata Consumer Products</a:t>
            </a:r>
            <a:r>
              <a:rPr lang="en-US" sz="2000" b="0" i="0" dirty="0">
                <a:solidFill>
                  <a:srgbClr val="202122"/>
                </a:solidFill>
                <a:effectLst/>
                <a:latin typeface="Arial" panose="020B0604020202020204" pitchFamily="34" charset="0"/>
                <a:cs typeface="Arial" panose="020B0604020202020204" pitchFamily="34" charset="0"/>
              </a:rPr>
              <a:t> and </a:t>
            </a:r>
            <a:r>
              <a:rPr lang="en-US" sz="2000" b="0" i="0" u="none" strike="noStrike" dirty="0">
                <a:solidFill>
                  <a:srgbClr val="0645AD"/>
                </a:solidFill>
                <a:effectLst/>
                <a:latin typeface="Arial" panose="020B0604020202020204" pitchFamily="34" charset="0"/>
                <a:cs typeface="Arial" panose="020B0604020202020204" pitchFamily="34" charset="0"/>
                <a:hlinkClick r:id="rId4" tooltip="Starbucks"/>
              </a:rPr>
              <a:t>Starbucks Corporation</a:t>
            </a:r>
            <a:r>
              <a:rPr lang="en-US" sz="2000" b="0" i="0" dirty="0">
                <a:solidFill>
                  <a:srgbClr val="202122"/>
                </a:solidFill>
                <a:effectLst/>
                <a:latin typeface="Arial" panose="020B0604020202020204" pitchFamily="34" charset="0"/>
                <a:cs typeface="Arial" panose="020B0604020202020204" pitchFamily="34" charset="0"/>
              </a:rPr>
              <a:t>,</a:t>
            </a:r>
            <a:r>
              <a:rPr lang="en-US" sz="2000" b="0" i="0" u="none" strike="noStrike" baseline="30000" dirty="0">
                <a:solidFill>
                  <a:srgbClr val="0645AD"/>
                </a:solidFill>
                <a:effectLst/>
                <a:latin typeface="Arial" panose="020B0604020202020204" pitchFamily="34" charset="0"/>
                <a:cs typeface="Arial" panose="020B0604020202020204" pitchFamily="34" charset="0"/>
                <a:hlinkClick r:id="rId5"/>
              </a:rPr>
              <a:t>[6]</a:t>
            </a:r>
            <a:r>
              <a:rPr lang="en-US" sz="2000" b="0" i="0" dirty="0">
                <a:solidFill>
                  <a:srgbClr val="202122"/>
                </a:solidFill>
                <a:effectLst/>
                <a:latin typeface="Arial" panose="020B0604020202020204" pitchFamily="34" charset="0"/>
                <a:cs typeface="Arial" panose="020B0604020202020204" pitchFamily="34" charset="0"/>
              </a:rPr>
              <a:t> </a:t>
            </a:r>
          </a:p>
          <a:p>
            <a:pPr marL="0" indent="0">
              <a:buNone/>
            </a:pPr>
            <a:r>
              <a:rPr lang="en-US" sz="2000" b="0" i="0" dirty="0">
                <a:solidFill>
                  <a:srgbClr val="202122"/>
                </a:solidFill>
                <a:effectLst/>
                <a:latin typeface="Arial" panose="020B0604020202020204" pitchFamily="34" charset="0"/>
                <a:cs typeface="Arial" panose="020B0604020202020204" pitchFamily="34" charset="0"/>
              </a:rPr>
              <a:t>that owns and operates </a:t>
            </a:r>
            <a:r>
              <a:rPr lang="en-US" sz="2000" b="0" i="0" u="none" strike="noStrike" dirty="0">
                <a:solidFill>
                  <a:srgbClr val="0645AD"/>
                </a:solidFill>
                <a:effectLst/>
                <a:latin typeface="Arial" panose="020B0604020202020204" pitchFamily="34" charset="0"/>
                <a:cs typeface="Arial" panose="020B0604020202020204" pitchFamily="34" charset="0"/>
                <a:hlinkClick r:id="rId4" tooltip="Starbucks"/>
              </a:rPr>
              <a:t>Starbucks</a:t>
            </a:r>
            <a:r>
              <a:rPr lang="en-US" sz="2000" b="0" i="0" dirty="0">
                <a:solidFill>
                  <a:srgbClr val="202122"/>
                </a:solidFill>
                <a:effectLst/>
                <a:latin typeface="Arial" panose="020B0604020202020204" pitchFamily="34" charset="0"/>
                <a:cs typeface="Arial" panose="020B0604020202020204" pitchFamily="34" charset="0"/>
              </a:rPr>
              <a:t> outlets in India.</a:t>
            </a:r>
            <a:r>
              <a:rPr lang="en-US" sz="2000" b="0" i="0" u="none" strike="noStrike" baseline="30000" dirty="0">
                <a:solidFill>
                  <a:srgbClr val="0645AD"/>
                </a:solidFill>
                <a:effectLst/>
                <a:latin typeface="Arial" panose="020B0604020202020204" pitchFamily="34" charset="0"/>
                <a:cs typeface="Arial" panose="020B0604020202020204" pitchFamily="34" charset="0"/>
                <a:hlinkClick r:id="rId6"/>
              </a:rPr>
              <a:t>[7]</a:t>
            </a:r>
            <a:r>
              <a:rPr lang="en-US" sz="2000" b="0" i="0" dirty="0">
                <a:solidFill>
                  <a:srgbClr val="202122"/>
                </a:solidFill>
                <a:effectLst/>
                <a:latin typeface="Arial" panose="020B0604020202020204" pitchFamily="34" charset="0"/>
                <a:cs typeface="Arial" panose="020B0604020202020204" pitchFamily="34" charset="0"/>
              </a:rPr>
              <a:t> The outlets are branded</a:t>
            </a:r>
          </a:p>
          <a:p>
            <a:pPr marL="0" indent="0">
              <a:buNone/>
            </a:pPr>
            <a:r>
              <a:rPr lang="en-US" sz="2000" b="0" i="1" dirty="0">
                <a:solidFill>
                  <a:srgbClr val="202122"/>
                </a:solidFill>
                <a:effectLst/>
                <a:latin typeface="Arial" panose="020B0604020202020204" pitchFamily="34" charset="0"/>
                <a:cs typeface="Arial" panose="020B0604020202020204" pitchFamily="34" charset="0"/>
              </a:rPr>
              <a:t>Starbucks "A Tata Alliance"</a:t>
            </a:r>
            <a:r>
              <a:rPr lang="en-US" sz="2000" b="0" i="0" dirty="0">
                <a:solidFill>
                  <a:srgbClr val="202122"/>
                </a:solidFill>
                <a:effectLst/>
                <a:latin typeface="Arial" panose="020B0604020202020204" pitchFamily="34" charset="0"/>
                <a:cs typeface="Arial" panose="020B0604020202020204" pitchFamily="34" charset="0"/>
              </a:rPr>
              <a:t>.</a:t>
            </a:r>
          </a:p>
          <a:p>
            <a:pPr marL="0" indent="0">
              <a:buNone/>
            </a:pPr>
            <a:endParaRPr lang="en-US" sz="2000" b="0" i="0" dirty="0">
              <a:solidFill>
                <a:srgbClr val="202122"/>
              </a:solidFill>
              <a:effectLst/>
              <a:latin typeface="Arial" panose="020B0604020202020204" pitchFamily="34" charset="0"/>
              <a:cs typeface="Arial" panose="020B0604020202020204" pitchFamily="34" charset="0"/>
            </a:endParaRPr>
          </a:p>
          <a:p>
            <a:pPr marL="0" indent="0">
              <a:buNone/>
            </a:pPr>
            <a:endParaRPr lang="en-IN" dirty="0"/>
          </a:p>
        </p:txBody>
      </p:sp>
      <p:pic>
        <p:nvPicPr>
          <p:cNvPr id="1026" name="Picture 2" descr="Increase">
            <a:extLst>
              <a:ext uri="{FF2B5EF4-FFF2-40B4-BE49-F238E27FC236}">
                <a16:creationId xmlns:a16="http://schemas.microsoft.com/office/drawing/2014/main" id="{E1D4CE36-B295-4158-9868-4E61E25BB7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ncrease">
            <a:extLst>
              <a:ext uri="{FF2B5EF4-FFF2-40B4-BE49-F238E27FC236}">
                <a16:creationId xmlns:a16="http://schemas.microsoft.com/office/drawing/2014/main" id="{F7F7CE24-A052-4091-85D0-E851E574F7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crease">
            <a:extLst>
              <a:ext uri="{FF2B5EF4-FFF2-40B4-BE49-F238E27FC236}">
                <a16:creationId xmlns:a16="http://schemas.microsoft.com/office/drawing/2014/main" id="{4E9D521E-1A62-4443-9AF5-4189592256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Increase">
            <a:extLst>
              <a:ext uri="{FF2B5EF4-FFF2-40B4-BE49-F238E27FC236}">
                <a16:creationId xmlns:a16="http://schemas.microsoft.com/office/drawing/2014/main" id="{3227D5B5-336F-4DF2-8FB8-ECC18EC7BE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crease">
            <a:extLst>
              <a:ext uri="{FF2B5EF4-FFF2-40B4-BE49-F238E27FC236}">
                <a16:creationId xmlns:a16="http://schemas.microsoft.com/office/drawing/2014/main" id="{E720633C-1CA6-419A-A3EA-BED62EECE7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477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ecrease">
            <a:extLst>
              <a:ext uri="{FF2B5EF4-FFF2-40B4-BE49-F238E27FC236}">
                <a16:creationId xmlns:a16="http://schemas.microsoft.com/office/drawing/2014/main" id="{8478F75C-87B0-40E1-A510-9481339004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0477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64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B10F79-F577-4F15-BFEA-59786DB73151}"/>
              </a:ext>
            </a:extLst>
          </p:cNvPr>
          <p:cNvPicPr>
            <a:picLocks noGrp="1" noChangeAspect="1"/>
          </p:cNvPicPr>
          <p:nvPr>
            <p:ph idx="1"/>
          </p:nvPr>
        </p:nvPicPr>
        <p:blipFill>
          <a:blip r:embed="rId2"/>
          <a:stretch>
            <a:fillRect/>
          </a:stretch>
        </p:blipFill>
        <p:spPr>
          <a:xfrm>
            <a:off x="1956261" y="485417"/>
            <a:ext cx="8279478" cy="5887166"/>
          </a:xfrm>
        </p:spPr>
      </p:pic>
    </p:spTree>
    <p:extLst>
      <p:ext uri="{BB962C8B-B14F-4D97-AF65-F5344CB8AC3E}">
        <p14:creationId xmlns:p14="http://schemas.microsoft.com/office/powerpoint/2010/main" val="206525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7990-ED84-49CA-A887-6EDF5321F401}"/>
              </a:ext>
            </a:extLst>
          </p:cNvPr>
          <p:cNvSpPr>
            <a:spLocks noGrp="1"/>
          </p:cNvSpPr>
          <p:nvPr>
            <p:ph type="title"/>
          </p:nvPr>
        </p:nvSpPr>
        <p:spPr>
          <a:xfrm>
            <a:off x="1141413" y="309489"/>
            <a:ext cx="9905998" cy="757309"/>
          </a:xfrm>
        </p:spPr>
        <p:txBody>
          <a:bodyPr>
            <a:normAutofit/>
          </a:bodyPr>
          <a:lstStyle/>
          <a:p>
            <a:r>
              <a:rPr lang="en-US" dirty="0"/>
              <a:t>                             </a:t>
            </a:r>
            <a:r>
              <a:rPr lang="en-US" b="1" dirty="0"/>
              <a:t>PRODUCT</a:t>
            </a:r>
            <a:endParaRPr lang="en-IN" sz="6000" b="1" dirty="0"/>
          </a:p>
        </p:txBody>
      </p:sp>
      <p:sp>
        <p:nvSpPr>
          <p:cNvPr id="3" name="Content Placeholder 2">
            <a:extLst>
              <a:ext uri="{FF2B5EF4-FFF2-40B4-BE49-F238E27FC236}">
                <a16:creationId xmlns:a16="http://schemas.microsoft.com/office/drawing/2014/main" id="{DB02377C-C804-4C05-B1A3-BF1A41CDC2CB}"/>
              </a:ext>
            </a:extLst>
          </p:cNvPr>
          <p:cNvSpPr>
            <a:spLocks noGrp="1"/>
          </p:cNvSpPr>
          <p:nvPr>
            <p:ph idx="1"/>
          </p:nvPr>
        </p:nvSpPr>
        <p:spPr>
          <a:xfrm>
            <a:off x="1141412" y="1066797"/>
            <a:ext cx="9905999" cy="5671628"/>
          </a:xfrm>
          <a:solidFill>
            <a:schemeClr val="accent4"/>
          </a:solidFill>
        </p:spPr>
        <p:txBody>
          <a:bodyPr>
            <a:noAutofit/>
          </a:bodyPr>
          <a:lstStyle/>
          <a:p>
            <a:pPr marL="0" indent="0">
              <a:lnSpc>
                <a:spcPct val="115000"/>
              </a:lnSpc>
              <a:spcBef>
                <a:spcPts val="1200"/>
              </a:spcBef>
              <a:spcAft>
                <a:spcPts val="1200"/>
              </a:spcAft>
              <a:buNone/>
            </a:pPr>
            <a:r>
              <a:rPr lang="en-IN" sz="1400" b="1" dirty="0">
                <a:effectLst/>
                <a:latin typeface="Arial" panose="020B0604020202020204" pitchFamily="34" charset="0"/>
                <a:ea typeface="Arial" panose="020B0604020202020204" pitchFamily="34" charset="0"/>
                <a:cs typeface="Arial" panose="020B0604020202020204" pitchFamily="34" charset="0"/>
              </a:rPr>
              <a:t>Q1:</a:t>
            </a:r>
            <a:r>
              <a:rPr lang="en-IN" sz="1400" dirty="0">
                <a:effectLst/>
                <a:latin typeface="Arial" panose="020B0604020202020204" pitchFamily="34" charset="0"/>
                <a:ea typeface="Arial" panose="020B0604020202020204" pitchFamily="34" charset="0"/>
                <a:cs typeface="Arial" panose="020B0604020202020204" pitchFamily="34" charset="0"/>
              </a:rPr>
              <a:t> </a:t>
            </a:r>
            <a:r>
              <a:rPr lang="en-IN" sz="1400" dirty="0">
                <a:solidFill>
                  <a:srgbClr val="FF0000"/>
                </a:solidFill>
                <a:effectLst/>
                <a:latin typeface="Arial" panose="020B0604020202020204" pitchFamily="34" charset="0"/>
                <a:ea typeface="Arial" panose="020B0604020202020204" pitchFamily="34" charset="0"/>
                <a:cs typeface="Arial" panose="020B0604020202020204" pitchFamily="34" charset="0"/>
              </a:rPr>
              <a:t>What is the core product of Starbucks?</a:t>
            </a:r>
          </a:p>
          <a:p>
            <a:pPr marL="0" indent="0">
              <a:lnSpc>
                <a:spcPct val="115000"/>
              </a:lnSpc>
              <a:spcBef>
                <a:spcPts val="1200"/>
              </a:spcBef>
              <a:spcAft>
                <a:spcPts val="1200"/>
              </a:spcAft>
              <a:buNone/>
            </a:pPr>
            <a:r>
              <a:rPr lang="en-IN" sz="1400" b="1" dirty="0">
                <a:effectLst/>
                <a:latin typeface="Arial" panose="020B0604020202020204" pitchFamily="34" charset="0"/>
                <a:ea typeface="Arial" panose="020B0604020202020204" pitchFamily="34" charset="0"/>
                <a:cs typeface="Arial" panose="020B0604020202020204" pitchFamily="34" charset="0"/>
              </a:rPr>
              <a:t>A1:</a:t>
            </a:r>
            <a:r>
              <a:rPr lang="en-IN" sz="1400" dirty="0">
                <a:effectLst/>
                <a:latin typeface="Arial" panose="020B0604020202020204" pitchFamily="34" charset="0"/>
                <a:ea typeface="Arial" panose="020B0604020202020204" pitchFamily="34" charset="0"/>
                <a:cs typeface="Arial" panose="020B0604020202020204" pitchFamily="34" charset="0"/>
              </a:rPr>
              <a:t> </a:t>
            </a:r>
            <a:r>
              <a:rPr lang="en-US" sz="1400" dirty="0">
                <a:effectLst/>
                <a:latin typeface="Arial" panose="020B0604020202020204" pitchFamily="34" charset="0"/>
                <a:ea typeface="Arial" panose="020B0604020202020204" pitchFamily="34" charset="0"/>
                <a:cs typeface="Arial" panose="020B0604020202020204" pitchFamily="34" charset="0"/>
              </a:rPr>
              <a:t>Starbucks Experience </a:t>
            </a:r>
          </a:p>
          <a:p>
            <a:pPr marL="0" indent="0">
              <a:lnSpc>
                <a:spcPct val="115000"/>
              </a:lnSpc>
              <a:spcBef>
                <a:spcPts val="1200"/>
              </a:spcBef>
              <a:spcAft>
                <a:spcPts val="1200"/>
              </a:spcAft>
              <a:buNone/>
            </a:pPr>
            <a:r>
              <a:rPr lang="en-IN" sz="1400" b="1" dirty="0">
                <a:effectLst/>
                <a:latin typeface="Arial" panose="020B0604020202020204" pitchFamily="34" charset="0"/>
                <a:ea typeface="Arial" panose="020B0604020202020204" pitchFamily="34" charset="0"/>
                <a:cs typeface="Arial" panose="020B0604020202020204" pitchFamily="34" charset="0"/>
              </a:rPr>
              <a:t>Q2</a:t>
            </a:r>
            <a:r>
              <a:rPr lang="en-IN" sz="1400" b="1" dirty="0">
                <a:solidFill>
                  <a:srgbClr val="FF0000"/>
                </a:solidFill>
                <a:effectLst/>
                <a:latin typeface="Arial" panose="020B0604020202020204" pitchFamily="34" charset="0"/>
                <a:ea typeface="Arial" panose="020B0604020202020204" pitchFamily="34" charset="0"/>
                <a:cs typeface="Arial" panose="020B0604020202020204" pitchFamily="34" charset="0"/>
              </a:rPr>
              <a:t>:</a:t>
            </a:r>
            <a:r>
              <a:rPr lang="en-IN" sz="1400" dirty="0">
                <a:solidFill>
                  <a:srgbClr val="FF0000"/>
                </a:solidFill>
                <a:effectLst/>
                <a:latin typeface="Arial" panose="020B0604020202020204" pitchFamily="34" charset="0"/>
                <a:ea typeface="Arial" panose="020B0604020202020204" pitchFamily="34" charset="0"/>
                <a:cs typeface="Arial" panose="020B0604020202020204" pitchFamily="34" charset="0"/>
              </a:rPr>
              <a:t> What are the actual and augmented products of Starbucks?</a:t>
            </a:r>
            <a:endParaRPr lang="en-US" sz="1400" dirty="0">
              <a:solidFill>
                <a:srgbClr val="FF0000"/>
              </a:solidFill>
              <a:latin typeface="Arial" panose="020B0604020202020204" pitchFamily="34" charset="0"/>
              <a:ea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r>
              <a:rPr lang="en-IN" sz="1400" b="1" dirty="0">
                <a:effectLst/>
                <a:latin typeface="Arial" panose="020B0604020202020204" pitchFamily="34" charset="0"/>
                <a:ea typeface="Arial" panose="020B0604020202020204" pitchFamily="34" charset="0"/>
                <a:cs typeface="Arial" panose="020B0604020202020204" pitchFamily="34" charset="0"/>
              </a:rPr>
              <a:t>A2:</a:t>
            </a:r>
            <a:r>
              <a:rPr lang="en-IN" sz="1400" dirty="0">
                <a:effectLst/>
                <a:latin typeface="Arial" panose="020B0604020202020204" pitchFamily="34" charset="0"/>
                <a:ea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In terms of the augmented product, Starbucks </a:t>
            </a:r>
            <a:r>
              <a:rPr lang="en-US" sz="1400" b="1" i="0" dirty="0">
                <a:effectLst/>
                <a:latin typeface="Arial" panose="020B0604020202020204" pitchFamily="34" charset="0"/>
                <a:cs typeface="Arial" panose="020B0604020202020204" pitchFamily="34" charset="0"/>
              </a:rPr>
              <a:t>offers after-sales service in the form of wireless connections and atmosphere in store</a:t>
            </a:r>
            <a:r>
              <a:rPr lang="en-US" sz="1400" b="0" i="0" dirty="0">
                <a:effectLst/>
                <a:latin typeface="Arial" panose="020B0604020202020204" pitchFamily="34" charset="0"/>
                <a:cs typeface="Arial" panose="020B0604020202020204" pitchFamily="34" charset="0"/>
              </a:rPr>
              <a:t>, as well as providing customers with some education about coffee and coffee making and an interactive website.</a:t>
            </a:r>
            <a:endParaRPr lang="en-IN" sz="1400" b="0" i="0" dirty="0">
              <a:latin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r>
              <a:rPr lang="en-IN" sz="1400" b="1" dirty="0">
                <a:effectLst/>
                <a:latin typeface="Arial" panose="020B0604020202020204" pitchFamily="34" charset="0"/>
                <a:ea typeface="Arial" panose="020B0604020202020204" pitchFamily="34" charset="0"/>
                <a:cs typeface="Arial" panose="020B0604020202020204" pitchFamily="34" charset="0"/>
              </a:rPr>
              <a:t>Q3:</a:t>
            </a:r>
            <a:r>
              <a:rPr lang="en-IN" sz="1400" dirty="0">
                <a:effectLst/>
                <a:latin typeface="Arial" panose="020B0604020202020204" pitchFamily="34" charset="0"/>
                <a:ea typeface="Arial" panose="020B0604020202020204" pitchFamily="34" charset="0"/>
                <a:cs typeface="Arial" panose="020B0604020202020204" pitchFamily="34" charset="0"/>
              </a:rPr>
              <a:t> </a:t>
            </a:r>
            <a:r>
              <a:rPr lang="en-IN" sz="1400" dirty="0">
                <a:solidFill>
                  <a:srgbClr val="FF0000"/>
                </a:solidFill>
                <a:effectLst/>
                <a:latin typeface="Arial" panose="020B0604020202020204" pitchFamily="34" charset="0"/>
                <a:ea typeface="Arial" panose="020B0604020202020204" pitchFamily="34" charset="0"/>
                <a:cs typeface="Arial" panose="020B0604020202020204" pitchFamily="34" charset="0"/>
              </a:rPr>
              <a:t>What are the various product categories offered by Starbucks?</a:t>
            </a:r>
          </a:p>
          <a:p>
            <a:pPr marL="0" indent="0" algn="l">
              <a:buNone/>
            </a:pPr>
            <a:r>
              <a:rPr lang="en-IN" sz="1400" b="1" dirty="0">
                <a:effectLst/>
                <a:latin typeface="Arial" panose="020B0604020202020204" pitchFamily="34" charset="0"/>
                <a:ea typeface="Arial" panose="020B0604020202020204" pitchFamily="34" charset="0"/>
                <a:cs typeface="Arial" panose="020B0604020202020204" pitchFamily="34" charset="0"/>
              </a:rPr>
              <a:t>A3: </a:t>
            </a:r>
            <a:r>
              <a:rPr lang="en-IN" sz="1400" dirty="0">
                <a:latin typeface="Arial" panose="020B0604020202020204" pitchFamily="34" charset="0"/>
                <a:ea typeface="Arial" panose="020B0604020202020204" pitchFamily="34" charset="0"/>
                <a:cs typeface="Arial" panose="020B0604020202020204" pitchFamily="34" charset="0"/>
              </a:rPr>
              <a:t> </a:t>
            </a:r>
            <a:r>
              <a:rPr lang="en-IN" sz="1400" b="0" i="0" u="none" strike="noStrike"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Coffee cup sizes</a:t>
            </a:r>
            <a:r>
              <a:rPr lang="en-IN" sz="1400" b="0" i="0" u="none" strike="noStrike" dirty="0">
                <a:effectLst/>
                <a:latin typeface="Arial" panose="020B0604020202020204" pitchFamily="34" charset="0"/>
                <a:cs typeface="Arial" panose="020B0604020202020204" pitchFamily="34" charset="0"/>
              </a:rPr>
              <a:t> , </a:t>
            </a:r>
            <a:r>
              <a:rPr lang="en-IN" sz="1400" b="0" i="0" u="none" strike="noStrike"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Low calorie and sugar-free products</a:t>
            </a:r>
            <a:r>
              <a:rPr lang="en-IN" sz="1400" b="0" i="0" u="none" strike="noStrike" dirty="0">
                <a:effectLst/>
                <a:latin typeface="Arial" panose="020B0604020202020204" pitchFamily="34" charset="0"/>
                <a:cs typeface="Arial" panose="020B0604020202020204" pitchFamily="34" charset="0"/>
              </a:rPr>
              <a:t> , </a:t>
            </a:r>
            <a:r>
              <a:rPr lang="en-IN" sz="1400" b="0" i="0" u="none" strike="noStrike"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Non-dairy milk offerings</a:t>
            </a:r>
            <a:r>
              <a:rPr lang="en-IN" sz="1400" b="0" i="0" u="none" strike="noStrike" dirty="0">
                <a:effectLst/>
                <a:latin typeface="Arial" panose="020B0604020202020204" pitchFamily="34" charset="0"/>
                <a:cs typeface="Arial" panose="020B0604020202020204" pitchFamily="34" charset="0"/>
              </a:rPr>
              <a:t> , </a:t>
            </a:r>
            <a:r>
              <a:rPr lang="en-IN" sz="1400" b="0" i="0" u="none" strike="noStrike"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Ethos water</a:t>
            </a:r>
            <a:r>
              <a:rPr lang="en-IN" sz="1400" b="0" i="0" u="none" strike="noStrike" dirty="0">
                <a:effectLst/>
                <a:latin typeface="Arial" panose="020B0604020202020204" pitchFamily="34" charset="0"/>
                <a:cs typeface="Arial" panose="020B0604020202020204" pitchFamily="34" charset="0"/>
              </a:rPr>
              <a:t> ,</a:t>
            </a:r>
            <a:r>
              <a:rPr lang="en-IN" sz="1400" b="0" i="0" u="none" strike="noStrike"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Instant coffee and coffee capsules</a:t>
            </a:r>
            <a:r>
              <a:rPr lang="en-IN" sz="1400" dirty="0">
                <a:latin typeface="Arial" panose="020B0604020202020204" pitchFamily="34" charset="0"/>
                <a:cs typeface="Arial" panose="020B0604020202020204" pitchFamily="34" charset="0"/>
              </a:rPr>
              <a:t> , </a:t>
            </a:r>
            <a:r>
              <a:rPr lang="en-IN" sz="1400" b="0" i="0" u="none" strike="noStrike" dirty="0">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Coffee makers and single-use capsules</a:t>
            </a:r>
            <a:r>
              <a:rPr lang="en-IN" sz="1400" b="0" i="0" u="none" strike="noStrike" dirty="0">
                <a:effectLst/>
                <a:latin typeface="Arial" panose="020B0604020202020204" pitchFamily="34" charset="0"/>
                <a:cs typeface="Arial" panose="020B0604020202020204" pitchFamily="34" charset="0"/>
              </a:rPr>
              <a:t> ,</a:t>
            </a:r>
            <a:r>
              <a:rPr lang="en-IN" sz="1400" b="0" i="0" u="none" strike="noStrike" dirty="0">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Alcoholic drinks</a:t>
            </a:r>
            <a:endParaRPr lang="en-IN" sz="1400" b="0" i="0" u="none" strike="noStrike" dirty="0">
              <a:effectLst/>
              <a:latin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r>
              <a:rPr lang="en-IN" sz="1400" b="1" dirty="0">
                <a:effectLst/>
                <a:latin typeface="Arial" panose="020B0604020202020204" pitchFamily="34" charset="0"/>
                <a:ea typeface="Arial" panose="020B0604020202020204" pitchFamily="34" charset="0"/>
                <a:cs typeface="Arial" panose="020B0604020202020204" pitchFamily="34" charset="0"/>
              </a:rPr>
              <a:t>Q4:</a:t>
            </a:r>
            <a:r>
              <a:rPr lang="en-IN" sz="1400" dirty="0">
                <a:effectLst/>
                <a:latin typeface="Arial" panose="020B0604020202020204" pitchFamily="34" charset="0"/>
                <a:ea typeface="Arial" panose="020B0604020202020204" pitchFamily="34" charset="0"/>
                <a:cs typeface="Arial" panose="020B0604020202020204" pitchFamily="34" charset="0"/>
              </a:rPr>
              <a:t> </a:t>
            </a:r>
            <a:r>
              <a:rPr lang="en-IN" sz="1400" dirty="0">
                <a:solidFill>
                  <a:srgbClr val="FF0000"/>
                </a:solidFill>
                <a:effectLst/>
                <a:latin typeface="Arial" panose="020B0604020202020204" pitchFamily="34" charset="0"/>
                <a:ea typeface="Arial" panose="020B0604020202020204" pitchFamily="34" charset="0"/>
                <a:cs typeface="Arial" panose="020B0604020202020204" pitchFamily="34" charset="0"/>
              </a:rPr>
              <a:t>How has Starbucks adapted its product offering to suit the Indian market?</a:t>
            </a:r>
          </a:p>
          <a:p>
            <a:pPr marL="0" indent="0">
              <a:buNone/>
            </a:pPr>
            <a:r>
              <a:rPr lang="en-IN" sz="1400" b="1" dirty="0">
                <a:effectLst/>
                <a:latin typeface="Arial" panose="020B0604020202020204" pitchFamily="34" charset="0"/>
                <a:ea typeface="Arial" panose="020B0604020202020204" pitchFamily="34" charset="0"/>
                <a:cs typeface="Arial" panose="020B0604020202020204" pitchFamily="34" charset="0"/>
              </a:rPr>
              <a:t>A4: </a:t>
            </a:r>
            <a:r>
              <a:rPr lang="en-US" sz="1400" b="0" i="0" dirty="0">
                <a:effectLst/>
                <a:latin typeface="Arial" panose="020B0604020202020204" pitchFamily="34" charset="0"/>
                <a:cs typeface="Arial" panose="020B0604020202020204" pitchFamily="34" charset="0"/>
              </a:rPr>
              <a:t>The Indian market is quite different as the coffee consumption in India is very low - with consumption of only 82 grams per capita as compared to 4 kilograms per capita in the USA. Research in India has indicated that most people go to a café to socialize and form stronger personal and business relationships, and not merely for drinking coffee. Realizing this trend, Starbucks has customized its store ambience along with customization of its product offerings. To penetrate the price sensitive Indian market, the products are also priced lower as compared to the prices in the USA, but the prices have been kept relatively high as compared to major competitors like Café Coffee Day and Barista Lavazza. Starbucks have </a:t>
            </a:r>
            <a:r>
              <a:rPr lang="en-US" sz="1400" b="1" i="0" dirty="0">
                <a:effectLst/>
                <a:latin typeface="Arial" panose="020B0604020202020204" pitchFamily="34" charset="0"/>
                <a:cs typeface="Arial" panose="020B0604020202020204" pitchFamily="34" charset="0"/>
              </a:rPr>
              <a:t>introduced Tata's branded tea called Teavana and Himalayan water beverages</a:t>
            </a:r>
            <a:r>
              <a:rPr lang="en-US" sz="1400" b="0" i="0" dirty="0">
                <a:effectLst/>
                <a:latin typeface="Arial" panose="020B0604020202020204" pitchFamily="34" charset="0"/>
                <a:cs typeface="Arial" panose="020B0604020202020204" pitchFamily="34" charset="0"/>
              </a:rPr>
              <a:t> to add to the products .</a:t>
            </a:r>
          </a:p>
        </p:txBody>
      </p:sp>
    </p:spTree>
    <p:extLst>
      <p:ext uri="{BB962C8B-B14F-4D97-AF65-F5344CB8AC3E}">
        <p14:creationId xmlns:p14="http://schemas.microsoft.com/office/powerpoint/2010/main" val="137620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0DD27-48E9-414D-A1FF-DB9685362800}"/>
              </a:ext>
            </a:extLst>
          </p:cNvPr>
          <p:cNvSpPr>
            <a:spLocks noGrp="1"/>
          </p:cNvSpPr>
          <p:nvPr>
            <p:ph idx="1"/>
          </p:nvPr>
        </p:nvSpPr>
        <p:spPr>
          <a:xfrm>
            <a:off x="838200" y="1336431"/>
            <a:ext cx="10515600" cy="3770141"/>
          </a:xfrm>
          <a:solidFill>
            <a:schemeClr val="accent4"/>
          </a:solidFill>
        </p:spPr>
        <p:txBody>
          <a:bodyPr>
            <a:normAutofit fontScale="92500" lnSpcReduction="10000"/>
          </a:bodyPr>
          <a:lstStyle/>
          <a:p>
            <a:pPr marL="0" indent="0">
              <a:buNone/>
            </a:pPr>
            <a:r>
              <a:rPr lang="en-IN" sz="1800" b="1" dirty="0">
                <a:effectLst/>
                <a:latin typeface="Arial" panose="020B0604020202020204" pitchFamily="34" charset="0"/>
                <a:ea typeface="Arial" panose="020B0604020202020204" pitchFamily="34" charset="0"/>
                <a:cs typeface="Arial" panose="020B0604020202020204" pitchFamily="34" charset="0"/>
              </a:rPr>
              <a:t>Q5:</a:t>
            </a:r>
            <a:r>
              <a:rPr lang="en-IN" sz="1800" dirty="0">
                <a:effectLst/>
                <a:latin typeface="Arial" panose="020B0604020202020204" pitchFamily="34" charset="0"/>
                <a:ea typeface="Arial" panose="020B0604020202020204" pitchFamily="34" charset="0"/>
                <a:cs typeface="Arial" panose="020B0604020202020204" pitchFamily="34" charset="0"/>
              </a:rPr>
              <a:t> </a:t>
            </a:r>
            <a:r>
              <a:rPr lang="en-IN" sz="1800" dirty="0">
                <a:solidFill>
                  <a:srgbClr val="FF0000"/>
                </a:solidFill>
                <a:effectLst/>
                <a:latin typeface="Arial" panose="020B0604020202020204" pitchFamily="34" charset="0"/>
                <a:ea typeface="Arial" panose="020B0604020202020204" pitchFamily="34" charset="0"/>
                <a:cs typeface="Arial" panose="020B0604020202020204" pitchFamily="34" charset="0"/>
              </a:rPr>
              <a:t>How has Starbucks introduced healthy products in its range?</a:t>
            </a:r>
          </a:p>
          <a:p>
            <a:pPr marL="0" indent="0">
              <a:buNone/>
            </a:pPr>
            <a:r>
              <a:rPr lang="en-IN" sz="1800" dirty="0">
                <a:effectLst/>
                <a:latin typeface="Arial" panose="020B0604020202020204" pitchFamily="34" charset="0"/>
                <a:ea typeface="Arial" panose="020B0604020202020204" pitchFamily="34" charset="0"/>
                <a:cs typeface="Arial" panose="020B0604020202020204" pitchFamily="34" charset="0"/>
              </a:rPr>
              <a:t>A5: </a:t>
            </a:r>
            <a:r>
              <a:rPr lang="en-US" sz="1800" b="0" i="0" dirty="0">
                <a:solidFill>
                  <a:srgbClr val="202124"/>
                </a:solidFill>
                <a:effectLst/>
                <a:latin typeface="Arial" panose="020B0604020202020204" pitchFamily="34" charset="0"/>
                <a:cs typeface="Arial" panose="020B0604020202020204" pitchFamily="34" charset="0"/>
              </a:rPr>
              <a:t>Yet another addition to their healthy options is the </a:t>
            </a:r>
            <a:r>
              <a:rPr lang="en-US" sz="1800" b="1" i="0" dirty="0" err="1">
                <a:solidFill>
                  <a:srgbClr val="202124"/>
                </a:solidFill>
                <a:effectLst/>
                <a:latin typeface="Arial" panose="020B0604020202020204" pitchFamily="34" charset="0"/>
                <a:cs typeface="Arial" panose="020B0604020202020204" pitchFamily="34" charset="0"/>
              </a:rPr>
              <a:t>Savoury</a:t>
            </a:r>
            <a:r>
              <a:rPr lang="en-US" sz="1800" b="1" i="0" dirty="0">
                <a:solidFill>
                  <a:srgbClr val="202124"/>
                </a:solidFill>
                <a:effectLst/>
                <a:latin typeface="Arial" panose="020B0604020202020204" pitchFamily="34" charset="0"/>
                <a:cs typeface="Arial" panose="020B0604020202020204" pitchFamily="34" charset="0"/>
              </a:rPr>
              <a:t> Quinoa Oatmeal</a:t>
            </a:r>
            <a:r>
              <a:rPr lang="en-US" sz="1800" b="0" i="0" dirty="0">
                <a:solidFill>
                  <a:srgbClr val="202124"/>
                </a:solidFill>
                <a:effectLst/>
                <a:latin typeface="Arial" panose="020B0604020202020204" pitchFamily="34" charset="0"/>
                <a:cs typeface="Arial" panose="020B0604020202020204" pitchFamily="34" charset="0"/>
              </a:rPr>
              <a:t> which is served along with bell peppers and roasted walnuts. The power packed meal of oats and quinoa can make for a healthy meal. We also enjoyed their other news eats – Chicken Pita and Vanilla Cruffin.</a:t>
            </a:r>
          </a:p>
          <a:p>
            <a:pPr marL="0" indent="0">
              <a:lnSpc>
                <a:spcPct val="115000"/>
              </a:lnSpc>
              <a:spcBef>
                <a:spcPts val="1200"/>
              </a:spcBef>
              <a:spcAft>
                <a:spcPts val="1200"/>
              </a:spcAft>
              <a:buNone/>
            </a:pPr>
            <a:r>
              <a:rPr lang="en-IN" sz="1800" b="1" dirty="0">
                <a:effectLst/>
                <a:latin typeface="Arial" panose="020B0604020202020204" pitchFamily="34" charset="0"/>
                <a:ea typeface="Arial" panose="020B0604020202020204" pitchFamily="34" charset="0"/>
                <a:cs typeface="Arial" panose="020B0604020202020204" pitchFamily="34" charset="0"/>
              </a:rPr>
              <a:t>Q6</a:t>
            </a:r>
            <a:r>
              <a:rPr lang="en-IN" sz="1800" b="1" dirty="0">
                <a:solidFill>
                  <a:srgbClr val="FF0000"/>
                </a:solidFill>
                <a:effectLst/>
                <a:latin typeface="Arial" panose="020B0604020202020204" pitchFamily="34" charset="0"/>
                <a:ea typeface="Arial" panose="020B0604020202020204" pitchFamily="34" charset="0"/>
                <a:cs typeface="Arial" panose="020B0604020202020204" pitchFamily="34" charset="0"/>
              </a:rPr>
              <a:t>:</a:t>
            </a:r>
            <a:r>
              <a:rPr lang="en-IN" sz="1800" dirty="0">
                <a:solidFill>
                  <a:srgbClr val="FF0000"/>
                </a:solidFill>
                <a:effectLst/>
                <a:latin typeface="Arial" panose="020B0604020202020204" pitchFamily="34" charset="0"/>
                <a:ea typeface="Arial" panose="020B0604020202020204" pitchFamily="34" charset="0"/>
                <a:cs typeface="Arial" panose="020B0604020202020204" pitchFamily="34" charset="0"/>
              </a:rPr>
              <a:t> Mention an innovation by Starbucks with regard to an existing product?</a:t>
            </a:r>
          </a:p>
          <a:p>
            <a:pPr marL="0" indent="0">
              <a:buNone/>
            </a:pPr>
            <a:r>
              <a:rPr lang="en-IN" sz="1800" b="1" dirty="0">
                <a:effectLst/>
                <a:latin typeface="Arial" panose="020B0604020202020204" pitchFamily="34" charset="0"/>
                <a:ea typeface="Arial" panose="020B0604020202020204" pitchFamily="34" charset="0"/>
                <a:cs typeface="Arial" panose="020B0604020202020204" pitchFamily="34" charset="0"/>
              </a:rPr>
              <a:t>A6: </a:t>
            </a:r>
            <a:r>
              <a:rPr lang="en-US" sz="1800" b="0" i="0" dirty="0">
                <a:solidFill>
                  <a:srgbClr val="202124"/>
                </a:solidFill>
                <a:effectLst/>
                <a:latin typeface="Arial" panose="020B0604020202020204" pitchFamily="34" charset="0"/>
                <a:cs typeface="Arial" panose="020B0604020202020204" pitchFamily="34" charset="0"/>
              </a:rPr>
              <a:t>In January, Starbucks unveiled its first new beverages for 2020, and plant-based milk alternatives starred in all three: the </a:t>
            </a:r>
            <a:r>
              <a:rPr lang="en-US" sz="1800" b="1" i="0" dirty="0" err="1">
                <a:solidFill>
                  <a:srgbClr val="202124"/>
                </a:solidFill>
                <a:effectLst/>
                <a:latin typeface="Arial" panose="020B0604020202020204" pitchFamily="34" charset="0"/>
                <a:cs typeface="Arial" panose="020B0604020202020204" pitchFamily="34" charset="0"/>
              </a:rPr>
              <a:t>Almondmilk</a:t>
            </a:r>
            <a:r>
              <a:rPr lang="en-US" sz="1800" b="1" i="0" dirty="0">
                <a:solidFill>
                  <a:srgbClr val="202124"/>
                </a:solidFill>
                <a:effectLst/>
                <a:latin typeface="Arial" panose="020B0604020202020204" pitchFamily="34" charset="0"/>
                <a:cs typeface="Arial" panose="020B0604020202020204" pitchFamily="34" charset="0"/>
              </a:rPr>
              <a:t> Honey Flat White</a:t>
            </a:r>
            <a:r>
              <a:rPr lang="en-US" sz="1800" b="0" i="0" dirty="0">
                <a:solidFill>
                  <a:srgbClr val="202124"/>
                </a:solidFill>
                <a:effectLst/>
                <a:latin typeface="Arial" panose="020B0604020202020204" pitchFamily="34" charset="0"/>
                <a:cs typeface="Arial" panose="020B0604020202020204" pitchFamily="34" charset="0"/>
              </a:rPr>
              <a:t>, </a:t>
            </a:r>
            <a:r>
              <a:rPr lang="en-US" sz="1800" b="1" i="0" dirty="0" err="1">
                <a:solidFill>
                  <a:srgbClr val="202124"/>
                </a:solidFill>
                <a:effectLst/>
                <a:latin typeface="Arial" panose="020B0604020202020204" pitchFamily="34" charset="0"/>
                <a:cs typeface="Arial" panose="020B0604020202020204" pitchFamily="34" charset="0"/>
              </a:rPr>
              <a:t>Coconutmilk</a:t>
            </a:r>
            <a:r>
              <a:rPr lang="en-US" sz="1800" b="1" i="0" dirty="0">
                <a:solidFill>
                  <a:srgbClr val="202124"/>
                </a:solidFill>
                <a:effectLst/>
                <a:latin typeface="Arial" panose="020B0604020202020204" pitchFamily="34" charset="0"/>
                <a:cs typeface="Arial" panose="020B0604020202020204" pitchFamily="34" charset="0"/>
              </a:rPr>
              <a:t> Latte and </a:t>
            </a:r>
            <a:r>
              <a:rPr lang="en-US" sz="1800" b="1" i="0" dirty="0" err="1">
                <a:solidFill>
                  <a:srgbClr val="202124"/>
                </a:solidFill>
                <a:effectLst/>
                <a:latin typeface="Arial" panose="020B0604020202020204" pitchFamily="34" charset="0"/>
                <a:cs typeface="Arial" panose="020B0604020202020204" pitchFamily="34" charset="0"/>
              </a:rPr>
              <a:t>Oatmilk</a:t>
            </a:r>
            <a:r>
              <a:rPr lang="en-US" sz="1800" b="1" i="0" dirty="0">
                <a:solidFill>
                  <a:srgbClr val="202124"/>
                </a:solidFill>
                <a:effectLst/>
                <a:latin typeface="Arial" panose="020B0604020202020204" pitchFamily="34" charset="0"/>
                <a:cs typeface="Arial" panose="020B0604020202020204" pitchFamily="34" charset="0"/>
              </a:rPr>
              <a:t> Honey Latte</a:t>
            </a:r>
            <a:r>
              <a:rPr lang="en-US" sz="1800" b="0" i="0" dirty="0">
                <a:solidFill>
                  <a:srgbClr val="202124"/>
                </a:solidFill>
                <a:effectLst/>
                <a:latin typeface="Arial" panose="020B0604020202020204" pitchFamily="34" charset="0"/>
                <a:cs typeface="Arial" panose="020B0604020202020204" pitchFamily="34" charset="0"/>
              </a:rPr>
              <a:t>.</a:t>
            </a:r>
            <a:endParaRPr lang="en-IN" sz="1800" dirty="0">
              <a:effectLst/>
              <a:latin typeface="Arial" panose="020B0604020202020204" pitchFamily="34" charset="0"/>
              <a:ea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r>
              <a:rPr lang="en-IN" sz="1800" b="1" dirty="0">
                <a:effectLst/>
                <a:latin typeface="Arial" panose="020B0604020202020204" pitchFamily="34" charset="0"/>
                <a:ea typeface="Arial" panose="020B0604020202020204" pitchFamily="34" charset="0"/>
                <a:cs typeface="Arial" panose="020B0604020202020204" pitchFamily="34" charset="0"/>
              </a:rPr>
              <a:t>Q7:</a:t>
            </a:r>
            <a:r>
              <a:rPr lang="en-IN" sz="1800" dirty="0">
                <a:effectLst/>
                <a:latin typeface="Arial" panose="020B0604020202020204" pitchFamily="34" charset="0"/>
                <a:ea typeface="Arial" panose="020B0604020202020204" pitchFamily="34" charset="0"/>
                <a:cs typeface="Arial" panose="020B0604020202020204" pitchFamily="34" charset="0"/>
              </a:rPr>
              <a:t> </a:t>
            </a:r>
            <a:r>
              <a:rPr lang="en-IN" sz="1800" dirty="0">
                <a:solidFill>
                  <a:srgbClr val="FF0000"/>
                </a:solidFill>
                <a:effectLst/>
                <a:latin typeface="Arial" panose="020B0604020202020204" pitchFamily="34" charset="0"/>
                <a:ea typeface="Arial" panose="020B0604020202020204" pitchFamily="34" charset="0"/>
                <a:cs typeface="Arial" panose="020B0604020202020204" pitchFamily="34" charset="0"/>
              </a:rPr>
              <a:t>What are some partnerships that Starbucks has entered, from the point of view of product?</a:t>
            </a:r>
          </a:p>
          <a:p>
            <a:pPr marL="0" indent="0">
              <a:buNone/>
            </a:pPr>
            <a:r>
              <a:rPr lang="en-IN" sz="1800" b="1" dirty="0">
                <a:effectLst/>
                <a:latin typeface="Arial" panose="020B0604020202020204" pitchFamily="34" charset="0"/>
                <a:ea typeface="Arial" panose="020B0604020202020204" pitchFamily="34" charset="0"/>
                <a:cs typeface="Arial" panose="020B0604020202020204" pitchFamily="34" charset="0"/>
              </a:rPr>
              <a:t>A7:</a:t>
            </a:r>
            <a:r>
              <a:rPr lang="en-US" sz="1800" b="0" i="0" dirty="0">
                <a:solidFill>
                  <a:srgbClr val="202122"/>
                </a:solidFill>
                <a:effectLst/>
                <a:latin typeface="Arial" panose="020B0604020202020204" pitchFamily="34" charset="0"/>
                <a:cs typeface="Arial" panose="020B0604020202020204" pitchFamily="34" charset="0"/>
              </a:rPr>
              <a:t>Tata Starbucks launched the Starbucks Delivers program in early 2019. The service offers home delivery from Starbucks outlets through a partnership with </a:t>
            </a:r>
            <a:r>
              <a:rPr lang="en-US" sz="1800" b="0" i="0" u="none" strike="noStrike" dirty="0" err="1">
                <a:solidFill>
                  <a:srgbClr val="0645AD"/>
                </a:solidFill>
                <a:effectLst/>
                <a:latin typeface="Arial" panose="020B0604020202020204" pitchFamily="34" charset="0"/>
                <a:cs typeface="Arial" panose="020B0604020202020204" pitchFamily="34" charset="0"/>
                <a:hlinkClick r:id="rId2" tooltip="Swiggy"/>
              </a:rPr>
              <a:t>Swiggy</a:t>
            </a:r>
            <a:r>
              <a:rPr lang="en-US" sz="1800" b="0" i="0" dirty="0">
                <a:solidFill>
                  <a:srgbClr val="202122"/>
                </a:solidFill>
                <a:effectLst/>
                <a:latin typeface="Arial" panose="020B0604020202020204" pitchFamily="34" charset="0"/>
                <a:cs typeface="Arial" panose="020B0604020202020204" pitchFamily="34" charset="0"/>
              </a:rPr>
              <a:t>. The service was first launched in Mumbai, with plans to roll it out to other cities.</a:t>
            </a:r>
            <a:br>
              <a:rPr lang="en-IN" sz="1800" b="0" i="0" u="none" strike="noStrike" dirty="0">
                <a:solidFill>
                  <a:srgbClr val="0645AD"/>
                </a:solidFill>
                <a:effectLst/>
                <a:latin typeface="Arial" panose="020B0604020202020204" pitchFamily="34" charset="0"/>
                <a:cs typeface="Arial" panose="020B0604020202020204" pitchFamily="34" charset="0"/>
                <a:hlinkClick r:id="rId3"/>
              </a:rPr>
            </a:br>
            <a:endParaRPr lang="en-US" sz="1800" b="0" i="0" dirty="0">
              <a:solidFill>
                <a:srgbClr val="202124"/>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37141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20AD-B56D-4B9D-A664-153D856B4C06}"/>
              </a:ext>
            </a:extLst>
          </p:cNvPr>
          <p:cNvSpPr>
            <a:spLocks noGrp="1"/>
          </p:cNvSpPr>
          <p:nvPr>
            <p:ph type="title"/>
          </p:nvPr>
        </p:nvSpPr>
        <p:spPr/>
        <p:txBody>
          <a:bodyPr/>
          <a:lstStyle/>
          <a:p>
            <a:r>
              <a:rPr lang="en-US" b="1" dirty="0"/>
              <a:t>                                    </a:t>
            </a:r>
            <a:r>
              <a:rPr lang="en-US" sz="8000" dirty="0"/>
              <a:t>PRICE</a:t>
            </a:r>
            <a:endParaRPr lang="en-IN" sz="8000" dirty="0"/>
          </a:p>
        </p:txBody>
      </p:sp>
      <p:sp>
        <p:nvSpPr>
          <p:cNvPr id="3" name="Content Placeholder 2">
            <a:extLst>
              <a:ext uri="{FF2B5EF4-FFF2-40B4-BE49-F238E27FC236}">
                <a16:creationId xmlns:a16="http://schemas.microsoft.com/office/drawing/2014/main" id="{26607ECA-2813-47FC-BD87-3B2772DC3624}"/>
              </a:ext>
            </a:extLst>
          </p:cNvPr>
          <p:cNvSpPr>
            <a:spLocks noGrp="1"/>
          </p:cNvSpPr>
          <p:nvPr>
            <p:ph idx="1"/>
          </p:nvPr>
        </p:nvSpPr>
        <p:spPr>
          <a:xfrm>
            <a:off x="838200" y="1825625"/>
            <a:ext cx="10515600" cy="4667250"/>
          </a:xfrm>
          <a:solidFill>
            <a:schemeClr val="accent2"/>
          </a:solidFill>
        </p:spPr>
        <p:txBody>
          <a:bodyPr>
            <a:normAutofit fontScale="25000" lnSpcReduction="20000"/>
          </a:bodyPr>
          <a:lstStyle/>
          <a:p>
            <a:pPr marL="0" indent="0">
              <a:lnSpc>
                <a:spcPct val="115000"/>
              </a:lnSpc>
              <a:spcBef>
                <a:spcPts val="1200"/>
              </a:spcBef>
              <a:spcAft>
                <a:spcPts val="1200"/>
              </a:spcAft>
              <a:buNone/>
            </a:pPr>
            <a:r>
              <a:rPr lang="en-IN" sz="6400" b="1" dirty="0">
                <a:effectLst/>
                <a:latin typeface="Arial" panose="020B0604020202020204" pitchFamily="34" charset="0"/>
                <a:ea typeface="Arial" panose="020B0604020202020204" pitchFamily="34" charset="0"/>
                <a:cs typeface="Arial" panose="020B0604020202020204" pitchFamily="34" charset="0"/>
              </a:rPr>
              <a:t>Q1:</a:t>
            </a:r>
            <a:r>
              <a:rPr lang="en-IN" sz="6400" dirty="0">
                <a:effectLst/>
                <a:latin typeface="Arial" panose="020B0604020202020204" pitchFamily="34" charset="0"/>
                <a:ea typeface="Arial" panose="020B0604020202020204" pitchFamily="34" charset="0"/>
                <a:cs typeface="Arial" panose="020B0604020202020204" pitchFamily="34" charset="0"/>
              </a:rPr>
              <a:t> </a:t>
            </a:r>
            <a:r>
              <a:rPr lang="en-IN" sz="6400" dirty="0">
                <a:solidFill>
                  <a:srgbClr val="FF0000"/>
                </a:solidFill>
                <a:effectLst/>
                <a:latin typeface="Arial" panose="020B0604020202020204" pitchFamily="34" charset="0"/>
                <a:ea typeface="Arial" panose="020B0604020202020204" pitchFamily="34" charset="0"/>
                <a:cs typeface="Arial" panose="020B0604020202020204" pitchFamily="34" charset="0"/>
              </a:rPr>
              <a:t>What is the most expensive coffee that Starbucks in CP sells?</a:t>
            </a:r>
          </a:p>
          <a:p>
            <a:pPr marL="0" indent="0">
              <a:buNone/>
            </a:pPr>
            <a:r>
              <a:rPr lang="en-IN" sz="6400" b="1" dirty="0">
                <a:effectLst/>
                <a:latin typeface="Arial" panose="020B0604020202020204" pitchFamily="34" charset="0"/>
                <a:ea typeface="Arial" panose="020B0604020202020204" pitchFamily="34" charset="0"/>
                <a:cs typeface="Arial" panose="020B0604020202020204" pitchFamily="34" charset="0"/>
              </a:rPr>
              <a:t>A1:</a:t>
            </a:r>
            <a:r>
              <a:rPr lang="en-IN" sz="6400" dirty="0">
                <a:effectLst/>
                <a:latin typeface="Arial" panose="020B0604020202020204" pitchFamily="34" charset="0"/>
                <a:ea typeface="Arial" panose="020B0604020202020204" pitchFamily="34" charset="0"/>
                <a:cs typeface="Arial" panose="020B0604020202020204" pitchFamily="34" charset="0"/>
              </a:rPr>
              <a:t> </a:t>
            </a:r>
            <a:r>
              <a:rPr lang="en-IN" sz="6400" dirty="0" err="1">
                <a:effectLst/>
                <a:latin typeface="Arial" panose="020B0604020202020204" pitchFamily="34" charset="0"/>
                <a:ea typeface="Arial" panose="020B0604020202020204" pitchFamily="34" charset="0"/>
                <a:cs typeface="Arial" panose="020B0604020202020204" pitchFamily="34" charset="0"/>
              </a:rPr>
              <a:t>Venti</a:t>
            </a:r>
            <a:r>
              <a:rPr lang="en-IN" sz="6400" dirty="0">
                <a:effectLst/>
                <a:latin typeface="Arial" panose="020B0604020202020204" pitchFamily="34" charset="0"/>
                <a:ea typeface="Arial" panose="020B0604020202020204" pitchFamily="34" charset="0"/>
                <a:cs typeface="Arial" panose="020B0604020202020204" pitchFamily="34" charset="0"/>
              </a:rPr>
              <a:t> Caramel Praline Latte @ Rs 365</a:t>
            </a:r>
          </a:p>
          <a:p>
            <a:pPr marL="0" indent="0">
              <a:lnSpc>
                <a:spcPct val="115000"/>
              </a:lnSpc>
              <a:spcBef>
                <a:spcPts val="1200"/>
              </a:spcBef>
              <a:spcAft>
                <a:spcPts val="1200"/>
              </a:spcAft>
              <a:buNone/>
            </a:pPr>
            <a:r>
              <a:rPr lang="en-IN" sz="6400" b="1" dirty="0">
                <a:effectLst/>
                <a:latin typeface="Arial" panose="020B0604020202020204" pitchFamily="34" charset="0"/>
                <a:ea typeface="Arial" panose="020B0604020202020204" pitchFamily="34" charset="0"/>
                <a:cs typeface="Arial" panose="020B0604020202020204" pitchFamily="34" charset="0"/>
              </a:rPr>
              <a:t>Q2:</a:t>
            </a:r>
            <a:r>
              <a:rPr lang="en-IN" sz="6400" dirty="0">
                <a:effectLst/>
                <a:latin typeface="Arial" panose="020B0604020202020204" pitchFamily="34" charset="0"/>
                <a:ea typeface="Arial" panose="020B0604020202020204" pitchFamily="34" charset="0"/>
                <a:cs typeface="Arial" panose="020B0604020202020204" pitchFamily="34" charset="0"/>
              </a:rPr>
              <a:t>  </a:t>
            </a:r>
            <a:r>
              <a:rPr lang="en-IN" sz="6400" dirty="0">
                <a:solidFill>
                  <a:srgbClr val="FF0000"/>
                </a:solidFill>
                <a:effectLst/>
                <a:latin typeface="Arial" panose="020B0604020202020204" pitchFamily="34" charset="0"/>
                <a:ea typeface="Arial" panose="020B0604020202020204" pitchFamily="34" charset="0"/>
                <a:cs typeface="Arial" panose="020B0604020202020204" pitchFamily="34" charset="0"/>
              </a:rPr>
              <a:t>What is the least expensive coffee that Starbucks in CP sells?</a:t>
            </a:r>
          </a:p>
          <a:p>
            <a:pPr marL="0" indent="0">
              <a:buNone/>
            </a:pPr>
            <a:r>
              <a:rPr lang="en-IN" sz="6400" b="1" dirty="0">
                <a:effectLst/>
                <a:latin typeface="Arial" panose="020B0604020202020204" pitchFamily="34" charset="0"/>
                <a:ea typeface="Arial" panose="020B0604020202020204" pitchFamily="34" charset="0"/>
                <a:cs typeface="Arial" panose="020B0604020202020204" pitchFamily="34" charset="0"/>
              </a:rPr>
              <a:t>A2:</a:t>
            </a:r>
            <a:r>
              <a:rPr lang="en-IN" sz="6400" dirty="0">
                <a:effectLst/>
                <a:latin typeface="Arial" panose="020B0604020202020204" pitchFamily="34" charset="0"/>
                <a:ea typeface="Arial" panose="020B0604020202020204" pitchFamily="34" charset="0"/>
                <a:cs typeface="Arial" panose="020B0604020202020204" pitchFamily="34" charset="0"/>
              </a:rPr>
              <a:t> Brewed Coffe</a:t>
            </a:r>
            <a:r>
              <a:rPr lang="en-IN" sz="6400" dirty="0">
                <a:latin typeface="Arial" panose="020B0604020202020204" pitchFamily="34" charset="0"/>
                <a:ea typeface="Arial" panose="020B0604020202020204" pitchFamily="34" charset="0"/>
                <a:cs typeface="Arial" panose="020B0604020202020204" pitchFamily="34" charset="0"/>
              </a:rPr>
              <a:t>e @ Rs 185</a:t>
            </a:r>
            <a:endParaRPr lang="en-IN" sz="6400" dirty="0">
              <a:effectLst/>
              <a:latin typeface="Arial" panose="020B0604020202020204" pitchFamily="34" charset="0"/>
              <a:ea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r>
              <a:rPr lang="en-IN" sz="6400" b="1" dirty="0">
                <a:effectLst/>
                <a:latin typeface="Arial" panose="020B0604020202020204" pitchFamily="34" charset="0"/>
                <a:ea typeface="Arial" panose="020B0604020202020204" pitchFamily="34" charset="0"/>
                <a:cs typeface="Arial" panose="020B0604020202020204" pitchFamily="34" charset="0"/>
              </a:rPr>
              <a:t>Q3</a:t>
            </a:r>
            <a:r>
              <a:rPr lang="en-IN" sz="6400" b="1" dirty="0">
                <a:solidFill>
                  <a:srgbClr val="FF0000"/>
                </a:solidFill>
                <a:effectLst/>
                <a:latin typeface="Arial" panose="020B0604020202020204" pitchFamily="34" charset="0"/>
                <a:ea typeface="Arial" panose="020B0604020202020204" pitchFamily="34" charset="0"/>
                <a:cs typeface="Arial" panose="020B0604020202020204" pitchFamily="34" charset="0"/>
              </a:rPr>
              <a:t>:</a:t>
            </a:r>
            <a:r>
              <a:rPr lang="en-IN" sz="6400" dirty="0">
                <a:solidFill>
                  <a:srgbClr val="FF0000"/>
                </a:solidFill>
                <a:effectLst/>
                <a:latin typeface="Arial" panose="020B0604020202020204" pitchFamily="34" charset="0"/>
                <a:ea typeface="Arial" panose="020B0604020202020204" pitchFamily="34" charset="0"/>
                <a:cs typeface="Arial" panose="020B0604020202020204" pitchFamily="34" charset="0"/>
              </a:rPr>
              <a:t> Which of the following pricing strategies does Starbucks follow? Justify your answer.</a:t>
            </a:r>
          </a:p>
          <a:p>
            <a:pPr marL="342900" lvl="0" indent="-342900">
              <a:lnSpc>
                <a:spcPct val="115000"/>
              </a:lnSpc>
              <a:spcBef>
                <a:spcPts val="1200"/>
              </a:spcBef>
              <a:spcAft>
                <a:spcPts val="0"/>
              </a:spcAft>
              <a:buSzPts val="1200"/>
              <a:buFont typeface="Arial" panose="020B0604020202020204" pitchFamily="34" charset="0"/>
              <a:buChar char="●"/>
            </a:pPr>
            <a:r>
              <a:rPr lang="en-IN" sz="6400" u="none" strike="noStrike" dirty="0">
                <a:solidFill>
                  <a:srgbClr val="FF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Economy pricing strategy</a:t>
            </a:r>
          </a:p>
          <a:p>
            <a:pPr marL="342900" lvl="0" indent="-342900">
              <a:lnSpc>
                <a:spcPct val="115000"/>
              </a:lnSpc>
              <a:buSzPts val="1200"/>
              <a:buFont typeface="Arial" panose="020B0604020202020204" pitchFamily="34" charset="0"/>
              <a:buChar char="●"/>
            </a:pPr>
            <a:r>
              <a:rPr lang="en-IN" sz="6400" u="none" strike="noStrike" dirty="0">
                <a:solidFill>
                  <a:srgbClr val="FF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Penetration pricing strategy</a:t>
            </a:r>
          </a:p>
          <a:p>
            <a:pPr marL="342900" lvl="0" indent="-342900">
              <a:lnSpc>
                <a:spcPct val="115000"/>
              </a:lnSpc>
              <a:buSzPts val="1200"/>
              <a:buFont typeface="Arial" panose="020B0604020202020204" pitchFamily="34" charset="0"/>
              <a:buChar char="●"/>
            </a:pPr>
            <a:r>
              <a:rPr lang="en-IN" sz="6400" u="none" strike="noStrike" dirty="0">
                <a:solidFill>
                  <a:srgbClr val="FF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Skimming pricing strategy</a:t>
            </a:r>
          </a:p>
          <a:p>
            <a:pPr marL="342900" lvl="0" indent="-342900">
              <a:lnSpc>
                <a:spcPct val="115000"/>
              </a:lnSpc>
              <a:spcAft>
                <a:spcPts val="1200"/>
              </a:spcAft>
              <a:buSzPts val="1200"/>
              <a:buFont typeface="Arial" panose="020B0604020202020204" pitchFamily="34" charset="0"/>
              <a:buChar char="●"/>
            </a:pPr>
            <a:r>
              <a:rPr lang="en-IN" sz="6400" u="none" strike="noStrike" dirty="0">
                <a:solidFill>
                  <a:srgbClr val="FF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Premium pricing strategy</a:t>
            </a:r>
          </a:p>
          <a:p>
            <a:pPr marL="0" indent="0">
              <a:lnSpc>
                <a:spcPct val="115000"/>
              </a:lnSpc>
              <a:spcBef>
                <a:spcPts val="1200"/>
              </a:spcBef>
              <a:spcAft>
                <a:spcPts val="1200"/>
              </a:spcAft>
              <a:buNone/>
            </a:pPr>
            <a:r>
              <a:rPr lang="en-IN" sz="6400" b="1" dirty="0">
                <a:effectLst/>
                <a:latin typeface="Arial" panose="020B0604020202020204" pitchFamily="34" charset="0"/>
                <a:ea typeface="Arial" panose="020B0604020202020204" pitchFamily="34" charset="0"/>
                <a:cs typeface="Arial" panose="020B0604020202020204" pitchFamily="34" charset="0"/>
              </a:rPr>
              <a:t>A3: </a:t>
            </a:r>
            <a:r>
              <a:rPr lang="en-IN" sz="6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Premium pricing strategy - </a:t>
            </a:r>
            <a:r>
              <a:rPr lang="en-US" sz="6400" b="0" i="0" dirty="0">
                <a:solidFill>
                  <a:srgbClr val="202124"/>
                </a:solidFill>
                <a:effectLst/>
                <a:latin typeface="Arial" panose="020B0604020202020204" pitchFamily="34" charset="0"/>
                <a:cs typeface="Arial" panose="020B0604020202020204" pitchFamily="34" charset="0"/>
              </a:rPr>
              <a:t>For the most part, Starbucks is a master of employing value based pricing to maximize profits, and they use research and customer analysis to formulate targeted price increases that capture the greatest amount consumers are willing to pay without driving them off.</a:t>
            </a:r>
            <a:endParaRPr lang="en-IN" sz="64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endParaRPr lang="en-IN" sz="6400" u="none" strike="noStrike" dirty="0">
              <a:effectLst/>
              <a:uFill>
                <a:solidFill>
                  <a:srgbClr val="000000"/>
                </a:solidFill>
              </a:uFill>
              <a:latin typeface="Arial" panose="020B0604020202020204" pitchFamily="34" charset="0"/>
              <a:ea typeface="Arial" panose="020B0604020202020204" pitchFamily="34" charset="0"/>
            </a:endParaRPr>
          </a:p>
          <a:p>
            <a:pPr marL="0" indent="0">
              <a:lnSpc>
                <a:spcPct val="115000"/>
              </a:lnSpc>
              <a:spcBef>
                <a:spcPts val="1200"/>
              </a:spcBef>
              <a:spcAft>
                <a:spcPts val="1200"/>
              </a:spcAft>
              <a:buNone/>
            </a:pPr>
            <a:endParaRPr lang="en-IN" sz="1800" dirty="0">
              <a:effectLst/>
              <a:latin typeface="Arial" panose="020B0604020202020204" pitchFamily="34"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40234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867B-CD86-4239-993F-C02FF32752D0}"/>
              </a:ext>
            </a:extLst>
          </p:cNvPr>
          <p:cNvSpPr>
            <a:spLocks noGrp="1"/>
          </p:cNvSpPr>
          <p:nvPr>
            <p:ph type="title"/>
          </p:nvPr>
        </p:nvSpPr>
        <p:spPr>
          <a:xfrm>
            <a:off x="838200" y="365125"/>
            <a:ext cx="10515600" cy="633681"/>
          </a:xfrm>
        </p:spPr>
        <p:txBody>
          <a:bodyPr>
            <a:normAutofit fontScale="90000"/>
          </a:bodyPr>
          <a:lstStyle/>
          <a:p>
            <a:r>
              <a:rPr lang="en-US" b="1" dirty="0"/>
              <a:t>                           PROMOTION</a:t>
            </a:r>
            <a:endParaRPr lang="en-IN" b="1" dirty="0"/>
          </a:p>
        </p:txBody>
      </p:sp>
      <p:sp>
        <p:nvSpPr>
          <p:cNvPr id="3" name="Content Placeholder 2">
            <a:extLst>
              <a:ext uri="{FF2B5EF4-FFF2-40B4-BE49-F238E27FC236}">
                <a16:creationId xmlns:a16="http://schemas.microsoft.com/office/drawing/2014/main" id="{313A1E83-48BE-4776-8A9C-FE9034B4A06B}"/>
              </a:ext>
            </a:extLst>
          </p:cNvPr>
          <p:cNvSpPr>
            <a:spLocks noGrp="1"/>
          </p:cNvSpPr>
          <p:nvPr>
            <p:ph idx="1"/>
          </p:nvPr>
        </p:nvSpPr>
        <p:spPr>
          <a:xfrm>
            <a:off x="838200" y="1125415"/>
            <a:ext cx="10515600" cy="5051548"/>
          </a:xfrm>
          <a:solidFill>
            <a:schemeClr val="accent6">
              <a:lumMod val="60000"/>
              <a:lumOff val="40000"/>
            </a:schemeClr>
          </a:solidFill>
        </p:spPr>
        <p:txBody>
          <a:bodyPr>
            <a:noAutofit/>
          </a:bodyPr>
          <a:lstStyle/>
          <a:p>
            <a:pPr marL="0" indent="0">
              <a:lnSpc>
                <a:spcPct val="115000"/>
              </a:lnSpc>
              <a:spcBef>
                <a:spcPts val="1200"/>
              </a:spcBef>
              <a:spcAft>
                <a:spcPts val="1200"/>
              </a:spcAft>
              <a:buNone/>
            </a:pPr>
            <a:r>
              <a:rPr lang="en-IN" sz="1200" b="1" dirty="0">
                <a:effectLst/>
                <a:latin typeface="Arial" panose="020B0604020202020204" pitchFamily="34" charset="0"/>
                <a:ea typeface="Arial" panose="020B0604020202020204" pitchFamily="34" charset="0"/>
                <a:cs typeface="Arial" panose="020B0604020202020204" pitchFamily="34" charset="0"/>
              </a:rPr>
              <a:t>Q1:</a:t>
            </a:r>
            <a:r>
              <a:rPr lang="en-IN" sz="1200" dirty="0">
                <a:effectLst/>
                <a:latin typeface="Arial" panose="020B0604020202020204" pitchFamily="34" charset="0"/>
                <a:ea typeface="Arial" panose="020B0604020202020204" pitchFamily="34" charset="0"/>
                <a:cs typeface="Arial" panose="020B0604020202020204" pitchFamily="34" charset="0"/>
              </a:rPr>
              <a:t> </a:t>
            </a:r>
            <a:r>
              <a:rPr lang="en-IN" sz="1200" dirty="0">
                <a:solidFill>
                  <a:srgbClr val="FF0000"/>
                </a:solidFill>
                <a:effectLst/>
                <a:latin typeface="Arial" panose="020B0604020202020204" pitchFamily="34" charset="0"/>
                <a:ea typeface="Arial" panose="020B0604020202020204" pitchFamily="34" charset="0"/>
                <a:cs typeface="Arial" panose="020B0604020202020204" pitchFamily="34" charset="0"/>
              </a:rPr>
              <a:t>What is the primary means of promotion for Starbucks?</a:t>
            </a:r>
          </a:p>
          <a:p>
            <a:pPr marL="0" indent="0">
              <a:lnSpc>
                <a:spcPct val="115000"/>
              </a:lnSpc>
              <a:spcBef>
                <a:spcPts val="1200"/>
              </a:spcBef>
              <a:spcAft>
                <a:spcPts val="1200"/>
              </a:spcAft>
              <a:buNone/>
            </a:pPr>
            <a:r>
              <a:rPr lang="en-IN" sz="1200" b="1" dirty="0">
                <a:effectLst/>
                <a:latin typeface="Arial" panose="020B0604020202020204" pitchFamily="34" charset="0"/>
                <a:ea typeface="Arial" panose="020B0604020202020204" pitchFamily="34" charset="0"/>
                <a:cs typeface="Arial" panose="020B0604020202020204" pitchFamily="34" charset="0"/>
              </a:rPr>
              <a:t>A1:</a:t>
            </a:r>
            <a:r>
              <a:rPr lang="en-IN" sz="1200" dirty="0">
                <a:effectLst/>
                <a:latin typeface="Arial" panose="020B0604020202020204" pitchFamily="34" charset="0"/>
                <a:ea typeface="Arial" panose="020B0604020202020204" pitchFamily="34" charset="0"/>
                <a:cs typeface="Arial" panose="020B0604020202020204" pitchFamily="34" charset="0"/>
              </a:rPr>
              <a:t> </a:t>
            </a:r>
            <a:r>
              <a:rPr lang="en-US" sz="1200" b="0" i="0" dirty="0">
                <a:solidFill>
                  <a:srgbClr val="202124"/>
                </a:solidFill>
                <a:effectLst/>
                <a:latin typeface="Arial" panose="020B0604020202020204" pitchFamily="34" charset="0"/>
                <a:cs typeface="Arial" panose="020B0604020202020204" pitchFamily="34" charset="0"/>
              </a:rPr>
              <a:t>Starbucks uses a large variety of </a:t>
            </a:r>
            <a:r>
              <a:rPr lang="en-US" sz="1200" b="1" i="0" dirty="0">
                <a:solidFill>
                  <a:srgbClr val="202124"/>
                </a:solidFill>
                <a:effectLst/>
                <a:latin typeface="Arial" panose="020B0604020202020204" pitchFamily="34" charset="0"/>
                <a:cs typeface="Arial" panose="020B0604020202020204" pitchFamily="34" charset="0"/>
              </a:rPr>
              <a:t>channels to market their product from social media to TV spots and ads</a:t>
            </a:r>
            <a:r>
              <a:rPr lang="en-US" sz="1200" b="0" i="0" dirty="0">
                <a:solidFill>
                  <a:srgbClr val="202124"/>
                </a:solidFill>
                <a:effectLst/>
                <a:latin typeface="Arial" panose="020B0604020202020204" pitchFamily="34" charset="0"/>
                <a:cs typeface="Arial" panose="020B0604020202020204" pitchFamily="34" charset="0"/>
              </a:rPr>
              <a:t>. It's their mix of marketing media that makes their brand recognizable, and it's the consistent message that comes across every time that makes them stand out. All of that promotion isn't cheap.</a:t>
            </a:r>
          </a:p>
          <a:p>
            <a:pPr marL="0" indent="0">
              <a:lnSpc>
                <a:spcPct val="115000"/>
              </a:lnSpc>
              <a:spcBef>
                <a:spcPts val="1200"/>
              </a:spcBef>
              <a:spcAft>
                <a:spcPts val="1200"/>
              </a:spcAft>
              <a:buNone/>
            </a:pPr>
            <a:r>
              <a:rPr lang="en-IN" sz="1200" b="1" dirty="0">
                <a:effectLst/>
                <a:latin typeface="Arial" panose="020B0604020202020204" pitchFamily="34" charset="0"/>
                <a:ea typeface="Arial" panose="020B0604020202020204" pitchFamily="34" charset="0"/>
                <a:cs typeface="Arial" panose="020B0604020202020204" pitchFamily="34" charset="0"/>
              </a:rPr>
              <a:t>Q2:</a:t>
            </a:r>
            <a:r>
              <a:rPr lang="en-IN" sz="1200" dirty="0">
                <a:effectLst/>
                <a:latin typeface="Arial" panose="020B0604020202020204" pitchFamily="34" charset="0"/>
                <a:ea typeface="Arial" panose="020B0604020202020204" pitchFamily="34" charset="0"/>
                <a:cs typeface="Arial" panose="020B0604020202020204" pitchFamily="34" charset="0"/>
              </a:rPr>
              <a:t> </a:t>
            </a:r>
            <a:r>
              <a:rPr lang="en-IN" sz="1200" dirty="0">
                <a:solidFill>
                  <a:srgbClr val="FF0000"/>
                </a:solidFill>
                <a:effectLst/>
                <a:latin typeface="Arial" panose="020B0604020202020204" pitchFamily="34" charset="0"/>
                <a:ea typeface="Arial" panose="020B0604020202020204" pitchFamily="34" charset="0"/>
                <a:cs typeface="Arial" panose="020B0604020202020204" pitchFamily="34" charset="0"/>
              </a:rPr>
              <a:t>How does Starbucks go about executing its primary means of promotion?</a:t>
            </a:r>
          </a:p>
          <a:p>
            <a:pPr marL="0" indent="0">
              <a:lnSpc>
                <a:spcPct val="115000"/>
              </a:lnSpc>
              <a:spcBef>
                <a:spcPts val="1200"/>
              </a:spcBef>
              <a:spcAft>
                <a:spcPts val="1200"/>
              </a:spcAft>
              <a:buNone/>
            </a:pPr>
            <a:r>
              <a:rPr lang="en-IN" sz="1200" b="1" dirty="0">
                <a:effectLst/>
                <a:latin typeface="Arial" panose="020B0604020202020204" pitchFamily="34" charset="0"/>
                <a:ea typeface="Arial" panose="020B0604020202020204" pitchFamily="34" charset="0"/>
                <a:cs typeface="Arial" panose="020B0604020202020204" pitchFamily="34" charset="0"/>
              </a:rPr>
              <a:t>A2:</a:t>
            </a:r>
            <a:r>
              <a:rPr lang="en-IN" sz="1200" dirty="0">
                <a:effectLst/>
                <a:latin typeface="Arial" panose="020B0604020202020204" pitchFamily="34" charset="0"/>
                <a:ea typeface="Arial" panose="020B0604020202020204" pitchFamily="34" charset="0"/>
                <a:cs typeface="Arial" panose="020B0604020202020204" pitchFamily="34" charset="0"/>
              </a:rPr>
              <a:t> </a:t>
            </a:r>
            <a:r>
              <a:rPr lang="en-US" sz="1200" b="0" i="0" dirty="0">
                <a:solidFill>
                  <a:srgbClr val="202124"/>
                </a:solidFill>
                <a:effectLst/>
                <a:latin typeface="Arial" panose="020B0604020202020204" pitchFamily="34" charset="0"/>
                <a:cs typeface="Arial" panose="020B0604020202020204" pitchFamily="34" charset="0"/>
              </a:rPr>
              <a:t>The Starbucks has </a:t>
            </a:r>
            <a:r>
              <a:rPr lang="en-US" sz="1200" b="1" i="0" dirty="0">
                <a:solidFill>
                  <a:srgbClr val="202124"/>
                </a:solidFill>
                <a:effectLst/>
                <a:latin typeface="Arial" panose="020B0604020202020204" pitchFamily="34" charset="0"/>
                <a:cs typeface="Arial" panose="020B0604020202020204" pitchFamily="34" charset="0"/>
              </a:rPr>
              <a:t>adopted a brand differentiation strategy through product uniqueness and product differentiation</a:t>
            </a:r>
            <a:r>
              <a:rPr lang="en-US" sz="1200" b="0" i="0" dirty="0">
                <a:solidFill>
                  <a:srgbClr val="202124"/>
                </a:solidFill>
                <a:effectLst/>
                <a:latin typeface="Arial" panose="020B0604020202020204" pitchFamily="34" charset="0"/>
                <a:cs typeface="Arial" panose="020B0604020202020204" pitchFamily="34" charset="0"/>
              </a:rPr>
              <a:t> in order to promote its products. Starbucks has used innovation in its products and services in order to gain competitive advantage in the market.</a:t>
            </a:r>
            <a:endParaRPr lang="en-IN" sz="1200" dirty="0">
              <a:effectLst/>
              <a:latin typeface="Arial" panose="020B0604020202020204" pitchFamily="34" charset="0"/>
              <a:ea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r>
              <a:rPr lang="en-IN" sz="1200" b="1" dirty="0">
                <a:effectLst/>
                <a:latin typeface="Arial" panose="020B0604020202020204" pitchFamily="34" charset="0"/>
                <a:ea typeface="Arial" panose="020B0604020202020204" pitchFamily="34" charset="0"/>
                <a:cs typeface="Arial" panose="020B0604020202020204" pitchFamily="34" charset="0"/>
              </a:rPr>
              <a:t>Q3:</a:t>
            </a:r>
            <a:r>
              <a:rPr lang="en-IN" sz="1200" dirty="0">
                <a:effectLst/>
                <a:latin typeface="Arial" panose="020B0604020202020204" pitchFamily="34" charset="0"/>
                <a:ea typeface="Arial" panose="020B0604020202020204" pitchFamily="34" charset="0"/>
                <a:cs typeface="Arial" panose="020B0604020202020204" pitchFamily="34" charset="0"/>
              </a:rPr>
              <a:t> </a:t>
            </a:r>
            <a:r>
              <a:rPr lang="en-IN" sz="1200" dirty="0">
                <a:solidFill>
                  <a:srgbClr val="FF0000"/>
                </a:solidFill>
                <a:effectLst/>
                <a:latin typeface="Arial" panose="020B0604020202020204" pitchFamily="34" charset="0"/>
                <a:ea typeface="Arial" panose="020B0604020202020204" pitchFamily="34" charset="0"/>
                <a:cs typeface="Arial" panose="020B0604020202020204" pitchFamily="34" charset="0"/>
              </a:rPr>
              <a:t>What is meant by ‘Third Place’ in the context of the marketing strategy of Starbucks?</a:t>
            </a:r>
          </a:p>
          <a:p>
            <a:pPr marL="0" indent="0">
              <a:lnSpc>
                <a:spcPct val="115000"/>
              </a:lnSpc>
              <a:spcBef>
                <a:spcPts val="1200"/>
              </a:spcBef>
              <a:spcAft>
                <a:spcPts val="1200"/>
              </a:spcAft>
              <a:buNone/>
            </a:pPr>
            <a:r>
              <a:rPr lang="en-IN" sz="1200" b="1" dirty="0">
                <a:effectLst/>
                <a:latin typeface="Arial" panose="020B0604020202020204" pitchFamily="34" charset="0"/>
                <a:ea typeface="Arial" panose="020B0604020202020204" pitchFamily="34" charset="0"/>
                <a:cs typeface="Arial" panose="020B0604020202020204" pitchFamily="34" charset="0"/>
              </a:rPr>
              <a:t>A3:</a:t>
            </a:r>
            <a:r>
              <a:rPr lang="en-IN" sz="1200" dirty="0">
                <a:effectLst/>
                <a:latin typeface="Arial" panose="020B0604020202020204" pitchFamily="34" charset="0"/>
                <a:ea typeface="Arial" panose="020B0604020202020204" pitchFamily="34" charset="0"/>
                <a:cs typeface="Arial" panose="020B0604020202020204" pitchFamily="34" charset="0"/>
              </a:rPr>
              <a:t> </a:t>
            </a:r>
            <a:r>
              <a:rPr lang="en-IN" sz="1200" dirty="0">
                <a:latin typeface="Arial" panose="020B0604020202020204" pitchFamily="34" charset="0"/>
                <a:ea typeface="Arial" panose="020B0604020202020204" pitchFamily="34" charset="0"/>
                <a:cs typeface="Arial" panose="020B0604020202020204" pitchFamily="34" charset="0"/>
              </a:rPr>
              <a:t>Starbucks’s </a:t>
            </a:r>
            <a:r>
              <a:rPr lang="en-US" sz="1200" b="0" i="0" dirty="0">
                <a:solidFill>
                  <a:srgbClr val="202124"/>
                </a:solidFill>
                <a:effectLst/>
                <a:latin typeface="Arial" panose="020B0604020202020204" pitchFamily="34" charset="0"/>
                <a:cs typeface="Arial" panose="020B0604020202020204" pitchFamily="34" charset="0"/>
              </a:rPr>
              <a:t>Mission and Values come to life in the promotion of equitable, diverse and inclusive cultures: in our workplace, our communities, and in our stores, a </a:t>
            </a:r>
            <a:r>
              <a:rPr lang="en-US" sz="1200" b="1" i="0" dirty="0">
                <a:solidFill>
                  <a:srgbClr val="202124"/>
                </a:solidFill>
                <a:effectLst/>
                <a:latin typeface="Arial" panose="020B0604020202020204" pitchFamily="34" charset="0"/>
                <a:cs typeface="Arial" panose="020B0604020202020204" pitchFamily="34" charset="0"/>
              </a:rPr>
              <a:t>third place environment where everyone is welcome</a:t>
            </a:r>
            <a:r>
              <a:rPr lang="en-US" sz="1200" b="0" i="0" dirty="0">
                <a:solidFill>
                  <a:srgbClr val="202124"/>
                </a:solidFill>
                <a:effectLst/>
                <a:latin typeface="Arial" panose="020B0604020202020204" pitchFamily="34" charset="0"/>
                <a:cs typeface="Arial" panose="020B0604020202020204" pitchFamily="34" charset="0"/>
              </a:rPr>
              <a:t> and we can gather, as a community, to share great coffee and deepen human connection.</a:t>
            </a:r>
            <a:endParaRPr lang="en-IN" sz="1200" dirty="0">
              <a:effectLst/>
              <a:latin typeface="Arial" panose="020B0604020202020204" pitchFamily="34" charset="0"/>
              <a:ea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r>
              <a:rPr lang="en-IN" sz="1200" b="1" dirty="0">
                <a:effectLst/>
                <a:latin typeface="Arial" panose="020B0604020202020204" pitchFamily="34" charset="0"/>
                <a:ea typeface="Arial" panose="020B0604020202020204" pitchFamily="34" charset="0"/>
                <a:cs typeface="Arial" panose="020B0604020202020204" pitchFamily="34" charset="0"/>
              </a:rPr>
              <a:t>Q4:</a:t>
            </a:r>
            <a:r>
              <a:rPr lang="en-IN" sz="1200" dirty="0">
                <a:effectLst/>
                <a:latin typeface="Arial" panose="020B0604020202020204" pitchFamily="34" charset="0"/>
                <a:ea typeface="Arial" panose="020B0604020202020204" pitchFamily="34" charset="0"/>
                <a:cs typeface="Arial" panose="020B0604020202020204" pitchFamily="34" charset="0"/>
              </a:rPr>
              <a:t> </a:t>
            </a:r>
            <a:r>
              <a:rPr lang="en-IN" sz="1200" dirty="0">
                <a:solidFill>
                  <a:srgbClr val="FF0000"/>
                </a:solidFill>
                <a:effectLst/>
                <a:latin typeface="Arial" panose="020B0604020202020204" pitchFamily="34" charset="0"/>
                <a:ea typeface="Arial" panose="020B0604020202020204" pitchFamily="34" charset="0"/>
                <a:cs typeface="Arial" panose="020B0604020202020204" pitchFamily="34" charset="0"/>
              </a:rPr>
              <a:t>What is meant by ‘Fourth Place” in the context of the marketing strategy of Starbucks?</a:t>
            </a:r>
          </a:p>
          <a:p>
            <a:pPr marL="0" indent="0" algn="l">
              <a:buNone/>
            </a:pPr>
            <a:r>
              <a:rPr lang="en-IN" sz="1200" b="1" dirty="0">
                <a:effectLst/>
                <a:latin typeface="Arial" panose="020B0604020202020204" pitchFamily="34" charset="0"/>
                <a:ea typeface="Arial" panose="020B0604020202020204" pitchFamily="34" charset="0"/>
                <a:cs typeface="Arial" panose="020B0604020202020204" pitchFamily="34" charset="0"/>
              </a:rPr>
              <a:t>A4: </a:t>
            </a:r>
            <a:r>
              <a:rPr lang="en-US" sz="1200" b="1" i="0" dirty="0">
                <a:solidFill>
                  <a:srgbClr val="231F1E"/>
                </a:solidFill>
                <a:effectLst/>
                <a:latin typeface="Arial" panose="020B0604020202020204" pitchFamily="34" charset="0"/>
                <a:cs typeface="Arial" panose="020B0604020202020204" pitchFamily="34" charset="0"/>
              </a:rPr>
              <a:t>The ‘Fourth Place’: Starbucks as a technology giant - </a:t>
            </a:r>
            <a:r>
              <a:rPr lang="en-US" sz="1200" b="0" i="0" dirty="0">
                <a:solidFill>
                  <a:srgbClr val="231F1E"/>
                </a:solidFill>
                <a:effectLst/>
                <a:latin typeface="Arial" panose="020B0604020202020204" pitchFamily="34" charset="0"/>
                <a:cs typeface="Arial" panose="020B0604020202020204" pitchFamily="34" charset="0"/>
              </a:rPr>
              <a:t>Starbucks is becoming more of a technology company is in its stores, through the Starbucks Digital Network, enabled by the free </a:t>
            </a:r>
            <a:r>
              <a:rPr lang="en-US" sz="1200" b="0" i="0" dirty="0" err="1">
                <a:solidFill>
                  <a:srgbClr val="231F1E"/>
                </a:solidFill>
                <a:effectLst/>
                <a:latin typeface="Arial" panose="020B0604020202020204" pitchFamily="34" charset="0"/>
                <a:cs typeface="Arial" panose="020B0604020202020204" pitchFamily="34" charset="0"/>
              </a:rPr>
              <a:t>wifi</a:t>
            </a:r>
            <a:r>
              <a:rPr lang="en-US" sz="1200" b="0" i="0" dirty="0">
                <a:solidFill>
                  <a:srgbClr val="231F1E"/>
                </a:solidFill>
                <a:effectLst/>
                <a:latin typeface="Arial" panose="020B0604020202020204" pitchFamily="34" charset="0"/>
                <a:cs typeface="Arial" panose="020B0604020202020204" pitchFamily="34" charset="0"/>
              </a:rPr>
              <a:t> that the company rolled out earlier this year. </a:t>
            </a:r>
            <a:br>
              <a:rPr lang="en-US" sz="1200" dirty="0">
                <a:latin typeface="Arial" panose="020B0604020202020204" pitchFamily="34" charset="0"/>
                <a:cs typeface="Arial" panose="020B0604020202020204" pitchFamily="34" charset="0"/>
              </a:rPr>
            </a:b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9537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162B-DDAF-46A7-949B-080B53890482}"/>
              </a:ext>
            </a:extLst>
          </p:cNvPr>
          <p:cNvSpPr>
            <a:spLocks noGrp="1"/>
          </p:cNvSpPr>
          <p:nvPr>
            <p:ph type="title"/>
          </p:nvPr>
        </p:nvSpPr>
        <p:spPr/>
        <p:txBody>
          <a:bodyPr/>
          <a:lstStyle/>
          <a:p>
            <a:r>
              <a:rPr lang="en-US" dirty="0"/>
              <a:t>                              </a:t>
            </a:r>
            <a:r>
              <a:rPr lang="en-US" sz="6000" b="1" dirty="0"/>
              <a:t>PLACE</a:t>
            </a:r>
            <a:endParaRPr lang="en-IN" sz="6000" b="1" dirty="0"/>
          </a:p>
        </p:txBody>
      </p:sp>
      <p:sp>
        <p:nvSpPr>
          <p:cNvPr id="3" name="Content Placeholder 2">
            <a:extLst>
              <a:ext uri="{FF2B5EF4-FFF2-40B4-BE49-F238E27FC236}">
                <a16:creationId xmlns:a16="http://schemas.microsoft.com/office/drawing/2014/main" id="{C60B3C38-1454-4648-A2AC-734E6B54B125}"/>
              </a:ext>
            </a:extLst>
          </p:cNvPr>
          <p:cNvSpPr>
            <a:spLocks noGrp="1"/>
          </p:cNvSpPr>
          <p:nvPr>
            <p:ph idx="1"/>
          </p:nvPr>
        </p:nvSpPr>
        <p:spPr>
          <a:solidFill>
            <a:schemeClr val="accent1">
              <a:lumMod val="20000"/>
              <a:lumOff val="80000"/>
            </a:schemeClr>
          </a:solidFill>
        </p:spPr>
        <p:txBody>
          <a:bodyPr>
            <a:normAutofit fontScale="92500"/>
          </a:bodyPr>
          <a:lstStyle/>
          <a:p>
            <a:pPr marL="0" indent="0">
              <a:lnSpc>
                <a:spcPct val="115000"/>
              </a:lnSpc>
              <a:spcBef>
                <a:spcPts val="1200"/>
              </a:spcBef>
              <a:spcAft>
                <a:spcPts val="1200"/>
              </a:spcAft>
              <a:buNone/>
            </a:pPr>
            <a:r>
              <a:rPr lang="en-IN" sz="18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Q1</a:t>
            </a:r>
            <a:r>
              <a:rPr lang="en-IN" sz="1800" dirty="0">
                <a:solidFill>
                  <a:srgbClr val="FF0000"/>
                </a:solidFill>
                <a:effectLst/>
                <a:latin typeface="Arial" panose="020B0604020202020204" pitchFamily="34" charset="0"/>
                <a:ea typeface="Arial" panose="020B0604020202020204" pitchFamily="34" charset="0"/>
                <a:cs typeface="Arial" panose="020B0604020202020204" pitchFamily="34" charset="0"/>
              </a:rPr>
              <a:t> </a:t>
            </a:r>
            <a:r>
              <a:rPr lang="en-IN" sz="1800" b="1" dirty="0">
                <a:solidFill>
                  <a:srgbClr val="FF0000"/>
                </a:solidFill>
                <a:latin typeface="Arial" panose="020B0604020202020204" pitchFamily="34" charset="0"/>
                <a:ea typeface="Arial" panose="020B0604020202020204" pitchFamily="34" charset="0"/>
                <a:cs typeface="Arial" panose="020B0604020202020204" pitchFamily="34" charset="0"/>
              </a:rPr>
              <a:t>:</a:t>
            </a:r>
            <a:r>
              <a:rPr lang="en-IN" sz="1800" dirty="0">
                <a:solidFill>
                  <a:srgbClr val="FF0000"/>
                </a:solidFill>
                <a:effectLst/>
                <a:latin typeface="Arial" panose="020B0604020202020204" pitchFamily="34" charset="0"/>
                <a:ea typeface="Arial" panose="020B0604020202020204" pitchFamily="34" charset="0"/>
                <a:cs typeface="Arial" panose="020B0604020202020204" pitchFamily="34" charset="0"/>
              </a:rPr>
              <a:t>How many cities in India have at least one Starbucks store?</a:t>
            </a:r>
          </a:p>
          <a:p>
            <a:pPr marL="0" indent="0">
              <a:lnSpc>
                <a:spcPct val="115000"/>
              </a:lnSpc>
              <a:spcBef>
                <a:spcPts val="1200"/>
              </a:spcBef>
              <a:spcAft>
                <a:spcPts val="1200"/>
              </a:spcAft>
              <a:buNone/>
            </a:pPr>
            <a:r>
              <a:rPr lang="en-IN" sz="1800" b="1" dirty="0">
                <a:effectLst/>
                <a:latin typeface="Arial" panose="020B0604020202020204" pitchFamily="34" charset="0"/>
                <a:ea typeface="Arial" panose="020B0604020202020204" pitchFamily="34" charset="0"/>
                <a:cs typeface="Arial" panose="020B0604020202020204" pitchFamily="34" charset="0"/>
              </a:rPr>
              <a:t>A1:</a:t>
            </a:r>
            <a:r>
              <a:rPr lang="en-IN" sz="1800" b="1" dirty="0">
                <a:latin typeface="Arial" panose="020B0604020202020204" pitchFamily="34" charset="0"/>
                <a:ea typeface="Arial" panose="020B0604020202020204" pitchFamily="34" charset="0"/>
                <a:cs typeface="Arial" panose="020B0604020202020204" pitchFamily="34" charset="0"/>
              </a:rPr>
              <a:t> </a:t>
            </a:r>
            <a:r>
              <a:rPr lang="en-US" sz="1200" b="0" i="0" dirty="0">
                <a:solidFill>
                  <a:srgbClr val="202124"/>
                </a:solidFill>
                <a:effectLst/>
                <a:latin typeface="Arial" panose="020B0604020202020204" pitchFamily="34" charset="0"/>
                <a:cs typeface="Arial" panose="020B0604020202020204" pitchFamily="34" charset="0"/>
              </a:rPr>
              <a:t>As of April 2021, </a:t>
            </a:r>
            <a:r>
              <a:rPr lang="en-US" sz="1900" b="0" i="0" dirty="0">
                <a:solidFill>
                  <a:srgbClr val="202124"/>
                </a:solidFill>
                <a:effectLst/>
                <a:latin typeface="Arial" panose="020B0604020202020204" pitchFamily="34" charset="0"/>
                <a:cs typeface="Arial" panose="020B0604020202020204" pitchFamily="34" charset="0"/>
              </a:rPr>
              <a:t>Starbucks</a:t>
            </a:r>
            <a:r>
              <a:rPr lang="en-US" sz="1200" b="0" i="0" dirty="0">
                <a:solidFill>
                  <a:srgbClr val="202124"/>
                </a:solidFill>
                <a:effectLst/>
                <a:latin typeface="Arial" panose="020B0604020202020204" pitchFamily="34" charset="0"/>
                <a:cs typeface="Arial" panose="020B0604020202020204" pitchFamily="34" charset="0"/>
              </a:rPr>
              <a:t> operates 219 outlets in </a:t>
            </a:r>
            <a:r>
              <a:rPr lang="en-US" sz="1200" b="1" i="0" dirty="0">
                <a:solidFill>
                  <a:srgbClr val="202124"/>
                </a:solidFill>
                <a:effectLst/>
                <a:latin typeface="Arial" panose="020B0604020202020204" pitchFamily="34" charset="0"/>
                <a:cs typeface="Arial" panose="020B0604020202020204" pitchFamily="34" charset="0"/>
              </a:rPr>
              <a:t>24 cities</a:t>
            </a:r>
            <a:r>
              <a:rPr lang="en-US" sz="1200" b="0" i="0" dirty="0">
                <a:solidFill>
                  <a:srgbClr val="202124"/>
                </a:solidFill>
                <a:effectLst/>
                <a:latin typeface="Arial" panose="020B0604020202020204" pitchFamily="34" charset="0"/>
                <a:cs typeface="Arial" panose="020B0604020202020204" pitchFamily="34" charset="0"/>
              </a:rPr>
              <a:t> of India.</a:t>
            </a:r>
            <a:endParaRPr lang="en-IN" sz="1800" dirty="0">
              <a:effectLst/>
              <a:latin typeface="Arial" panose="020B0604020202020204" pitchFamily="34" charset="0"/>
              <a:ea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r>
              <a:rPr lang="en-IN" sz="18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Q2:</a:t>
            </a:r>
            <a:r>
              <a:rPr lang="en-IN" sz="1800" dirty="0">
                <a:solidFill>
                  <a:srgbClr val="FF0000"/>
                </a:solidFill>
                <a:effectLst/>
                <a:latin typeface="Arial" panose="020B0604020202020204" pitchFamily="34" charset="0"/>
                <a:ea typeface="Arial" panose="020B0604020202020204" pitchFamily="34" charset="0"/>
                <a:cs typeface="Arial" panose="020B0604020202020204" pitchFamily="34" charset="0"/>
              </a:rPr>
              <a:t> What is the total number of Starbucks stores in India?</a:t>
            </a:r>
          </a:p>
          <a:p>
            <a:pPr marL="0" indent="0">
              <a:lnSpc>
                <a:spcPct val="115000"/>
              </a:lnSpc>
              <a:spcBef>
                <a:spcPts val="1200"/>
              </a:spcBef>
              <a:spcAft>
                <a:spcPts val="1200"/>
              </a:spcAft>
              <a:buNone/>
            </a:pPr>
            <a:r>
              <a:rPr lang="en-IN" sz="1800" b="1" dirty="0">
                <a:effectLst/>
                <a:latin typeface="Arial" panose="020B0604020202020204" pitchFamily="34" charset="0"/>
                <a:ea typeface="Arial" panose="020B0604020202020204" pitchFamily="34" charset="0"/>
                <a:cs typeface="Arial" panose="020B0604020202020204" pitchFamily="34" charset="0"/>
              </a:rPr>
              <a:t>A2:</a:t>
            </a:r>
            <a:r>
              <a:rPr lang="en-IN" sz="1800" dirty="0">
                <a:effectLst/>
                <a:latin typeface="Arial" panose="020B0604020202020204" pitchFamily="34" charset="0"/>
                <a:ea typeface="Arial" panose="020B0604020202020204" pitchFamily="34" charset="0"/>
                <a:cs typeface="Arial" panose="020B0604020202020204" pitchFamily="34" charset="0"/>
              </a:rPr>
              <a:t> 216 Stores (December 2020)</a:t>
            </a:r>
          </a:p>
          <a:p>
            <a:pPr marL="0" indent="0">
              <a:lnSpc>
                <a:spcPct val="115000"/>
              </a:lnSpc>
              <a:spcBef>
                <a:spcPts val="1200"/>
              </a:spcBef>
              <a:spcAft>
                <a:spcPts val="1200"/>
              </a:spcAft>
              <a:buNone/>
            </a:pPr>
            <a:r>
              <a:rPr lang="en-IN" sz="1800" b="1" dirty="0">
                <a:solidFill>
                  <a:srgbClr val="FF0000"/>
                </a:solidFill>
                <a:effectLst/>
                <a:latin typeface="Arial" panose="020B0604020202020204" pitchFamily="34" charset="0"/>
                <a:ea typeface="Arial" panose="020B0604020202020204" pitchFamily="34" charset="0"/>
                <a:cs typeface="Arial" panose="020B0604020202020204" pitchFamily="34" charset="0"/>
              </a:rPr>
              <a:t>Q3:</a:t>
            </a:r>
            <a:r>
              <a:rPr lang="en-IN" sz="1800" dirty="0">
                <a:solidFill>
                  <a:srgbClr val="FF0000"/>
                </a:solidFill>
                <a:effectLst/>
                <a:latin typeface="Arial" panose="020B0604020202020204" pitchFamily="34" charset="0"/>
                <a:ea typeface="Arial" panose="020B0604020202020204" pitchFamily="34" charset="0"/>
                <a:cs typeface="Arial" panose="020B0604020202020204" pitchFamily="34" charset="0"/>
              </a:rPr>
              <a:t> Which cities in India tend to have a Starbucks store? Why?</a:t>
            </a:r>
          </a:p>
          <a:p>
            <a:pPr marL="0" indent="0">
              <a:lnSpc>
                <a:spcPct val="115000"/>
              </a:lnSpc>
              <a:spcBef>
                <a:spcPts val="1200"/>
              </a:spcBef>
              <a:spcAft>
                <a:spcPts val="1200"/>
              </a:spcAft>
              <a:buNone/>
            </a:pPr>
            <a:r>
              <a:rPr lang="en-IN" sz="1800" b="1" dirty="0">
                <a:effectLst/>
                <a:latin typeface="Arial" panose="020B0604020202020204" pitchFamily="34" charset="0"/>
                <a:ea typeface="Arial" panose="020B0604020202020204" pitchFamily="34" charset="0"/>
                <a:cs typeface="Arial" panose="020B0604020202020204" pitchFamily="34" charset="0"/>
              </a:rPr>
              <a:t>A3:</a:t>
            </a:r>
            <a:r>
              <a:rPr lang="en-IN" sz="1800" b="1" dirty="0">
                <a:latin typeface="Arial" panose="020B0604020202020204" pitchFamily="34" charset="0"/>
                <a:ea typeface="Arial" panose="020B0604020202020204" pitchFamily="34" charset="0"/>
                <a:cs typeface="Arial" panose="020B0604020202020204" pitchFamily="34" charset="0"/>
              </a:rPr>
              <a:t> </a:t>
            </a:r>
            <a:r>
              <a:rPr lang="en-US" sz="1200" b="0" i="0" dirty="0">
                <a:solidFill>
                  <a:srgbClr val="333333"/>
                </a:solidFill>
                <a:effectLst/>
                <a:latin typeface="Arial" panose="020B0604020202020204" pitchFamily="34" charset="0"/>
                <a:cs typeface="Arial" panose="020B0604020202020204" pitchFamily="34" charset="0"/>
              </a:rPr>
              <a:t>Tata </a:t>
            </a:r>
            <a:r>
              <a:rPr lang="en-US" sz="1200" b="0" i="0" u="none" strike="noStrike" dirty="0">
                <a:solidFill>
                  <a:srgbClr val="00AFDF"/>
                </a:solidFill>
                <a:effectLst/>
                <a:latin typeface="Arial" panose="020B0604020202020204" pitchFamily="34" charset="0"/>
                <a:cs typeface="Arial" panose="020B0604020202020204" pitchFamily="34" charset="0"/>
                <a:hlinkClick r:id="rId2"/>
              </a:rPr>
              <a:t>Starbucks</a:t>
            </a:r>
            <a:r>
              <a:rPr lang="en-US" sz="1200" b="0" i="0" dirty="0">
                <a:solidFill>
                  <a:srgbClr val="333333"/>
                </a:solidFill>
                <a:effectLst/>
                <a:latin typeface="Arial" panose="020B0604020202020204" pitchFamily="34" charset="0"/>
                <a:cs typeface="Arial" panose="020B0604020202020204" pitchFamily="34" charset="0"/>
              </a:rPr>
              <a:t> plans to expand its footprint to two new cities by the year end, taking the total count to 10, a top company official said. The company, a 50:50 joint venture between </a:t>
            </a:r>
            <a:r>
              <a:rPr lang="en-US" sz="1200" b="0" i="0" u="none" strike="noStrike" dirty="0">
                <a:solidFill>
                  <a:srgbClr val="00AFDF"/>
                </a:solidFill>
                <a:effectLst/>
                <a:latin typeface="Arial" panose="020B0604020202020204" pitchFamily="34" charset="0"/>
                <a:cs typeface="Arial" panose="020B0604020202020204" pitchFamily="34" charset="0"/>
                <a:hlinkClick r:id="rId3"/>
              </a:rPr>
              <a:t>Tata Global Beverages</a:t>
            </a:r>
            <a:endParaRPr lang="en-US" sz="1200" b="0" i="0" u="none" strike="noStrike" dirty="0">
              <a:solidFill>
                <a:srgbClr val="00AFDF"/>
              </a:solidFill>
              <a:effectLst/>
              <a:latin typeface="Arial" panose="020B0604020202020204" pitchFamily="34" charset="0"/>
              <a:cs typeface="Arial" panose="020B0604020202020204" pitchFamily="34" charset="0"/>
            </a:endParaRPr>
          </a:p>
          <a:p>
            <a:pPr marL="0" indent="0">
              <a:lnSpc>
                <a:spcPct val="115000"/>
              </a:lnSpc>
              <a:spcBef>
                <a:spcPts val="1200"/>
              </a:spcBef>
              <a:spcAft>
                <a:spcPts val="1200"/>
              </a:spcAft>
              <a:buNone/>
            </a:pPr>
            <a:r>
              <a:rPr lang="en-US" sz="1200" b="0" i="0" dirty="0">
                <a:solidFill>
                  <a:srgbClr val="333333"/>
                </a:solidFill>
                <a:effectLst/>
                <a:latin typeface="Arial" panose="020B0604020202020204" pitchFamily="34" charset="0"/>
                <a:cs typeface="Arial" panose="020B0604020202020204" pitchFamily="34" charset="0"/>
              </a:rPr>
              <a:t> and Starbucks Coffee of the US, believes that the Indian market has "tremendous opportunity" for growth as coffee consumption level is lower than the West.</a:t>
            </a:r>
            <a:endParaRPr lang="en-IN" sz="1800" dirty="0">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6718760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625</TotalTime>
  <Words>2334</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vt:lpstr>
      <vt:lpstr>Calibri</vt:lpstr>
      <vt:lpstr>Calibri Light</vt:lpstr>
      <vt:lpstr>graphikweb-regular</vt:lpstr>
      <vt:lpstr>Office Theme</vt:lpstr>
      <vt:lpstr>Case study- 7p’s of Starbucks  - Archana Gurung</vt:lpstr>
      <vt:lpstr>               INTRODUCTION</vt:lpstr>
      <vt:lpstr>STARBUCKS IN INDIA – TATA STARBUCKS</vt:lpstr>
      <vt:lpstr>PowerPoint Presentation</vt:lpstr>
      <vt:lpstr>                             PRODUCT</vt:lpstr>
      <vt:lpstr>PowerPoint Presentation</vt:lpstr>
      <vt:lpstr>                                    PRICE</vt:lpstr>
      <vt:lpstr>                           PROMOTION</vt:lpstr>
      <vt:lpstr>                              PLACE</vt:lpstr>
      <vt:lpstr>PowerPoint Presentation</vt:lpstr>
      <vt:lpstr>                                PEOPLE</vt:lpstr>
      <vt:lpstr>PowerPoint Presentation</vt:lpstr>
      <vt:lpstr>             PHYSICAL EVIDENCE</vt:lpstr>
      <vt:lpstr>PowerPoint Presentation</vt:lpstr>
      <vt:lpstr>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study- 7p’s of Starbucks</dc:title>
  <dc:creator>Archana Gurung</dc:creator>
  <cp:lastModifiedBy>Archana Gurung</cp:lastModifiedBy>
  <cp:revision>14</cp:revision>
  <dcterms:created xsi:type="dcterms:W3CDTF">2021-08-24T09:49:27Z</dcterms:created>
  <dcterms:modified xsi:type="dcterms:W3CDTF">2021-08-25T09:09:00Z</dcterms:modified>
</cp:coreProperties>
</file>