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7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CE9E-75FE-23FC-25E1-6E98C8C43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429D2-3DF8-57D6-F28F-49D5E592B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5A00-08B6-B1A6-2156-C8006124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4655-DF4B-4B97-BDCA-12CA81A2A8C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DD71A-F519-7775-A66C-4995D641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71D9-A750-10C2-4E6B-E36BC863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ECBD-E714-4B26-A7F9-47F35261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05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F92D-C836-050E-450C-CDCB3498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2C219-B6BA-AF40-88D5-F8A4AD38B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911D-5A83-15F8-AC28-2B17F3EB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4655-DF4B-4B97-BDCA-12CA81A2A8C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2ECA-BB28-A277-F973-70DF7244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96296-AAF9-DA4C-A38A-DC3C8921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ECBD-E714-4B26-A7F9-47F35261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08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FE701-CC05-4EDD-DA17-A328D19BB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FAB1C-C3B8-A976-7FE7-4B3C5AB92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E8170-7D52-733C-4D75-D22FEA61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4655-DF4B-4B97-BDCA-12CA81A2A8C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700F3-B590-C22B-E803-A98BD5CD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B8606-8C4C-09AF-1DBD-8B4F92C3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ECBD-E714-4B26-A7F9-47F35261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34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6FD9-9822-3E21-C5D9-6D4D0AF2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25A9-0627-947E-4F69-F209C8E9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3C2F0-809E-744A-7EA9-123A1A4E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4655-DF4B-4B97-BDCA-12CA81A2A8C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63E6-D034-B6FE-B5E2-D8A73DB8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3E472-7366-9929-B6AC-1C622423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ECBD-E714-4B26-A7F9-47F35261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19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EDB0-D706-C3E2-EB28-366747A6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24906-2020-5F4F-8C06-3296422B5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FB1D2-768E-9A4C-D0AE-580E0675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4655-DF4B-4B97-BDCA-12CA81A2A8C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FF91C-DC1F-5C97-A476-ED5C5EC7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C470-63BD-1C6C-6FB5-23D9B4C5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ECBD-E714-4B26-A7F9-47F35261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92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3C4-E836-66E0-8C81-954B0F4E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5080-57AE-0D12-03AC-D87D10BA1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3D061-820A-1D4E-0D70-0C8FAB09F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6BB29-F2E9-7DAD-B160-CE693F1E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4655-DF4B-4B97-BDCA-12CA81A2A8C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B4E77-62FF-1846-F73D-25ED6DD9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DE23E-27AE-9DB3-664E-F76E5D88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ECBD-E714-4B26-A7F9-47F35261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65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D844-0B80-9C66-AFB5-78B51627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8359A-4236-A0F2-3099-7BBAF1812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48924-1444-18DB-BD0B-07F940168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91083-67FB-6BE8-9178-69F6691AF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DC3AB-17E1-4497-FF84-FDE73FAA3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17805-5685-3385-5F2D-089642A5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4655-DF4B-4B97-BDCA-12CA81A2A8C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8AD3A-803F-4397-3AF8-A4D2AAED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E096E-FB1F-BCED-9F22-F1CDFB66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ECBD-E714-4B26-A7F9-47F35261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47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D79B-C5E5-73D6-2825-03C205FD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1E018-436D-9D1D-1EBE-372E63F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4655-DF4B-4B97-BDCA-12CA81A2A8C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1EF17-1ADE-2B05-586F-B6D3E179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F81E6-7E71-A357-32D0-1E72588D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ECBD-E714-4B26-A7F9-47F35261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55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95BEC-E16B-0BBA-4CB8-2FC7BD31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4655-DF4B-4B97-BDCA-12CA81A2A8C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F486B-0E47-9E85-06AD-1ABD5BC8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B6EF3-F5D8-8292-E8A2-EA24CBF1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ECBD-E714-4B26-A7F9-47F35261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01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B667-BBA8-C8F6-F266-7198004A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F26E-E1FC-8D0E-D777-8CD69747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63129-1E97-C945-3D59-E063D4A56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68C6E-A386-288B-CB7D-5C9E6BD4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4655-DF4B-4B97-BDCA-12CA81A2A8C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78BA7-26F0-752B-BCA8-A3973CB5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F765C-5E8A-EC02-2772-0A0B2C51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ECBD-E714-4B26-A7F9-47F35261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16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FA79-4607-2204-8934-7D6E15F2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13A05-D54A-F6F9-35D5-9EF2FDF4E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0FEAF-9938-46D7-40B5-A89DC7009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C7563-085A-28BD-FACC-D304E6D6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4655-DF4B-4B97-BDCA-12CA81A2A8C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9190E-BCD9-2D7E-FD1B-2D72F5DD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CA8A3-589C-4F27-B33B-54CDF262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ECBD-E714-4B26-A7F9-47F35261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54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B4183-6D30-EC8A-9B9B-7ED200DD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BC119-E629-1260-D0D0-63231A1D2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5DEDB-28BB-BEDA-23B8-84CAC58A4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4655-DF4B-4B97-BDCA-12CA81A2A8C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3243-CB6E-C7B3-811A-40D637DED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15C9D-22B6-93E5-5783-D278789D2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EECBD-E714-4B26-A7F9-47F35261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35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13B8-E4A3-D2F2-87E9-21F7BB1D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1611"/>
            <a:ext cx="9144000" cy="577970"/>
          </a:xfrm>
        </p:spPr>
        <p:txBody>
          <a:bodyPr>
            <a:noAutofit/>
          </a:bodyPr>
          <a:lstStyle/>
          <a:p>
            <a:r>
              <a:rPr lang="en-US" sz="2000" b="1" u="sng" dirty="0">
                <a:solidFill>
                  <a:schemeClr val="accent1"/>
                </a:solidFill>
                <a:latin typeface="Bahnschrift" panose="020B0502040204020203" pitchFamily="34" charset="0"/>
              </a:rPr>
              <a:t>Linked List Structure</a:t>
            </a:r>
            <a:endParaRPr lang="en-IN" sz="2000" u="sng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D23D9-008B-E34C-38EC-A9112CE9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2219156"/>
            <a:ext cx="7516274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0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13B8-E4A3-D2F2-87E9-21F7BB1D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1611"/>
            <a:ext cx="9144000" cy="577970"/>
          </a:xfrm>
        </p:spPr>
        <p:txBody>
          <a:bodyPr>
            <a:noAutofit/>
          </a:bodyPr>
          <a:lstStyle/>
          <a:p>
            <a:r>
              <a:rPr lang="en-US" sz="2000" b="1" u="sng" dirty="0">
                <a:solidFill>
                  <a:schemeClr val="accent1"/>
                </a:solidFill>
                <a:latin typeface="Bahnschrift" panose="020B0502040204020203" pitchFamily="34" charset="0"/>
              </a:rPr>
              <a:t>Deletion in Linked List for a value in Java</a:t>
            </a:r>
            <a:endParaRPr lang="en-IN" sz="2000" u="sng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22C8E-6BA1-85EB-10C5-0C355ABF2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1690445"/>
            <a:ext cx="5868219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13B8-E4A3-D2F2-87E9-21F7BB1D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1611"/>
            <a:ext cx="9144000" cy="577970"/>
          </a:xfrm>
        </p:spPr>
        <p:txBody>
          <a:bodyPr>
            <a:noAutofit/>
          </a:bodyPr>
          <a:lstStyle/>
          <a:p>
            <a:r>
              <a:rPr lang="en-US" sz="2000" b="1" i="0" u="sng" dirty="0">
                <a:solidFill>
                  <a:schemeClr val="accent1"/>
                </a:solidFill>
                <a:effectLst/>
                <a:latin typeface="Bahnschrift" panose="020B0502040204020203" pitchFamily="34" charset="0"/>
              </a:rPr>
              <a:t>Hierarchy of LinkedList class in Java</a:t>
            </a:r>
            <a:endParaRPr lang="en-IN" sz="2000" u="sng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9E394-2616-DBD4-3F11-FAE082C2E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577" y="1764145"/>
            <a:ext cx="4993459" cy="437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7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1BEC-CA1A-33EF-7664-C59FEC2F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320"/>
          </a:xfrm>
        </p:spPr>
        <p:txBody>
          <a:bodyPr>
            <a:normAutofit/>
          </a:bodyPr>
          <a:lstStyle/>
          <a:p>
            <a:pPr algn="ctr"/>
            <a:r>
              <a:rPr lang="en-US" sz="2400" b="1" i="0" u="sng" dirty="0">
                <a:solidFill>
                  <a:schemeClr val="accent1"/>
                </a:solidFill>
                <a:effectLst/>
                <a:latin typeface="Bahnschrift" panose="020B0502040204020203" pitchFamily="34" charset="0"/>
              </a:rPr>
              <a:t>Java Memory Model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35B3AC-7FB7-AD87-D70D-45FC75C5A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73" y="1724890"/>
            <a:ext cx="10116127" cy="34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5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AF3C58-8E47-E72E-6996-392666820C62}"/>
              </a:ext>
            </a:extLst>
          </p:cNvPr>
          <p:cNvSpPr txBox="1"/>
          <p:nvPr/>
        </p:nvSpPr>
        <p:spPr>
          <a:xfrm>
            <a:off x="623454" y="1136064"/>
            <a:ext cx="10945091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Bahnschrift" panose="020B0502040204020203" pitchFamily="34" charset="0"/>
              </a:rPr>
              <a:t>1. Method Area: </a:t>
            </a:r>
            <a:r>
              <a:rPr lang="en-US" sz="1400" b="0" i="0" dirty="0">
                <a:effectLst/>
                <a:latin typeface="Bahnschrift" panose="020B0502040204020203" pitchFamily="34" charset="0"/>
              </a:rPr>
              <a:t>Method Area is a part of the heap memory which is shared among all the threads. It is used to store a below items:</a:t>
            </a:r>
            <a:r>
              <a:rPr lang="en-US" sz="1400" dirty="0">
                <a:latin typeface="Bahnschrift" panose="020B0502040204020203" pitchFamily="34" charset="0"/>
              </a:rPr>
              <a:t>	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	- </a:t>
            </a:r>
            <a:r>
              <a:rPr lang="en-IN" sz="1400" b="0" i="0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class structure</a:t>
            </a:r>
            <a:endParaRPr lang="en-US" sz="1400" b="0" i="0" dirty="0">
              <a:solidFill>
                <a:srgbClr val="333333"/>
              </a:solidFill>
              <a:effectLst/>
              <a:latin typeface="Bahnschrift" panose="020B0502040204020203" pitchFamily="34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Bahnschrift" panose="020B0502040204020203" pitchFamily="34" charset="0"/>
              </a:rPr>
              <a:t>	- </a:t>
            </a:r>
            <a:r>
              <a:rPr lang="en-IN" sz="1400" b="0" i="0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superclass name</a:t>
            </a:r>
          </a:p>
          <a:p>
            <a:r>
              <a:rPr lang="en-IN" sz="1400" dirty="0">
                <a:solidFill>
                  <a:srgbClr val="333333"/>
                </a:solidFill>
                <a:latin typeface="Bahnschrift" panose="020B0502040204020203" pitchFamily="34" charset="0"/>
              </a:rPr>
              <a:t>	- </a:t>
            </a:r>
            <a:r>
              <a:rPr lang="en-IN" sz="1400" b="0" i="0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interface name</a:t>
            </a:r>
            <a:endParaRPr lang="en-IN" sz="1400" dirty="0">
              <a:solidFill>
                <a:srgbClr val="333333"/>
              </a:solidFill>
              <a:latin typeface="Bahnschrift" panose="020B0502040204020203" pitchFamily="34" charset="0"/>
            </a:endParaRPr>
          </a:p>
          <a:p>
            <a:r>
              <a:rPr lang="en-IN" sz="1400" dirty="0">
                <a:solidFill>
                  <a:srgbClr val="333333"/>
                </a:solidFill>
                <a:latin typeface="Bahnschrift" panose="020B0502040204020203" pitchFamily="34" charset="0"/>
              </a:rPr>
              <a:t>	- </a:t>
            </a:r>
            <a:r>
              <a:rPr lang="en-IN" sz="1400" b="0" i="0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constructors</a:t>
            </a:r>
          </a:p>
          <a:p>
            <a:endParaRPr lang="en-IN" sz="1400" b="0" i="0" dirty="0">
              <a:solidFill>
                <a:srgbClr val="333333"/>
              </a:solidFill>
              <a:effectLst/>
              <a:latin typeface="Bahnschrift" panose="020B0502040204020203" pitchFamily="34" charset="0"/>
            </a:endParaRPr>
          </a:p>
          <a:p>
            <a:r>
              <a:rPr lang="en-IN" sz="1400" b="1" dirty="0">
                <a:latin typeface="Bahnschrift" panose="020B0502040204020203" pitchFamily="34" charset="0"/>
              </a:rPr>
              <a:t>2. Heap Area: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Heap stores the actual objects</a:t>
            </a:r>
          </a:p>
          <a:p>
            <a:r>
              <a:rPr lang="en-US" sz="1400" dirty="0">
                <a:solidFill>
                  <a:srgbClr val="333333"/>
                </a:solidFill>
                <a:latin typeface="Bahnschrift" panose="020B0502040204020203" pitchFamily="34" charset="0"/>
              </a:rPr>
              <a:t>	e.g., 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StringBuilder 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sb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= </a:t>
            </a:r>
            <a:r>
              <a:rPr lang="en-IN" sz="1400" i="0" dirty="0">
                <a:effectLst/>
                <a:latin typeface="Bahnschrift" panose="020B0502040204020203" pitchFamily="34" charset="0"/>
              </a:rPr>
              <a:t>new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StringBuilder();  </a:t>
            </a:r>
          </a:p>
          <a:p>
            <a:endParaRPr lang="en-IN" sz="14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endParaRPr lang="en-US" sz="1400" dirty="0">
              <a:solidFill>
                <a:srgbClr val="333333"/>
              </a:solidFill>
              <a:latin typeface="Bahnschrift" panose="020B0502040204020203" pitchFamily="34" charset="0"/>
            </a:endParaRPr>
          </a:p>
          <a:p>
            <a:endParaRPr lang="en-IN" sz="1400" b="1" dirty="0">
              <a:latin typeface="Bahnschrift" panose="020B0502040204020203" pitchFamily="34" charset="0"/>
            </a:endParaRPr>
          </a:p>
          <a:p>
            <a:r>
              <a:rPr lang="en-IN" sz="1400" b="1" dirty="0">
                <a:latin typeface="Bahnschrift" panose="020B0502040204020203" pitchFamily="34" charset="0"/>
              </a:rPr>
              <a:t>3. Stack Area: </a:t>
            </a:r>
            <a:r>
              <a:rPr lang="en-US" sz="1400" dirty="0">
                <a:solidFill>
                  <a:srgbClr val="333333"/>
                </a:solidFill>
                <a:latin typeface="Bahnschrift" panose="020B0502040204020203" pitchFamily="34" charset="0"/>
              </a:rPr>
              <a:t>Stack Area generates when a thread creates. It is one of the Data Structure.</a:t>
            </a:r>
          </a:p>
          <a:p>
            <a:r>
              <a:rPr lang="en-US" sz="1400" dirty="0">
                <a:solidFill>
                  <a:srgbClr val="333333"/>
                </a:solidFill>
                <a:latin typeface="Bahnschrift" panose="020B0502040204020203" pitchFamily="34" charset="0"/>
              </a:rPr>
              <a:t>	e.g., 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StringBuilder 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sb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= </a:t>
            </a:r>
            <a:r>
              <a:rPr lang="en-IN" sz="1400" i="0" dirty="0">
                <a:effectLst/>
                <a:latin typeface="Bahnschrift" panose="020B0502040204020203" pitchFamily="34" charset="0"/>
              </a:rPr>
              <a:t>new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StringBuilder();  --------------------  Here, “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sb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” takes the stack memory</a:t>
            </a:r>
          </a:p>
          <a:p>
            <a:endParaRPr lang="en-IN" sz="14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r>
              <a:rPr lang="en-IN" sz="1400" b="1" dirty="0">
                <a:latin typeface="Bahnschrift" panose="020B0502040204020203" pitchFamily="34" charset="0"/>
              </a:rPr>
              <a:t>4. PC Registers: </a:t>
            </a:r>
            <a:r>
              <a:rPr lang="en-US" sz="1400" dirty="0">
                <a:solidFill>
                  <a:srgbClr val="333333"/>
                </a:solidFill>
                <a:latin typeface="Bahnschrift" panose="020B0502040204020203" pitchFamily="34" charset="0"/>
              </a:rPr>
              <a:t>Each thread has a Program Counter (PC) register associated with it. PC register stores the return address or a native pointer. It also contains the address of the JVM instructions currently being executed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IN" sz="1400" b="1" dirty="0">
                <a:latin typeface="Bahnschrift" panose="020B0502040204020203" pitchFamily="34" charset="0"/>
              </a:rPr>
              <a:t>5. Native Method Stack: </a:t>
            </a:r>
            <a:r>
              <a:rPr lang="en-US" sz="1400" dirty="0">
                <a:solidFill>
                  <a:srgbClr val="333333"/>
                </a:solidFill>
                <a:latin typeface="Bahnschrift" panose="020B0502040204020203" pitchFamily="34" charset="0"/>
              </a:rPr>
              <a:t>It is a stack for native code written in a language other than Java. Java Native Interface (JNI) calls the native stack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13B8-E4A3-D2F2-87E9-21F7BB1D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1611"/>
            <a:ext cx="9144000" cy="577970"/>
          </a:xfrm>
        </p:spPr>
        <p:txBody>
          <a:bodyPr>
            <a:noAutofit/>
          </a:bodyPr>
          <a:lstStyle/>
          <a:p>
            <a:r>
              <a:rPr lang="en-US" sz="2000" b="1" i="0" u="sng" dirty="0">
                <a:solidFill>
                  <a:schemeClr val="accent1"/>
                </a:solidFill>
                <a:effectLst/>
                <a:latin typeface="Bahnschrift" panose="020B0502040204020203" pitchFamily="34" charset="0"/>
              </a:rPr>
              <a:t>Internal working of the Tree</a:t>
            </a:r>
            <a:endParaRPr lang="en-IN" sz="2000" u="sng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27BD3-8683-2D2F-E8A8-4A4A5CE5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488" y="1402746"/>
            <a:ext cx="4096322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13B8-E4A3-D2F2-87E9-21F7BB1D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1611"/>
            <a:ext cx="9144000" cy="577970"/>
          </a:xfrm>
        </p:spPr>
        <p:txBody>
          <a:bodyPr>
            <a:noAutofit/>
          </a:bodyPr>
          <a:lstStyle/>
          <a:p>
            <a:r>
              <a:rPr lang="en-US" sz="2000" b="1" i="0" u="sng" dirty="0">
                <a:solidFill>
                  <a:schemeClr val="accent1"/>
                </a:solidFill>
                <a:effectLst/>
                <a:latin typeface="Bahnschrift" panose="020B0502040204020203" pitchFamily="34" charset="0"/>
              </a:rPr>
              <a:t>Queue in Java</a:t>
            </a:r>
            <a:endParaRPr lang="en-IN" sz="2000" u="sng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E1A55-13D8-7BA2-6E69-64EB72E3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70" y="1864034"/>
            <a:ext cx="4906060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5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13B8-E4A3-D2F2-87E9-21F7BB1D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1611"/>
            <a:ext cx="9144000" cy="577970"/>
          </a:xfrm>
        </p:spPr>
        <p:txBody>
          <a:bodyPr>
            <a:noAutofit/>
          </a:bodyPr>
          <a:lstStyle/>
          <a:p>
            <a:r>
              <a:rPr lang="en-US" sz="2000" b="1" i="0" u="sng" dirty="0">
                <a:solidFill>
                  <a:schemeClr val="accent1"/>
                </a:solidFill>
                <a:effectLst/>
                <a:latin typeface="Bahnschrift" panose="020B0502040204020203" pitchFamily="34" charset="0"/>
              </a:rPr>
              <a:t>Stack in Java</a:t>
            </a:r>
            <a:endParaRPr lang="en-IN" sz="2000" u="sng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AF1C1-EDC3-2112-8E65-22D33642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1552313"/>
            <a:ext cx="4772691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9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215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Office Theme</vt:lpstr>
      <vt:lpstr>Linked List Structure</vt:lpstr>
      <vt:lpstr>Deletion in Linked List for a value in Java</vt:lpstr>
      <vt:lpstr>Hierarchy of LinkedList class in Java</vt:lpstr>
      <vt:lpstr>Java Memory Model</vt:lpstr>
      <vt:lpstr>PowerPoint Presentation</vt:lpstr>
      <vt:lpstr>Internal working of the Tree</vt:lpstr>
      <vt:lpstr>Queue in Java</vt:lpstr>
      <vt:lpstr>Stack in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Hierarchy of LinkedList class in Java</dc:title>
  <dc:creator>Ankit Agrawal</dc:creator>
  <cp:lastModifiedBy>Ankit Agrawal</cp:lastModifiedBy>
  <cp:revision>25</cp:revision>
  <dcterms:created xsi:type="dcterms:W3CDTF">2023-07-09T08:34:38Z</dcterms:created>
  <dcterms:modified xsi:type="dcterms:W3CDTF">2023-07-09T12:26:47Z</dcterms:modified>
</cp:coreProperties>
</file>