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91" autoAdjust="0"/>
  </p:normalViewPr>
  <p:slideViewPr>
    <p:cSldViewPr snapToGrid="0" snapToObjects="1">
      <p:cViewPr varScale="1">
        <p:scale>
          <a:sx n="72" d="100"/>
          <a:sy n="72" d="100"/>
        </p:scale>
        <p:origin x="-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78392-96B9-B047-8006-546E935FFCDE}" type="datetimeFigureOut">
              <a:rPr kumimoji="1" lang="zh-CN" altLang="en-US" smtClean="0"/>
              <a:t>16/2/25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506B1-6097-9B4A-8271-C6563A2D96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7748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OCMock</a:t>
            </a:r>
            <a:r>
              <a:rPr kumimoji="1" lang="zh-CN" altLang="en-US" dirty="0" smtClean="0"/>
              <a:t>配置：</a:t>
            </a:r>
            <a:endParaRPr kumimoji="1" lang="en-US" altLang="zh-CN" dirty="0" smtClean="0"/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）添加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libOCMock.a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OCMock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添加到工程目录中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 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libOCMock.a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添加到对应的测试目标中   测试目标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-》build phases-&gt;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添加对应的静态库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）配置连接标志：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 setting-&gt; other link flags -&gt;	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头文件搜索路径：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 setting-&gt;header search paths -&gt;  “$(SRCROOT)/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OCMock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案例解析：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）虚造一个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tableview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OCMock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方法：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expect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：表示该方法必须被调用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stub    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  不是必须被调用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verify  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：用于验证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mock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tableview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的行为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）如果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mock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tableview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在某个方法中调用了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expect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，那么该方法必须在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verify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之前调用，否则测试无法通过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）如果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mock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调用的是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stub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verify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验证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ocmock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tableivew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的时候不关心方法是否掉用过，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只会关心调用过程是否发生异常或有测试被拒绝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506B1-6097-9B4A-8271-C6563A2D962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643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配置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GHUnit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创建一个空的工程，依附于一个工程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）删除所有不用的文件：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appdelegate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类、工程名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TestsTests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文件夹、删除包含的测试目标，保留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Asset.xcassets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 files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文件夹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）从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下载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GHUnit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项目，下载后有一个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Project-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目录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）打开终端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-》cd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Project-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目录下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命令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5)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找到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Project-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/build/Framework/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下面生成的框架就是我们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的目标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6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）添加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GHUnitIOS.framework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到工程中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7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）打开工程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-》build settings -&gt;other link flags (-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all_load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   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ObjC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8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）打开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main.m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：删除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#import “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AppDelegate.h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9)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将主函数的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改为：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 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UIApplicationMain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argc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argv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nil, @"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GHUnitIOSAppDelegate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 </a:t>
            </a: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H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3)</a:t>
            </a:r>
            <a:r>
              <a:rPr lang="zh-CHT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案例		</a:t>
            </a:r>
          </a:p>
          <a:p>
            <a:r>
              <a:rPr lang="zh-CHT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由于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TableDataSource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TableviewController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属于其他的工程，所以需要在当前工程中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 phases-&gt;compile sources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添加对应的实现文件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(.m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文件）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 (void)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testDataSourceInitializing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{  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TableViewCellConfigureBlock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cellConfigureBlock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= ^(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UITableViewCell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*cell, 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NSString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*item) {  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cell.textLabel.text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= item;  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};  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TableDataSource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*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tableSource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= [[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TableDataSource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 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initWithItems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:@[@"1", @"2", @"3"]  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                                    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CellIdentifier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:@"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TestCell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  </a:t>
            </a:r>
          </a:p>
          <a:p>
            <a:r>
              <a:rPr lang="is-I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                                                ConfigureCellBlock:cellConfigureBlock];  </a:t>
            </a:r>
          </a:p>
          <a:p>
            <a:r>
              <a:rPr lang="is-I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GHAssertNotNil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tableSource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@"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TableView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data source should not be nil");  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 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506B1-6097-9B4A-8271-C6563A2D962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9349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16/2/25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水印)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16/2/25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水印)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16/2/25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   单元测试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113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概念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4073396"/>
              </p:ext>
            </p:extLst>
          </p:nvPr>
        </p:nvGraphicFramePr>
        <p:xfrm>
          <a:off x="914400" y="1735138"/>
          <a:ext cx="7313613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361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在计算机编程中，单元测试（又称为模块测试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Unit Testing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）是针对程序模块（软件设计的最小单位）来进行正确性检验的测试工作。程序单元是应用的最小可测试部件。在过程化编程中，一个单元就是单个程序、函数、过程等；对于面向对象编程，最小单元就是方法，包括基类（超类</a:t>
                      </a:r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、抽象类、派生类（子类）中的方法</a:t>
                      </a:r>
                      <a:endParaRPr lang="en-US" altLang="zh-CN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通常来说，程序员每修改一次程序就会进行最少一次单元测试，在编写程序的过程中前后很可能要进行多次单元测试，以证实程序达到软件规格书（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en:Specification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）要求的工作目标，没有程序错误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altLang="zh-CN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zh-CN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一个重要的概念：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TDD(Test-Driven Development)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，即测试驱动开发，该模式要求开发者在编写某个功能的代码之前先将其测试代码写好，然后编写实现代码并进行测试，从而保证实现的代码不会出现问题。因此整个项目的开发进度将由测试来驱动，这有助于开发出高质量而又正确的代码，实现敏捷开发</a:t>
                      </a:r>
                      <a:endParaRPr lang="en-US" altLang="zh-CN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925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单元测试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OCUnit</a:t>
            </a:r>
            <a:r>
              <a:rPr kumimoji="1" lang="zh-CN" altLang="en-US" dirty="0" smtClean="0"/>
              <a:t>（</a:t>
            </a:r>
            <a:r>
              <a:rPr kumimoji="1" lang="en-US" altLang="zh-CN" dirty="0" err="1" smtClean="0"/>
              <a:t>Xcode</a:t>
            </a:r>
            <a:r>
              <a:rPr kumimoji="1" lang="zh-CN" altLang="en-US" dirty="0" smtClean="0"/>
              <a:t>自带的单元测试）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OCMock</a:t>
            </a:r>
            <a:r>
              <a:rPr kumimoji="1" lang="zh-CN" altLang="en-US" dirty="0" smtClean="0"/>
              <a:t>（提供模拟条件）</a:t>
            </a:r>
            <a:endParaRPr kumimoji="1" lang="en-US" altLang="zh-CN" dirty="0"/>
          </a:p>
          <a:p>
            <a:r>
              <a:rPr kumimoji="1" lang="en-US" altLang="zh-CN" dirty="0" err="1" smtClean="0"/>
              <a:t>GHUnit</a:t>
            </a:r>
            <a:r>
              <a:rPr kumimoji="1" lang="zh-CN" altLang="en-US" dirty="0" smtClean="0"/>
              <a:t>（带有</a:t>
            </a:r>
            <a:r>
              <a:rPr kumimoji="1" lang="en-US" altLang="zh-CN" dirty="0" smtClean="0"/>
              <a:t>GUI</a:t>
            </a:r>
            <a:r>
              <a:rPr kumimoji="1" lang="zh-CN" altLang="en-US" dirty="0" smtClean="0"/>
              <a:t>的开源测试框架）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16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OCUnit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8449021"/>
              </p:ext>
            </p:extLst>
          </p:nvPr>
        </p:nvGraphicFramePr>
        <p:xfrm>
          <a:off x="914400" y="1735138"/>
          <a:ext cx="731361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36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、简介：</a:t>
                      </a:r>
                      <a:r>
                        <a:rPr lang="en-US" altLang="zh-CN" dirty="0" err="1" smtClean="0"/>
                        <a:t>Xcode</a:t>
                      </a:r>
                      <a:r>
                        <a:rPr lang="zh-CN" altLang="en-US" dirty="0" smtClean="0"/>
                        <a:t>自带的单元测试工具</a:t>
                      </a:r>
                      <a:endParaRPr lang="en-US" altLang="zh-CN" dirty="0" smtClean="0"/>
                    </a:p>
                    <a:p>
                      <a:r>
                        <a:rPr lang="zh-CN" altLang="zh-CN" dirty="0" smtClean="0"/>
                        <a:t>2</a:t>
                      </a:r>
                      <a:r>
                        <a:rPr lang="zh-CN" altLang="en-US" dirty="0" smtClean="0"/>
                        <a:t>、测试方法：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        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）特点： 以</a:t>
                      </a:r>
                      <a:r>
                        <a:rPr lang="en-US" altLang="zh-CN" dirty="0" smtClean="0"/>
                        <a:t>test</a:t>
                      </a:r>
                      <a:r>
                        <a:rPr lang="zh-CN" altLang="en-US" dirty="0" smtClean="0"/>
                        <a:t>开头，没有返回值，没有参数</a:t>
                      </a:r>
                      <a:endParaRPr lang="en-US" altLang="zh-CN" dirty="0" smtClean="0"/>
                    </a:p>
                    <a:p>
                      <a:r>
                        <a:rPr lang="zh-CN" altLang="zh-CN" dirty="0" smtClean="0"/>
                        <a:t> </a:t>
                      </a:r>
                      <a:r>
                        <a:rPr lang="zh-CN" altLang="en-US" dirty="0" smtClean="0"/>
                        <a:t>    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）执行顺序：字典序排序（数字</a:t>
                      </a:r>
                      <a:r>
                        <a:rPr lang="zh-CN" altLang="zh-CN" dirty="0" smtClean="0"/>
                        <a:t> </a:t>
                      </a:r>
                      <a:r>
                        <a:rPr lang="en-US" altLang="zh-CN" dirty="0" smtClean="0"/>
                        <a:t>&gt;</a:t>
                      </a:r>
                      <a:r>
                        <a:rPr lang="zh-CN" altLang="en-US" dirty="0" smtClean="0"/>
                        <a:t> 小写字母 </a:t>
                      </a:r>
                      <a:r>
                        <a:rPr lang="en-US" altLang="zh-CN" dirty="0" smtClean="0"/>
                        <a:t>&gt;</a:t>
                      </a:r>
                      <a:r>
                        <a:rPr lang="zh-CN" altLang="en-US" dirty="0" smtClean="0"/>
                        <a:t> 大写字母</a:t>
                      </a:r>
                      <a:r>
                        <a:rPr lang="en-US" altLang="zh-CN" dirty="0" smtClean="0"/>
                        <a:t>)</a:t>
                      </a:r>
                    </a:p>
                    <a:p>
                      <a:r>
                        <a:rPr lang="zh-CN" altLang="en-US" dirty="0" smtClean="0"/>
                        <a:t>        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）系统方法：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          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）</a:t>
                      </a:r>
                      <a:r>
                        <a:rPr lang="en-US" altLang="zh-CN" dirty="0" err="1" smtClean="0"/>
                        <a:t>setUp</a:t>
                      </a:r>
                      <a:r>
                        <a:rPr lang="zh-CN" altLang="en-US" dirty="0" smtClean="0"/>
                        <a:t>  ：所有测试方法执行之前都会执行这个方法</a:t>
                      </a:r>
                      <a:endParaRPr lang="en-US" altLang="zh-CN" dirty="0" smtClean="0"/>
                    </a:p>
                    <a:p>
                      <a:r>
                        <a:rPr lang="zh-CN" altLang="zh-CN" dirty="0" smtClean="0"/>
                        <a:t> </a:t>
                      </a:r>
                      <a:r>
                        <a:rPr lang="zh-CN" altLang="en-US" dirty="0" smtClean="0"/>
                        <a:t>    </a:t>
                      </a:r>
                      <a:r>
                        <a:rPr lang="zh-CN" altLang="zh-CN" dirty="0" smtClean="0"/>
                        <a:t> 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）</a:t>
                      </a:r>
                      <a:r>
                        <a:rPr lang="en-US" altLang="zh-CN" dirty="0" err="1" smtClean="0"/>
                        <a:t>tearDown</a:t>
                      </a:r>
                      <a:r>
                        <a:rPr lang="zh-CN" altLang="en-US" dirty="0" smtClean="0"/>
                        <a:t>： 所有测试方法执行之后都会执行这个方法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          3</a:t>
                      </a:r>
                      <a:r>
                        <a:rPr lang="zh-CN" altLang="en-US" dirty="0" smtClean="0"/>
                        <a:t>）</a:t>
                      </a:r>
                      <a:r>
                        <a:rPr lang="en-US" altLang="zh-CN" dirty="0" err="1" smtClean="0"/>
                        <a:t>testExample</a:t>
                      </a:r>
                      <a:r>
                        <a:rPr lang="zh-CN" altLang="en-US" dirty="0" smtClean="0"/>
                        <a:t>：一个测试用例，里面可以写测试代码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          4</a:t>
                      </a:r>
                      <a:r>
                        <a:rPr lang="zh-CN" altLang="en-US" dirty="0" smtClean="0"/>
                        <a:t>）</a:t>
                      </a:r>
                      <a:r>
                        <a:rPr lang="en-US" altLang="zh-CN" dirty="0" err="1" smtClean="0"/>
                        <a:t>testPerformanceExample</a:t>
                      </a:r>
                      <a:r>
                        <a:rPr lang="zh-CN" altLang="en-US" dirty="0" smtClean="0"/>
                        <a:t>：性能测试，测试一段代码执行时常</a:t>
                      </a:r>
                      <a:endParaRPr lang="en-US" altLang="zh-CN" dirty="0" smtClean="0"/>
                    </a:p>
                    <a:p>
                      <a:r>
                        <a:rPr lang="zh-CN" altLang="zh-CN" dirty="0" smtClean="0"/>
                        <a:t>3</a:t>
                      </a:r>
                      <a:r>
                        <a:rPr lang="zh-CN" altLang="en-US" dirty="0" smtClean="0"/>
                        <a:t>、断言宏：</a:t>
                      </a:r>
                      <a:endParaRPr lang="en-US" altLang="zh-CN" dirty="0" smtClean="0"/>
                    </a:p>
                    <a:p>
                      <a:r>
                        <a:rPr lang="zh-CN" altLang="zh-CN" dirty="0" smtClean="0"/>
                        <a:t> </a:t>
                      </a:r>
                      <a:r>
                        <a:rPr lang="zh-CN" altLang="en-US" dirty="0" smtClean="0"/>
                        <a:t>   框架中包含了</a:t>
                      </a:r>
                      <a:r>
                        <a:rPr lang="en-US" altLang="zh-CN" dirty="0" smtClean="0"/>
                        <a:t>18</a:t>
                      </a:r>
                      <a:r>
                        <a:rPr lang="zh-CN" altLang="en-US" dirty="0" smtClean="0"/>
                        <a:t>个断言宏，用来判断测试成功或失败</a:t>
                      </a:r>
                      <a:endParaRPr lang="en-US" altLang="zh-CN" dirty="0" smtClean="0"/>
                    </a:p>
                    <a:p>
                      <a:r>
                        <a:rPr lang="zh-CN" altLang="zh-CN" dirty="0" smtClean="0"/>
                        <a:t>4</a:t>
                      </a:r>
                      <a:r>
                        <a:rPr lang="zh-CN" altLang="en-US" dirty="0" smtClean="0"/>
                        <a:t>、测试用例演示</a:t>
                      </a:r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595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OCMock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0895988"/>
              </p:ext>
            </p:extLst>
          </p:nvPr>
        </p:nvGraphicFramePr>
        <p:xfrm>
          <a:off x="914400" y="1735138"/>
          <a:ext cx="7313613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361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、介绍：</a:t>
                      </a:r>
                    </a:p>
                    <a:p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测试过程中，对于一些不容易构造或不容易获取的对象，此时你可以创建一个虚拟的对象（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mock object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）来完成测试其实现思想就是根据要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mock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的对象的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来创建一个对应的对象，并且设置好该对象的属性和调用预定方法后的动作（例如返回一个值，调用代码块，发送消息等等），然后将其记录到一个数组中，接下来开发者主动调用该方法，最后做一个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verify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（验证），从而判断该方法是否被调用，或者调用过程中是否抛出异常等，宗旨就是没有条件，自行创造条件。</a:t>
                      </a:r>
                      <a:endParaRPr lang="en-US" altLang="zh-CN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zh-CN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、应用场景：</a:t>
                      </a:r>
                      <a:endParaRPr lang="en-US" altLang="zh-CN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）可能要尝试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此才能返回一个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NSError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，通过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mock Object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可以</a:t>
                      </a:r>
                      <a:endParaRPr lang="en-US" altLang="zh-CN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自行创建一个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NSError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对象来测试出错时是否符合预期</a:t>
                      </a:r>
                    </a:p>
                    <a:p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）服务器是内网，在外地或者外网访问不了，可以创建一个虚拟</a:t>
                      </a:r>
                      <a:endParaRPr lang="en-US" altLang="zh-CN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服务器，并返回一些你指定的数据，从而绕过服务器</a:t>
                      </a:r>
                      <a:endParaRPr lang="en-US" altLang="zh-CN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）访问一个数据库，但是访问开销很大，这时可以虚拟一个数据</a:t>
                      </a:r>
                      <a:endParaRPr lang="en-US" altLang="zh-CN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库，并且返回一个自行定制的数据</a:t>
                      </a:r>
                      <a:endParaRPr lang="en-US" altLang="zh-CN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、添加到工程中</a:t>
                      </a:r>
                      <a:endParaRPr lang="en-US" altLang="zh-CN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、测试用例演示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802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GHUnit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0925354"/>
              </p:ext>
            </p:extLst>
          </p:nvPr>
        </p:nvGraphicFramePr>
        <p:xfrm>
          <a:off x="914400" y="1735138"/>
          <a:ext cx="7313613" cy="2011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36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、简介：带有</a:t>
                      </a:r>
                      <a:r>
                        <a:rPr lang="en-US" altLang="zh-CN" dirty="0" smtClean="0"/>
                        <a:t>GUI</a:t>
                      </a:r>
                      <a:r>
                        <a:rPr lang="zh-CN" altLang="en-US" dirty="0" smtClean="0"/>
                        <a:t>的单元测试框架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、断言宏：开头都以</a:t>
                      </a:r>
                      <a:r>
                        <a:rPr lang="en-US" altLang="zh-CN" dirty="0" err="1" smtClean="0"/>
                        <a:t>GHAssert</a:t>
                      </a:r>
                      <a:r>
                        <a:rPr lang="zh-CN" altLang="en-US" dirty="0" smtClean="0"/>
                        <a:t>开头</a:t>
                      </a:r>
                      <a:endParaRPr lang="en-US" altLang="zh-CN" dirty="0" smtClean="0"/>
                    </a:p>
                    <a:p>
                      <a:r>
                        <a:rPr lang="zh-CN" altLang="zh-CN" dirty="0" smtClean="0"/>
                        <a:t>3</a:t>
                      </a:r>
                      <a:r>
                        <a:rPr lang="zh-CN" altLang="en-US" dirty="0" smtClean="0"/>
                        <a:t>、可视化：</a:t>
                      </a:r>
                      <a:endParaRPr lang="en-US" altLang="zh-CN" dirty="0" smtClean="0"/>
                    </a:p>
                    <a:p>
                      <a:r>
                        <a:rPr lang="zh-CN" altLang="zh-CN" dirty="0" smtClean="0"/>
                        <a:t> </a:t>
                      </a:r>
                      <a:r>
                        <a:rPr lang="zh-CN" altLang="en-US" dirty="0" smtClean="0"/>
                        <a:t>     可以通过可视化的界面看到那些测试用例成功还是失败，点击失</a:t>
                      </a:r>
                      <a:endParaRPr lang="en-US" altLang="zh-CN" dirty="0" smtClean="0"/>
                    </a:p>
                    <a:p>
                      <a:r>
                        <a:rPr lang="zh-CN" altLang="zh-CN" dirty="0" smtClean="0"/>
                        <a:t> </a:t>
                      </a:r>
                      <a:r>
                        <a:rPr lang="zh-CN" altLang="en-US" dirty="0" smtClean="0"/>
                        <a:t>     败的测试用例还可以看到终端输出的日志，查看错误的原因</a:t>
                      </a:r>
                      <a:endParaRPr lang="en-US" altLang="zh-CN" dirty="0" smtClean="0"/>
                    </a:p>
                    <a:p>
                      <a:r>
                        <a:rPr lang="zh-CN" altLang="zh-CN" dirty="0" smtClean="0"/>
                        <a:t>4</a:t>
                      </a:r>
                      <a:r>
                        <a:rPr lang="zh-CN" altLang="en-US" dirty="0" smtClean="0"/>
                        <a:t>、配置</a:t>
                      </a:r>
                      <a:endParaRPr lang="en-US" altLang="zh-CN" dirty="0" smtClean="0"/>
                    </a:p>
                    <a:p>
                      <a:r>
                        <a:rPr lang="zh-CN" altLang="zh-CN" dirty="0" smtClean="0"/>
                        <a:t>5</a:t>
                      </a:r>
                      <a:r>
                        <a:rPr lang="zh-CN" altLang="en-US" dirty="0" smtClean="0"/>
                        <a:t>、测试用例演示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41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自动化测试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9916031"/>
              </p:ext>
            </p:extLst>
          </p:nvPr>
        </p:nvGraphicFramePr>
        <p:xfrm>
          <a:off x="914400" y="1735138"/>
          <a:ext cx="731361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36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Automation</a:t>
                      </a:r>
                      <a:r>
                        <a:rPr lang="zh-CN" altLang="en-US" dirty="0" smtClean="0"/>
                        <a:t>： 用于做</a:t>
                      </a:r>
                      <a:r>
                        <a:rPr lang="en-US" altLang="zh-CN" dirty="0" smtClean="0"/>
                        <a:t>UI</a:t>
                      </a:r>
                      <a:r>
                        <a:rPr lang="zh-CN" altLang="en-US" dirty="0" smtClean="0"/>
                        <a:t>自动化测试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、案例演示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230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总结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单元测试非常适合用来做</a:t>
            </a:r>
            <a:r>
              <a:rPr kumimoji="1" lang="en-US" altLang="zh-CN" dirty="0" smtClean="0"/>
              <a:t>APP</a:t>
            </a:r>
            <a:r>
              <a:rPr kumimoji="1" lang="zh-CN" altLang="en-US" smtClean="0"/>
              <a:t>的逻辑以及网络接口的测试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自动化测试以前旧功能或者小的改动</a:t>
            </a:r>
            <a:endParaRPr kumimoji="1" lang="en-US" altLang="zh-CN" dirty="0" smtClean="0"/>
          </a:p>
          <a:p>
            <a:r>
              <a:rPr kumimoji="1" lang="zh-CN" altLang="en-US" dirty="0" smtClean="0"/>
              <a:t>版本代码完成后根据测试人员编写的测试用例进行充分自测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1763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墨水池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墨水池.thmx</Template>
  <TotalTime>628</TotalTime>
  <Words>459</Words>
  <Application>Microsoft Macintosh PowerPoint</Application>
  <PresentationFormat>全屏显示(4:3)</PresentationFormat>
  <Paragraphs>101</Paragraphs>
  <Slides>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墨水池</vt:lpstr>
      <vt:lpstr>   单元测试  </vt:lpstr>
      <vt:lpstr>概念</vt:lpstr>
      <vt:lpstr>单元测试</vt:lpstr>
      <vt:lpstr>OCUnit</vt:lpstr>
      <vt:lpstr>OCMock</vt:lpstr>
      <vt:lpstr>GHUnit</vt:lpstr>
      <vt:lpstr>UI自动化测试</vt:lpstr>
      <vt:lpstr>总结</vt:lpstr>
    </vt:vector>
  </TitlesOfParts>
  <Company>钱方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单元测试  </dc:title>
  <dc:creator>gdy 郭</dc:creator>
  <cp:lastModifiedBy>gdy 郭</cp:lastModifiedBy>
  <cp:revision>22</cp:revision>
  <dcterms:created xsi:type="dcterms:W3CDTF">2016-02-24T16:24:03Z</dcterms:created>
  <dcterms:modified xsi:type="dcterms:W3CDTF">2016-02-25T07:21:58Z</dcterms:modified>
</cp:coreProperties>
</file>