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5EE9-B2E0-3E4F-824C-FB86B82674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24D1-4061-3F48-B876-37E763FF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tacarpentry/datacarpentr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7138"/>
            <a:ext cx="9105900" cy="1470025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rgbClr val="404040"/>
                </a:solidFill>
                <a:latin typeface="Calibri" charset="0"/>
              </a:rPr>
              <a:t>Data Carpentry: workshops to increase data literacy for researchers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19200" y="4184650"/>
            <a:ext cx="7404100" cy="22606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rgbClr val="595959"/>
              </a:solidFill>
              <a:latin typeface="Calibri" charset="0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13316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75" y="-469900"/>
            <a:ext cx="3654425" cy="3652838"/>
          </a:xfrm>
        </p:spPr>
      </p:pic>
    </p:spTree>
    <p:extLst>
      <p:ext uri="{BB962C8B-B14F-4D97-AF65-F5344CB8AC3E}">
        <p14:creationId xmlns:p14="http://schemas.microsoft.com/office/powerpoint/2010/main" val="20465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1" descr="DC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5"/>
          <a:stretch>
            <a:fillRect/>
          </a:stretch>
        </p:blipFill>
        <p:spPr bwMode="auto">
          <a:xfrm>
            <a:off x="2286000" y="4756150"/>
            <a:ext cx="4668838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 dirty="0">
                <a:latin typeface="Calibri" charset="0"/>
              </a:rPr>
              <a:t>What is Data </a:t>
            </a:r>
            <a:r>
              <a:rPr lang="en-US" dirty="0" smtClean="0">
                <a:latin typeface="Calibri" charset="0"/>
              </a:rPr>
              <a:t>Carpentry? </a:t>
            </a:r>
            <a:endParaRPr lang="en-US" dirty="0">
              <a:latin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</a:rPr>
              <a:t> Researchers should be able to </a:t>
            </a:r>
            <a:r>
              <a:rPr lang="en-US" b="1" i="1">
                <a:latin typeface="Calibri" charset="0"/>
              </a:rPr>
              <a:t>retrieve</a:t>
            </a:r>
            <a:r>
              <a:rPr lang="en-US" i="1">
                <a:latin typeface="Calibri" charset="0"/>
              </a:rPr>
              <a:t>, </a:t>
            </a:r>
            <a:r>
              <a:rPr lang="en-US" b="1" i="1">
                <a:latin typeface="Calibri" charset="0"/>
              </a:rPr>
              <a:t>view</a:t>
            </a:r>
            <a:r>
              <a:rPr lang="en-US" i="1">
                <a:latin typeface="Calibri" charset="0"/>
              </a:rPr>
              <a:t>, </a:t>
            </a:r>
            <a:r>
              <a:rPr lang="en-US" b="1" i="1">
                <a:latin typeface="Calibri" charset="0"/>
              </a:rPr>
              <a:t>manipulate</a:t>
            </a:r>
            <a:r>
              <a:rPr lang="en-US" i="1">
                <a:latin typeface="Calibri" charset="0"/>
              </a:rPr>
              <a:t>, </a:t>
            </a:r>
            <a:r>
              <a:rPr lang="en-US" b="1" i="1">
                <a:latin typeface="Calibri" charset="0"/>
              </a:rPr>
              <a:t>analyze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store </a:t>
            </a:r>
            <a:r>
              <a:rPr lang="en-US" i="1">
                <a:latin typeface="Calibri" charset="0"/>
              </a:rPr>
              <a:t>their's and other's data in an </a:t>
            </a:r>
            <a:r>
              <a:rPr lang="en-US" b="1" i="1">
                <a:latin typeface="Calibri" charset="0"/>
              </a:rPr>
              <a:t>open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reproducible </a:t>
            </a:r>
            <a:r>
              <a:rPr lang="en-US" i="1">
                <a:latin typeface="Calibri" charset="0"/>
              </a:rPr>
              <a:t>way. Researchers learn best when material is taught in their domain, so workshops will be </a:t>
            </a:r>
            <a:r>
              <a:rPr lang="en-US" b="1" i="1">
                <a:latin typeface="Calibri" charset="0"/>
              </a:rPr>
              <a:t>domain</a:t>
            </a:r>
            <a:r>
              <a:rPr lang="en-US" i="1">
                <a:latin typeface="Calibri" charset="0"/>
              </a:rPr>
              <a:t>-</a:t>
            </a:r>
            <a:r>
              <a:rPr lang="en-US" b="1" i="1">
                <a:latin typeface="Calibri" charset="0"/>
              </a:rPr>
              <a:t>specific</a:t>
            </a:r>
            <a:r>
              <a:rPr lang="en-US" i="1">
                <a:latin typeface="Calibri" charset="0"/>
              </a:rPr>
              <a:t>.</a:t>
            </a:r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6527800" y="3236913"/>
            <a:ext cx="2695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charset="0"/>
              </a:rPr>
              <a:t>Partner </a:t>
            </a:r>
            <a:r>
              <a:rPr lang="en-US" b="1" dirty="0" err="1">
                <a:latin typeface="Calibri" charset="0"/>
              </a:rPr>
              <a:t>organisation</a:t>
            </a:r>
            <a:r>
              <a:rPr lang="en-US" b="1" dirty="0">
                <a:latin typeface="Calibri" charset="0"/>
              </a:rPr>
              <a:t> to Software Carpentry </a:t>
            </a:r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336550" y="343535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charset="0"/>
              </a:rPr>
              <a:t>Hands-on workshops</a:t>
            </a:r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auto">
          <a:xfrm>
            <a:off x="701675" y="2266950"/>
            <a:ext cx="255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charset="0"/>
              </a:rPr>
              <a:t>Training specifically designed for scientists </a:t>
            </a:r>
          </a:p>
        </p:txBody>
      </p:sp>
      <p:sp>
        <p:nvSpPr>
          <p:cNvPr id="14344" name="Rectangle 19"/>
          <p:cNvSpPr>
            <a:spLocks noChangeArrowheads="1"/>
          </p:cNvSpPr>
          <p:nvPr/>
        </p:nvSpPr>
        <p:spPr bwMode="auto">
          <a:xfrm>
            <a:off x="2286000" y="3190875"/>
            <a:ext cx="424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for novices:</a:t>
            </a:r>
          </a:p>
          <a:p>
            <a:pPr algn="ctr"/>
            <a:r>
              <a:rPr lang="en-US" dirty="0">
                <a:latin typeface="Calibri" charset="0"/>
              </a:rPr>
              <a:t>there are no prerequisites, and no prior knowledge about the tools is assumed</a:t>
            </a:r>
          </a:p>
        </p:txBody>
      </p:sp>
      <p:pic>
        <p:nvPicPr>
          <p:cNvPr id="143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8" y="4081463"/>
            <a:ext cx="11842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46500" y="2266950"/>
            <a:ext cx="54371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Calibri" charset="0"/>
              </a:rPr>
              <a:t>http://</a:t>
            </a:r>
            <a:r>
              <a:rPr lang="en-US" sz="2800" b="1" dirty="0" err="1">
                <a:solidFill>
                  <a:srgbClr val="404040"/>
                </a:solidFill>
                <a:latin typeface="Calibri" charset="0"/>
              </a:rPr>
              <a:t>datacarpentry.org</a:t>
            </a:r>
            <a:endParaRPr lang="en-US" sz="2800" b="1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9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933950"/>
            <a:ext cx="2413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>
                <a:latin typeface="Calibri" charset="0"/>
              </a:rPr>
              <a:t>Who is Data Carpentry 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03200" y="915988"/>
            <a:ext cx="84201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Project lead: </a:t>
            </a:r>
          </a:p>
          <a:p>
            <a:pPr lvl="1"/>
            <a:r>
              <a:rPr lang="en-US" dirty="0">
                <a:latin typeface="Calibri" charset="0"/>
              </a:rPr>
              <a:t>Tracy K. Teal (Michigan State University) </a:t>
            </a:r>
          </a:p>
          <a:p>
            <a:pPr>
              <a:buFont typeface="Arial" charset="0"/>
              <a:buChar char="•"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Steering Committee: </a:t>
            </a:r>
          </a:p>
          <a:p>
            <a:pPr lvl="1"/>
            <a:r>
              <a:rPr lang="en-US" dirty="0">
                <a:latin typeface="Calibri" charset="0"/>
              </a:rPr>
              <a:t>Karen A. Cranston (National Evolutionary Synthesis Center, </a:t>
            </a:r>
            <a:r>
              <a:rPr lang="en-US" dirty="0" err="1">
                <a:latin typeface="Calibri" charset="0"/>
              </a:rPr>
              <a:t>NESCent</a:t>
            </a:r>
            <a:r>
              <a:rPr lang="en-US" dirty="0">
                <a:latin typeface="Calibri" charset="0"/>
              </a:rPr>
              <a:t>)  </a:t>
            </a:r>
          </a:p>
          <a:p>
            <a:pPr lvl="1"/>
            <a:r>
              <a:rPr lang="en-US" dirty="0">
                <a:latin typeface="Calibri" charset="0"/>
              </a:rPr>
              <a:t>Hilmar Lapp (National Evolutionary Synthesis Center, </a:t>
            </a:r>
            <a:r>
              <a:rPr lang="en-US" dirty="0" err="1">
                <a:latin typeface="Calibri" charset="0"/>
              </a:rPr>
              <a:t>NESCent</a:t>
            </a:r>
            <a:r>
              <a:rPr lang="en-US" dirty="0">
                <a:latin typeface="Calibri" charset="0"/>
              </a:rPr>
              <a:t>) </a:t>
            </a:r>
          </a:p>
          <a:p>
            <a:pPr lvl="1"/>
            <a:r>
              <a:rPr lang="en-US" dirty="0">
                <a:latin typeface="Calibri" charset="0"/>
              </a:rPr>
              <a:t>Ethan White (Utah State University) </a:t>
            </a:r>
          </a:p>
          <a:p>
            <a:pPr lvl="1"/>
            <a:r>
              <a:rPr lang="en-US" dirty="0">
                <a:latin typeface="Calibri" charset="0"/>
              </a:rPr>
              <a:t>Greg Wilson (Software Carpentry Foundation)</a:t>
            </a:r>
          </a:p>
          <a:p>
            <a:pPr lvl="1"/>
            <a:r>
              <a:rPr lang="en-US" dirty="0" err="1">
                <a:latin typeface="Calibri" charset="0"/>
              </a:rPr>
              <a:t>Karthik</a:t>
            </a:r>
            <a:r>
              <a:rPr lang="en-US" dirty="0">
                <a:latin typeface="Calibri" charset="0"/>
              </a:rPr>
              <a:t> Ram (University of California)</a:t>
            </a:r>
          </a:p>
          <a:p>
            <a:pPr lvl="1"/>
            <a:r>
              <a:rPr lang="en-US" dirty="0">
                <a:latin typeface="Calibri" charset="0"/>
              </a:rPr>
              <a:t>Aleksandra </a:t>
            </a:r>
            <a:r>
              <a:rPr lang="en-US" dirty="0" err="1">
                <a:latin typeface="Calibri" charset="0"/>
              </a:rPr>
              <a:t>Pawlik</a:t>
            </a:r>
            <a:r>
              <a:rPr lang="en-US" dirty="0">
                <a:latin typeface="Calibri" charset="0"/>
              </a:rPr>
              <a:t> (University of Manchester)</a:t>
            </a:r>
          </a:p>
          <a:p>
            <a:pPr>
              <a:buFont typeface="Arial" charset="0"/>
              <a:buChar char="•"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Administrators: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Tracy Teal (DC) and </a:t>
            </a:r>
            <a:r>
              <a:rPr lang="en-US" dirty="0" err="1" smtClean="0">
                <a:latin typeface="Calibri" charset="0"/>
              </a:rPr>
              <a:t>Giacomo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Peru (SSI)</a:t>
            </a:r>
          </a:p>
          <a:p>
            <a:pPr>
              <a:buFont typeface="Arial" charset="0"/>
              <a:buChar char="•"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Assessment support: </a:t>
            </a:r>
            <a:r>
              <a:rPr lang="en-US" dirty="0">
                <a:latin typeface="Calibri" charset="0"/>
              </a:rPr>
              <a:t>Shari Ellis, </a:t>
            </a:r>
            <a:r>
              <a:rPr lang="en-US" dirty="0" err="1">
                <a:latin typeface="Calibri" charset="0"/>
              </a:rPr>
              <a:t>iDigBio</a:t>
            </a:r>
            <a:r>
              <a:rPr lang="en-US" dirty="0">
                <a:latin typeface="Calibri" charset="0"/>
              </a:rPr>
              <a:t> </a:t>
            </a:r>
          </a:p>
          <a:p>
            <a:pPr>
              <a:buFont typeface="Arial" charset="0"/>
              <a:buChar char="•"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Instructors: </a:t>
            </a:r>
            <a:r>
              <a:rPr lang="en-US" dirty="0">
                <a:latin typeface="Calibri" charset="0"/>
              </a:rPr>
              <a:t>international volunteer network</a:t>
            </a:r>
          </a:p>
          <a:p>
            <a:endParaRPr lang="en-US" b="1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 Funders and partnership </a:t>
            </a:r>
            <a:r>
              <a:rPr lang="en-US" b="1" dirty="0" err="1">
                <a:latin typeface="Calibri" charset="0"/>
              </a:rPr>
              <a:t>organisations</a:t>
            </a:r>
            <a:r>
              <a:rPr lang="en-US" dirty="0">
                <a:latin typeface="Calibri" charset="0"/>
              </a:rPr>
              <a:t>  </a:t>
            </a:r>
          </a:p>
          <a:p>
            <a:endParaRPr lang="en-US" dirty="0">
              <a:latin typeface="Calibri" charset="0"/>
            </a:endParaRP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3784600"/>
            <a:ext cx="122872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5010150"/>
            <a:ext cx="12493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5556250"/>
            <a:ext cx="1663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 descr="ELIXIR_UNITEDKINGDOM_white_backgrou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4692650"/>
            <a:ext cx="88423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886075"/>
            <a:ext cx="22796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656013"/>
            <a:ext cx="17399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4270375"/>
            <a:ext cx="17383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6027738"/>
            <a:ext cx="18843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075363"/>
            <a:ext cx="1244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4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>
                <a:latin typeface="Calibri" charset="0"/>
              </a:rPr>
              <a:t>Target audience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ight Arrow 4"/>
          <p:cNvSpPr/>
          <p:nvPr/>
        </p:nvSpPr>
        <p:spPr>
          <a:xfrm rot="2828971">
            <a:off x="261938" y="5154613"/>
            <a:ext cx="1473200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/>
          <p:cNvSpPr/>
          <p:nvPr/>
        </p:nvSpPr>
        <p:spPr>
          <a:xfrm rot="7337120">
            <a:off x="7639844" y="5122069"/>
            <a:ext cx="1296988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1727200" y="5756275"/>
            <a:ext cx="6007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1"/>
              <a:t>Data + spreadsheets + some statistics and…?</a:t>
            </a:r>
          </a:p>
          <a:p>
            <a:endParaRPr lang="en-US"/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2387600" y="4725988"/>
            <a:ext cx="469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Some knowledge of scripting, using workflow tools, command line  </a:t>
            </a:r>
          </a:p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2325" y="5600700"/>
            <a:ext cx="5283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13"/>
            <a:ext cx="3797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3060700" y="3060700"/>
            <a:ext cx="3492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Good knowledge of programming (R, Python or other), structured data, metadata, proficiency in building workflows and automating tasks</a:t>
            </a:r>
          </a:p>
          <a:p>
            <a:endParaRPr lang="en-US"/>
          </a:p>
        </p:txBody>
      </p:sp>
      <p:sp>
        <p:nvSpPr>
          <p:cNvPr id="16395" name="TextBox 17"/>
          <p:cNvSpPr txBox="1">
            <a:spLocks noChangeArrowheads="1"/>
          </p:cNvSpPr>
          <p:nvPr/>
        </p:nvSpPr>
        <p:spPr bwMode="auto">
          <a:xfrm>
            <a:off x="268288" y="1562100"/>
            <a:ext cx="2717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b="1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/>
              <a:t>ecology</a:t>
            </a:r>
          </a:p>
          <a:p>
            <a:pPr algn="ctr">
              <a:spcBef>
                <a:spcPts val="1200"/>
              </a:spcBef>
            </a:pPr>
            <a:r>
              <a:rPr lang="en-US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/>
              <a:t>digital humanities</a:t>
            </a:r>
          </a:p>
          <a:p>
            <a:pPr algn="ctr">
              <a:spcBef>
                <a:spcPts val="1200"/>
              </a:spcBef>
            </a:pPr>
            <a:r>
              <a:rPr lang="en-US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/>
              <a:t>….</a:t>
            </a:r>
          </a:p>
          <a:p>
            <a:pPr algn="ctr"/>
            <a:endParaRPr lang="en-US"/>
          </a:p>
          <a:p>
            <a:endParaRPr lang="en-US"/>
          </a:p>
        </p:txBody>
      </p:sp>
      <p:sp>
        <p:nvSpPr>
          <p:cNvPr id="16396" name="TextBox 18"/>
          <p:cNvSpPr txBox="1">
            <a:spLocks noChangeArrowheads="1"/>
          </p:cNvSpPr>
          <p:nvPr/>
        </p:nvSpPr>
        <p:spPr bwMode="auto">
          <a:xfrm>
            <a:off x="6764338" y="1643063"/>
            <a:ext cx="2239962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b="1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/>
              <a:t>postdoctoral researchers</a:t>
            </a:r>
          </a:p>
          <a:p>
            <a:pPr algn="ctr">
              <a:spcBef>
                <a:spcPts val="1200"/>
              </a:spcBef>
            </a:pPr>
            <a:r>
              <a:rPr lang="en-US"/>
              <a:t>research assistants</a:t>
            </a:r>
          </a:p>
          <a:p>
            <a:pPr algn="ctr">
              <a:spcBef>
                <a:spcPts val="1200"/>
              </a:spcBef>
            </a:pPr>
            <a:r>
              <a:rPr lang="en-US"/>
              <a:t>researchers in industry</a:t>
            </a:r>
          </a:p>
          <a:p>
            <a:pPr algn="ctr">
              <a:spcBef>
                <a:spcPts val="1200"/>
              </a:spcBef>
            </a:pPr>
            <a:r>
              <a:rPr lang="en-US"/>
              <a:t>….</a:t>
            </a:r>
          </a:p>
          <a:p>
            <a:pPr algn="ctr"/>
            <a:endParaRPr lang="en-US"/>
          </a:p>
          <a:p>
            <a:endParaRPr lang="en-US"/>
          </a:p>
        </p:txBody>
      </p:sp>
      <p:sp>
        <p:nvSpPr>
          <p:cNvPr id="16397" name="TextBox 19"/>
          <p:cNvSpPr txBox="1">
            <a:spLocks noChangeArrowheads="1"/>
          </p:cNvSpPr>
          <p:nvPr/>
        </p:nvSpPr>
        <p:spPr bwMode="auto">
          <a:xfrm>
            <a:off x="3340100" y="1262063"/>
            <a:ext cx="2717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/>
              <a:t>SKILLS</a:t>
            </a:r>
          </a:p>
          <a:p>
            <a:endParaRPr lang="en-US"/>
          </a:p>
        </p:txBody>
      </p:sp>
      <p:sp>
        <p:nvSpPr>
          <p:cNvPr id="16398" name="TextBox 20"/>
          <p:cNvSpPr txBox="1">
            <a:spLocks noChangeArrowheads="1"/>
          </p:cNvSpPr>
          <p:nvPr/>
        </p:nvSpPr>
        <p:spPr bwMode="auto">
          <a:xfrm>
            <a:off x="3340100" y="1847850"/>
            <a:ext cx="271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Full </a:t>
            </a:r>
          </a:p>
          <a:p>
            <a:pPr algn="ctr"/>
            <a:r>
              <a:rPr lang="en-US"/>
              <a:t>computational </a:t>
            </a:r>
          </a:p>
          <a:p>
            <a:pPr algn="ctr"/>
            <a:r>
              <a:rPr lang="en-US"/>
              <a:t>lab </a:t>
            </a:r>
          </a:p>
          <a:p>
            <a:pPr algn="ctr"/>
            <a:r>
              <a:rPr lang="en-US"/>
              <a:t>skillset</a:t>
            </a:r>
          </a:p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8000"/>
            <a:ext cx="1968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96963"/>
            <a:ext cx="44577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>
                <a:latin typeface="Calibri" charset="0"/>
              </a:rPr>
              <a:t>Workshops &amp; Curriculum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5900" y="3441700"/>
            <a:ext cx="8851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58775">
              <a:lnSpc>
                <a:spcPct val="150000"/>
              </a:lnSpc>
              <a:buSzPct val="100000"/>
            </a:pPr>
            <a:r>
              <a:rPr lang="en-US" b="1">
                <a:latin typeface="Calibri" charset="0"/>
              </a:rPr>
              <a:t>Core curriculum</a:t>
            </a:r>
          </a:p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Effective use of spreadsheets</a:t>
            </a:r>
          </a:p>
          <a:p>
            <a:pPr indent="358775">
              <a:lnSpc>
                <a:spcPct val="150000"/>
              </a:lnSpc>
              <a:buFont typeface="Arial" charset="0"/>
              <a:buChar char="•"/>
            </a:pPr>
            <a:r>
              <a:rPr lang="en-US">
                <a:latin typeface="Calibri" charset="0"/>
              </a:rPr>
              <a:t>Limitations and caveats of data analysis using spreadsheets</a:t>
            </a:r>
          </a:p>
          <a:p>
            <a:pPr indent="358775">
              <a:lnSpc>
                <a:spcPct val="150000"/>
              </a:lnSpc>
              <a:buFont typeface="Arial" charset="0"/>
              <a:buChar char="•"/>
            </a:pPr>
            <a:r>
              <a:rPr lang="en-US">
                <a:latin typeface="Calibri" charset="0"/>
              </a:rPr>
              <a:t>Moving from spreadsheets  into more powerful tools (R or Python)</a:t>
            </a:r>
          </a:p>
          <a:p>
            <a:pPr indent="358775">
              <a:lnSpc>
                <a:spcPct val="150000"/>
              </a:lnSpc>
              <a:buFont typeface="Arial" charset="0"/>
              <a:buChar char="•"/>
            </a:pPr>
            <a:r>
              <a:rPr lang="en-US">
                <a:latin typeface="Calibri" charset="0"/>
              </a:rPr>
              <a:t>Using databases (introduction to SQL)</a:t>
            </a:r>
          </a:p>
          <a:p>
            <a:pPr indent="358775">
              <a:lnSpc>
                <a:spcPct val="150000"/>
              </a:lnSpc>
              <a:buFont typeface="Arial" charset="0"/>
              <a:buChar char="•"/>
            </a:pPr>
            <a:r>
              <a:rPr lang="en-US">
                <a:latin typeface="Calibri" charset="0"/>
              </a:rPr>
              <a:t>Workflows and automating repetitive tasks (command line shell and shell scripts)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68300" y="1295400"/>
            <a:ext cx="46355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2 days </a:t>
            </a:r>
          </a:p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Hands-on</a:t>
            </a:r>
          </a:p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Qualified instructors</a:t>
            </a:r>
          </a:p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Helpers</a:t>
            </a:r>
          </a:p>
          <a:p>
            <a:pPr indent="358775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>
                <a:latin typeface="Calibri" charset="0"/>
              </a:rPr>
              <a:t>Post-it notes! </a:t>
            </a:r>
          </a:p>
        </p:txBody>
      </p:sp>
    </p:spTree>
    <p:extLst>
      <p:ext uri="{BB962C8B-B14F-4D97-AF65-F5344CB8AC3E}">
        <p14:creationId xmlns:p14="http://schemas.microsoft.com/office/powerpoint/2010/main" val="783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>
                <a:latin typeface="Calibri" charset="0"/>
              </a:rPr>
              <a:t>Progress so far 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-50800" y="3340100"/>
            <a:ext cx="4622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58775">
              <a:lnSpc>
                <a:spcPct val="150000"/>
              </a:lnSpc>
            </a:pPr>
            <a:endParaRPr lang="en-US">
              <a:latin typeface="Calibri" charset="0"/>
            </a:endParaRPr>
          </a:p>
          <a:p>
            <a:pPr indent="358775">
              <a:lnSpc>
                <a:spcPct val="150000"/>
              </a:lnSpc>
            </a:pPr>
            <a:endParaRPr lang="en-US">
              <a:latin typeface="Calibri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15900" y="1096963"/>
            <a:ext cx="7416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Calibri" charset="0"/>
              </a:rPr>
              <a:t>Workshops</a:t>
            </a:r>
            <a:r>
              <a:rPr lang="en-US" sz="2000" dirty="0">
                <a:latin typeface="Calibri" charset="0"/>
              </a:rPr>
              <a:t>: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sz="1600" b="1" dirty="0" smtClean="0">
                <a:latin typeface="Calibri" charset="0"/>
              </a:rPr>
              <a:t>10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>
                <a:latin typeface="Calibri" charset="0"/>
              </a:rPr>
              <a:t>in total </a:t>
            </a:r>
          </a:p>
          <a:p>
            <a:r>
              <a:rPr lang="en-US" sz="1600" dirty="0">
                <a:latin typeface="Calibri" charset="0"/>
              </a:rPr>
              <a:t>	</a:t>
            </a:r>
            <a:r>
              <a:rPr lang="en-US" sz="1600" b="1" dirty="0">
                <a:latin typeface="Calibri" charset="0"/>
              </a:rPr>
              <a:t>4</a:t>
            </a:r>
            <a:r>
              <a:rPr lang="en-US" sz="1600" dirty="0">
                <a:latin typeface="Calibri" charset="0"/>
              </a:rPr>
              <a:t> at the NSF BIO Centers</a:t>
            </a:r>
          </a:p>
          <a:p>
            <a:pPr lvl="2" indent="457200">
              <a:buFont typeface="Arial" charset="0"/>
              <a:buChar char="•"/>
            </a:pPr>
            <a:r>
              <a:rPr lang="en-US" sz="1600" dirty="0" err="1">
                <a:latin typeface="Calibri" charset="0"/>
              </a:rPr>
              <a:t>iDigBio</a:t>
            </a:r>
            <a:endParaRPr lang="en-US" sz="1600" dirty="0">
              <a:latin typeface="Calibri" charset="0"/>
            </a:endParaRPr>
          </a:p>
          <a:p>
            <a:pPr lvl="2" indent="45720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BEACON</a:t>
            </a:r>
          </a:p>
          <a:p>
            <a:pPr lvl="2" indent="45720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SESYNC</a:t>
            </a:r>
          </a:p>
          <a:p>
            <a:pPr lvl="2" indent="457200">
              <a:buFont typeface="Arial" charset="0"/>
              <a:buChar char="•"/>
            </a:pPr>
            <a:r>
              <a:rPr lang="en-US" sz="1600" dirty="0" err="1" smtClean="0">
                <a:latin typeface="Calibri" charset="0"/>
              </a:rPr>
              <a:t>NESCent</a:t>
            </a: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	</a:t>
            </a:r>
            <a:r>
              <a:rPr lang="en-US" sz="1600" dirty="0" smtClean="0">
                <a:latin typeface="Calibri" charset="0"/>
              </a:rPr>
              <a:t>Data </a:t>
            </a:r>
            <a:r>
              <a:rPr lang="en-US" sz="1600" dirty="0">
                <a:latin typeface="Calibri" charset="0"/>
              </a:rPr>
              <a:t>Carpentry </a:t>
            </a:r>
            <a:r>
              <a:rPr lang="en-US" sz="1600" dirty="0" smtClean="0">
                <a:latin typeface="Calibri" charset="0"/>
              </a:rPr>
              <a:t>workshops </a:t>
            </a:r>
            <a:r>
              <a:rPr lang="en-US" sz="1600" dirty="0">
                <a:latin typeface="Calibri" charset="0"/>
              </a:rPr>
              <a:t>in the </a:t>
            </a:r>
            <a:r>
              <a:rPr lang="en-US" sz="1600" dirty="0" smtClean="0">
                <a:latin typeface="Calibri" charset="0"/>
              </a:rPr>
              <a:t>UK, Finland and Bangalore (CODATA)</a:t>
            </a:r>
          </a:p>
          <a:p>
            <a:endParaRPr lang="en-US" sz="2400" dirty="0" smtClean="0">
              <a:latin typeface="Calibri" charset="0"/>
            </a:endParaRPr>
          </a:p>
          <a:p>
            <a:r>
              <a:rPr lang="en-US" sz="2000" b="1" dirty="0" err="1" smtClean="0">
                <a:latin typeface="Calibri" charset="0"/>
              </a:rPr>
              <a:t>Hackathons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for material development</a:t>
            </a:r>
          </a:p>
          <a:p>
            <a:r>
              <a:rPr lang="en-US" sz="1600" dirty="0">
                <a:latin typeface="Calibri" charset="0"/>
              </a:rPr>
              <a:t>	</a:t>
            </a:r>
            <a:r>
              <a:rPr lang="en-US" sz="1600" dirty="0" smtClean="0">
                <a:latin typeface="Calibri" charset="0"/>
              </a:rPr>
              <a:t>Genomics materials </a:t>
            </a:r>
            <a:r>
              <a:rPr lang="en-US" sz="1600" dirty="0" err="1" smtClean="0">
                <a:latin typeface="Calibri" charset="0"/>
              </a:rPr>
              <a:t>hackathon</a:t>
            </a:r>
            <a:r>
              <a:rPr lang="en-US" sz="1600" dirty="0" smtClean="0">
                <a:latin typeface="Calibri" charset="0"/>
              </a:rPr>
              <a:t> at CSHL </a:t>
            </a:r>
          </a:p>
          <a:p>
            <a:r>
              <a:rPr lang="en-US" sz="1600" dirty="0">
                <a:latin typeface="Calibri" charset="0"/>
              </a:rPr>
              <a:t>	</a:t>
            </a:r>
            <a:r>
              <a:rPr lang="en-US" sz="1600" dirty="0" smtClean="0">
                <a:latin typeface="Calibri" charset="0"/>
              </a:rPr>
              <a:t>ELIXIR </a:t>
            </a:r>
            <a:r>
              <a:rPr lang="en-US" sz="1600" dirty="0" err="1" smtClean="0">
                <a:latin typeface="Calibri" charset="0"/>
              </a:rPr>
              <a:t>hackathon</a:t>
            </a:r>
            <a:r>
              <a:rPr lang="en-US" sz="1600" dirty="0" smtClean="0">
                <a:latin typeface="Calibri" charset="0"/>
              </a:rPr>
              <a:t> in Finland</a:t>
            </a:r>
          </a:p>
          <a:p>
            <a:r>
              <a:rPr lang="en-US" sz="1600" dirty="0">
                <a:latin typeface="Calibri" charset="0"/>
              </a:rPr>
              <a:t>	</a:t>
            </a:r>
            <a:r>
              <a:rPr lang="en-US" sz="1600" dirty="0" smtClean="0">
                <a:latin typeface="Calibri" charset="0"/>
              </a:rPr>
              <a:t>Plans for Geospatial data lessons </a:t>
            </a:r>
            <a:r>
              <a:rPr lang="en-US" sz="1600" dirty="0" err="1" smtClean="0">
                <a:latin typeface="Calibri" charset="0"/>
              </a:rPr>
              <a:t>hackathon</a:t>
            </a:r>
            <a:endParaRPr lang="en-US" sz="16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  <a:p>
            <a:r>
              <a:rPr lang="en-US" sz="2000" b="1" dirty="0">
                <a:latin typeface="Calibri" charset="0"/>
              </a:rPr>
              <a:t>Open source materials   </a:t>
            </a:r>
            <a:r>
              <a:rPr lang="en-US" dirty="0">
                <a:latin typeface="Calibri" charset="0"/>
                <a:hlinkClick r:id="rId2"/>
              </a:rPr>
              <a:t>https://github.com/datacarpentry/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b="1" dirty="0">
                <a:latin typeface="Calibri" charset="0"/>
              </a:rPr>
              <a:t>Partnership</a:t>
            </a:r>
            <a:r>
              <a:rPr lang="en-US" dirty="0">
                <a:latin typeface="Calibri" charset="0"/>
              </a:rPr>
              <a:t> with Software Carpentry Foundation</a:t>
            </a:r>
          </a:p>
          <a:p>
            <a:endParaRPr lang="en-US" sz="24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9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>
                <a:latin typeface="Calibri" charset="0"/>
              </a:rPr>
              <a:t>Plans for the future</a:t>
            </a:r>
          </a:p>
        </p:txBody>
      </p:sp>
      <p:pic>
        <p:nvPicPr>
          <p:cNvPr id="20483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1354238"/>
            <a:ext cx="13938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1096963"/>
            <a:ext cx="7734300" cy="31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endParaRPr lang="en-US" dirty="0">
              <a:latin typeface="Calibri" charset="0"/>
            </a:endParaRPr>
          </a:p>
          <a:p>
            <a:pPr indent="457200"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Workshops and </a:t>
            </a:r>
            <a:r>
              <a:rPr lang="en-US" dirty="0" err="1" smtClean="0">
                <a:latin typeface="Calibri" charset="0"/>
              </a:rPr>
              <a:t>hackathons</a:t>
            </a:r>
            <a:r>
              <a:rPr lang="en-US" dirty="0" smtClean="0">
                <a:latin typeface="Calibri" charset="0"/>
              </a:rPr>
              <a:t> in the United States and internationally</a:t>
            </a:r>
            <a:endParaRPr lang="en-US" dirty="0">
              <a:latin typeface="Calibri" charset="0"/>
            </a:endParaRPr>
          </a:p>
          <a:p>
            <a:pPr indent="4572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Aim for </a:t>
            </a:r>
            <a:r>
              <a:rPr lang="en-US" b="1" dirty="0" smtClean="0">
                <a:latin typeface="Calibri" charset="0"/>
              </a:rPr>
              <a:t>24 workshops </a:t>
            </a:r>
            <a:r>
              <a:rPr lang="en-US" dirty="0" smtClean="0">
                <a:latin typeface="Calibri" charset="0"/>
              </a:rPr>
              <a:t>in the first calendar year (</a:t>
            </a:r>
            <a:r>
              <a:rPr lang="en-US" b="1" dirty="0" smtClean="0">
                <a:latin typeface="Calibri" charset="0"/>
              </a:rPr>
              <a:t>2015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indent="4572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Working with ELIXIR Europe and UK to run workshops there and Research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</a:rPr>
              <a:t>Platforms in Australia.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alibri" charset="0"/>
              </a:rPr>
              <a:t>Working to develop a sustainable plan for delivering workshops and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</a:rPr>
              <a:t>developing material in new domains (NSF, Moore Foundation) 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>
                <a:latin typeface="Calibri" charset="0"/>
              </a:rPr>
              <a:t>  </a:t>
            </a:r>
            <a:endParaRPr lang="en-US" dirty="0">
              <a:latin typeface="Calibri" charset="0"/>
            </a:endParaRPr>
          </a:p>
        </p:txBody>
      </p:sp>
      <p:pic>
        <p:nvPicPr>
          <p:cNvPr id="2048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67188"/>
            <a:ext cx="2614613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74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3"/>
          </a:xfrm>
        </p:spPr>
        <p:txBody>
          <a:bodyPr/>
          <a:lstStyle/>
          <a:p>
            <a:pPr algn="l"/>
            <a:r>
              <a:rPr lang="en-US" dirty="0">
                <a:latin typeface="Calibri" charset="0"/>
              </a:rPr>
              <a:t>Our </a:t>
            </a:r>
            <a:r>
              <a:rPr lang="en-US" dirty="0" smtClean="0">
                <a:latin typeface="Calibri" charset="0"/>
              </a:rPr>
              <a:t>workshop</a:t>
            </a:r>
            <a:endParaRPr lang="en-US" dirty="0"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00" y="1096963"/>
            <a:ext cx="8509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400" dirty="0">
                <a:latin typeface="Calibri" charset="0"/>
              </a:rPr>
              <a:t>    </a:t>
            </a:r>
            <a:r>
              <a:rPr lang="pl-PL" sz="2400" dirty="0" err="1" smtClean="0">
                <a:latin typeface="Calibri" charset="0"/>
              </a:rPr>
              <a:t>Focused</a:t>
            </a:r>
            <a:r>
              <a:rPr lang="pl-PL" sz="2400" dirty="0" smtClean="0">
                <a:latin typeface="Calibri" charset="0"/>
              </a:rPr>
              <a:t> on learning R and </a:t>
            </a:r>
            <a:r>
              <a:rPr lang="pl-PL" sz="2400" dirty="0" err="1" smtClean="0">
                <a:latin typeface="Calibri" charset="0"/>
              </a:rPr>
              <a:t>text</a:t>
            </a:r>
            <a:r>
              <a:rPr lang="pl-PL" sz="2400" dirty="0" smtClean="0">
                <a:latin typeface="Calibri" charset="0"/>
              </a:rPr>
              <a:t> </a:t>
            </a:r>
            <a:r>
              <a:rPr lang="pl-PL" sz="2400" dirty="0" err="1" smtClean="0">
                <a:latin typeface="Calibri" charset="0"/>
              </a:rPr>
              <a:t>mining</a:t>
            </a:r>
            <a:r>
              <a:rPr lang="pl-PL" sz="2400" dirty="0" smtClean="0">
                <a:latin typeface="Calibri" charset="0"/>
              </a:rPr>
              <a:t>, </a:t>
            </a:r>
            <a:r>
              <a:rPr lang="pl-PL" sz="2400" dirty="0" err="1" smtClean="0">
                <a:latin typeface="Calibri" charset="0"/>
              </a:rPr>
              <a:t>introducing</a:t>
            </a:r>
            <a:r>
              <a:rPr lang="pl-PL" sz="2400" dirty="0" smtClean="0">
                <a:latin typeface="Calibri" charset="0"/>
              </a:rPr>
              <a:t> </a:t>
            </a:r>
            <a:r>
              <a:rPr lang="pl-PL" sz="2400" dirty="0" err="1" smtClean="0">
                <a:latin typeface="Calibri" charset="0"/>
              </a:rPr>
              <a:t>tools</a:t>
            </a:r>
            <a:r>
              <a:rPr lang="pl-PL" sz="2400" dirty="0" smtClean="0">
                <a:latin typeface="Calibri" charset="0"/>
              </a:rPr>
              <a:t> and </a:t>
            </a:r>
            <a:r>
              <a:rPr lang="pl-PL" sz="2400" dirty="0" err="1" smtClean="0">
                <a:latin typeface="Calibri" charset="0"/>
              </a:rPr>
              <a:t>concepts</a:t>
            </a:r>
            <a:r>
              <a:rPr lang="en-US" sz="2400" dirty="0" smtClean="0">
                <a:latin typeface="Calibri" charset="0"/>
              </a:rPr>
              <a:t>  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 	Ben Marwick is a professor in anthropology at University of Washington and he developed these materials.</a:t>
            </a:r>
          </a:p>
        </p:txBody>
      </p:sp>
    </p:spTree>
    <p:extLst>
      <p:ext uri="{BB962C8B-B14F-4D97-AF65-F5344CB8AC3E}">
        <p14:creationId xmlns:p14="http://schemas.microsoft.com/office/powerpoint/2010/main" val="24905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828800" y="2628900"/>
            <a:ext cx="5130800" cy="1096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 smtClean="0">
                <a:latin typeface="Calibri" charset="0"/>
              </a:rPr>
              <a:t>Welcome!</a:t>
            </a:r>
            <a:endParaRPr lang="en-US" sz="80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426</Words>
  <Application>Microsoft Macintosh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Carpentry? </vt:lpstr>
      <vt:lpstr>Who is Data Carpentry </vt:lpstr>
      <vt:lpstr>Target audience</vt:lpstr>
      <vt:lpstr>Workshops &amp; Curriculum</vt:lpstr>
      <vt:lpstr>Progress so far </vt:lpstr>
      <vt:lpstr>Plans for the future</vt:lpstr>
      <vt:lpstr>Our workshop</vt:lpstr>
      <vt:lpstr>Welcome!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Carpentry: workshops to increase data literacy for researchers</dc:title>
  <dc:creator>Tracy Teal</dc:creator>
  <cp:lastModifiedBy>Tracy Teal</cp:lastModifiedBy>
  <cp:revision>6</cp:revision>
  <dcterms:created xsi:type="dcterms:W3CDTF">2015-03-30T12:34:18Z</dcterms:created>
  <dcterms:modified xsi:type="dcterms:W3CDTF">2015-03-30T12:45:54Z</dcterms:modified>
</cp:coreProperties>
</file>