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3"/>
    <p:restoredTop sz="94643"/>
  </p:normalViewPr>
  <p:slideViewPr>
    <p:cSldViewPr snapToGrid="0" snapToObjects="1">
      <p:cViewPr varScale="1">
        <p:scale>
          <a:sx n="118" d="100"/>
          <a:sy n="118" d="100"/>
        </p:scale>
        <p:origin x="2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D2AF-BA7A-E540-88DA-E05D1CCA4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F11273-D31C-5C4E-AB1E-9536E58C6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E14B6-70A6-554B-AC24-73F1047A3F50}"/>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7AF00276-C35C-F645-8F51-34C76A207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35F6E-9C23-D248-A36E-4E55D24DF0ED}"/>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51365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9FAF-56ED-BB48-93A1-EEA4D57E5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77F7C1-81A8-DD43-96F8-81246C8481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21295-B9DC-1B4D-ADC7-673BE120947E}"/>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1A142B57-061A-5546-8847-534D7B2FA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0217-2851-4147-9E0E-4CE7ABE5B49E}"/>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226423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43A69-A306-F045-AA35-741BACC6D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63C6-5C12-4145-BB23-741E5BAEE1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B6CBB-A997-4D4B-8E9E-C5FE2AC0811B}"/>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35FEE2A3-5C92-9241-8FDF-8C529F878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BD3D2-D00C-7F45-9B55-F6790CA0080D}"/>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37676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99F3-0BFB-1243-8000-2433555EA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66013-372E-3B46-98BB-636951AB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9CBA-A219-F144-BC1A-AAA2C1821AF5}"/>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F0CB9A7D-C4F1-9148-BB98-1DB41B6C7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B3C16-8F24-024A-9FEC-17CC44A502A5}"/>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78880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3680-9E4E-F54B-9C84-09EAD1A4F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A3D7D-D486-FB4A-A3CC-A3BFEF53B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8155D1-6653-1248-95B0-F7DA0B6FDCB5}"/>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A49B3CCF-3B27-6549-B1FA-B5B1B5852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45502-3F74-464B-8625-A60AA07D81FA}"/>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407239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C64F-2DAB-F64F-AA58-5DAC05155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6D6CB-EDE9-EC44-8494-9C1A6DF439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F4F77-981F-5B4C-BED9-11785D1CCD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96BE2-CE3F-0645-933B-24128AE62C9B}"/>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6" name="Footer Placeholder 5">
            <a:extLst>
              <a:ext uri="{FF2B5EF4-FFF2-40B4-BE49-F238E27FC236}">
                <a16:creationId xmlns:a16="http://schemas.microsoft.com/office/drawing/2014/main" id="{E845C4DF-AA40-D74D-8F18-16519DC98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025D2-1C34-7644-A844-23C8F32A8A63}"/>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84750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1740-ABB2-A146-BDA8-882932D539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C6256A-898A-AA40-A8D8-82B034E27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D90502-923E-7847-90CF-FD056B708A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022C54-CA67-8C46-98E0-AA533B079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3615D2-EA8B-ED4D-B6BE-8262B2E0C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7592A-BF46-5B47-808F-CC3B1FF16445}"/>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8" name="Footer Placeholder 7">
            <a:extLst>
              <a:ext uri="{FF2B5EF4-FFF2-40B4-BE49-F238E27FC236}">
                <a16:creationId xmlns:a16="http://schemas.microsoft.com/office/drawing/2014/main" id="{B9CB1084-01C9-B146-9BA0-263208D43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B0D07-28F2-4441-BCDB-FB403F9F812A}"/>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6851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EA9A-6625-104D-8EDF-C71D4E1CC5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31E4C-CA09-2D4F-A14C-5991AC5E2EF3}"/>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4" name="Footer Placeholder 3">
            <a:extLst>
              <a:ext uri="{FF2B5EF4-FFF2-40B4-BE49-F238E27FC236}">
                <a16:creationId xmlns:a16="http://schemas.microsoft.com/office/drawing/2014/main" id="{F55CB045-1AF5-804C-9984-65F7F85BC8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DDA15-215D-4B4B-9BEE-CED881C8A9EC}"/>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5545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2D381-8A81-0A4C-BA18-D4B68BF437E7}"/>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3" name="Footer Placeholder 2">
            <a:extLst>
              <a:ext uri="{FF2B5EF4-FFF2-40B4-BE49-F238E27FC236}">
                <a16:creationId xmlns:a16="http://schemas.microsoft.com/office/drawing/2014/main" id="{579B22F1-EDAE-DF45-B491-EC9272C105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09D77-ABC0-C649-8ED6-190CD90D7436}"/>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63928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2953-A385-3640-B915-D913ED5FF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4D7DEF-2801-754B-978D-C981AF07C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9FF11E-45F7-7046-8980-BFB41FC1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B248A-BC13-1844-8067-A5E64AA84E1D}"/>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6" name="Footer Placeholder 5">
            <a:extLst>
              <a:ext uri="{FF2B5EF4-FFF2-40B4-BE49-F238E27FC236}">
                <a16:creationId xmlns:a16="http://schemas.microsoft.com/office/drawing/2014/main" id="{F27D1AAF-48F0-CE4A-8D9D-A2C1EE9EA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E12ED-A53A-FB46-B12F-618B73C351FC}"/>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236076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8B14-A569-AF4D-8BE4-039675F7B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F9068-4381-D248-B6BE-88181287D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8D858-E81A-CB40-ADB9-A8604E2EE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8579DA-30CA-8B4B-B5BC-93DCA4FC5FF3}"/>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6" name="Footer Placeholder 5">
            <a:extLst>
              <a:ext uri="{FF2B5EF4-FFF2-40B4-BE49-F238E27FC236}">
                <a16:creationId xmlns:a16="http://schemas.microsoft.com/office/drawing/2014/main" id="{09B74391-E4B1-0741-9FEF-02C682148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48907-708A-EB43-AE07-2BCA95659056}"/>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37360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6814F-D568-1543-81C7-5E0C07DAD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E9ADA-3416-6346-8F24-AE29847A0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945C-6903-5441-9923-A0DE60987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C1EDA2EB-C4C3-834E-962F-3AF750827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F9D25A-C9BC-6E43-8957-94D9442EF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D8A0D-8B59-2D49-9409-1BD46008B995}" type="slidenum">
              <a:rPr lang="en-US" smtClean="0"/>
              <a:t>‹#›</a:t>
            </a:fld>
            <a:endParaRPr lang="en-US"/>
          </a:p>
        </p:txBody>
      </p:sp>
    </p:spTree>
    <p:extLst>
      <p:ext uri="{BB962C8B-B14F-4D97-AF65-F5344CB8AC3E}">
        <p14:creationId xmlns:p14="http://schemas.microsoft.com/office/powerpoint/2010/main" val="278247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4.org/p4-spec/docs/PSA-v1.0.0.html#sec-psa-type-defini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4.org/p4-spec/docs/PSA-v1.0.0.html#sec-data-plane-vs-control-plane-valu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4lang/p4c/issues/115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E3BC-BE87-4145-A507-EC1484F04D67}"/>
              </a:ext>
            </a:extLst>
          </p:cNvPr>
          <p:cNvSpPr>
            <a:spLocks noGrp="1"/>
          </p:cNvSpPr>
          <p:nvPr>
            <p:ph type="ctrTitle"/>
          </p:nvPr>
        </p:nvSpPr>
        <p:spPr/>
        <p:txBody>
          <a:bodyPr/>
          <a:lstStyle/>
          <a:p>
            <a:r>
              <a:rPr lang="en-US" dirty="0"/>
              <a:t>P4Runtime, and PSA types with target-specific sizes</a:t>
            </a:r>
          </a:p>
        </p:txBody>
      </p:sp>
      <p:sp>
        <p:nvSpPr>
          <p:cNvPr id="3" name="Subtitle 2">
            <a:extLst>
              <a:ext uri="{FF2B5EF4-FFF2-40B4-BE49-F238E27FC236}">
                <a16:creationId xmlns:a16="http://schemas.microsoft.com/office/drawing/2014/main" id="{5DA364C4-713B-B14E-BAD2-B64DF74A0AB1}"/>
              </a:ext>
            </a:extLst>
          </p:cNvPr>
          <p:cNvSpPr>
            <a:spLocks noGrp="1"/>
          </p:cNvSpPr>
          <p:nvPr>
            <p:ph type="subTitle" idx="1"/>
          </p:nvPr>
        </p:nvSpPr>
        <p:spPr/>
        <p:txBody>
          <a:bodyPr/>
          <a:lstStyle/>
          <a:p>
            <a:r>
              <a:rPr lang="en-US" dirty="0"/>
              <a:t>Andy Fingerhut</a:t>
            </a:r>
          </a:p>
          <a:p>
            <a:r>
              <a:rPr lang="en-US" dirty="0"/>
              <a:t>March 21, 2018</a:t>
            </a:r>
          </a:p>
        </p:txBody>
      </p:sp>
    </p:spTree>
    <p:extLst>
      <p:ext uri="{BB962C8B-B14F-4D97-AF65-F5344CB8AC3E}">
        <p14:creationId xmlns:p14="http://schemas.microsoft.com/office/powerpoint/2010/main" val="282107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722-6359-D247-8EE2-51CF6CDEB9C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BBDE3C08-1941-3848-B1D0-49B08EE3AA31}"/>
              </a:ext>
            </a:extLst>
          </p:cNvPr>
          <p:cNvSpPr>
            <a:spLocks noGrp="1"/>
          </p:cNvSpPr>
          <p:nvPr>
            <p:ph idx="1"/>
          </p:nvPr>
        </p:nvSpPr>
        <p:spPr/>
        <p:txBody>
          <a:bodyPr>
            <a:normAutofit fontScale="70000" lnSpcReduction="20000"/>
          </a:bodyPr>
          <a:lstStyle/>
          <a:p>
            <a:r>
              <a:rPr lang="en-US" dirty="0"/>
              <a:t>Enable writing a P4_16 source program myp4prog.p4 that does </a:t>
            </a:r>
            <a:r>
              <a:rPr lang="en-US" b="1" dirty="0"/>
              <a:t>#include “psa.p4” </a:t>
            </a:r>
            <a:r>
              <a:rPr lang="en-US" dirty="0"/>
              <a:t>near the top, and can be compiled to multiple target devices</a:t>
            </a:r>
          </a:p>
          <a:p>
            <a:pPr lvl="1"/>
            <a:r>
              <a:rPr lang="en-US" dirty="0"/>
              <a:t>without requiring changes to myp4prog.p4 for each target.</a:t>
            </a:r>
          </a:p>
          <a:p>
            <a:r>
              <a:rPr lang="en-US" dirty="0"/>
              <a:t>For port ids, different targets want to customize the size of type </a:t>
            </a:r>
            <a:r>
              <a:rPr lang="en-US" dirty="0" err="1"/>
              <a:t>PortId_t</a:t>
            </a:r>
            <a:r>
              <a:rPr lang="en-US" dirty="0"/>
              <a:t> </a:t>
            </a:r>
            <a:r>
              <a:rPr lang="en-US" b="1" u="sng" dirty="0"/>
              <a:t>in the data plane</a:t>
            </a:r>
            <a:r>
              <a:rPr lang="en-US" dirty="0"/>
              <a:t>.</a:t>
            </a:r>
          </a:p>
          <a:p>
            <a:pPr lvl="1"/>
            <a:r>
              <a:rPr lang="en-US" dirty="0"/>
              <a:t>e.g. maybe vendor device X wants a 7-bit wide value in the data plane for </a:t>
            </a:r>
            <a:r>
              <a:rPr lang="en-US" dirty="0" err="1"/>
              <a:t>PortId_t</a:t>
            </a:r>
            <a:r>
              <a:rPr lang="en-US" dirty="0"/>
              <a:t>, but vendor device Y wants a 15-bit wide value.</a:t>
            </a:r>
          </a:p>
          <a:p>
            <a:pPr lvl="1"/>
            <a:r>
              <a:rPr lang="en-US" dirty="0"/>
              <a:t>Vendor device X does not want to waste 15-7=8 bits to store a </a:t>
            </a:r>
            <a:r>
              <a:rPr lang="en-US" dirty="0" err="1"/>
              <a:t>PortId_t</a:t>
            </a:r>
            <a:r>
              <a:rPr lang="en-US" dirty="0"/>
              <a:t> in the data plane implementation of P4 programs, just because some other vendor device wants to use that many bits.</a:t>
            </a:r>
          </a:p>
          <a:p>
            <a:r>
              <a:rPr lang="en-US" dirty="0"/>
              <a:t>As far as possible, controller software does </a:t>
            </a:r>
            <a:r>
              <a:rPr lang="en-US" u="sng" dirty="0"/>
              <a:t>not</a:t>
            </a:r>
            <a:r>
              <a:rPr lang="en-US" dirty="0"/>
              <a:t> want to know about these differences.</a:t>
            </a:r>
          </a:p>
          <a:p>
            <a:pPr lvl="1"/>
            <a:r>
              <a:rPr lang="en-US" dirty="0"/>
              <a:t>It does need to somehow discover and restrict itself to using the physical ports that actually exist on each device, but that does </a:t>
            </a:r>
            <a:r>
              <a:rPr lang="en-US" b="1" u="sng" dirty="0"/>
              <a:t>not</a:t>
            </a:r>
            <a:r>
              <a:rPr lang="en-US" dirty="0"/>
              <a:t> imply that it needs to know about the custom sizes in the data plane mentioned above.</a:t>
            </a:r>
          </a:p>
          <a:p>
            <a:r>
              <a:rPr lang="en-US" dirty="0" err="1"/>
              <a:t>PortId_t</a:t>
            </a:r>
            <a:r>
              <a:rPr lang="en-US" dirty="0"/>
              <a:t> is one example type used in these slides, but there are other similar types defined in PSA.</a:t>
            </a:r>
          </a:p>
          <a:p>
            <a:pPr lvl="1"/>
            <a:r>
              <a:rPr lang="en-US" dirty="0"/>
              <a:t>PSA v1.0 defines 7 types that are expected to be customized by different vendors</a:t>
            </a:r>
          </a:p>
          <a:p>
            <a:pPr lvl="1"/>
            <a:r>
              <a:rPr lang="en-US" dirty="0"/>
              <a:t>For the complete list, see: </a:t>
            </a:r>
            <a:r>
              <a:rPr lang="en-US" dirty="0">
                <a:hlinkClick r:id="rId2"/>
              </a:rPr>
              <a:t>https://p4.org/p4-spec/docs/PSA-v1.0.0.html#sec-psa-type-definitions</a:t>
            </a:r>
            <a:endParaRPr lang="en-US" dirty="0"/>
          </a:p>
          <a:p>
            <a:pPr marL="0" indent="0">
              <a:buNone/>
            </a:pPr>
            <a:endParaRPr lang="en-US" dirty="0"/>
          </a:p>
        </p:txBody>
      </p:sp>
    </p:spTree>
    <p:extLst>
      <p:ext uri="{BB962C8B-B14F-4D97-AF65-F5344CB8AC3E}">
        <p14:creationId xmlns:p14="http://schemas.microsoft.com/office/powerpoint/2010/main" val="155363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722-6359-D247-8EE2-51CF6CDEB9C8}"/>
              </a:ext>
            </a:extLst>
          </p:cNvPr>
          <p:cNvSpPr>
            <a:spLocks noGrp="1"/>
          </p:cNvSpPr>
          <p:nvPr>
            <p:ph type="title"/>
          </p:nvPr>
        </p:nvSpPr>
        <p:spPr/>
        <p:txBody>
          <a:bodyPr/>
          <a:lstStyle/>
          <a:p>
            <a:r>
              <a:rPr lang="en-US" dirty="0"/>
              <a:t>Goals (2)</a:t>
            </a:r>
          </a:p>
        </p:txBody>
      </p:sp>
      <p:sp>
        <p:nvSpPr>
          <p:cNvPr id="3" name="Content Placeholder 2">
            <a:extLst>
              <a:ext uri="{FF2B5EF4-FFF2-40B4-BE49-F238E27FC236}">
                <a16:creationId xmlns:a16="http://schemas.microsoft.com/office/drawing/2014/main" id="{BBDE3C08-1941-3848-B1D0-49B08EE3AA31}"/>
              </a:ext>
            </a:extLst>
          </p:cNvPr>
          <p:cNvSpPr>
            <a:spLocks noGrp="1"/>
          </p:cNvSpPr>
          <p:nvPr>
            <p:ph idx="1"/>
          </p:nvPr>
        </p:nvSpPr>
        <p:spPr>
          <a:xfrm>
            <a:off x="838200" y="1600200"/>
            <a:ext cx="10515600" cy="4800600"/>
          </a:xfrm>
        </p:spPr>
        <p:txBody>
          <a:bodyPr>
            <a:normAutofit fontScale="70000" lnSpcReduction="20000"/>
          </a:bodyPr>
          <a:lstStyle/>
          <a:p>
            <a:r>
              <a:rPr lang="en-US" dirty="0"/>
              <a:t>The P4Runtime wants a P4Info file, auto-generated from myp4prog.p4, that tells a controller most or all of what it needs to know to communicate with a target device that has that P4 program installed into it.</a:t>
            </a:r>
          </a:p>
          <a:p>
            <a:pPr lvl="1"/>
            <a:r>
              <a:rPr lang="en-US" dirty="0"/>
              <a:t>E.g. if a P4_16 program has a table key with a field named </a:t>
            </a:r>
            <a:r>
              <a:rPr lang="en-US" dirty="0" err="1"/>
              <a:t>my_funky_field</a:t>
            </a:r>
            <a:r>
              <a:rPr lang="en-US" dirty="0"/>
              <a:t> that is type bit&lt;17&gt; in it, P4Info should indicate that the field is type bit&lt;17&gt;.</a:t>
            </a:r>
          </a:p>
          <a:p>
            <a:pPr lvl="1"/>
            <a:r>
              <a:rPr lang="en-US" dirty="0"/>
              <a:t>For cases where the bit width is explicitly given in myp4prog.p4, both the target-specific data plane implementation </a:t>
            </a:r>
            <a:r>
              <a:rPr lang="en-US" b="1" u="sng" dirty="0"/>
              <a:t>and</a:t>
            </a:r>
            <a:r>
              <a:rPr lang="en-US" dirty="0"/>
              <a:t> P4Info should reflect that, and the controller will thus be aware of that size.  This is expected and normal.</a:t>
            </a:r>
          </a:p>
          <a:p>
            <a:pPr lvl="1"/>
            <a:r>
              <a:rPr lang="en-US" dirty="0"/>
              <a:t>The potentially tricky part is for the values that the data planes want to have target-specific sizes for.</a:t>
            </a:r>
          </a:p>
          <a:p>
            <a:r>
              <a:rPr lang="en-US" dirty="0"/>
              <a:t>Generate the target-specific compiled versions (i.e. “binary blobs”) of a P4 program from myp4prog.p4 and the psa.p4 #include file.</a:t>
            </a:r>
          </a:p>
          <a:p>
            <a:pPr lvl="1"/>
            <a:r>
              <a:rPr lang="en-US" dirty="0"/>
              <a:t>Note: It is </a:t>
            </a:r>
            <a:r>
              <a:rPr lang="en-US" b="1" u="sng" dirty="0"/>
              <a:t>OK</a:t>
            </a:r>
            <a:r>
              <a:rPr lang="en-US" dirty="0"/>
              <a:t> if psa.p4 is mostly the same, but has target-specific customizations in it.  Each vendor will ship its customized psa.p4 file with its target-specific compiler.</a:t>
            </a:r>
          </a:p>
          <a:p>
            <a:r>
              <a:rPr lang="en-US" dirty="0"/>
              <a:t>Generate the P4Info file from myp4prog.p4, too</a:t>
            </a:r>
          </a:p>
          <a:p>
            <a:pPr lvl="1"/>
            <a:r>
              <a:rPr lang="en-US" dirty="0"/>
              <a:t>Perhaps in the same compilation run as the target-specific binary blob is created, or it could be a separate invocation of the P4 compiler.</a:t>
            </a:r>
          </a:p>
          <a:p>
            <a:pPr lvl="1"/>
            <a:r>
              <a:rPr lang="en-US" dirty="0"/>
              <a:t>The P4Info file contents should ideally be identical, regardless of the target device.  It should be a function only of myp4prog.p4, regardless of any differences that might exist in target-specific psa.p4 files.</a:t>
            </a:r>
          </a:p>
          <a:p>
            <a:r>
              <a:rPr lang="en-US" dirty="0"/>
              <a:t>Minimize the number of annotations required in the P4 source code in order to achieve these goals.</a:t>
            </a:r>
          </a:p>
        </p:txBody>
      </p:sp>
    </p:spTree>
    <p:extLst>
      <p:ext uri="{BB962C8B-B14F-4D97-AF65-F5344CB8AC3E}">
        <p14:creationId xmlns:p14="http://schemas.microsoft.com/office/powerpoint/2010/main" val="102038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1919-373A-7641-8C1A-B92FC69DBCC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D5F3C4-BFE8-9741-95BD-F25270DFAF36}"/>
              </a:ext>
            </a:extLst>
          </p:cNvPr>
          <p:cNvSpPr>
            <a:spLocks noGrp="1"/>
          </p:cNvSpPr>
          <p:nvPr>
            <p:ph idx="1"/>
          </p:nvPr>
        </p:nvSpPr>
        <p:spPr/>
        <p:txBody>
          <a:bodyPr/>
          <a:lstStyle/>
          <a:p>
            <a:r>
              <a:rPr lang="en-US" dirty="0"/>
              <a:t>If you disagree with any of the goals, then you can stop here.  We should first agree on a set of goals.</a:t>
            </a:r>
          </a:p>
        </p:txBody>
      </p:sp>
    </p:spTree>
    <p:extLst>
      <p:ext uri="{BB962C8B-B14F-4D97-AF65-F5344CB8AC3E}">
        <p14:creationId xmlns:p14="http://schemas.microsoft.com/office/powerpoint/2010/main" val="399972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4C84-AAFC-0F4D-B426-8BBE54EB9ECD}"/>
              </a:ext>
            </a:extLst>
          </p:cNvPr>
          <p:cNvSpPr>
            <a:spLocks noGrp="1"/>
          </p:cNvSpPr>
          <p:nvPr>
            <p:ph type="title"/>
          </p:nvPr>
        </p:nvSpPr>
        <p:spPr/>
        <p:txBody>
          <a:bodyPr/>
          <a:lstStyle/>
          <a:p>
            <a:r>
              <a:rPr lang="en-US" dirty="0"/>
              <a:t>One potential approach</a:t>
            </a:r>
          </a:p>
        </p:txBody>
      </p:sp>
      <p:sp>
        <p:nvSpPr>
          <p:cNvPr id="3" name="Content Placeholder 2">
            <a:extLst>
              <a:ext uri="{FF2B5EF4-FFF2-40B4-BE49-F238E27FC236}">
                <a16:creationId xmlns:a16="http://schemas.microsoft.com/office/drawing/2014/main" id="{FA8936ED-369F-8945-9D3F-6011EEAB25F9}"/>
              </a:ext>
            </a:extLst>
          </p:cNvPr>
          <p:cNvSpPr>
            <a:spLocks noGrp="1"/>
          </p:cNvSpPr>
          <p:nvPr>
            <p:ph idx="1"/>
          </p:nvPr>
        </p:nvSpPr>
        <p:spPr/>
        <p:txBody>
          <a:bodyPr>
            <a:normAutofit fontScale="92500"/>
          </a:bodyPr>
          <a:lstStyle/>
          <a:p>
            <a:r>
              <a:rPr lang="en-US" dirty="0"/>
              <a:t>Let each vendor create customized psa.p4 files that they ship with their compiler.</a:t>
            </a:r>
          </a:p>
          <a:p>
            <a:pPr lvl="1"/>
            <a:r>
              <a:rPr lang="en-US" dirty="0"/>
              <a:t>They contain whatever details are needed so that their compiler will generate target-specific binary blobs that customize the bit widths of values with type </a:t>
            </a:r>
            <a:r>
              <a:rPr lang="en-US" dirty="0" err="1"/>
              <a:t>PortId_t</a:t>
            </a:r>
            <a:r>
              <a:rPr lang="en-US" dirty="0"/>
              <a:t>.</a:t>
            </a:r>
          </a:p>
          <a:p>
            <a:pPr lvl="1"/>
            <a:r>
              <a:rPr lang="en-US" dirty="0"/>
              <a:t>Other than that, the psa.p4 files for different targets are likely to be very similar.</a:t>
            </a:r>
          </a:p>
          <a:p>
            <a:r>
              <a:rPr lang="en-US" dirty="0"/>
              <a:t>When a P4Info file is generated from myp4prog.p4, </a:t>
            </a:r>
            <a:r>
              <a:rPr lang="en-US" b="1" u="sng" dirty="0"/>
              <a:t>every</a:t>
            </a:r>
            <a:r>
              <a:rPr lang="en-US" dirty="0"/>
              <a:t> value of type </a:t>
            </a:r>
            <a:r>
              <a:rPr lang="en-US" dirty="0" err="1"/>
              <a:t>PortId_t</a:t>
            </a:r>
            <a:r>
              <a:rPr lang="en-US" dirty="0"/>
              <a:t> should be described as having size 16 bits.</a:t>
            </a:r>
          </a:p>
          <a:p>
            <a:pPr lvl="1"/>
            <a:r>
              <a:rPr lang="en-US" dirty="0"/>
              <a:t>Note: This value 16 would be common to _all_ PSA implementations.  Every P4 compiler that can generate a P4Info file would know about it, somehow.</a:t>
            </a:r>
          </a:p>
          <a:p>
            <a:pPr lvl="1"/>
            <a:r>
              <a:rPr lang="en-US" dirty="0"/>
              <a:t>If 16 is not big enough, we should pick a number we can all agree on really, really soon.  One that will last a long time, e.g. for the expected lifetime of PSA.</a:t>
            </a:r>
          </a:p>
        </p:txBody>
      </p:sp>
    </p:spTree>
    <p:extLst>
      <p:ext uri="{BB962C8B-B14F-4D97-AF65-F5344CB8AC3E}">
        <p14:creationId xmlns:p14="http://schemas.microsoft.com/office/powerpoint/2010/main" val="142643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10F7-326A-C747-BE6D-8922D856FF84}"/>
              </a:ext>
            </a:extLst>
          </p:cNvPr>
          <p:cNvSpPr>
            <a:spLocks noGrp="1"/>
          </p:cNvSpPr>
          <p:nvPr>
            <p:ph type="title"/>
          </p:nvPr>
        </p:nvSpPr>
        <p:spPr/>
        <p:txBody>
          <a:bodyPr/>
          <a:lstStyle/>
          <a:p>
            <a:r>
              <a:rPr lang="en-US" dirty="0"/>
              <a:t>One potential approach (2)</a:t>
            </a:r>
          </a:p>
        </p:txBody>
      </p:sp>
      <p:sp>
        <p:nvSpPr>
          <p:cNvPr id="3" name="Content Placeholder 2">
            <a:extLst>
              <a:ext uri="{FF2B5EF4-FFF2-40B4-BE49-F238E27FC236}">
                <a16:creationId xmlns:a16="http://schemas.microsoft.com/office/drawing/2014/main" id="{91D49D4F-5B81-B642-BA93-137043AE4718}"/>
              </a:ext>
            </a:extLst>
          </p:cNvPr>
          <p:cNvSpPr>
            <a:spLocks noGrp="1"/>
          </p:cNvSpPr>
          <p:nvPr>
            <p:ph idx="1"/>
          </p:nvPr>
        </p:nvSpPr>
        <p:spPr/>
        <p:txBody>
          <a:bodyPr/>
          <a:lstStyle/>
          <a:p>
            <a:r>
              <a:rPr lang="en-US" dirty="0"/>
              <a:t>Result:</a:t>
            </a:r>
          </a:p>
          <a:p>
            <a:pPr lvl="1"/>
            <a:r>
              <a:rPr lang="en-US" dirty="0"/>
              <a:t>Target X binary blobs will use only 7 bits wherever type </a:t>
            </a:r>
            <a:r>
              <a:rPr lang="en-US" dirty="0" err="1"/>
              <a:t>PortId_t</a:t>
            </a:r>
            <a:r>
              <a:rPr lang="en-US" dirty="0"/>
              <a:t> values appear, but target Y binary blobs will use 15 bits wherever that type appears.</a:t>
            </a:r>
          </a:p>
          <a:p>
            <a:pPr lvl="1"/>
            <a:r>
              <a:rPr lang="en-US" dirty="0"/>
              <a:t>P4Info file will use 16 bits wherever that type appears.</a:t>
            </a:r>
          </a:p>
        </p:txBody>
      </p:sp>
    </p:spTree>
    <p:extLst>
      <p:ext uri="{BB962C8B-B14F-4D97-AF65-F5344CB8AC3E}">
        <p14:creationId xmlns:p14="http://schemas.microsoft.com/office/powerpoint/2010/main" val="36125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E022-A056-ED4F-89D5-94A41FF95025}"/>
              </a:ext>
            </a:extLst>
          </p:cNvPr>
          <p:cNvSpPr>
            <a:spLocks noGrp="1"/>
          </p:cNvSpPr>
          <p:nvPr>
            <p:ph type="title"/>
          </p:nvPr>
        </p:nvSpPr>
        <p:spPr/>
        <p:txBody>
          <a:bodyPr/>
          <a:lstStyle/>
          <a:p>
            <a:r>
              <a:rPr lang="en-US" dirty="0"/>
              <a:t>Restrictions on writing P4 code</a:t>
            </a:r>
          </a:p>
        </p:txBody>
      </p:sp>
      <p:sp>
        <p:nvSpPr>
          <p:cNvPr id="3" name="Content Placeholder 2">
            <a:extLst>
              <a:ext uri="{FF2B5EF4-FFF2-40B4-BE49-F238E27FC236}">
                <a16:creationId xmlns:a16="http://schemas.microsoft.com/office/drawing/2014/main" id="{F0702B6F-4AD8-0347-A706-12D23F7644F3}"/>
              </a:ext>
            </a:extLst>
          </p:cNvPr>
          <p:cNvSpPr>
            <a:spLocks noGrp="1"/>
          </p:cNvSpPr>
          <p:nvPr>
            <p:ph idx="1"/>
          </p:nvPr>
        </p:nvSpPr>
        <p:spPr/>
        <p:txBody>
          <a:bodyPr>
            <a:normAutofit fontScale="92500" lnSpcReduction="10000"/>
          </a:bodyPr>
          <a:lstStyle/>
          <a:p>
            <a:r>
              <a:rPr lang="en-US" dirty="0"/>
              <a:t>I strongly recommend reading all of this section of the PSA spec.</a:t>
            </a:r>
          </a:p>
          <a:p>
            <a:pPr lvl="1"/>
            <a:r>
              <a:rPr lang="en-US" dirty="0">
                <a:hlinkClick r:id="rId2"/>
              </a:rPr>
              <a:t>https://p4.org/p4-spec/docs/PSA-v1.0.0.html#sec-data-plane-vs-control-plane-values</a:t>
            </a:r>
            <a:endParaRPr lang="en-US" dirty="0"/>
          </a:p>
          <a:p>
            <a:pPr lvl="1"/>
            <a:r>
              <a:rPr lang="en-US" dirty="0"/>
              <a:t>It is about 1-2 pages long.  It won’t take long to read, really.</a:t>
            </a:r>
          </a:p>
          <a:p>
            <a:r>
              <a:rPr lang="en-US" dirty="0"/>
              <a:t>Recommendation: Never use hard-coded numeric literal values like 0xfff when comparing values of </a:t>
            </a:r>
            <a:r>
              <a:rPr lang="en-US" dirty="0" err="1"/>
              <a:t>PortId_t</a:t>
            </a:r>
            <a:r>
              <a:rPr lang="en-US" dirty="0"/>
              <a:t> (or the other 6 ‘special’ PSA types), or assigning values to them.</a:t>
            </a:r>
          </a:p>
          <a:p>
            <a:pPr lvl="1"/>
            <a:r>
              <a:rPr lang="en-US" dirty="0"/>
              <a:t>Instead, limit yourself to obtaining their values from action parameters with values installed by the control plane</a:t>
            </a:r>
          </a:p>
          <a:p>
            <a:pPr lvl="1"/>
            <a:r>
              <a:rPr lang="en-US" dirty="0"/>
              <a:t>PSA v1.0 defines a named constants that are perfectly fine to use for a couple of special ports:</a:t>
            </a:r>
          </a:p>
          <a:p>
            <a:pPr lvl="2"/>
            <a:r>
              <a:rPr lang="en-US" dirty="0"/>
              <a:t>PSA_PORT_CPU – the port to/from the CPU</a:t>
            </a:r>
          </a:p>
          <a:p>
            <a:pPr lvl="2"/>
            <a:r>
              <a:rPr lang="en-US" dirty="0"/>
              <a:t>PSA_PORT_RECIRCULATE – the port to send packets to when you want to recirculate them</a:t>
            </a:r>
          </a:p>
        </p:txBody>
      </p:sp>
    </p:spTree>
    <p:extLst>
      <p:ext uri="{BB962C8B-B14F-4D97-AF65-F5344CB8AC3E}">
        <p14:creationId xmlns:p14="http://schemas.microsoft.com/office/powerpoint/2010/main" val="359900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4068-52F6-C641-ADB3-00123E89361D}"/>
              </a:ext>
            </a:extLst>
          </p:cNvPr>
          <p:cNvSpPr>
            <a:spLocks noGrp="1"/>
          </p:cNvSpPr>
          <p:nvPr>
            <p:ph type="title"/>
          </p:nvPr>
        </p:nvSpPr>
        <p:spPr/>
        <p:txBody>
          <a:bodyPr/>
          <a:lstStyle/>
          <a:p>
            <a:r>
              <a:rPr lang="en-US" dirty="0"/>
              <a:t>Open issues</a:t>
            </a:r>
          </a:p>
        </p:txBody>
      </p:sp>
      <p:sp>
        <p:nvSpPr>
          <p:cNvPr id="3" name="Content Placeholder 2">
            <a:extLst>
              <a:ext uri="{FF2B5EF4-FFF2-40B4-BE49-F238E27FC236}">
                <a16:creationId xmlns:a16="http://schemas.microsoft.com/office/drawing/2014/main" id="{A3D6CB8A-23C1-B54C-A84A-64AA0BEC56F1}"/>
              </a:ext>
            </a:extLst>
          </p:cNvPr>
          <p:cNvSpPr>
            <a:spLocks noGrp="1"/>
          </p:cNvSpPr>
          <p:nvPr>
            <p:ph idx="1"/>
          </p:nvPr>
        </p:nvSpPr>
        <p:spPr/>
        <p:txBody>
          <a:bodyPr>
            <a:normAutofit fontScale="85000" lnSpcReduction="20000"/>
          </a:bodyPr>
          <a:lstStyle/>
          <a:p>
            <a:r>
              <a:rPr lang="en-US" dirty="0"/>
              <a:t>How to minimize the annotations needed in a P4_16 program myp4prog.p4 to achieve these effects?</a:t>
            </a:r>
          </a:p>
          <a:p>
            <a:pPr lvl="1"/>
            <a:r>
              <a:rPr lang="en-US" dirty="0"/>
              <a:t>Ideally such annotations could be limited to only the target-specific psa.p4 file, and need not be sprinkled throughout myp4prog.p4.</a:t>
            </a:r>
          </a:p>
          <a:p>
            <a:pPr lvl="1"/>
            <a:r>
              <a:rPr lang="en-US" dirty="0"/>
              <a:t>The current open source p4c compiler does not enable this.</a:t>
            </a:r>
          </a:p>
          <a:p>
            <a:pPr lvl="2"/>
            <a:r>
              <a:rPr lang="en-US" dirty="0"/>
              <a:t>I have created this issue for p4c asking how this might be done.</a:t>
            </a:r>
          </a:p>
          <a:p>
            <a:pPr lvl="2"/>
            <a:r>
              <a:rPr lang="en-US" dirty="0">
                <a:hlinkClick r:id="rId2"/>
              </a:rPr>
              <a:t>https://github.com/p4lang/p4c/issues/1157</a:t>
            </a:r>
            <a:endParaRPr lang="en-US" dirty="0"/>
          </a:p>
          <a:p>
            <a:pPr lvl="2"/>
            <a:r>
              <a:rPr lang="en-US" dirty="0"/>
              <a:t>If you think this issue is important, put your +1 or comment on that issue, or convince your representative to the P4_16 language working group to beat the drum on it until it is resolved.</a:t>
            </a:r>
          </a:p>
          <a:p>
            <a:r>
              <a:rPr lang="en-US" dirty="0"/>
              <a:t>What if my myp4prog.p4 tries to add two values of </a:t>
            </a:r>
            <a:r>
              <a:rPr lang="en-US" dirty="0" err="1"/>
              <a:t>PortId_t</a:t>
            </a:r>
            <a:r>
              <a:rPr lang="en-US" dirty="0"/>
              <a:t>?</a:t>
            </a:r>
          </a:p>
          <a:p>
            <a:pPr lvl="1"/>
            <a:r>
              <a:rPr lang="en-US" dirty="0"/>
              <a:t>Because of the additional PSA property of there being controller &lt;-&gt; data plane translation of numeric values involved, that is likely a non-portable thing to do that will not lead to happiness.</a:t>
            </a:r>
          </a:p>
          <a:p>
            <a:pPr lvl="1"/>
            <a:r>
              <a:rPr lang="en-US" dirty="0"/>
              <a:t>Should P4 compilers be _required_ to treat such attempts as errors?  Maybe that would be nice to have.  Beat on that drum, too, if you care strongly enough about it.  The PSA section linked on previous slide already says not to do it, but not everyone reads such things, </a:t>
            </a:r>
            <a:r>
              <a:rPr lang="en-US"/>
              <a:t>I know.</a:t>
            </a:r>
            <a:endParaRPr lang="en-US" dirty="0"/>
          </a:p>
        </p:txBody>
      </p:sp>
    </p:spTree>
    <p:extLst>
      <p:ext uri="{BB962C8B-B14F-4D97-AF65-F5344CB8AC3E}">
        <p14:creationId xmlns:p14="http://schemas.microsoft.com/office/powerpoint/2010/main" val="2825129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1198</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P4Runtime, and PSA types with target-specific sizes</vt:lpstr>
      <vt:lpstr>Goals</vt:lpstr>
      <vt:lpstr>Goals (2)</vt:lpstr>
      <vt:lpstr>PowerPoint Presentation</vt:lpstr>
      <vt:lpstr>One potential approach</vt:lpstr>
      <vt:lpstr>One potential approach (2)</vt:lpstr>
      <vt:lpstr>Restrictions on writing P4 code</vt:lpstr>
      <vt:lpstr>Open issues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P4_16 PSA types like PortId_t</dc:title>
  <dc:creator>Microsoft Office User</dc:creator>
  <cp:lastModifiedBy>Microsoft Office User</cp:lastModifiedBy>
  <cp:revision>13</cp:revision>
  <dcterms:created xsi:type="dcterms:W3CDTF">2018-03-21T19:46:09Z</dcterms:created>
  <dcterms:modified xsi:type="dcterms:W3CDTF">2018-03-21T20:37:56Z</dcterms:modified>
</cp:coreProperties>
</file>