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8" r:id="rId5"/>
    <p:sldId id="259" r:id="rId6"/>
    <p:sldId id="261" r:id="rId7"/>
    <p:sldId id="262" r:id="rId8"/>
    <p:sldId id="264" r:id="rId9"/>
    <p:sldId id="260" r:id="rId10"/>
    <p:sldId id="265" r:id="rId11"/>
    <p:sldId id="266" r:id="rId12"/>
    <p:sldId id="268" r:id="rId13"/>
    <p:sldId id="267"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3"/>
    <p:restoredTop sz="94643"/>
  </p:normalViewPr>
  <p:slideViewPr>
    <p:cSldViewPr snapToGrid="0" snapToObjects="1">
      <p:cViewPr varScale="1">
        <p:scale>
          <a:sx n="118" d="100"/>
          <a:sy n="118" d="100"/>
        </p:scale>
        <p:origin x="224" y="3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84650-FEC4-2144-9752-2529AFFA87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E8C0BEF-1C9E-9842-B879-84903282CF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536AC6A-476E-834A-B502-98E745FBB220}"/>
              </a:ext>
            </a:extLst>
          </p:cNvPr>
          <p:cNvSpPr>
            <a:spLocks noGrp="1"/>
          </p:cNvSpPr>
          <p:nvPr>
            <p:ph type="dt" sz="half" idx="10"/>
          </p:nvPr>
        </p:nvSpPr>
        <p:spPr/>
        <p:txBody>
          <a:bodyPr/>
          <a:lstStyle/>
          <a:p>
            <a:fld id="{990A195E-A484-2346-BD18-6F71FF1F2709}" type="datetimeFigureOut">
              <a:rPr lang="en-US" smtClean="0"/>
              <a:t>2/22/18</a:t>
            </a:fld>
            <a:endParaRPr lang="en-US"/>
          </a:p>
        </p:txBody>
      </p:sp>
      <p:sp>
        <p:nvSpPr>
          <p:cNvPr id="5" name="Footer Placeholder 4">
            <a:extLst>
              <a:ext uri="{FF2B5EF4-FFF2-40B4-BE49-F238E27FC236}">
                <a16:creationId xmlns:a16="http://schemas.microsoft.com/office/drawing/2014/main" id="{C70DC908-EDCE-884E-9074-E3895663C5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D3CA23-7AEE-9047-BA83-9C6A068AAEC7}"/>
              </a:ext>
            </a:extLst>
          </p:cNvPr>
          <p:cNvSpPr>
            <a:spLocks noGrp="1"/>
          </p:cNvSpPr>
          <p:nvPr>
            <p:ph type="sldNum" sz="quarter" idx="12"/>
          </p:nvPr>
        </p:nvSpPr>
        <p:spPr/>
        <p:txBody>
          <a:bodyPr/>
          <a:lstStyle/>
          <a:p>
            <a:fld id="{FC3B014B-ADB8-3C4E-A5C2-49BFFD3100ED}" type="slidenum">
              <a:rPr lang="en-US" smtClean="0"/>
              <a:t>‹#›</a:t>
            </a:fld>
            <a:endParaRPr lang="en-US"/>
          </a:p>
        </p:txBody>
      </p:sp>
    </p:spTree>
    <p:extLst>
      <p:ext uri="{BB962C8B-B14F-4D97-AF65-F5344CB8AC3E}">
        <p14:creationId xmlns:p14="http://schemas.microsoft.com/office/powerpoint/2010/main" val="3395443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2C335-0504-2243-9750-6486767D1E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A06432-3FB1-2F4D-85F9-73BFC747BD5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3CA29B-1A17-1945-A7F4-5FDA760C56FE}"/>
              </a:ext>
            </a:extLst>
          </p:cNvPr>
          <p:cNvSpPr>
            <a:spLocks noGrp="1"/>
          </p:cNvSpPr>
          <p:nvPr>
            <p:ph type="dt" sz="half" idx="10"/>
          </p:nvPr>
        </p:nvSpPr>
        <p:spPr/>
        <p:txBody>
          <a:bodyPr/>
          <a:lstStyle/>
          <a:p>
            <a:fld id="{990A195E-A484-2346-BD18-6F71FF1F2709}" type="datetimeFigureOut">
              <a:rPr lang="en-US" smtClean="0"/>
              <a:t>2/22/18</a:t>
            </a:fld>
            <a:endParaRPr lang="en-US"/>
          </a:p>
        </p:txBody>
      </p:sp>
      <p:sp>
        <p:nvSpPr>
          <p:cNvPr id="5" name="Footer Placeholder 4">
            <a:extLst>
              <a:ext uri="{FF2B5EF4-FFF2-40B4-BE49-F238E27FC236}">
                <a16:creationId xmlns:a16="http://schemas.microsoft.com/office/drawing/2014/main" id="{3F667D33-7DB7-694A-91C7-5F63C0244B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7DE846-EB17-A644-B90D-0913A4BC489C}"/>
              </a:ext>
            </a:extLst>
          </p:cNvPr>
          <p:cNvSpPr>
            <a:spLocks noGrp="1"/>
          </p:cNvSpPr>
          <p:nvPr>
            <p:ph type="sldNum" sz="quarter" idx="12"/>
          </p:nvPr>
        </p:nvSpPr>
        <p:spPr/>
        <p:txBody>
          <a:bodyPr/>
          <a:lstStyle/>
          <a:p>
            <a:fld id="{FC3B014B-ADB8-3C4E-A5C2-49BFFD3100ED}" type="slidenum">
              <a:rPr lang="en-US" smtClean="0"/>
              <a:t>‹#›</a:t>
            </a:fld>
            <a:endParaRPr lang="en-US"/>
          </a:p>
        </p:txBody>
      </p:sp>
    </p:spTree>
    <p:extLst>
      <p:ext uri="{BB962C8B-B14F-4D97-AF65-F5344CB8AC3E}">
        <p14:creationId xmlns:p14="http://schemas.microsoft.com/office/powerpoint/2010/main" val="4085208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A89506-427C-BD44-8B89-845E67A4BBB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03CA49-7FDD-F04A-A118-DC24451041B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C76A23-E385-8F4C-858B-B3B9D48C8D7D}"/>
              </a:ext>
            </a:extLst>
          </p:cNvPr>
          <p:cNvSpPr>
            <a:spLocks noGrp="1"/>
          </p:cNvSpPr>
          <p:nvPr>
            <p:ph type="dt" sz="half" idx="10"/>
          </p:nvPr>
        </p:nvSpPr>
        <p:spPr/>
        <p:txBody>
          <a:bodyPr/>
          <a:lstStyle/>
          <a:p>
            <a:fld id="{990A195E-A484-2346-BD18-6F71FF1F2709}" type="datetimeFigureOut">
              <a:rPr lang="en-US" smtClean="0"/>
              <a:t>2/22/18</a:t>
            </a:fld>
            <a:endParaRPr lang="en-US"/>
          </a:p>
        </p:txBody>
      </p:sp>
      <p:sp>
        <p:nvSpPr>
          <p:cNvPr id="5" name="Footer Placeholder 4">
            <a:extLst>
              <a:ext uri="{FF2B5EF4-FFF2-40B4-BE49-F238E27FC236}">
                <a16:creationId xmlns:a16="http://schemas.microsoft.com/office/drawing/2014/main" id="{3C3DA118-46F7-5646-940F-3AC12DCDE5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38567C-1E38-AD47-955D-BFE8056A8CDC}"/>
              </a:ext>
            </a:extLst>
          </p:cNvPr>
          <p:cNvSpPr>
            <a:spLocks noGrp="1"/>
          </p:cNvSpPr>
          <p:nvPr>
            <p:ph type="sldNum" sz="quarter" idx="12"/>
          </p:nvPr>
        </p:nvSpPr>
        <p:spPr/>
        <p:txBody>
          <a:bodyPr/>
          <a:lstStyle/>
          <a:p>
            <a:fld id="{FC3B014B-ADB8-3C4E-A5C2-49BFFD3100ED}" type="slidenum">
              <a:rPr lang="en-US" smtClean="0"/>
              <a:t>‹#›</a:t>
            </a:fld>
            <a:endParaRPr lang="en-US"/>
          </a:p>
        </p:txBody>
      </p:sp>
    </p:spTree>
    <p:extLst>
      <p:ext uri="{BB962C8B-B14F-4D97-AF65-F5344CB8AC3E}">
        <p14:creationId xmlns:p14="http://schemas.microsoft.com/office/powerpoint/2010/main" val="4132211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5CFA5-9472-4E45-B673-85D6F3BD84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E805A7-F90A-574D-9B5A-364184C1AE2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8B7BF0-250D-E948-9F4F-BA9DA3425AFB}"/>
              </a:ext>
            </a:extLst>
          </p:cNvPr>
          <p:cNvSpPr>
            <a:spLocks noGrp="1"/>
          </p:cNvSpPr>
          <p:nvPr>
            <p:ph type="dt" sz="half" idx="10"/>
          </p:nvPr>
        </p:nvSpPr>
        <p:spPr/>
        <p:txBody>
          <a:bodyPr/>
          <a:lstStyle/>
          <a:p>
            <a:fld id="{990A195E-A484-2346-BD18-6F71FF1F2709}" type="datetimeFigureOut">
              <a:rPr lang="en-US" smtClean="0"/>
              <a:t>2/22/18</a:t>
            </a:fld>
            <a:endParaRPr lang="en-US"/>
          </a:p>
        </p:txBody>
      </p:sp>
      <p:sp>
        <p:nvSpPr>
          <p:cNvPr id="5" name="Footer Placeholder 4">
            <a:extLst>
              <a:ext uri="{FF2B5EF4-FFF2-40B4-BE49-F238E27FC236}">
                <a16:creationId xmlns:a16="http://schemas.microsoft.com/office/drawing/2014/main" id="{5A9199CA-4671-204E-9973-2D2679926B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DEACAD-7C66-8149-8EF9-7E1713AD16FA}"/>
              </a:ext>
            </a:extLst>
          </p:cNvPr>
          <p:cNvSpPr>
            <a:spLocks noGrp="1"/>
          </p:cNvSpPr>
          <p:nvPr>
            <p:ph type="sldNum" sz="quarter" idx="12"/>
          </p:nvPr>
        </p:nvSpPr>
        <p:spPr/>
        <p:txBody>
          <a:bodyPr/>
          <a:lstStyle/>
          <a:p>
            <a:fld id="{FC3B014B-ADB8-3C4E-A5C2-49BFFD3100ED}" type="slidenum">
              <a:rPr lang="en-US" smtClean="0"/>
              <a:t>‹#›</a:t>
            </a:fld>
            <a:endParaRPr lang="en-US"/>
          </a:p>
        </p:txBody>
      </p:sp>
    </p:spTree>
    <p:extLst>
      <p:ext uri="{BB962C8B-B14F-4D97-AF65-F5344CB8AC3E}">
        <p14:creationId xmlns:p14="http://schemas.microsoft.com/office/powerpoint/2010/main" val="3027072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B0B64-7ECD-694A-BA76-8DBDB84F8A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8C233B-B0EC-F94C-A156-8A38FBB196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F9C9739-DF38-A447-AFFF-00590717D7FF}"/>
              </a:ext>
            </a:extLst>
          </p:cNvPr>
          <p:cNvSpPr>
            <a:spLocks noGrp="1"/>
          </p:cNvSpPr>
          <p:nvPr>
            <p:ph type="dt" sz="half" idx="10"/>
          </p:nvPr>
        </p:nvSpPr>
        <p:spPr/>
        <p:txBody>
          <a:bodyPr/>
          <a:lstStyle/>
          <a:p>
            <a:fld id="{990A195E-A484-2346-BD18-6F71FF1F2709}" type="datetimeFigureOut">
              <a:rPr lang="en-US" smtClean="0"/>
              <a:t>2/22/18</a:t>
            </a:fld>
            <a:endParaRPr lang="en-US"/>
          </a:p>
        </p:txBody>
      </p:sp>
      <p:sp>
        <p:nvSpPr>
          <p:cNvPr id="5" name="Footer Placeholder 4">
            <a:extLst>
              <a:ext uri="{FF2B5EF4-FFF2-40B4-BE49-F238E27FC236}">
                <a16:creationId xmlns:a16="http://schemas.microsoft.com/office/drawing/2014/main" id="{458EF79A-EE2E-A94D-B969-5451F3737F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40E6FA-6F14-6B40-AA41-66C935D546FC}"/>
              </a:ext>
            </a:extLst>
          </p:cNvPr>
          <p:cNvSpPr>
            <a:spLocks noGrp="1"/>
          </p:cNvSpPr>
          <p:nvPr>
            <p:ph type="sldNum" sz="quarter" idx="12"/>
          </p:nvPr>
        </p:nvSpPr>
        <p:spPr/>
        <p:txBody>
          <a:bodyPr/>
          <a:lstStyle/>
          <a:p>
            <a:fld id="{FC3B014B-ADB8-3C4E-A5C2-49BFFD3100ED}" type="slidenum">
              <a:rPr lang="en-US" smtClean="0"/>
              <a:t>‹#›</a:t>
            </a:fld>
            <a:endParaRPr lang="en-US"/>
          </a:p>
        </p:txBody>
      </p:sp>
    </p:spTree>
    <p:extLst>
      <p:ext uri="{BB962C8B-B14F-4D97-AF65-F5344CB8AC3E}">
        <p14:creationId xmlns:p14="http://schemas.microsoft.com/office/powerpoint/2010/main" val="397800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0FD6B-CFA1-F84D-8730-DEC2DFDAED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9BFB30-2FD2-F648-94F3-9E94FA1FC23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A6F2D4-377C-BD42-B890-C4F82E1A0CD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C1F7D0D-544F-214E-B83E-6E25118F6267}"/>
              </a:ext>
            </a:extLst>
          </p:cNvPr>
          <p:cNvSpPr>
            <a:spLocks noGrp="1"/>
          </p:cNvSpPr>
          <p:nvPr>
            <p:ph type="dt" sz="half" idx="10"/>
          </p:nvPr>
        </p:nvSpPr>
        <p:spPr/>
        <p:txBody>
          <a:bodyPr/>
          <a:lstStyle/>
          <a:p>
            <a:fld id="{990A195E-A484-2346-BD18-6F71FF1F2709}" type="datetimeFigureOut">
              <a:rPr lang="en-US" smtClean="0"/>
              <a:t>2/22/18</a:t>
            </a:fld>
            <a:endParaRPr lang="en-US"/>
          </a:p>
        </p:txBody>
      </p:sp>
      <p:sp>
        <p:nvSpPr>
          <p:cNvPr id="6" name="Footer Placeholder 5">
            <a:extLst>
              <a:ext uri="{FF2B5EF4-FFF2-40B4-BE49-F238E27FC236}">
                <a16:creationId xmlns:a16="http://schemas.microsoft.com/office/drawing/2014/main" id="{F27E02DD-D791-4341-892C-1C67E54F2F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E2BB8D-831A-E641-877B-8C3A9069E1E0}"/>
              </a:ext>
            </a:extLst>
          </p:cNvPr>
          <p:cNvSpPr>
            <a:spLocks noGrp="1"/>
          </p:cNvSpPr>
          <p:nvPr>
            <p:ph type="sldNum" sz="quarter" idx="12"/>
          </p:nvPr>
        </p:nvSpPr>
        <p:spPr/>
        <p:txBody>
          <a:bodyPr/>
          <a:lstStyle/>
          <a:p>
            <a:fld id="{FC3B014B-ADB8-3C4E-A5C2-49BFFD3100ED}" type="slidenum">
              <a:rPr lang="en-US" smtClean="0"/>
              <a:t>‹#›</a:t>
            </a:fld>
            <a:endParaRPr lang="en-US"/>
          </a:p>
        </p:txBody>
      </p:sp>
    </p:spTree>
    <p:extLst>
      <p:ext uri="{BB962C8B-B14F-4D97-AF65-F5344CB8AC3E}">
        <p14:creationId xmlns:p14="http://schemas.microsoft.com/office/powerpoint/2010/main" val="4003469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35D2E-92AB-5E42-A2EC-B47541B450E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B0CCCE9-2F58-E646-9811-94F59600CF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CCF7E43-4675-6043-A493-1689A50DEA0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C2DEA2-F227-E745-8B8D-C81DEF16F2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8790FEF-6419-3845-B4AA-089FAEC1CAD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3DC4E9-43E0-A141-905C-0A95BE3807C5}"/>
              </a:ext>
            </a:extLst>
          </p:cNvPr>
          <p:cNvSpPr>
            <a:spLocks noGrp="1"/>
          </p:cNvSpPr>
          <p:nvPr>
            <p:ph type="dt" sz="half" idx="10"/>
          </p:nvPr>
        </p:nvSpPr>
        <p:spPr/>
        <p:txBody>
          <a:bodyPr/>
          <a:lstStyle/>
          <a:p>
            <a:fld id="{990A195E-A484-2346-BD18-6F71FF1F2709}" type="datetimeFigureOut">
              <a:rPr lang="en-US" smtClean="0"/>
              <a:t>2/22/18</a:t>
            </a:fld>
            <a:endParaRPr lang="en-US"/>
          </a:p>
        </p:txBody>
      </p:sp>
      <p:sp>
        <p:nvSpPr>
          <p:cNvPr id="8" name="Footer Placeholder 7">
            <a:extLst>
              <a:ext uri="{FF2B5EF4-FFF2-40B4-BE49-F238E27FC236}">
                <a16:creationId xmlns:a16="http://schemas.microsoft.com/office/drawing/2014/main" id="{46E67620-B4FB-A143-BD90-1022D00EEE1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5A9213-265A-7541-BC18-0B6E96A2DACF}"/>
              </a:ext>
            </a:extLst>
          </p:cNvPr>
          <p:cNvSpPr>
            <a:spLocks noGrp="1"/>
          </p:cNvSpPr>
          <p:nvPr>
            <p:ph type="sldNum" sz="quarter" idx="12"/>
          </p:nvPr>
        </p:nvSpPr>
        <p:spPr/>
        <p:txBody>
          <a:bodyPr/>
          <a:lstStyle/>
          <a:p>
            <a:fld id="{FC3B014B-ADB8-3C4E-A5C2-49BFFD3100ED}" type="slidenum">
              <a:rPr lang="en-US" smtClean="0"/>
              <a:t>‹#›</a:t>
            </a:fld>
            <a:endParaRPr lang="en-US"/>
          </a:p>
        </p:txBody>
      </p:sp>
    </p:spTree>
    <p:extLst>
      <p:ext uri="{BB962C8B-B14F-4D97-AF65-F5344CB8AC3E}">
        <p14:creationId xmlns:p14="http://schemas.microsoft.com/office/powerpoint/2010/main" val="151403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D84C2-7087-5943-AE6F-2EB572D16B1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B31A7F-ED08-2442-B36E-7979A9291908}"/>
              </a:ext>
            </a:extLst>
          </p:cNvPr>
          <p:cNvSpPr>
            <a:spLocks noGrp="1"/>
          </p:cNvSpPr>
          <p:nvPr>
            <p:ph type="dt" sz="half" idx="10"/>
          </p:nvPr>
        </p:nvSpPr>
        <p:spPr/>
        <p:txBody>
          <a:bodyPr/>
          <a:lstStyle/>
          <a:p>
            <a:fld id="{990A195E-A484-2346-BD18-6F71FF1F2709}" type="datetimeFigureOut">
              <a:rPr lang="en-US" smtClean="0"/>
              <a:t>2/22/18</a:t>
            </a:fld>
            <a:endParaRPr lang="en-US"/>
          </a:p>
        </p:txBody>
      </p:sp>
      <p:sp>
        <p:nvSpPr>
          <p:cNvPr id="4" name="Footer Placeholder 3">
            <a:extLst>
              <a:ext uri="{FF2B5EF4-FFF2-40B4-BE49-F238E27FC236}">
                <a16:creationId xmlns:a16="http://schemas.microsoft.com/office/drawing/2014/main" id="{34E21472-C4D3-1546-82DB-B864075DBC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C2FDAA-3C9F-ED43-8A89-55F6910DF3F0}"/>
              </a:ext>
            </a:extLst>
          </p:cNvPr>
          <p:cNvSpPr>
            <a:spLocks noGrp="1"/>
          </p:cNvSpPr>
          <p:nvPr>
            <p:ph type="sldNum" sz="quarter" idx="12"/>
          </p:nvPr>
        </p:nvSpPr>
        <p:spPr/>
        <p:txBody>
          <a:bodyPr/>
          <a:lstStyle/>
          <a:p>
            <a:fld id="{FC3B014B-ADB8-3C4E-A5C2-49BFFD3100ED}" type="slidenum">
              <a:rPr lang="en-US" smtClean="0"/>
              <a:t>‹#›</a:t>
            </a:fld>
            <a:endParaRPr lang="en-US"/>
          </a:p>
        </p:txBody>
      </p:sp>
    </p:spTree>
    <p:extLst>
      <p:ext uri="{BB962C8B-B14F-4D97-AF65-F5344CB8AC3E}">
        <p14:creationId xmlns:p14="http://schemas.microsoft.com/office/powerpoint/2010/main" val="661814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B0E391-CC35-9040-BB8C-7B4DB3710B5C}"/>
              </a:ext>
            </a:extLst>
          </p:cNvPr>
          <p:cNvSpPr>
            <a:spLocks noGrp="1"/>
          </p:cNvSpPr>
          <p:nvPr>
            <p:ph type="dt" sz="half" idx="10"/>
          </p:nvPr>
        </p:nvSpPr>
        <p:spPr/>
        <p:txBody>
          <a:bodyPr/>
          <a:lstStyle/>
          <a:p>
            <a:fld id="{990A195E-A484-2346-BD18-6F71FF1F2709}" type="datetimeFigureOut">
              <a:rPr lang="en-US" smtClean="0"/>
              <a:t>2/22/18</a:t>
            </a:fld>
            <a:endParaRPr lang="en-US"/>
          </a:p>
        </p:txBody>
      </p:sp>
      <p:sp>
        <p:nvSpPr>
          <p:cNvPr id="3" name="Footer Placeholder 2">
            <a:extLst>
              <a:ext uri="{FF2B5EF4-FFF2-40B4-BE49-F238E27FC236}">
                <a16:creationId xmlns:a16="http://schemas.microsoft.com/office/drawing/2014/main" id="{4DE79085-284D-E848-A54B-F325AEE42F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351419-C94B-6542-8237-29525CCAD451}"/>
              </a:ext>
            </a:extLst>
          </p:cNvPr>
          <p:cNvSpPr>
            <a:spLocks noGrp="1"/>
          </p:cNvSpPr>
          <p:nvPr>
            <p:ph type="sldNum" sz="quarter" idx="12"/>
          </p:nvPr>
        </p:nvSpPr>
        <p:spPr/>
        <p:txBody>
          <a:bodyPr/>
          <a:lstStyle/>
          <a:p>
            <a:fld id="{FC3B014B-ADB8-3C4E-A5C2-49BFFD3100ED}" type="slidenum">
              <a:rPr lang="en-US" smtClean="0"/>
              <a:t>‹#›</a:t>
            </a:fld>
            <a:endParaRPr lang="en-US"/>
          </a:p>
        </p:txBody>
      </p:sp>
    </p:spTree>
    <p:extLst>
      <p:ext uri="{BB962C8B-B14F-4D97-AF65-F5344CB8AC3E}">
        <p14:creationId xmlns:p14="http://schemas.microsoft.com/office/powerpoint/2010/main" val="577605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D4D39-0DE0-D547-B4CE-C825F9949C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4D3024-BAD6-734C-979B-A071D9E112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34CDF0-E72D-074A-A609-00607B270F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3F5A6BC-9BF3-2E48-9DF2-1BBD11917C46}"/>
              </a:ext>
            </a:extLst>
          </p:cNvPr>
          <p:cNvSpPr>
            <a:spLocks noGrp="1"/>
          </p:cNvSpPr>
          <p:nvPr>
            <p:ph type="dt" sz="half" idx="10"/>
          </p:nvPr>
        </p:nvSpPr>
        <p:spPr/>
        <p:txBody>
          <a:bodyPr/>
          <a:lstStyle/>
          <a:p>
            <a:fld id="{990A195E-A484-2346-BD18-6F71FF1F2709}" type="datetimeFigureOut">
              <a:rPr lang="en-US" smtClean="0"/>
              <a:t>2/22/18</a:t>
            </a:fld>
            <a:endParaRPr lang="en-US"/>
          </a:p>
        </p:txBody>
      </p:sp>
      <p:sp>
        <p:nvSpPr>
          <p:cNvPr id="6" name="Footer Placeholder 5">
            <a:extLst>
              <a:ext uri="{FF2B5EF4-FFF2-40B4-BE49-F238E27FC236}">
                <a16:creationId xmlns:a16="http://schemas.microsoft.com/office/drawing/2014/main" id="{0E3B5461-6ED7-5144-8639-E06571688C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10096D-82B7-E14D-80B0-C9D344BBFF4D}"/>
              </a:ext>
            </a:extLst>
          </p:cNvPr>
          <p:cNvSpPr>
            <a:spLocks noGrp="1"/>
          </p:cNvSpPr>
          <p:nvPr>
            <p:ph type="sldNum" sz="quarter" idx="12"/>
          </p:nvPr>
        </p:nvSpPr>
        <p:spPr/>
        <p:txBody>
          <a:bodyPr/>
          <a:lstStyle/>
          <a:p>
            <a:fld id="{FC3B014B-ADB8-3C4E-A5C2-49BFFD3100ED}" type="slidenum">
              <a:rPr lang="en-US" smtClean="0"/>
              <a:t>‹#›</a:t>
            </a:fld>
            <a:endParaRPr lang="en-US"/>
          </a:p>
        </p:txBody>
      </p:sp>
    </p:spTree>
    <p:extLst>
      <p:ext uri="{BB962C8B-B14F-4D97-AF65-F5344CB8AC3E}">
        <p14:creationId xmlns:p14="http://schemas.microsoft.com/office/powerpoint/2010/main" val="493270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56392-FE66-0441-BACF-473AAA3F4E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C05136E-C753-EC4D-86B7-BF0F16C470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ECE259-4207-4A41-B74E-99FB055C9E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D002727-6FCD-8145-9B17-E50F4AD3A9BE}"/>
              </a:ext>
            </a:extLst>
          </p:cNvPr>
          <p:cNvSpPr>
            <a:spLocks noGrp="1"/>
          </p:cNvSpPr>
          <p:nvPr>
            <p:ph type="dt" sz="half" idx="10"/>
          </p:nvPr>
        </p:nvSpPr>
        <p:spPr/>
        <p:txBody>
          <a:bodyPr/>
          <a:lstStyle/>
          <a:p>
            <a:fld id="{990A195E-A484-2346-BD18-6F71FF1F2709}" type="datetimeFigureOut">
              <a:rPr lang="en-US" smtClean="0"/>
              <a:t>2/22/18</a:t>
            </a:fld>
            <a:endParaRPr lang="en-US"/>
          </a:p>
        </p:txBody>
      </p:sp>
      <p:sp>
        <p:nvSpPr>
          <p:cNvPr id="6" name="Footer Placeholder 5">
            <a:extLst>
              <a:ext uri="{FF2B5EF4-FFF2-40B4-BE49-F238E27FC236}">
                <a16:creationId xmlns:a16="http://schemas.microsoft.com/office/drawing/2014/main" id="{DF9E4D4F-AD25-E441-928F-ED4DAAC148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7615E8-AFEE-6D4F-9D35-AF3E00D63997}"/>
              </a:ext>
            </a:extLst>
          </p:cNvPr>
          <p:cNvSpPr>
            <a:spLocks noGrp="1"/>
          </p:cNvSpPr>
          <p:nvPr>
            <p:ph type="sldNum" sz="quarter" idx="12"/>
          </p:nvPr>
        </p:nvSpPr>
        <p:spPr/>
        <p:txBody>
          <a:bodyPr/>
          <a:lstStyle/>
          <a:p>
            <a:fld id="{FC3B014B-ADB8-3C4E-A5C2-49BFFD3100ED}" type="slidenum">
              <a:rPr lang="en-US" smtClean="0"/>
              <a:t>‹#›</a:t>
            </a:fld>
            <a:endParaRPr lang="en-US"/>
          </a:p>
        </p:txBody>
      </p:sp>
    </p:spTree>
    <p:extLst>
      <p:ext uri="{BB962C8B-B14F-4D97-AF65-F5344CB8AC3E}">
        <p14:creationId xmlns:p14="http://schemas.microsoft.com/office/powerpoint/2010/main" val="1696487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B37172-8EDD-8045-B000-19F8F9A01D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77BBCA6-1913-364F-90EA-5D087A6474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3CF358-AE8D-524E-8DC0-A57DBC19E8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0A195E-A484-2346-BD18-6F71FF1F2709}" type="datetimeFigureOut">
              <a:rPr lang="en-US" smtClean="0"/>
              <a:t>2/22/18</a:t>
            </a:fld>
            <a:endParaRPr lang="en-US"/>
          </a:p>
        </p:txBody>
      </p:sp>
      <p:sp>
        <p:nvSpPr>
          <p:cNvPr id="5" name="Footer Placeholder 4">
            <a:extLst>
              <a:ext uri="{FF2B5EF4-FFF2-40B4-BE49-F238E27FC236}">
                <a16:creationId xmlns:a16="http://schemas.microsoft.com/office/drawing/2014/main" id="{EA84CB68-8C1C-4C49-80AD-1A74E3ED68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F11A37D-25D3-9641-A72E-8E93DDADD1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3B014B-ADB8-3C4E-A5C2-49BFFD3100ED}" type="slidenum">
              <a:rPr lang="en-US" smtClean="0"/>
              <a:t>‹#›</a:t>
            </a:fld>
            <a:endParaRPr lang="en-US"/>
          </a:p>
        </p:txBody>
      </p:sp>
    </p:spTree>
    <p:extLst>
      <p:ext uri="{BB962C8B-B14F-4D97-AF65-F5344CB8AC3E}">
        <p14:creationId xmlns:p14="http://schemas.microsoft.com/office/powerpoint/2010/main" val="34866953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F7628-325A-C44A-A3F3-57AC8EF083D0}"/>
              </a:ext>
            </a:extLst>
          </p:cNvPr>
          <p:cNvSpPr>
            <a:spLocks noGrp="1"/>
          </p:cNvSpPr>
          <p:nvPr>
            <p:ph type="ctrTitle"/>
          </p:nvPr>
        </p:nvSpPr>
        <p:spPr/>
        <p:txBody>
          <a:bodyPr>
            <a:normAutofit fontScale="90000"/>
          </a:bodyPr>
          <a:lstStyle/>
          <a:p>
            <a:r>
              <a:rPr lang="en-US" dirty="0"/>
              <a:t>P4 Runtime API</a:t>
            </a:r>
            <a:br>
              <a:rPr lang="en-US" dirty="0"/>
            </a:br>
            <a:r>
              <a:rPr lang="en-US" dirty="0"/>
              <a:t>Thoughts on batch operations</a:t>
            </a:r>
          </a:p>
        </p:txBody>
      </p:sp>
      <p:sp>
        <p:nvSpPr>
          <p:cNvPr id="3" name="Subtitle 2">
            <a:extLst>
              <a:ext uri="{FF2B5EF4-FFF2-40B4-BE49-F238E27FC236}">
                <a16:creationId xmlns:a16="http://schemas.microsoft.com/office/drawing/2014/main" id="{BC20D0BB-B0A6-4748-8AFF-59100B8917C7}"/>
              </a:ext>
            </a:extLst>
          </p:cNvPr>
          <p:cNvSpPr>
            <a:spLocks noGrp="1"/>
          </p:cNvSpPr>
          <p:nvPr>
            <p:ph type="subTitle" idx="1"/>
          </p:nvPr>
        </p:nvSpPr>
        <p:spPr/>
        <p:txBody>
          <a:bodyPr/>
          <a:lstStyle/>
          <a:p>
            <a:r>
              <a:rPr lang="en-US" dirty="0"/>
              <a:t>Andy Fingerhut</a:t>
            </a:r>
          </a:p>
          <a:p>
            <a:r>
              <a:rPr lang="en-US"/>
              <a:t>Feb 21, 2018</a:t>
            </a:r>
            <a:endParaRPr lang="en-US" dirty="0"/>
          </a:p>
        </p:txBody>
      </p:sp>
    </p:spTree>
    <p:extLst>
      <p:ext uri="{BB962C8B-B14F-4D97-AF65-F5344CB8AC3E}">
        <p14:creationId xmlns:p14="http://schemas.microsoft.com/office/powerpoint/2010/main" val="2153785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7EE3F-7B5C-A748-BB2C-9D409CAA3E98}"/>
              </a:ext>
            </a:extLst>
          </p:cNvPr>
          <p:cNvSpPr>
            <a:spLocks noGrp="1"/>
          </p:cNvSpPr>
          <p:nvPr>
            <p:ph type="title"/>
          </p:nvPr>
        </p:nvSpPr>
        <p:spPr/>
        <p:txBody>
          <a:bodyPr/>
          <a:lstStyle/>
          <a:p>
            <a:r>
              <a:rPr lang="en-US" dirty="0"/>
              <a:t>General pattern</a:t>
            </a:r>
          </a:p>
        </p:txBody>
      </p:sp>
      <p:sp>
        <p:nvSpPr>
          <p:cNvPr id="3" name="Content Placeholder 2">
            <a:extLst>
              <a:ext uri="{FF2B5EF4-FFF2-40B4-BE49-F238E27FC236}">
                <a16:creationId xmlns:a16="http://schemas.microsoft.com/office/drawing/2014/main" id="{16C2033F-06C2-4145-8B5C-7BAF725CBE1D}"/>
              </a:ext>
            </a:extLst>
          </p:cNvPr>
          <p:cNvSpPr>
            <a:spLocks noGrp="1"/>
          </p:cNvSpPr>
          <p:nvPr>
            <p:ph idx="1"/>
          </p:nvPr>
        </p:nvSpPr>
        <p:spPr/>
        <p:txBody>
          <a:bodyPr/>
          <a:lstStyle/>
          <a:p>
            <a:r>
              <a:rPr lang="en-US" dirty="0"/>
              <a:t>The atomic batch on previous slide is a general ‘atomic pointer flipping’ technique that can be applied to smaller subsets of tables.</a:t>
            </a:r>
          </a:p>
          <a:p>
            <a:pPr lvl="1"/>
            <a:r>
              <a:rPr lang="en-US" dirty="0"/>
              <a:t>The ‘pointer’ being flipped in previous slide is the blue/red bit, ‘pointing’ at one of two sets of tables.</a:t>
            </a:r>
          </a:p>
          <a:p>
            <a:r>
              <a:rPr lang="en-US" dirty="0"/>
              <a:t>Fleshed out example starts on next slide.</a:t>
            </a:r>
          </a:p>
        </p:txBody>
      </p:sp>
    </p:spTree>
    <p:extLst>
      <p:ext uri="{BB962C8B-B14F-4D97-AF65-F5344CB8AC3E}">
        <p14:creationId xmlns:p14="http://schemas.microsoft.com/office/powerpoint/2010/main" val="1159024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BD7A3-5103-EA44-BB76-A195A37C4FCA}"/>
              </a:ext>
            </a:extLst>
          </p:cNvPr>
          <p:cNvSpPr>
            <a:spLocks noGrp="1"/>
          </p:cNvSpPr>
          <p:nvPr>
            <p:ph type="title"/>
          </p:nvPr>
        </p:nvSpPr>
        <p:spPr/>
        <p:txBody>
          <a:bodyPr/>
          <a:lstStyle/>
          <a:p>
            <a:r>
              <a:rPr lang="en-US" dirty="0"/>
              <a:t>Atomic switch from old ACL to new ACL</a:t>
            </a:r>
          </a:p>
        </p:txBody>
      </p:sp>
      <p:sp>
        <p:nvSpPr>
          <p:cNvPr id="3" name="Content Placeholder 2">
            <a:extLst>
              <a:ext uri="{FF2B5EF4-FFF2-40B4-BE49-F238E27FC236}">
                <a16:creationId xmlns:a16="http://schemas.microsoft.com/office/drawing/2014/main" id="{58F06C8D-2F46-4F4E-92F6-7333A3848AC4}"/>
              </a:ext>
            </a:extLst>
          </p:cNvPr>
          <p:cNvSpPr>
            <a:spLocks noGrp="1"/>
          </p:cNvSpPr>
          <p:nvPr>
            <p:ph idx="1"/>
          </p:nvPr>
        </p:nvSpPr>
        <p:spPr/>
        <p:txBody>
          <a:bodyPr>
            <a:normAutofit fontScale="92500" lnSpcReduction="20000"/>
          </a:bodyPr>
          <a:lstStyle/>
          <a:p>
            <a:r>
              <a:rPr lang="en-US" dirty="0"/>
              <a:t>Scenario:</a:t>
            </a:r>
          </a:p>
          <a:p>
            <a:pPr lvl="1"/>
            <a:r>
              <a:rPr lang="en-US" dirty="0"/>
              <a:t>User can configure an ACL (Access Control List) that matches on IP source &amp; </a:t>
            </a:r>
            <a:r>
              <a:rPr lang="en-US" dirty="0" err="1"/>
              <a:t>dest</a:t>
            </a:r>
            <a:r>
              <a:rPr lang="en-US" dirty="0"/>
              <a:t> address, IP protocol, and TCP/UDP source &amp; </a:t>
            </a:r>
            <a:r>
              <a:rPr lang="en-US" dirty="0" err="1"/>
              <a:t>dest</a:t>
            </a:r>
            <a:r>
              <a:rPr lang="en-US" dirty="0"/>
              <a:t> port using ternary matching, with each table entry giving either allow or drop action for packet.</a:t>
            </a:r>
          </a:p>
          <a:p>
            <a:pPr lvl="2"/>
            <a:r>
              <a:rPr lang="en-US" dirty="0"/>
              <a:t>A single ACL is a named, ordered </a:t>
            </a:r>
            <a:r>
              <a:rPr lang="en-US" u="sng" dirty="0"/>
              <a:t>list</a:t>
            </a:r>
            <a:r>
              <a:rPr lang="en-US" dirty="0"/>
              <a:t> of ternary matching rules, each with its own independent allow/drop action.</a:t>
            </a:r>
          </a:p>
          <a:p>
            <a:pPr lvl="1"/>
            <a:r>
              <a:rPr lang="en-US" dirty="0"/>
              <a:t>Configuration can specify for each input port an ACL name that should be applied to all packets arriving from that input port.</a:t>
            </a:r>
          </a:p>
          <a:p>
            <a:pPr lvl="1"/>
            <a:r>
              <a:rPr lang="en-US" dirty="0"/>
              <a:t>Currently the configuration has all packets arriving on port P filtered according to the ACL named ‘</a:t>
            </a:r>
            <a:r>
              <a:rPr lang="en-US" dirty="0" err="1"/>
              <a:t>old_acl</a:t>
            </a:r>
            <a:r>
              <a:rPr lang="en-US" dirty="0"/>
              <a:t>’.</a:t>
            </a:r>
          </a:p>
          <a:p>
            <a:pPr lvl="1"/>
            <a:r>
              <a:rPr lang="en-US" dirty="0"/>
              <a:t>Network operator decides they want to change that to ‘</a:t>
            </a:r>
            <a:r>
              <a:rPr lang="en-US" dirty="0" err="1"/>
              <a:t>new_acl</a:t>
            </a:r>
            <a:r>
              <a:rPr lang="en-US" dirty="0"/>
              <a:t>’.</a:t>
            </a:r>
          </a:p>
          <a:p>
            <a:pPr lvl="1"/>
            <a:r>
              <a:rPr lang="en-US" dirty="0"/>
              <a:t>Desired behavior in data plane:</a:t>
            </a:r>
          </a:p>
          <a:p>
            <a:pPr lvl="2"/>
            <a:r>
              <a:rPr lang="en-US" dirty="0"/>
              <a:t>Every packet is processed according to ‘</a:t>
            </a:r>
            <a:r>
              <a:rPr lang="en-US" dirty="0" err="1"/>
              <a:t>old_acl</a:t>
            </a:r>
            <a:r>
              <a:rPr lang="en-US" dirty="0"/>
              <a:t>’, or ‘</a:t>
            </a:r>
            <a:r>
              <a:rPr lang="en-US" dirty="0" err="1"/>
              <a:t>new_acl</a:t>
            </a:r>
            <a:r>
              <a:rPr lang="en-US" dirty="0"/>
              <a:t>’, never something else, i.e. never a portion of ‘</a:t>
            </a:r>
            <a:r>
              <a:rPr lang="en-US" dirty="0" err="1"/>
              <a:t>old_acl</a:t>
            </a:r>
            <a:r>
              <a:rPr lang="en-US" dirty="0"/>
              <a:t>’, or a portion of ‘</a:t>
            </a:r>
            <a:r>
              <a:rPr lang="en-US" dirty="0" err="1"/>
              <a:t>new_acl</a:t>
            </a:r>
            <a:r>
              <a:rPr lang="en-US" dirty="0"/>
              <a:t>’.</a:t>
            </a:r>
          </a:p>
          <a:p>
            <a:pPr lvl="2"/>
            <a:r>
              <a:rPr lang="en-US" dirty="0"/>
              <a:t>If ’</a:t>
            </a:r>
            <a:r>
              <a:rPr lang="en-US" dirty="0" err="1"/>
              <a:t>new_acl</a:t>
            </a:r>
            <a:r>
              <a:rPr lang="en-US" dirty="0"/>
              <a:t>’ doesn’t fit, fail the attempted </a:t>
            </a:r>
            <a:r>
              <a:rPr lang="en-US" dirty="0" err="1"/>
              <a:t>config</a:t>
            </a:r>
            <a:r>
              <a:rPr lang="en-US" dirty="0"/>
              <a:t> change and keep ‘</a:t>
            </a:r>
            <a:r>
              <a:rPr lang="en-US" dirty="0" err="1"/>
              <a:t>old_acl</a:t>
            </a:r>
            <a:r>
              <a:rPr lang="en-US" dirty="0"/>
              <a:t>’ at all times.</a:t>
            </a:r>
          </a:p>
        </p:txBody>
      </p:sp>
    </p:spTree>
    <p:extLst>
      <p:ext uri="{BB962C8B-B14F-4D97-AF65-F5344CB8AC3E}">
        <p14:creationId xmlns:p14="http://schemas.microsoft.com/office/powerpoint/2010/main" val="3915842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57A9B-F0B1-8648-B1DE-8B7923B2CC3A}"/>
              </a:ext>
            </a:extLst>
          </p:cNvPr>
          <p:cNvSpPr>
            <a:spLocks noGrp="1"/>
          </p:cNvSpPr>
          <p:nvPr>
            <p:ph type="title"/>
          </p:nvPr>
        </p:nvSpPr>
        <p:spPr/>
        <p:txBody>
          <a:bodyPr/>
          <a:lstStyle/>
          <a:p>
            <a:r>
              <a:rPr lang="en-US" dirty="0"/>
              <a:t>Pointer-flipping for ACL scenario</a:t>
            </a:r>
          </a:p>
        </p:txBody>
      </p:sp>
      <p:sp>
        <p:nvSpPr>
          <p:cNvPr id="3" name="Content Placeholder 2">
            <a:extLst>
              <a:ext uri="{FF2B5EF4-FFF2-40B4-BE49-F238E27FC236}">
                <a16:creationId xmlns:a16="http://schemas.microsoft.com/office/drawing/2014/main" id="{43D69AC8-C779-5D46-A687-143EF8F24AE1}"/>
              </a:ext>
            </a:extLst>
          </p:cNvPr>
          <p:cNvSpPr>
            <a:spLocks noGrp="1"/>
          </p:cNvSpPr>
          <p:nvPr>
            <p:ph idx="1"/>
          </p:nvPr>
        </p:nvSpPr>
        <p:spPr/>
        <p:txBody>
          <a:bodyPr/>
          <a:lstStyle/>
          <a:p>
            <a:r>
              <a:rPr lang="en-US" dirty="0"/>
              <a:t>P4 code:</a:t>
            </a:r>
          </a:p>
          <a:p>
            <a:pPr lvl="1"/>
            <a:r>
              <a:rPr lang="en-US" dirty="0"/>
              <a:t>Have a table ‘</a:t>
            </a:r>
            <a:r>
              <a:rPr lang="en-US" dirty="0" err="1"/>
              <a:t>port_to_acl_id</a:t>
            </a:r>
            <a:r>
              <a:rPr lang="en-US" dirty="0"/>
              <a:t>’ that has </a:t>
            </a:r>
            <a:r>
              <a:rPr lang="en-US" dirty="0" err="1"/>
              <a:t>ingress_port</a:t>
            </a:r>
            <a:r>
              <a:rPr lang="en-US" dirty="0"/>
              <a:t> as key, resulting in a control-plane chosen metadata field ‘</a:t>
            </a:r>
            <a:r>
              <a:rPr lang="en-US" dirty="0" err="1"/>
              <a:t>acl_id</a:t>
            </a:r>
            <a:r>
              <a:rPr lang="en-US" dirty="0"/>
              <a:t>’.</a:t>
            </a:r>
          </a:p>
          <a:p>
            <a:pPr lvl="2"/>
            <a:r>
              <a:rPr lang="en-US" dirty="0" err="1"/>
              <a:t>Acl_id’s</a:t>
            </a:r>
            <a:r>
              <a:rPr lang="en-US" dirty="0"/>
              <a:t> are just a number dynamically allocated by the control plane, with a different </a:t>
            </a:r>
            <a:r>
              <a:rPr lang="en-US" dirty="0" err="1"/>
              <a:t>acl_id</a:t>
            </a:r>
            <a:r>
              <a:rPr lang="en-US" dirty="0"/>
              <a:t> for each ACL name.</a:t>
            </a:r>
          </a:p>
          <a:p>
            <a:pPr lvl="1"/>
            <a:r>
              <a:rPr lang="en-US" dirty="0"/>
              <a:t>The ternary ACL lookup table ‘</a:t>
            </a:r>
            <a:r>
              <a:rPr lang="en-US" dirty="0" err="1"/>
              <a:t>acl_lookup</a:t>
            </a:r>
            <a:r>
              <a:rPr lang="en-US" dirty="0"/>
              <a:t>’ has key fields for IP SA, DA, protocol, L4 source &amp; </a:t>
            </a:r>
            <a:r>
              <a:rPr lang="en-US" dirty="0" err="1"/>
              <a:t>dest</a:t>
            </a:r>
            <a:r>
              <a:rPr lang="en-US" dirty="0"/>
              <a:t> port, </a:t>
            </a:r>
            <a:r>
              <a:rPr lang="en-US" u="sng" dirty="0"/>
              <a:t>and</a:t>
            </a:r>
            <a:r>
              <a:rPr lang="en-US" dirty="0"/>
              <a:t> the </a:t>
            </a:r>
            <a:r>
              <a:rPr lang="en-US" dirty="0" err="1"/>
              <a:t>acl_id</a:t>
            </a:r>
            <a:r>
              <a:rPr lang="en-US" dirty="0"/>
              <a:t> obtained from earlier </a:t>
            </a:r>
            <a:r>
              <a:rPr lang="en-US" dirty="0" err="1"/>
              <a:t>port_to_acl_id</a:t>
            </a:r>
            <a:r>
              <a:rPr lang="en-US" dirty="0"/>
              <a:t> result.</a:t>
            </a:r>
          </a:p>
        </p:txBody>
      </p:sp>
    </p:spTree>
    <p:extLst>
      <p:ext uri="{BB962C8B-B14F-4D97-AF65-F5344CB8AC3E}">
        <p14:creationId xmlns:p14="http://schemas.microsoft.com/office/powerpoint/2010/main" val="1476690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57A9B-F0B1-8648-B1DE-8B7923B2CC3A}"/>
              </a:ext>
            </a:extLst>
          </p:cNvPr>
          <p:cNvSpPr>
            <a:spLocks noGrp="1"/>
          </p:cNvSpPr>
          <p:nvPr>
            <p:ph type="title"/>
          </p:nvPr>
        </p:nvSpPr>
        <p:spPr/>
        <p:txBody>
          <a:bodyPr/>
          <a:lstStyle/>
          <a:p>
            <a:r>
              <a:rPr lang="en-US" dirty="0"/>
              <a:t>Pointer-flipping for ACL scenario (2)</a:t>
            </a:r>
          </a:p>
        </p:txBody>
      </p:sp>
      <p:sp>
        <p:nvSpPr>
          <p:cNvPr id="3" name="Content Placeholder 2">
            <a:extLst>
              <a:ext uri="{FF2B5EF4-FFF2-40B4-BE49-F238E27FC236}">
                <a16:creationId xmlns:a16="http://schemas.microsoft.com/office/drawing/2014/main" id="{43D69AC8-C779-5D46-A687-143EF8F24AE1}"/>
              </a:ext>
            </a:extLst>
          </p:cNvPr>
          <p:cNvSpPr>
            <a:spLocks noGrp="1"/>
          </p:cNvSpPr>
          <p:nvPr>
            <p:ph idx="1"/>
          </p:nvPr>
        </p:nvSpPr>
        <p:spPr/>
        <p:txBody>
          <a:bodyPr>
            <a:normAutofit fontScale="92500" lnSpcReduction="20000"/>
          </a:bodyPr>
          <a:lstStyle/>
          <a:p>
            <a:r>
              <a:rPr lang="en-US" dirty="0"/>
              <a:t>On attempted </a:t>
            </a:r>
            <a:r>
              <a:rPr lang="en-US" dirty="0" err="1"/>
              <a:t>config</a:t>
            </a:r>
            <a:r>
              <a:rPr lang="en-US" dirty="0"/>
              <a:t> change of port P to use ‘</a:t>
            </a:r>
            <a:r>
              <a:rPr lang="en-US" dirty="0" err="1"/>
              <a:t>new_acl</a:t>
            </a:r>
            <a:r>
              <a:rPr lang="en-US" dirty="0"/>
              <a:t>’, control plane can do these things:</a:t>
            </a:r>
          </a:p>
          <a:p>
            <a:pPr lvl="1"/>
            <a:r>
              <a:rPr lang="en-US" dirty="0"/>
              <a:t>In controller, dynamically allocate a new </a:t>
            </a:r>
            <a:r>
              <a:rPr lang="en-US" dirty="0" err="1"/>
              <a:t>acl_id</a:t>
            </a:r>
            <a:r>
              <a:rPr lang="en-US" dirty="0"/>
              <a:t> A, not currently in use in the data plane for any port.</a:t>
            </a:r>
          </a:p>
          <a:p>
            <a:pPr lvl="1"/>
            <a:r>
              <a:rPr lang="en-US" dirty="0"/>
              <a:t>Add new entries to table ‘</a:t>
            </a:r>
            <a:r>
              <a:rPr lang="en-US" dirty="0" err="1"/>
              <a:t>acl_lookup</a:t>
            </a:r>
            <a:r>
              <a:rPr lang="en-US" dirty="0"/>
              <a:t>’, all with </a:t>
            </a:r>
            <a:r>
              <a:rPr lang="en-US" dirty="0" err="1"/>
              <a:t>acl_id</a:t>
            </a:r>
            <a:r>
              <a:rPr lang="en-US" dirty="0"/>
              <a:t> A.</a:t>
            </a:r>
          </a:p>
          <a:p>
            <a:pPr lvl="2"/>
            <a:r>
              <a:rPr lang="en-US" dirty="0"/>
              <a:t>Note that these could use a batch operation with an arbitrary order of committing to the data plane.  None of them can be matched by any packets.</a:t>
            </a:r>
          </a:p>
          <a:p>
            <a:pPr lvl="2"/>
            <a:r>
              <a:rPr lang="en-US" dirty="0"/>
              <a:t>On failure, issue another batch operation to remove any subset of the entries that were successfully added, and fail the configuration change.  Note: Removes should never fail.</a:t>
            </a:r>
          </a:p>
          <a:p>
            <a:pPr lvl="1"/>
            <a:r>
              <a:rPr lang="en-US" dirty="0"/>
              <a:t>If all added successfully, modify table ‘</a:t>
            </a:r>
            <a:r>
              <a:rPr lang="en-US" dirty="0" err="1"/>
              <a:t>port_to_acl_id</a:t>
            </a:r>
            <a:r>
              <a:rPr lang="en-US" dirty="0"/>
              <a:t>’ entry for port P so that packets from that port will now get </a:t>
            </a:r>
            <a:r>
              <a:rPr lang="en-US" dirty="0" err="1"/>
              <a:t>acl_id</a:t>
            </a:r>
            <a:r>
              <a:rPr lang="en-US" dirty="0"/>
              <a:t> A.</a:t>
            </a:r>
          </a:p>
          <a:p>
            <a:pPr lvl="1"/>
            <a:r>
              <a:rPr lang="en-US" dirty="0"/>
              <a:t>Next packet to access table </a:t>
            </a:r>
            <a:r>
              <a:rPr lang="en-US" dirty="0" err="1"/>
              <a:t>port_to_acl_id</a:t>
            </a:r>
            <a:r>
              <a:rPr lang="en-US" dirty="0"/>
              <a:t>, and all after that, will start matching using the new ‘</a:t>
            </a:r>
            <a:r>
              <a:rPr lang="en-US" dirty="0" err="1"/>
              <a:t>acl_lookup</a:t>
            </a:r>
            <a:r>
              <a:rPr lang="en-US" dirty="0"/>
              <a:t>’ entries with </a:t>
            </a:r>
            <a:r>
              <a:rPr lang="en-US" dirty="0" err="1"/>
              <a:t>acl_id</a:t>
            </a:r>
            <a:r>
              <a:rPr lang="en-US" dirty="0"/>
              <a:t> A, not the old set.</a:t>
            </a:r>
          </a:p>
          <a:p>
            <a:pPr lvl="1"/>
            <a:r>
              <a:rPr lang="en-US" dirty="0"/>
              <a:t>If the old </a:t>
            </a:r>
            <a:r>
              <a:rPr lang="en-US" dirty="0" err="1"/>
              <a:t>acl_id</a:t>
            </a:r>
            <a:r>
              <a:rPr lang="en-US" dirty="0"/>
              <a:t> for port P is not used by any other port, then after a short time (when the last packet that got the old </a:t>
            </a:r>
            <a:r>
              <a:rPr lang="en-US" dirty="0" err="1"/>
              <a:t>acl_id</a:t>
            </a:r>
            <a:r>
              <a:rPr lang="en-US" dirty="0"/>
              <a:t>) has left the system, safe to delete all ‘</a:t>
            </a:r>
            <a:r>
              <a:rPr lang="en-US" dirty="0" err="1"/>
              <a:t>acl_lookup</a:t>
            </a:r>
            <a:r>
              <a:rPr lang="en-US" dirty="0"/>
              <a:t>’ entries that have that old </a:t>
            </a:r>
            <a:r>
              <a:rPr lang="en-US" dirty="0" err="1"/>
              <a:t>acl_id</a:t>
            </a:r>
            <a:r>
              <a:rPr lang="en-US" dirty="0"/>
              <a:t>.</a:t>
            </a:r>
          </a:p>
        </p:txBody>
      </p:sp>
    </p:spTree>
    <p:extLst>
      <p:ext uri="{BB962C8B-B14F-4D97-AF65-F5344CB8AC3E}">
        <p14:creationId xmlns:p14="http://schemas.microsoft.com/office/powerpoint/2010/main" val="789349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0A46C-650C-F246-8FEF-811A6A871BFB}"/>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CE3E3960-341A-764D-9B48-34263822715F}"/>
              </a:ext>
            </a:extLst>
          </p:cNvPr>
          <p:cNvSpPr>
            <a:spLocks noGrp="1"/>
          </p:cNvSpPr>
          <p:nvPr>
            <p:ph idx="1"/>
          </p:nvPr>
        </p:nvSpPr>
        <p:spPr/>
        <p:txBody>
          <a:bodyPr>
            <a:normAutofit fontScale="85000" lnSpcReduction="20000"/>
          </a:bodyPr>
          <a:lstStyle/>
          <a:p>
            <a:r>
              <a:rPr lang="en-US" dirty="0"/>
              <a:t>Note: This technique is very general, but I don’t know how to automate it for an arbitrary P4 program.</a:t>
            </a:r>
          </a:p>
          <a:p>
            <a:pPr lvl="1"/>
            <a:r>
              <a:rPr lang="en-US" dirty="0"/>
              <a:t>It might not even be possible: a P4 program that did not have a table that mapped </a:t>
            </a:r>
            <a:r>
              <a:rPr lang="en-US" dirty="0" err="1"/>
              <a:t>ingress_port</a:t>
            </a:r>
            <a:r>
              <a:rPr lang="en-US" dirty="0"/>
              <a:t> to </a:t>
            </a:r>
            <a:r>
              <a:rPr lang="en-US" dirty="0" err="1"/>
              <a:t>acl_id</a:t>
            </a:r>
            <a:r>
              <a:rPr lang="en-US" dirty="0"/>
              <a:t>, and used </a:t>
            </a:r>
            <a:r>
              <a:rPr lang="en-US" dirty="0" err="1"/>
              <a:t>ingress_port</a:t>
            </a:r>
            <a:r>
              <a:rPr lang="en-US" dirty="0"/>
              <a:t> instead of </a:t>
            </a:r>
            <a:r>
              <a:rPr lang="en-US" dirty="0" err="1"/>
              <a:t>acl_id</a:t>
            </a:r>
            <a:r>
              <a:rPr lang="en-US" dirty="0"/>
              <a:t> as a key in the ‘</a:t>
            </a:r>
            <a:r>
              <a:rPr lang="en-US" dirty="0" err="1"/>
              <a:t>acl_lookup</a:t>
            </a:r>
            <a:r>
              <a:rPr lang="en-US" dirty="0"/>
              <a:t>’, would </a:t>
            </a:r>
            <a:r>
              <a:rPr lang="en-US" u="sng" dirty="0"/>
              <a:t>not</a:t>
            </a:r>
            <a:r>
              <a:rPr lang="en-US" dirty="0"/>
              <a:t> be able to perform this update atomically</a:t>
            </a:r>
          </a:p>
          <a:p>
            <a:pPr lvl="2"/>
            <a:r>
              <a:rPr lang="en-US" dirty="0"/>
              <a:t>Unless you pause or drop all traffic from port P while changing the </a:t>
            </a:r>
            <a:r>
              <a:rPr lang="en-US" dirty="0" err="1"/>
              <a:t>acl_lookup</a:t>
            </a:r>
            <a:r>
              <a:rPr lang="en-US" dirty="0"/>
              <a:t> entries for that port.  Stopping packet processing during updates from the control plane is another general technique, but one that people would often prefer to avoid using.</a:t>
            </a:r>
          </a:p>
          <a:p>
            <a:pPr lvl="1"/>
            <a:r>
              <a:rPr lang="en-US" dirty="0"/>
              <a:t>When it is possible, I know of no automated way to detect it.</a:t>
            </a:r>
          </a:p>
          <a:p>
            <a:pPr lvl="1"/>
            <a:r>
              <a:rPr lang="en-US" dirty="0"/>
              <a:t>How do people survive doing these kinds of things?  By creating an ad hoc solution for each case that it matters.</a:t>
            </a:r>
          </a:p>
          <a:p>
            <a:pPr lvl="1"/>
            <a:r>
              <a:rPr lang="en-US" dirty="0"/>
              <a:t>They are all similar, but so are a lot of other kinds of programs that we write in ad hoc fashion following a well known pattern or style.</a:t>
            </a:r>
          </a:p>
          <a:p>
            <a:r>
              <a:rPr lang="en-US" dirty="0"/>
              <a:t>Not all use cases </a:t>
            </a:r>
            <a:r>
              <a:rPr lang="en-US" u="sng" dirty="0"/>
              <a:t>need</a:t>
            </a:r>
            <a:r>
              <a:rPr lang="en-US" dirty="0"/>
              <a:t> atomic batch updates.</a:t>
            </a:r>
          </a:p>
          <a:p>
            <a:pPr lvl="1"/>
            <a:r>
              <a:rPr lang="en-US" dirty="0"/>
              <a:t>By far the common case for IP route lookups is to do them one at a time, succeeding or failing independently on each one.</a:t>
            </a:r>
          </a:p>
        </p:txBody>
      </p:sp>
    </p:spTree>
    <p:extLst>
      <p:ext uri="{BB962C8B-B14F-4D97-AF65-F5344CB8AC3E}">
        <p14:creationId xmlns:p14="http://schemas.microsoft.com/office/powerpoint/2010/main" val="4204189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CAF2-381F-6844-9436-AFC0E45356B4}"/>
              </a:ext>
            </a:extLst>
          </p:cNvPr>
          <p:cNvSpPr>
            <a:spLocks noGrp="1"/>
          </p:cNvSpPr>
          <p:nvPr>
            <p:ph type="title"/>
          </p:nvPr>
        </p:nvSpPr>
        <p:spPr/>
        <p:txBody>
          <a:bodyPr/>
          <a:lstStyle/>
          <a:p>
            <a:r>
              <a:rPr lang="en-US" dirty="0"/>
              <a:t>Upon what do we build batch operations?</a:t>
            </a:r>
          </a:p>
        </p:txBody>
      </p:sp>
      <p:sp>
        <p:nvSpPr>
          <p:cNvPr id="3" name="Content Placeholder 2">
            <a:extLst>
              <a:ext uri="{FF2B5EF4-FFF2-40B4-BE49-F238E27FC236}">
                <a16:creationId xmlns:a16="http://schemas.microsoft.com/office/drawing/2014/main" id="{FAC25A6F-C584-E44B-A505-994C511C351F}"/>
              </a:ext>
            </a:extLst>
          </p:cNvPr>
          <p:cNvSpPr>
            <a:spLocks noGrp="1"/>
          </p:cNvSpPr>
          <p:nvPr>
            <p:ph idx="1"/>
          </p:nvPr>
        </p:nvSpPr>
        <p:spPr/>
        <p:txBody>
          <a:bodyPr/>
          <a:lstStyle/>
          <a:p>
            <a:r>
              <a:rPr lang="en-US" dirty="0"/>
              <a:t>PSA requires </a:t>
            </a:r>
            <a:r>
              <a:rPr lang="en-US" u="sng" dirty="0"/>
              <a:t>individual</a:t>
            </a:r>
            <a:r>
              <a:rPr lang="en-US" dirty="0"/>
              <a:t> table add, remove, modify operations to be atomic relative to packet processing by the P4 program.</a:t>
            </a:r>
          </a:p>
          <a:p>
            <a:r>
              <a:rPr lang="en-US" dirty="0"/>
              <a:t>It does not require a PSA device to be able to implement a ‘transaction’ or ‘batch’ atomically.</a:t>
            </a:r>
          </a:p>
          <a:p>
            <a:pPr lvl="1"/>
            <a:r>
              <a:rPr lang="en-US" dirty="0"/>
              <a:t>Why not?  Because this is not an easy problem to solve in general.  In my opinion, building up larger changes that appear ‘atomic’ is best done in control software.</a:t>
            </a:r>
          </a:p>
          <a:p>
            <a:pPr lvl="1"/>
            <a:r>
              <a:rPr lang="en-US" dirty="0"/>
              <a:t>Let the data plane be optimized for what it needs to do quickly (process packets).  Don’t </a:t>
            </a:r>
            <a:r>
              <a:rPr lang="en-US" u="sng" dirty="0"/>
              <a:t>require</a:t>
            </a:r>
            <a:r>
              <a:rPr lang="en-US" dirty="0"/>
              <a:t> it to be, or contain, a transactional database.</a:t>
            </a:r>
          </a:p>
        </p:txBody>
      </p:sp>
    </p:spTree>
    <p:extLst>
      <p:ext uri="{BB962C8B-B14F-4D97-AF65-F5344CB8AC3E}">
        <p14:creationId xmlns:p14="http://schemas.microsoft.com/office/powerpoint/2010/main" val="3849950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C3C30-8597-744E-A123-7827190756CB}"/>
              </a:ext>
            </a:extLst>
          </p:cNvPr>
          <p:cNvSpPr>
            <a:spLocks noGrp="1"/>
          </p:cNvSpPr>
          <p:nvPr>
            <p:ph type="title"/>
          </p:nvPr>
        </p:nvSpPr>
        <p:spPr/>
        <p:txBody>
          <a:bodyPr/>
          <a:lstStyle/>
          <a:p>
            <a:r>
              <a:rPr lang="en-US" dirty="0"/>
              <a:t>Some definitions</a:t>
            </a:r>
          </a:p>
        </p:txBody>
      </p:sp>
      <p:sp>
        <p:nvSpPr>
          <p:cNvPr id="3" name="Content Placeholder 2">
            <a:extLst>
              <a:ext uri="{FF2B5EF4-FFF2-40B4-BE49-F238E27FC236}">
                <a16:creationId xmlns:a16="http://schemas.microsoft.com/office/drawing/2014/main" id="{B807F590-94CE-C240-BA3F-AAF656C71BB3}"/>
              </a:ext>
            </a:extLst>
          </p:cNvPr>
          <p:cNvSpPr>
            <a:spLocks noGrp="1"/>
          </p:cNvSpPr>
          <p:nvPr>
            <p:ph idx="1"/>
          </p:nvPr>
        </p:nvSpPr>
        <p:spPr/>
        <p:txBody>
          <a:bodyPr/>
          <a:lstStyle/>
          <a:p>
            <a:r>
              <a:rPr lang="en-US" dirty="0"/>
              <a:t>Atomic batch – Every data packet is guaranteed to be processed according to table contents before the batch began, or after the batch completes.</a:t>
            </a:r>
          </a:p>
          <a:p>
            <a:r>
              <a:rPr lang="en-US" dirty="0"/>
              <a:t>Non-atomic batch – Every data packet is guaranteed to be processed according to table contents as they are between two individual operations of the batch, but there could be hundreds (or more) of packets processed that ‘see’ each of those intermediate states.</a:t>
            </a:r>
          </a:p>
        </p:txBody>
      </p:sp>
    </p:spTree>
    <p:extLst>
      <p:ext uri="{BB962C8B-B14F-4D97-AF65-F5344CB8AC3E}">
        <p14:creationId xmlns:p14="http://schemas.microsoft.com/office/powerpoint/2010/main" val="52273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F4148-7131-5441-8059-97BEAC4834D3}"/>
              </a:ext>
            </a:extLst>
          </p:cNvPr>
          <p:cNvSpPr>
            <a:spLocks noGrp="1"/>
          </p:cNvSpPr>
          <p:nvPr>
            <p:ph type="title"/>
          </p:nvPr>
        </p:nvSpPr>
        <p:spPr/>
        <p:txBody>
          <a:bodyPr/>
          <a:lstStyle/>
          <a:p>
            <a:r>
              <a:rPr lang="en-US" dirty="0"/>
              <a:t>Easy to implement batch operations</a:t>
            </a:r>
          </a:p>
        </p:txBody>
      </p:sp>
      <p:sp>
        <p:nvSpPr>
          <p:cNvPr id="3" name="Content Placeholder 2">
            <a:extLst>
              <a:ext uri="{FF2B5EF4-FFF2-40B4-BE49-F238E27FC236}">
                <a16:creationId xmlns:a16="http://schemas.microsoft.com/office/drawing/2014/main" id="{DEECF95F-F568-A24E-96C0-213480F20913}"/>
              </a:ext>
            </a:extLst>
          </p:cNvPr>
          <p:cNvSpPr>
            <a:spLocks noGrp="1"/>
          </p:cNvSpPr>
          <p:nvPr>
            <p:ph idx="1"/>
          </p:nvPr>
        </p:nvSpPr>
        <p:spPr/>
        <p:txBody>
          <a:bodyPr>
            <a:normAutofit fontScale="85000" lnSpcReduction="20000"/>
          </a:bodyPr>
          <a:lstStyle/>
          <a:p>
            <a:r>
              <a:rPr lang="en-US" dirty="0"/>
              <a:t>Execute them in order as a non-atomic batch</a:t>
            </a:r>
          </a:p>
          <a:p>
            <a:pPr lvl="1"/>
            <a:r>
              <a:rPr lang="en-US" dirty="0"/>
              <a:t>(a) “in-order-stop-on-first-failure”: Stop immediately if one operation fails, ignoring any operations in the batch after that.  Return error status and which operation failed.</a:t>
            </a:r>
          </a:p>
          <a:p>
            <a:pPr lvl="1"/>
            <a:r>
              <a:rPr lang="en-US" dirty="0"/>
              <a:t>(b) “in-order-continue-on-failure”: Continue with the sequence regardless of which ones fail.  Return error status listing which operations failed.</a:t>
            </a:r>
          </a:p>
          <a:p>
            <a:r>
              <a:rPr lang="en-US" dirty="0"/>
              <a:t>Execute them in an arbitrary order as a non-atomic batch</a:t>
            </a:r>
          </a:p>
          <a:p>
            <a:pPr lvl="1"/>
            <a:r>
              <a:rPr lang="en-US" dirty="0"/>
              <a:t>Rationale: Some PSA implementations might be able to implement this more efficiently than in-order-continue-on-failure, if the order they commit to the data plane is different than the controller gave.</a:t>
            </a:r>
          </a:p>
          <a:p>
            <a:pPr lvl="1"/>
            <a:r>
              <a:rPr lang="en-US" dirty="0"/>
              <a:t>(c) “arbitrary-order-continue-on-failure”: Return error status listing any that failed.</a:t>
            </a:r>
          </a:p>
          <a:p>
            <a:pPr lvl="1"/>
            <a:r>
              <a:rPr lang="en-US" dirty="0"/>
              <a:t>(d) “arbitrary-order-stop-on-first-failure”: If there is a failure, there is no way to predict in advance which subset will be done and which will not.  Still potentially useful if the controller knows that this is OK for its use case, and they want to know about failures quickly because they plan to undo the partial effects if a failure occurs.</a:t>
            </a:r>
          </a:p>
          <a:p>
            <a:r>
              <a:rPr lang="en-US" dirty="0"/>
              <a:t>On failure, it is up to the controller to decide what to do next.</a:t>
            </a:r>
          </a:p>
        </p:txBody>
      </p:sp>
    </p:spTree>
    <p:extLst>
      <p:ext uri="{BB962C8B-B14F-4D97-AF65-F5344CB8AC3E}">
        <p14:creationId xmlns:p14="http://schemas.microsoft.com/office/powerpoint/2010/main" val="2599788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F1B4A-2796-3B45-9FD0-1749FDCF47EF}"/>
              </a:ext>
            </a:extLst>
          </p:cNvPr>
          <p:cNvSpPr>
            <a:spLocks noGrp="1"/>
          </p:cNvSpPr>
          <p:nvPr>
            <p:ph type="title"/>
          </p:nvPr>
        </p:nvSpPr>
        <p:spPr/>
        <p:txBody>
          <a:bodyPr/>
          <a:lstStyle/>
          <a:p>
            <a:r>
              <a:rPr lang="en-US" dirty="0"/>
              <a:t>Doing only the easy ones is enough?</a:t>
            </a:r>
          </a:p>
        </p:txBody>
      </p:sp>
      <p:sp>
        <p:nvSpPr>
          <p:cNvPr id="3" name="Content Placeholder 2">
            <a:extLst>
              <a:ext uri="{FF2B5EF4-FFF2-40B4-BE49-F238E27FC236}">
                <a16:creationId xmlns:a16="http://schemas.microsoft.com/office/drawing/2014/main" id="{A9D62E72-B712-9143-83A7-4949A83DBE73}"/>
              </a:ext>
            </a:extLst>
          </p:cNvPr>
          <p:cNvSpPr>
            <a:spLocks noGrp="1"/>
          </p:cNvSpPr>
          <p:nvPr>
            <p:ph idx="1"/>
          </p:nvPr>
        </p:nvSpPr>
        <p:spPr/>
        <p:txBody>
          <a:bodyPr>
            <a:normAutofit lnSpcReduction="10000"/>
          </a:bodyPr>
          <a:lstStyle/>
          <a:p>
            <a:r>
              <a:rPr lang="en-US" dirty="0"/>
              <a:t>A controller can implement interesting things on top of those.</a:t>
            </a:r>
          </a:p>
          <a:p>
            <a:pPr lvl="1"/>
            <a:r>
              <a:rPr lang="en-US" dirty="0"/>
              <a:t>For the easy batch operation modes, the batches are really just a mechanism to increase efficiency, avoiding RTT for each individual operation.</a:t>
            </a:r>
          </a:p>
          <a:p>
            <a:r>
              <a:rPr lang="en-US" dirty="0"/>
              <a:t>Can implement ‘transactions’</a:t>
            </a:r>
          </a:p>
          <a:p>
            <a:pPr lvl="1"/>
            <a:r>
              <a:rPr lang="en-US" dirty="0"/>
              <a:t>but requires knowledge of the P4 program behavior to do it correctly.</a:t>
            </a:r>
          </a:p>
          <a:p>
            <a:pPr lvl="1"/>
            <a:r>
              <a:rPr lang="en-US" dirty="0"/>
              <a:t>See “Atomic switch from old ACL to new ACL” slide later for an example.</a:t>
            </a:r>
          </a:p>
          <a:p>
            <a:pPr lvl="1"/>
            <a:r>
              <a:rPr lang="en-US" dirty="0"/>
              <a:t>I think it is probably a research problem to implement transactions for an arbitrary set of operations, and an arbitrary P4 program, and not limit yourself to ½ of the table entries (see later slide for ½ table entry limit approach).</a:t>
            </a:r>
          </a:p>
          <a:p>
            <a:pPr lvl="1"/>
            <a:r>
              <a:rPr lang="en-US" dirty="0"/>
              <a:t>Control plane code writers do it for </a:t>
            </a:r>
            <a:r>
              <a:rPr lang="en-US" u="sng" dirty="0"/>
              <a:t>particular</a:t>
            </a:r>
            <a:r>
              <a:rPr lang="en-US" dirty="0"/>
              <a:t> P4 programs frequently, though, with common ‘patterns’ existing for how, in any particular case.</a:t>
            </a:r>
          </a:p>
        </p:txBody>
      </p:sp>
    </p:spTree>
    <p:extLst>
      <p:ext uri="{BB962C8B-B14F-4D97-AF65-F5344CB8AC3E}">
        <p14:creationId xmlns:p14="http://schemas.microsoft.com/office/powerpoint/2010/main" val="145694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E4B88-6D81-8541-B2CF-22EA347AD1F4}"/>
              </a:ext>
            </a:extLst>
          </p:cNvPr>
          <p:cNvSpPr>
            <a:spLocks noGrp="1"/>
          </p:cNvSpPr>
          <p:nvPr>
            <p:ph type="title"/>
          </p:nvPr>
        </p:nvSpPr>
        <p:spPr/>
        <p:txBody>
          <a:bodyPr/>
          <a:lstStyle/>
          <a:p>
            <a:r>
              <a:rPr lang="en-US" dirty="0"/>
              <a:t>Some properties of multi-way hash tables</a:t>
            </a:r>
          </a:p>
        </p:txBody>
      </p:sp>
      <p:sp>
        <p:nvSpPr>
          <p:cNvPr id="3" name="Content Placeholder 2">
            <a:extLst>
              <a:ext uri="{FF2B5EF4-FFF2-40B4-BE49-F238E27FC236}">
                <a16:creationId xmlns:a16="http://schemas.microsoft.com/office/drawing/2014/main" id="{C62A41DE-C597-2D4A-85D0-A1BFB287230C}"/>
              </a:ext>
            </a:extLst>
          </p:cNvPr>
          <p:cNvSpPr>
            <a:spLocks noGrp="1"/>
          </p:cNvSpPr>
          <p:nvPr>
            <p:ph idx="1"/>
          </p:nvPr>
        </p:nvSpPr>
        <p:spPr/>
        <p:txBody>
          <a:bodyPr>
            <a:normAutofit fontScale="85000" lnSpcReduction="20000"/>
          </a:bodyPr>
          <a:lstStyle/>
          <a:p>
            <a:r>
              <a:rPr lang="en-US" dirty="0"/>
              <a:t>Why important?</a:t>
            </a:r>
          </a:p>
          <a:p>
            <a:pPr lvl="1"/>
            <a:r>
              <a:rPr lang="en-US" dirty="0"/>
              <a:t>A common efficient technique to implement tables with exact match keys.</a:t>
            </a:r>
          </a:p>
          <a:p>
            <a:pPr lvl="1"/>
            <a:r>
              <a:rPr lang="en-US" dirty="0"/>
              <a:t>Hardware implementations all have fixed maximum size at ’pipeline </a:t>
            </a:r>
            <a:r>
              <a:rPr lang="en-US" dirty="0" err="1"/>
              <a:t>config</a:t>
            </a:r>
            <a:r>
              <a:rPr lang="en-US" dirty="0"/>
              <a:t>’ time, and examine at most a small finite number of hash ‘buckets’ per search.</a:t>
            </a:r>
          </a:p>
          <a:p>
            <a:pPr lvl="1"/>
            <a:r>
              <a:rPr lang="en-US" dirty="0"/>
              <a:t>By ‘multi-way’ I mean something like D left or 2-way hashing, generalized to N ways.  These calculate 2 or more hash functions on the same key, looking up each hash function as an index into a separate sub-table of hash buckets.  Significantly higher utilizations can be achieved with these, </a:t>
            </a:r>
            <a:r>
              <a:rPr lang="en-US"/>
              <a:t>versus using only 1 </a:t>
            </a:r>
            <a:r>
              <a:rPr lang="en-US" dirty="0"/>
              <a:t>way.</a:t>
            </a:r>
          </a:p>
          <a:p>
            <a:r>
              <a:rPr lang="en-US" dirty="0"/>
              <a:t>Whether attempting to add an entry fails or succeeds, depends…</a:t>
            </a:r>
          </a:p>
          <a:p>
            <a:pPr lvl="1"/>
            <a:r>
              <a:rPr lang="en-US" dirty="0"/>
              <a:t>It is </a:t>
            </a:r>
            <a:r>
              <a:rPr lang="en-US" u="sng" dirty="0"/>
              <a:t>data dependent</a:t>
            </a:r>
            <a:r>
              <a:rPr lang="en-US" dirty="0"/>
              <a:t>: not only on how many entries, but the </a:t>
            </a:r>
            <a:r>
              <a:rPr lang="en-US" u="sng" dirty="0"/>
              <a:t>values</a:t>
            </a:r>
            <a:r>
              <a:rPr lang="en-US" dirty="0"/>
              <a:t> of those entries</a:t>
            </a:r>
          </a:p>
          <a:p>
            <a:pPr lvl="1"/>
            <a:r>
              <a:rPr lang="en-US" dirty="0"/>
              <a:t>It is </a:t>
            </a:r>
            <a:r>
              <a:rPr lang="en-US" u="sng" dirty="0"/>
              <a:t>operation order dependent</a:t>
            </a:r>
            <a:r>
              <a:rPr lang="en-US" dirty="0"/>
              <a:t>:</a:t>
            </a:r>
          </a:p>
          <a:p>
            <a:pPr lvl="2"/>
            <a:r>
              <a:rPr lang="en-US" dirty="0"/>
              <a:t>You can take two initially empty hash tables, and use different sequences of add and remove operations to get them into different states, even though both end up with the same collection of entries with the same key values.</a:t>
            </a:r>
          </a:p>
          <a:p>
            <a:pPr lvl="2"/>
            <a:r>
              <a:rPr lang="en-US" dirty="0"/>
              <a:t>In those states, attempting to add key 57 to one might succeed, but for the other would fail.</a:t>
            </a:r>
          </a:p>
          <a:p>
            <a:pPr lvl="2"/>
            <a:r>
              <a:rPr lang="en-US" dirty="0"/>
              <a:t>(If you know of a practical hash table implementation that avoids this, I would like to learn of it.)</a:t>
            </a:r>
          </a:p>
        </p:txBody>
      </p:sp>
    </p:spTree>
    <p:extLst>
      <p:ext uri="{BB962C8B-B14F-4D97-AF65-F5344CB8AC3E}">
        <p14:creationId xmlns:p14="http://schemas.microsoft.com/office/powerpoint/2010/main" val="859645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C9AE-4155-8E48-B441-CAD4860B64CE}"/>
              </a:ext>
            </a:extLst>
          </p:cNvPr>
          <p:cNvSpPr>
            <a:spLocks noGrp="1"/>
          </p:cNvSpPr>
          <p:nvPr>
            <p:ph type="title"/>
          </p:nvPr>
        </p:nvSpPr>
        <p:spPr/>
        <p:txBody>
          <a:bodyPr/>
          <a:lstStyle/>
          <a:p>
            <a:r>
              <a:rPr lang="en-US" dirty="0"/>
              <a:t>Easy-to-implement “all-or-none” batch</a:t>
            </a:r>
          </a:p>
        </p:txBody>
      </p:sp>
      <p:sp>
        <p:nvSpPr>
          <p:cNvPr id="3" name="Content Placeholder 2">
            <a:extLst>
              <a:ext uri="{FF2B5EF4-FFF2-40B4-BE49-F238E27FC236}">
                <a16:creationId xmlns:a16="http://schemas.microsoft.com/office/drawing/2014/main" id="{D3D1F7A8-84B5-3144-8467-DAD0303A4530}"/>
              </a:ext>
            </a:extLst>
          </p:cNvPr>
          <p:cNvSpPr>
            <a:spLocks noGrp="1"/>
          </p:cNvSpPr>
          <p:nvPr>
            <p:ph idx="1"/>
          </p:nvPr>
        </p:nvSpPr>
        <p:spPr>
          <a:xfrm>
            <a:off x="838200" y="1469570"/>
            <a:ext cx="10515600" cy="4996543"/>
          </a:xfrm>
        </p:spPr>
        <p:txBody>
          <a:bodyPr>
            <a:normAutofit fontScale="62500" lnSpcReduction="20000"/>
          </a:bodyPr>
          <a:lstStyle/>
          <a:p>
            <a:r>
              <a:rPr lang="en-US" dirty="0"/>
              <a:t>This is a </a:t>
            </a:r>
            <a:r>
              <a:rPr lang="en-US" u="sng" dirty="0"/>
              <a:t>non-atomic batch</a:t>
            </a:r>
            <a:r>
              <a:rPr lang="en-US" dirty="0"/>
              <a:t> operation, implementing one variant of all-or-none, that is easy to implement.</a:t>
            </a:r>
          </a:p>
          <a:p>
            <a:r>
              <a:rPr lang="en-US" dirty="0"/>
              <a:t>But its behavior is not really “all-or-none”.  It is all, or none, or any prefix.  This is the </a:t>
            </a:r>
            <a:r>
              <a:rPr lang="en-US" u="sng" dirty="0"/>
              <a:t>same</a:t>
            </a:r>
            <a:r>
              <a:rPr lang="en-US" dirty="0"/>
              <a:t> set of final resulting states as you can be in when you use the in-order-stop-on-first-failure mode</a:t>
            </a:r>
          </a:p>
          <a:p>
            <a:endParaRPr lang="en-US" dirty="0"/>
          </a:p>
          <a:p>
            <a:pPr lvl="1"/>
            <a:r>
              <a:rPr lang="en-US" dirty="0"/>
              <a:t>for op in </a:t>
            </a:r>
            <a:r>
              <a:rPr lang="en-US" dirty="0" err="1"/>
              <a:t>batch_operation_sequence</a:t>
            </a:r>
            <a:r>
              <a:rPr lang="en-US" dirty="0"/>
              <a:t>:</a:t>
            </a:r>
          </a:p>
          <a:p>
            <a:pPr lvl="2"/>
            <a:r>
              <a:rPr lang="en-US" dirty="0"/>
              <a:t>try op</a:t>
            </a:r>
          </a:p>
          <a:p>
            <a:pPr lvl="2"/>
            <a:r>
              <a:rPr lang="en-US" dirty="0"/>
              <a:t>if (op fails) </a:t>
            </a:r>
            <a:r>
              <a:rPr lang="en-US" dirty="0" err="1"/>
              <a:t>goto</a:t>
            </a:r>
            <a:r>
              <a:rPr lang="en-US" dirty="0"/>
              <a:t> </a:t>
            </a:r>
            <a:r>
              <a:rPr lang="en-US" u="sng" dirty="0"/>
              <a:t>ROLLBACK</a:t>
            </a:r>
          </a:p>
          <a:p>
            <a:pPr lvl="1"/>
            <a:r>
              <a:rPr lang="en-US" dirty="0"/>
              <a:t>return success</a:t>
            </a:r>
          </a:p>
          <a:p>
            <a:pPr lvl="1"/>
            <a:endParaRPr lang="en-US" u="sng" dirty="0"/>
          </a:p>
          <a:p>
            <a:pPr lvl="1"/>
            <a:r>
              <a:rPr lang="en-US" u="sng" dirty="0"/>
              <a:t>ROLLBACK</a:t>
            </a:r>
            <a:r>
              <a:rPr lang="en-US" dirty="0"/>
              <a:t>:</a:t>
            </a:r>
          </a:p>
          <a:p>
            <a:pPr lvl="1"/>
            <a:r>
              <a:rPr lang="en-US" dirty="0"/>
              <a:t>Let </a:t>
            </a:r>
            <a:r>
              <a:rPr lang="en-US" dirty="0" err="1"/>
              <a:t>rev_op_sequence</a:t>
            </a:r>
            <a:r>
              <a:rPr lang="en-US" dirty="0"/>
              <a:t> start with the last successfully applied op, then continue in the reverse order of </a:t>
            </a:r>
            <a:r>
              <a:rPr lang="en-US" dirty="0" err="1"/>
              <a:t>batch_operation_sequence</a:t>
            </a:r>
            <a:r>
              <a:rPr lang="en-US" dirty="0"/>
              <a:t>;</a:t>
            </a:r>
          </a:p>
          <a:p>
            <a:pPr lvl="1"/>
            <a:r>
              <a:rPr lang="en-US" dirty="0"/>
              <a:t>for op in </a:t>
            </a:r>
            <a:r>
              <a:rPr lang="en-US" dirty="0" err="1"/>
              <a:t>rev_op_sequence</a:t>
            </a:r>
            <a:r>
              <a:rPr lang="en-US" dirty="0"/>
              <a:t>:</a:t>
            </a:r>
          </a:p>
          <a:p>
            <a:pPr lvl="2"/>
            <a:r>
              <a:rPr lang="en-US" dirty="0"/>
              <a:t>try “opposite of op”   (i.e. if op is add, do the corresponding remove.  If op is remove, do corresponding add)</a:t>
            </a:r>
          </a:p>
          <a:p>
            <a:pPr lvl="2"/>
            <a:r>
              <a:rPr lang="en-US" dirty="0"/>
              <a:t>if (op fails) </a:t>
            </a:r>
            <a:r>
              <a:rPr lang="en-US" dirty="0" err="1"/>
              <a:t>goto</a:t>
            </a:r>
            <a:r>
              <a:rPr lang="en-US" dirty="0"/>
              <a:t> </a:t>
            </a:r>
            <a:r>
              <a:rPr lang="en-US" u="sng" dirty="0"/>
              <a:t>ROLLBACK_FAILURE</a:t>
            </a:r>
          </a:p>
          <a:p>
            <a:pPr lvl="1"/>
            <a:r>
              <a:rPr lang="en-US" dirty="0"/>
              <a:t>return </a:t>
            </a:r>
            <a:r>
              <a:rPr lang="en-US" dirty="0" err="1"/>
              <a:t>failure_and_rollback_succeeded</a:t>
            </a:r>
            <a:r>
              <a:rPr lang="en-US" dirty="0"/>
              <a:t>;  (this kind of failure means everything was successfully undone)</a:t>
            </a:r>
          </a:p>
          <a:p>
            <a:pPr lvl="1"/>
            <a:endParaRPr lang="en-US" u="sng" dirty="0"/>
          </a:p>
          <a:p>
            <a:pPr lvl="1"/>
            <a:r>
              <a:rPr lang="en-US" u="sng" dirty="0"/>
              <a:t>ROLLBACK_FAILURE</a:t>
            </a:r>
            <a:r>
              <a:rPr lang="en-US" dirty="0"/>
              <a:t>:</a:t>
            </a:r>
          </a:p>
          <a:p>
            <a:pPr lvl="1"/>
            <a:r>
              <a:rPr lang="en-US" dirty="0"/>
              <a:t>// You may think this is impossible, but think about undoing removes on a multi-way hash table.</a:t>
            </a:r>
          </a:p>
          <a:p>
            <a:pPr lvl="1"/>
            <a:r>
              <a:rPr lang="en-US" dirty="0"/>
              <a:t>// Are they guaranteed to be undone?         [ Answer: No, they can fail. ]</a:t>
            </a:r>
          </a:p>
          <a:p>
            <a:pPr lvl="1"/>
            <a:r>
              <a:rPr lang="en-US" dirty="0"/>
              <a:t>return </a:t>
            </a:r>
            <a:r>
              <a:rPr lang="en-US" dirty="0" err="1"/>
              <a:t>failure_and_rollback_failed</a:t>
            </a:r>
            <a:r>
              <a:rPr lang="en-US" dirty="0"/>
              <a:t>;</a:t>
            </a:r>
          </a:p>
        </p:txBody>
      </p:sp>
    </p:spTree>
    <p:extLst>
      <p:ext uri="{BB962C8B-B14F-4D97-AF65-F5344CB8AC3E}">
        <p14:creationId xmlns:p14="http://schemas.microsoft.com/office/powerpoint/2010/main" val="3359397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519BA-AA4A-F147-8376-BB9B5A03BDE9}"/>
              </a:ext>
            </a:extLst>
          </p:cNvPr>
          <p:cNvSpPr>
            <a:spLocks noGrp="1"/>
          </p:cNvSpPr>
          <p:nvPr>
            <p:ph type="title"/>
          </p:nvPr>
        </p:nvSpPr>
        <p:spPr/>
        <p:txBody>
          <a:bodyPr/>
          <a:lstStyle/>
          <a:p>
            <a:r>
              <a:rPr lang="en-US" dirty="0"/>
              <a:t>Harder-to-implement all-or-none batch</a:t>
            </a:r>
            <a:br>
              <a:rPr lang="en-US" dirty="0"/>
            </a:br>
            <a:endParaRPr lang="en-US" dirty="0"/>
          </a:p>
        </p:txBody>
      </p:sp>
      <p:sp>
        <p:nvSpPr>
          <p:cNvPr id="3" name="Content Placeholder 2">
            <a:extLst>
              <a:ext uri="{FF2B5EF4-FFF2-40B4-BE49-F238E27FC236}">
                <a16:creationId xmlns:a16="http://schemas.microsoft.com/office/drawing/2014/main" id="{66AA4B27-52E2-544F-A7ED-9F1886A3E8EF}"/>
              </a:ext>
            </a:extLst>
          </p:cNvPr>
          <p:cNvSpPr>
            <a:spLocks noGrp="1"/>
          </p:cNvSpPr>
          <p:nvPr>
            <p:ph idx="1"/>
          </p:nvPr>
        </p:nvSpPr>
        <p:spPr>
          <a:xfrm>
            <a:off x="838200" y="1088571"/>
            <a:ext cx="10515600" cy="5682343"/>
          </a:xfrm>
        </p:spPr>
        <p:txBody>
          <a:bodyPr>
            <a:normAutofit fontScale="55000" lnSpcReduction="20000"/>
          </a:bodyPr>
          <a:lstStyle/>
          <a:p>
            <a:r>
              <a:rPr lang="en-US" dirty="0"/>
              <a:t>This is also a </a:t>
            </a:r>
            <a:r>
              <a:rPr lang="en-US" u="sng" dirty="0"/>
              <a:t>non-atomic batch</a:t>
            </a:r>
            <a:r>
              <a:rPr lang="en-US" dirty="0"/>
              <a:t> operation</a:t>
            </a:r>
          </a:p>
          <a:p>
            <a:r>
              <a:rPr lang="en-US" dirty="0"/>
              <a:t>It guarantees avoiding the ROLLBACK_FAILURE case on the previous slide, and also can guarantee that it will not touch the data plane state at all unless every operation will succeed.</a:t>
            </a:r>
          </a:p>
          <a:p>
            <a:r>
              <a:rPr lang="en-US" dirty="0"/>
              <a:t>It is may not look like it, but it is </a:t>
            </a:r>
            <a:r>
              <a:rPr lang="en-US" u="sng" dirty="0"/>
              <a:t>significantly</a:t>
            </a:r>
            <a:r>
              <a:rPr lang="en-US" dirty="0"/>
              <a:t> more work to implement than the easy batch ops.  If you are using an SDK, it might not even provide the hooks necessary to do this </a:t>
            </a:r>
            <a:r>
              <a:rPr lang="en-US" u="sng" dirty="0"/>
              <a:t>at all</a:t>
            </a:r>
            <a:r>
              <a:rPr lang="en-US" dirty="0"/>
              <a:t>.  E.g. note that if you are doing statistics collection as a background task, you need to either suspend those, or make sure that they are using software state that matches the current hardware state, not the in-memory state that you are building up in memory before executing the writes or failing.</a:t>
            </a:r>
          </a:p>
          <a:p>
            <a:endParaRPr lang="en-US" dirty="0"/>
          </a:p>
          <a:p>
            <a:pPr lvl="1"/>
            <a:r>
              <a:rPr lang="en-US" dirty="0" err="1"/>
              <a:t>ret_status</a:t>
            </a:r>
            <a:r>
              <a:rPr lang="en-US" dirty="0"/>
              <a:t> = SUCCESS;</a:t>
            </a:r>
          </a:p>
          <a:p>
            <a:pPr lvl="1"/>
            <a:r>
              <a:rPr lang="en-US" dirty="0"/>
              <a:t>Make a snapshot of current contents of all tables (e.g. a complete copy, or use persistent data structures to avoid needing to make a complete copy)</a:t>
            </a:r>
          </a:p>
          <a:p>
            <a:pPr lvl="1"/>
            <a:r>
              <a:rPr lang="en-US" dirty="0"/>
              <a:t>Put code in a mode where all places we would normally write to hardware, we will </a:t>
            </a:r>
            <a:r>
              <a:rPr lang="en-US" u="sng" dirty="0"/>
              <a:t>not</a:t>
            </a:r>
            <a:r>
              <a:rPr lang="en-US" dirty="0"/>
              <a:t> write to hardware, but instead record the operation in an in-memory queue.</a:t>
            </a:r>
          </a:p>
          <a:p>
            <a:pPr lvl="1"/>
            <a:r>
              <a:rPr lang="en-US" dirty="0"/>
              <a:t>for op in </a:t>
            </a:r>
            <a:r>
              <a:rPr lang="en-US" dirty="0" err="1"/>
              <a:t>batch_operation_sequence</a:t>
            </a:r>
            <a:r>
              <a:rPr lang="en-US" dirty="0"/>
              <a:t>:</a:t>
            </a:r>
          </a:p>
          <a:p>
            <a:pPr lvl="2"/>
            <a:r>
              <a:rPr lang="en-US" dirty="0"/>
              <a:t>try op</a:t>
            </a:r>
          </a:p>
          <a:p>
            <a:pPr lvl="2"/>
            <a:r>
              <a:rPr lang="en-US" dirty="0"/>
              <a:t>if (op fails) </a:t>
            </a:r>
            <a:r>
              <a:rPr lang="en-US" dirty="0" err="1"/>
              <a:t>goto</a:t>
            </a:r>
            <a:r>
              <a:rPr lang="en-US" dirty="0"/>
              <a:t> FAIL</a:t>
            </a:r>
          </a:p>
          <a:p>
            <a:pPr lvl="1"/>
            <a:r>
              <a:rPr lang="en-US" dirty="0"/>
              <a:t>Execute all writes in the in-memory queue that were recorded</a:t>
            </a:r>
          </a:p>
          <a:p>
            <a:pPr lvl="1"/>
            <a:r>
              <a:rPr lang="en-US" dirty="0"/>
              <a:t>”Forget” original in-memory state of the tables, making them match the new hardware state</a:t>
            </a:r>
          </a:p>
          <a:p>
            <a:pPr lvl="1"/>
            <a:r>
              <a:rPr lang="en-US" dirty="0" err="1"/>
              <a:t>goto</a:t>
            </a:r>
            <a:r>
              <a:rPr lang="en-US" dirty="0"/>
              <a:t> CLEANUP</a:t>
            </a:r>
          </a:p>
          <a:p>
            <a:pPr lvl="1"/>
            <a:endParaRPr lang="en-US" dirty="0"/>
          </a:p>
          <a:p>
            <a:pPr lvl="1"/>
            <a:r>
              <a:rPr lang="en-US" u="sng" dirty="0"/>
              <a:t>FAIL</a:t>
            </a:r>
            <a:r>
              <a:rPr lang="en-US" dirty="0"/>
              <a:t>:</a:t>
            </a:r>
          </a:p>
          <a:p>
            <a:pPr lvl="1"/>
            <a:r>
              <a:rPr lang="en-US" dirty="0" err="1"/>
              <a:t>ret_status</a:t>
            </a:r>
            <a:r>
              <a:rPr lang="en-US" dirty="0"/>
              <a:t> = FAILURE;</a:t>
            </a:r>
          </a:p>
          <a:p>
            <a:pPr lvl="1"/>
            <a:r>
              <a:rPr lang="en-US" dirty="0"/>
              <a:t>Discard in-memory queue of hardware writes, without executing any of them</a:t>
            </a:r>
          </a:p>
          <a:p>
            <a:pPr lvl="1"/>
            <a:r>
              <a:rPr lang="en-US" dirty="0"/>
              <a:t>Restore in-memory data structures tracking table contents to the snapshot made above</a:t>
            </a:r>
          </a:p>
          <a:p>
            <a:pPr lvl="1"/>
            <a:endParaRPr lang="en-US" dirty="0"/>
          </a:p>
          <a:p>
            <a:pPr lvl="1"/>
            <a:r>
              <a:rPr lang="en-US" u="sng" dirty="0"/>
              <a:t>CLEANUP</a:t>
            </a:r>
            <a:r>
              <a:rPr lang="en-US" dirty="0"/>
              <a:t>:</a:t>
            </a:r>
          </a:p>
          <a:p>
            <a:pPr lvl="1"/>
            <a:r>
              <a:rPr lang="en-US" dirty="0"/>
              <a:t>Put code back in mode where hardware writes go through normally</a:t>
            </a:r>
          </a:p>
          <a:p>
            <a:pPr lvl="1"/>
            <a:r>
              <a:rPr lang="en-US" dirty="0"/>
              <a:t>return </a:t>
            </a:r>
            <a:r>
              <a:rPr lang="en-US" dirty="0" err="1"/>
              <a:t>ret_status</a:t>
            </a:r>
            <a:r>
              <a:rPr lang="en-US" dirty="0"/>
              <a:t>;</a:t>
            </a:r>
          </a:p>
        </p:txBody>
      </p:sp>
    </p:spTree>
    <p:extLst>
      <p:ext uri="{BB962C8B-B14F-4D97-AF65-F5344CB8AC3E}">
        <p14:creationId xmlns:p14="http://schemas.microsoft.com/office/powerpoint/2010/main" val="1854862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EC8F0-03C5-5349-BDC2-4F9CF98A3DDA}"/>
              </a:ext>
            </a:extLst>
          </p:cNvPr>
          <p:cNvSpPr>
            <a:spLocks noGrp="1"/>
          </p:cNvSpPr>
          <p:nvPr>
            <p:ph type="title"/>
          </p:nvPr>
        </p:nvSpPr>
        <p:spPr/>
        <p:txBody>
          <a:bodyPr/>
          <a:lstStyle/>
          <a:p>
            <a:r>
              <a:rPr lang="en-US" dirty="0"/>
              <a:t>Atomic batch, limiting to ½ table capacity</a:t>
            </a:r>
          </a:p>
        </p:txBody>
      </p:sp>
      <p:sp>
        <p:nvSpPr>
          <p:cNvPr id="3" name="Content Placeholder 2">
            <a:extLst>
              <a:ext uri="{FF2B5EF4-FFF2-40B4-BE49-F238E27FC236}">
                <a16:creationId xmlns:a16="http://schemas.microsoft.com/office/drawing/2014/main" id="{D08F36BA-1BEE-0445-94DD-80CFABE84F80}"/>
              </a:ext>
            </a:extLst>
          </p:cNvPr>
          <p:cNvSpPr>
            <a:spLocks noGrp="1"/>
          </p:cNvSpPr>
          <p:nvPr>
            <p:ph idx="1"/>
          </p:nvPr>
        </p:nvSpPr>
        <p:spPr>
          <a:xfrm>
            <a:off x="838200" y="1600200"/>
            <a:ext cx="10515600" cy="5018314"/>
          </a:xfrm>
        </p:spPr>
        <p:txBody>
          <a:bodyPr>
            <a:normAutofit fontScale="62500" lnSpcReduction="20000"/>
          </a:bodyPr>
          <a:lstStyle/>
          <a:p>
            <a:r>
              <a:rPr lang="en-US" dirty="0"/>
              <a:t>This is a general technique to make an arbitrary batch operations atomic relative to packet processing</a:t>
            </a:r>
          </a:p>
          <a:p>
            <a:pPr lvl="1"/>
            <a:r>
              <a:rPr lang="en-US" dirty="0"/>
              <a:t>If you are willing to limit yourself to half of the data plane’s table capacity</a:t>
            </a:r>
          </a:p>
          <a:p>
            <a:pPr lvl="1"/>
            <a:r>
              <a:rPr lang="en-US" dirty="0"/>
              <a:t>And there are caveats regarding </a:t>
            </a:r>
            <a:r>
              <a:rPr lang="en-US" dirty="0" err="1"/>
              <a:t>stateful</a:t>
            </a:r>
            <a:r>
              <a:rPr lang="en-US" dirty="0"/>
              <a:t> data plane constructs like counters, meters, and registers.</a:t>
            </a:r>
          </a:p>
          <a:p>
            <a:r>
              <a:rPr lang="en-US" dirty="0"/>
              <a:t>Near beginning of data plane pipeline, assign each packet a ”color”, initially red.</a:t>
            </a:r>
          </a:p>
          <a:p>
            <a:pPr lvl="1"/>
            <a:r>
              <a:rPr lang="en-US" dirty="0"/>
              <a:t>All table lookups include the packet color bit as part of the search key, and all table entries do exact match on the color bit.</a:t>
            </a:r>
          </a:p>
          <a:p>
            <a:r>
              <a:rPr lang="en-US" dirty="0"/>
              <a:t>To implement an atomic batch:</a:t>
            </a:r>
          </a:p>
          <a:p>
            <a:pPr lvl="1"/>
            <a:r>
              <a:rPr lang="en-US" dirty="0"/>
              <a:t>copy all table entries with color red to another entry in the same table with color blue (this is the step that limits this technique to half of your table capacity)</a:t>
            </a:r>
          </a:p>
          <a:p>
            <a:pPr lvl="1"/>
            <a:r>
              <a:rPr lang="en-US" dirty="0"/>
              <a:t>Do all batch operations with color blue.  These do not affect packet processing yet because all packets flowing through still have color red.</a:t>
            </a:r>
          </a:p>
          <a:p>
            <a:pPr lvl="1"/>
            <a:r>
              <a:rPr lang="en-US" dirty="0"/>
              <a:t>If any operation fails, delete all of the color blue entries and return failure.</a:t>
            </a:r>
          </a:p>
          <a:p>
            <a:pPr lvl="1"/>
            <a:r>
              <a:rPr lang="en-US" dirty="0"/>
              <a:t>If all operations succeed, change early table that assigns all packets color red, so now they are all assigned color blue.  They start using the new blue table entries, ignoring the old red ones.</a:t>
            </a:r>
          </a:p>
          <a:p>
            <a:pPr lvl="1"/>
            <a:r>
              <a:rPr lang="en-US" dirty="0"/>
              <a:t>After all color red packets still inside the system are finished and have left, the red table entries can be deleted (or more efficiently, updated to match the current blue entries, so we are ready more quickly for the next atomic batch).</a:t>
            </a:r>
          </a:p>
          <a:p>
            <a:r>
              <a:rPr lang="en-US" dirty="0"/>
              <a:t>Each successful atomic batch operation toggles the color.</a:t>
            </a:r>
          </a:p>
          <a:p>
            <a:r>
              <a:rPr lang="en-US" dirty="0"/>
              <a:t>This may be useful in many scenarios, but do you want to require all P4 Runtime API implementations to implement this, all of the time, just in case anyone wants to use it?  It seems like a bad idea.</a:t>
            </a:r>
          </a:p>
          <a:p>
            <a:r>
              <a:rPr lang="en-US" dirty="0"/>
              <a:t>Note that with an appropriately written P4 program, a controller could choose to implement this if it wanted to, and it would only need the easy batch operations to do it.</a:t>
            </a:r>
          </a:p>
        </p:txBody>
      </p:sp>
    </p:spTree>
    <p:extLst>
      <p:ext uri="{BB962C8B-B14F-4D97-AF65-F5344CB8AC3E}">
        <p14:creationId xmlns:p14="http://schemas.microsoft.com/office/powerpoint/2010/main" val="447532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TotalTime>
  <Words>2560</Words>
  <Application>Microsoft Macintosh PowerPoint</Application>
  <PresentationFormat>Widescreen</PresentationFormat>
  <Paragraphs>133</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P4 Runtime API Thoughts on batch operations</vt:lpstr>
      <vt:lpstr>Upon what do we build batch operations?</vt:lpstr>
      <vt:lpstr>Some definitions</vt:lpstr>
      <vt:lpstr>Easy to implement batch operations</vt:lpstr>
      <vt:lpstr>Doing only the easy ones is enough?</vt:lpstr>
      <vt:lpstr>Some properties of multi-way hash tables</vt:lpstr>
      <vt:lpstr>Easy-to-implement “all-or-none” batch</vt:lpstr>
      <vt:lpstr>Harder-to-implement all-or-none batch </vt:lpstr>
      <vt:lpstr>Atomic batch, limiting to ½ table capacity</vt:lpstr>
      <vt:lpstr>General pattern</vt:lpstr>
      <vt:lpstr>Atomic switch from old ACL to new ACL</vt:lpstr>
      <vt:lpstr>Pointer-flipping for ACL scenario</vt:lpstr>
      <vt:lpstr>Pointer-flipping for ACL scenario (2)</vt:lpstr>
      <vt:lpstr>PowerPoint Presentation</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P4 Runtime API Batch operations</dc:title>
  <dc:creator>Microsoft Office User</dc:creator>
  <cp:lastModifiedBy>Microsoft Office User</cp:lastModifiedBy>
  <cp:revision>60</cp:revision>
  <dcterms:created xsi:type="dcterms:W3CDTF">2018-02-21T21:24:46Z</dcterms:created>
  <dcterms:modified xsi:type="dcterms:W3CDTF">2018-02-22T19:31:53Z</dcterms:modified>
</cp:coreProperties>
</file>