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D43-0742-4D6D-8B15-D4AEB9FF1D52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5464-7E09-49C1-BEF2-D65CA67EE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41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D43-0742-4D6D-8B15-D4AEB9FF1D52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5464-7E09-49C1-BEF2-D65CA67EE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05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D43-0742-4D6D-8B15-D4AEB9FF1D52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5464-7E09-49C1-BEF2-D65CA67EE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15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D43-0742-4D6D-8B15-D4AEB9FF1D52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5464-7E09-49C1-BEF2-D65CA67EE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19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D43-0742-4D6D-8B15-D4AEB9FF1D52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5464-7E09-49C1-BEF2-D65CA67EE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11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D43-0742-4D6D-8B15-D4AEB9FF1D52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5464-7E09-49C1-BEF2-D65CA67EE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00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D43-0742-4D6D-8B15-D4AEB9FF1D52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5464-7E09-49C1-BEF2-D65CA67EE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16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D43-0742-4D6D-8B15-D4AEB9FF1D52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5464-7E09-49C1-BEF2-D65CA67EE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32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D43-0742-4D6D-8B15-D4AEB9FF1D52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5464-7E09-49C1-BEF2-D65CA67EE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70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D43-0742-4D6D-8B15-D4AEB9FF1D52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5464-7E09-49C1-BEF2-D65CA67EE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86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D43-0742-4D6D-8B15-D4AEB9FF1D52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5464-7E09-49C1-BEF2-D65CA67EE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83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81D43-0742-4D6D-8B15-D4AEB9FF1D52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15464-7E09-49C1-BEF2-D65CA67EE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01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JavaScript" TargetMode="External"/><Relationship Id="rId3" Type="http://schemas.openxmlformats.org/officeDocument/2006/relationships/hyperlink" Target="https://ru.wikipedia.org/wiki/%D0%AF%D0%B7%D1%8B%D0%BA_%D0%BF%D1%80%D0%BE%D0%B3%D1%80%D0%B0%D0%BC%D0%BC%D0%B8%D1%80%D0%BE%D0%B2%D0%B0%D0%BD%D0%B8%D1%8F" TargetMode="External"/><Relationship Id="rId7" Type="http://schemas.openxmlformats.org/officeDocument/2006/relationships/hyperlink" Target="https://ru.wikipedia.org/wiki/ECMAScript" TargetMode="External"/><Relationship Id="rId2" Type="http://schemas.openxmlformats.org/officeDocument/2006/relationships/hyperlink" Target="https://ru.wikipedia.org/wiki/%D0%9C%D1%83%D0%BB%D1%8C%D1%82%D0%B8%D0%BF%D0%B0%D1%80%D0%B0%D0%B4%D0%B8%D0%B3%D0%BC%D0%B5%D0%BD%D0%BD%D0%BE%D0%B5_%D0%BF%D1%80%D0%BE%D0%B3%D1%80%D0%B0%D0%BC%D0%BC%D0%B8%D1%80%D0%BE%D0%B2%D0%B0%D0%BD%D0%B8%D0%B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4%D1%83%D0%BD%D0%BA%D1%86%D0%B8%D0%BE%D0%BD%D0%B0%D0%BB%D1%8C%D0%BD%D0%BE%D0%B5_%D0%BF%D1%80%D0%BE%D0%B3%D1%80%D0%B0%D0%BC%D0%BC%D0%B8%D1%80%D0%BE%D0%B2%D0%B0%D0%BD%D0%B8%D0%B5" TargetMode="External"/><Relationship Id="rId5" Type="http://schemas.openxmlformats.org/officeDocument/2006/relationships/hyperlink" Target="https://ru.wikipedia.org/wiki/%D0%98%D0%BC%D0%BF%D0%B5%D1%80%D0%B0%D1%82%D0%B8%D0%B2%D0%BD%D0%BE%D0%B5_%D0%BF%D1%80%D0%BE%D0%B3%D1%80%D0%B0%D0%BC%D0%BC%D0%B8%D1%80%D0%BE%D0%B2%D0%B0%D0%BD%D0%B8%D0%B5" TargetMode="External"/><Relationship Id="rId4" Type="http://schemas.openxmlformats.org/officeDocument/2006/relationships/hyperlink" Target="https://ru.wikipedia.org/wiki/%D0%9E%D0%B1%D1%8A%D0%B5%D0%BA%D1%82%D0%BD%D0%BE-%D0%BE%D1%80%D0%B8%D0%B5%D0%BD%D1%82%D0%B8%D1%80%D0%BE%D0%B2%D0%B0%D0%BD%D0%BD%D0%BE%D0%B5_%D0%BF%D1%80%D0%BE%D0%B3%D1%80%D0%B0%D0%BC%D0%BC%D0%B8%D1%80%D0%BE%D0%B2%D0%B0%D0%BD%D0%B8%D0%B5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1%D1%80%D0%B0%D1%83%D0%B7%D0%B5%D1%80" TargetMode="External"/><Relationship Id="rId3" Type="http://schemas.openxmlformats.org/officeDocument/2006/relationships/hyperlink" Target="https://ru.wikipedia.org/wiki/%D0%93%D0%B8%D0%BF%D0%B5%D1%80%D1%82%D0%B5%D0%BA%D1%81%D1%82" TargetMode="External"/><Relationship Id="rId7" Type="http://schemas.openxmlformats.org/officeDocument/2006/relationships/hyperlink" Target="https://ru.wikipedia.org/wiki/XHTML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2%D0%B5%D0%B1-%D1%81%D1%82%D1%80%D0%B0%D0%BD%D0%B8%D1%86%D0%B0" TargetMode="External"/><Relationship Id="rId5" Type="http://schemas.openxmlformats.org/officeDocument/2006/relationships/hyperlink" Target="https://ru.wikipedia.org/wiki/%D0%92%D1%81%D0%B5%D0%BC%D0%B8%D1%80%D0%BD%D0%B0%D1%8F_%D0%BF%D0%B0%D1%83%D1%82%D0%B8%D0%BD%D0%B0" TargetMode="External"/><Relationship Id="rId4" Type="http://schemas.openxmlformats.org/officeDocument/2006/relationships/hyperlink" Target="https://ru.wikipedia.org/wiki/%D0%AF%D0%B7%D1%8B%D0%BA_%D1%80%D0%B0%D0%B7%D0%BC%D0%B5%D1%82%D0%BA%D0%B8" TargetMode="External"/><Relationship Id="rId9" Type="http://schemas.openxmlformats.org/officeDocument/2006/relationships/hyperlink" Target="https://ru.wikipedia.org/wiki/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4%D0%BE%D1%80%D0%BC%D0%B0%D0%BB%D1%8C%D0%BD%D1%8B%D0%B9_%D1%8F%D0%B7%D1%8B%D0%BA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CSS" TargetMode="External"/><Relationship Id="rId4" Type="http://schemas.openxmlformats.org/officeDocument/2006/relationships/hyperlink" Target="https://ru.wikipedia.org/wiki/%D0%AF%D0%B7%D1%8B%D0%BA_%D1%80%D0%B0%D0%B7%D0%BC%D0%B5%D1%82%D0%BA%D0%B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F%D0%B7%D1%8B%D0%BA_%D1%80%D0%B0%D0%B7%D0%BC%D0%B5%D1%82%D0%BA%D0%B8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XML" TargetMode="External"/><Relationship Id="rId4" Type="http://schemas.openxmlformats.org/officeDocument/2006/relationships/hyperlink" Target="https://ru.wikipedia.org/wiki/W3C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PHP" TargetMode="External"/><Relationship Id="rId3" Type="http://schemas.openxmlformats.org/officeDocument/2006/relationships/hyperlink" Target="https://ru.wikipedia.org/wiki/%D0%9F%D1%80%D0%B5%D0%BF%D1%80%D0%BE%D1%86%D0%B5%D1%81%D1%81%D0%BE%D1%80" TargetMode="External"/><Relationship Id="rId7" Type="http://schemas.openxmlformats.org/officeDocument/2006/relationships/hyperlink" Target="https://ru.wikipedia.org/wiki/%D0%94%D0%B8%D0%BD%D0%B0%D0%BC%D0%B8%D1%87%D0%B5%D1%81%D0%BA%D0%B8%D0%B9_%D1%81%D0%B0%D0%B9%D1%82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5%D0%BE%D1%81%D1%82%D0%B8%D0%BD%D0%B3" TargetMode="External"/><Relationship Id="rId5" Type="http://schemas.openxmlformats.org/officeDocument/2006/relationships/hyperlink" Target="https://ru.wikipedia.org/wiki/%D0%A1%D0%BA%D1%80%D0%B8%D0%BF%D1%82%D0%BE%D0%B2%D1%8B%D0%B9_%D1%8F%D0%B7%D1%8B%D0%BA" TargetMode="External"/><Relationship Id="rId4" Type="http://schemas.openxmlformats.org/officeDocument/2006/relationships/hyperlink" Target="https://ru.wikipedia.org/wiki/%D0%93%D0%B8%D0%BF%D0%B5%D1%80%D1%82%D0%B5%D0%BA%D1%81%D1%82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XML" TargetMode="External"/><Relationship Id="rId3" Type="http://schemas.openxmlformats.org/officeDocument/2006/relationships/hyperlink" Target="https://ru.wikipedia.org/wiki/%D0%98%D0%BD%D1%82%D0%B5%D1%80%D1%84%D0%B5%D0%B9%D1%81_%D0%BF%D1%80%D0%BE%D0%B3%D1%80%D0%B0%D0%BC%D0%BC%D0%B8%D1%80%D0%BE%D0%B2%D0%B0%D0%BD%D0%B8%D1%8F_%D0%BF%D1%80%D0%B8%D0%BB%D0%BE%D0%B6%D0%B5%D0%BD%D0%B8%D0%B9" TargetMode="External"/><Relationship Id="rId7" Type="http://schemas.openxmlformats.org/officeDocument/2006/relationships/hyperlink" Target="https://ru.wikipedia.org/wiki/XHTML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HTML" TargetMode="External"/><Relationship Id="rId5" Type="http://schemas.openxmlformats.org/officeDocument/2006/relationships/hyperlink" Target="https://ru.wikipedia.org/wiki/%D0%A1%D0%BA%D1%80%D0%B8%D0%BF%D1%82" TargetMode="External"/><Relationship Id="rId4" Type="http://schemas.openxmlformats.org/officeDocument/2006/relationships/hyperlink" Target="https://ru.wikipedia.org/wiki/%D0%9A%D0%BE%D0%BC%D0%BF%D1%8C%D1%8E%D1%82%D0%B5%D1%80%D0%BD%D0%B0%D1%8F_%D0%BF%D1%80%D0%BE%D0%B3%D1%80%D0%B0%D0%BC%D0%BC%D0%B0" TargetMode="External"/><Relationship Id="rId9" Type="http://schemas.openxmlformats.org/officeDocument/2006/relationships/hyperlink" Target="https://ru.wikipedia.org/wiki/Document_Object_Mod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8492" y="427771"/>
            <a:ext cx="10187354" cy="100537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Подтверждение определений языков программирования (верстки) веб-страниц из вопроса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968154" y="6383215"/>
            <a:ext cx="313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Кузьменко И.А. ИДМ 17-01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119892"/>
              </p:ext>
            </p:extLst>
          </p:nvPr>
        </p:nvGraphicFramePr>
        <p:xfrm>
          <a:off x="2101361" y="2312376"/>
          <a:ext cx="8562710" cy="3996391"/>
        </p:xfrm>
        <a:graphic>
          <a:graphicData uri="http://schemas.openxmlformats.org/drawingml/2006/table">
            <a:tbl>
              <a:tblPr/>
              <a:tblGrid>
                <a:gridCol w="4281355">
                  <a:extLst>
                    <a:ext uri="{9D8B030D-6E8A-4147-A177-3AD203B41FA5}">
                      <a16:colId xmlns:a16="http://schemas.microsoft.com/office/drawing/2014/main" val="2078474459"/>
                    </a:ext>
                  </a:extLst>
                </a:gridCol>
                <a:gridCol w="4281355">
                  <a:extLst>
                    <a:ext uri="{9D8B030D-6E8A-4147-A177-3AD203B41FA5}">
                      <a16:colId xmlns:a16="http://schemas.microsoft.com/office/drawing/2014/main" val="3076420745"/>
                    </a:ext>
                  </a:extLst>
                </a:gridCol>
              </a:tblGrid>
              <a:tr h="3996391">
                <a:tc>
                  <a:txBody>
                    <a:bodyPr/>
                    <a:lstStyle/>
                    <a:p>
                      <a:pPr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JavaScript</a:t>
                      </a:r>
                      <a:endParaRPr lang="ru-RU" sz="1400" dirty="0" smtClean="0"/>
                    </a:p>
                    <a:p>
                      <a:pPr>
                        <a:buFont typeface="+mj-lt"/>
                        <a:buAutoNum type="arabicPeriod"/>
                      </a:pPr>
                      <a:endParaRPr lang="en-US" sz="1400" dirty="0"/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HTML</a:t>
                      </a:r>
                      <a:endParaRPr lang="ru-RU" sz="1400" dirty="0" smtClean="0"/>
                    </a:p>
                    <a:p>
                      <a:pPr>
                        <a:buFont typeface="+mj-lt"/>
                        <a:buAutoNum type="arabicPeriod"/>
                      </a:pPr>
                      <a:endParaRPr lang="en-US" sz="1400" dirty="0"/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CSS</a:t>
                      </a:r>
                      <a:endParaRPr lang="ru-RU" sz="1400" dirty="0" smtClean="0"/>
                    </a:p>
                    <a:p>
                      <a:pPr>
                        <a:buFont typeface="+mj-lt"/>
                        <a:buAutoNum type="arabicPeriod"/>
                      </a:pPr>
                      <a:endParaRPr lang="en-US" sz="1400" dirty="0"/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XML</a:t>
                      </a:r>
                      <a:endParaRPr lang="ru-RU" sz="1400" dirty="0" smtClean="0"/>
                    </a:p>
                    <a:p>
                      <a:pPr>
                        <a:buFont typeface="+mj-lt"/>
                        <a:buAutoNum type="arabicPeriod"/>
                      </a:pPr>
                      <a:endParaRPr lang="en-US" sz="1400" dirty="0"/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PHP</a:t>
                      </a:r>
                      <a:endParaRPr lang="ru-RU" sz="1400" dirty="0" smtClean="0"/>
                    </a:p>
                    <a:p>
                      <a:pPr>
                        <a:buFont typeface="+mj-lt"/>
                        <a:buAutoNum type="arabicPeriod"/>
                      </a:pPr>
                      <a:endParaRPr lang="en-US" sz="1400" dirty="0"/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1400" dirty="0"/>
                        <a:t>DOM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+mj-lt"/>
                        <a:buAutoNum type="alphaUcPeriod"/>
                      </a:pPr>
                      <a:r>
                        <a:rPr lang="ru-RU" sz="1400" dirty="0"/>
                        <a:t>Формальный язык описания внешнего вида документа, написанного с использованием языка разметки</a:t>
                      </a:r>
                    </a:p>
                    <a:p>
                      <a:pPr>
                        <a:buFont typeface="+mj-lt"/>
                        <a:buAutoNum type="alphaUcPeriod"/>
                      </a:pPr>
                      <a:r>
                        <a:rPr lang="ru-RU" sz="1400" dirty="0"/>
                        <a:t>Скриптовый язык общего назначения, интенсивно применяемый для разработки веб-приложений, особенно серверной части приложений</a:t>
                      </a:r>
                    </a:p>
                    <a:p>
                      <a:pPr>
                        <a:buFont typeface="+mj-lt"/>
                        <a:buAutoNum type="alphaUcPeriod"/>
                      </a:pPr>
                      <a:r>
                        <a:rPr lang="ru-RU" sz="1400" dirty="0"/>
                        <a:t>Независящий от платформы и языка программный интерфейс, позволяющий программам и скриптам получить доступ к содержимому документов, а также изменять содержимое, структуру и оформление таких документов</a:t>
                      </a:r>
                    </a:p>
                    <a:p>
                      <a:pPr>
                        <a:buFont typeface="+mj-lt"/>
                        <a:buAutoNum type="alphaUcPeriod"/>
                      </a:pPr>
                      <a:r>
                        <a:rPr lang="ru-RU" sz="1400" dirty="0"/>
                        <a:t>Стандартный язык разметки</a:t>
                      </a:r>
                    </a:p>
                    <a:p>
                      <a:pPr>
                        <a:buFont typeface="+mj-lt"/>
                        <a:buAutoNum type="alphaUcPeriod"/>
                      </a:pPr>
                      <a:r>
                        <a:rPr lang="ru-RU" sz="1400" dirty="0"/>
                        <a:t>Расширяемый язык разметки</a:t>
                      </a:r>
                    </a:p>
                    <a:p>
                      <a:pPr>
                        <a:buFont typeface="+mj-lt"/>
                        <a:buAutoNum type="alphaUcPeriod"/>
                      </a:pPr>
                      <a:r>
                        <a:rPr lang="ru-RU" sz="1400" dirty="0" err="1"/>
                        <a:t>Мультипарадигменный</a:t>
                      </a:r>
                      <a:r>
                        <a:rPr lang="ru-RU" sz="1400" dirty="0"/>
                        <a:t> язык программирования. Поддерживает объектно-ориентированный, императивный и функциональный стили. Является реализацией языка </a:t>
                      </a:r>
                      <a:r>
                        <a:rPr lang="ru-RU" sz="1400" dirty="0" err="1"/>
                        <a:t>ECMAScript</a:t>
                      </a:r>
                      <a:endParaRPr lang="ru-RU" sz="1400" dirty="0"/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32102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80492" y="1943044"/>
            <a:ext cx="307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Языки: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649916" y="1943044"/>
            <a:ext cx="307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Описание: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631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2247656"/>
            <a:ext cx="10515600" cy="4351338"/>
          </a:xfrm>
        </p:spPr>
        <p:txBody>
          <a:bodyPr/>
          <a:lstStyle/>
          <a:p>
            <a:r>
              <a:rPr lang="ru-RU" b="1" dirty="0" err="1" smtClean="0"/>
              <a:t>JavaScript</a:t>
            </a:r>
            <a:r>
              <a:rPr lang="ru-RU" dirty="0" smtClean="0"/>
              <a:t>  — </a:t>
            </a:r>
            <a:r>
              <a:rPr lang="ru-RU" dirty="0" err="1" smtClean="0">
                <a:hlinkClick r:id="rId2" tooltip="Мультипарадигменное программирование"/>
              </a:rPr>
              <a:t>мультипарадигменный</a:t>
            </a:r>
            <a:r>
              <a:rPr lang="ru-RU" dirty="0" smtClean="0"/>
              <a:t> </a:t>
            </a:r>
            <a:r>
              <a:rPr lang="ru-RU" dirty="0" smtClean="0">
                <a:hlinkClick r:id="rId3" tooltip="Язык программирования"/>
              </a:rPr>
              <a:t>язык программирования</a:t>
            </a:r>
            <a:r>
              <a:rPr lang="ru-RU" dirty="0" smtClean="0"/>
              <a:t>. Поддерживает </a:t>
            </a:r>
            <a:r>
              <a:rPr lang="ru-RU" dirty="0" smtClean="0">
                <a:hlinkClick r:id="rId4" tooltip="Объектно-ориентированное программирование"/>
              </a:rPr>
              <a:t>объектно-ориентированный</a:t>
            </a:r>
            <a:r>
              <a:rPr lang="ru-RU" dirty="0" smtClean="0"/>
              <a:t>, </a:t>
            </a:r>
            <a:r>
              <a:rPr lang="ru-RU" dirty="0" smtClean="0">
                <a:hlinkClick r:id="rId5" tooltip="Императивное программирование"/>
              </a:rPr>
              <a:t>императивный</a:t>
            </a:r>
            <a:r>
              <a:rPr lang="ru-RU" dirty="0" smtClean="0"/>
              <a:t> и </a:t>
            </a:r>
            <a:r>
              <a:rPr lang="ru-RU" dirty="0" smtClean="0">
                <a:hlinkClick r:id="rId6" tooltip="Функциональное программирование"/>
              </a:rPr>
              <a:t>функциональный</a:t>
            </a:r>
            <a:r>
              <a:rPr lang="ru-RU" dirty="0" smtClean="0"/>
              <a:t> стили. Является реализацией языка </a:t>
            </a:r>
            <a:r>
              <a:rPr lang="ru-RU" dirty="0" err="1" smtClean="0">
                <a:hlinkClick r:id="rId7" tooltip="ECMAScript"/>
              </a:rPr>
              <a:t>ECMAScript</a:t>
            </a:r>
            <a:r>
              <a:rPr lang="ru-RU" dirty="0" smtClean="0"/>
              <a:t> (стандарт ECMA-262).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Ссылка на </a:t>
            </a:r>
            <a:r>
              <a:rPr lang="ru-RU" dirty="0" err="1" smtClean="0"/>
              <a:t>валидацию</a:t>
            </a:r>
            <a:r>
              <a:rPr lang="ru-RU" dirty="0" smtClean="0"/>
              <a:t> факта: </a:t>
            </a:r>
            <a:r>
              <a:rPr lang="en-US" dirty="0" smtClean="0">
                <a:hlinkClick r:id="rId8"/>
              </a:rPr>
              <a:t>https://ru.wikipedia.org/wiki/JavaScript</a:t>
            </a:r>
            <a:endParaRPr lang="en-US" dirty="0" smtClean="0"/>
          </a:p>
          <a:p>
            <a:r>
              <a:rPr lang="ru-RU" dirty="0" smtClean="0"/>
              <a:t>Ответ в задании: 1-</a:t>
            </a:r>
            <a:r>
              <a:rPr lang="en-US" dirty="0" smtClean="0"/>
              <a:t>F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431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2247656"/>
            <a:ext cx="10515600" cy="4351338"/>
          </a:xfrm>
        </p:spPr>
        <p:txBody>
          <a:bodyPr/>
          <a:lstStyle/>
          <a:p>
            <a:r>
              <a:rPr lang="ru-RU" b="1" dirty="0" smtClean="0"/>
              <a:t>HTML</a:t>
            </a:r>
            <a:r>
              <a:rPr lang="ru-RU" dirty="0" smtClean="0"/>
              <a:t> (от </a:t>
            </a:r>
            <a:r>
              <a:rPr lang="ru-RU" dirty="0" smtClean="0">
                <a:hlinkClick r:id="rId2" tooltip="Английский язык"/>
              </a:rPr>
              <a:t>англ.</a:t>
            </a:r>
            <a:r>
              <a:rPr lang="ru-RU" dirty="0" smtClean="0"/>
              <a:t> </a:t>
            </a:r>
            <a:r>
              <a:rPr lang="ru-RU" i="1" dirty="0" err="1" smtClean="0">
                <a:effectLst/>
              </a:rPr>
              <a:t>HyperText</a:t>
            </a:r>
            <a:r>
              <a:rPr lang="ru-RU" i="1" dirty="0" smtClean="0">
                <a:effectLst/>
              </a:rPr>
              <a:t> </a:t>
            </a:r>
            <a:r>
              <a:rPr lang="ru-RU" i="1" dirty="0" err="1" smtClean="0">
                <a:effectLst/>
              </a:rPr>
              <a:t>Markup</a:t>
            </a:r>
            <a:r>
              <a:rPr lang="ru-RU" i="1" dirty="0" smtClean="0">
                <a:effectLst/>
              </a:rPr>
              <a:t> </a:t>
            </a:r>
            <a:r>
              <a:rPr lang="ru-RU" i="1" dirty="0" err="1" smtClean="0">
                <a:effectLst/>
              </a:rPr>
              <a:t>Language</a:t>
            </a:r>
            <a:r>
              <a:rPr lang="ru-RU" dirty="0" smtClean="0"/>
              <a:t> — «язык </a:t>
            </a:r>
            <a:r>
              <a:rPr lang="ru-RU" dirty="0" smtClean="0">
                <a:hlinkClick r:id="rId3" tooltip="Гипертекст"/>
              </a:rPr>
              <a:t>гипертекстовой</a:t>
            </a:r>
            <a:r>
              <a:rPr lang="ru-RU" dirty="0" smtClean="0"/>
              <a:t> разметки») — стандартизированный </a:t>
            </a:r>
            <a:r>
              <a:rPr lang="ru-RU" dirty="0" smtClean="0">
                <a:hlinkClick r:id="rId4" tooltip="Язык разметки"/>
              </a:rPr>
              <a:t>язык разметки</a:t>
            </a:r>
            <a:r>
              <a:rPr lang="ru-RU" dirty="0" smtClean="0"/>
              <a:t> документов во </a:t>
            </a:r>
            <a:r>
              <a:rPr lang="ru-RU" dirty="0" smtClean="0">
                <a:hlinkClick r:id="rId5" tooltip="Всемирная паутина"/>
              </a:rPr>
              <a:t>Всемирной паутине</a:t>
            </a:r>
            <a:r>
              <a:rPr lang="ru-RU" dirty="0" smtClean="0"/>
              <a:t>. Большинство </a:t>
            </a:r>
            <a:r>
              <a:rPr lang="ru-RU" dirty="0" smtClean="0">
                <a:hlinkClick r:id="rId6" tooltip="Веб-страница"/>
              </a:rPr>
              <a:t>веб-страниц</a:t>
            </a:r>
            <a:r>
              <a:rPr lang="ru-RU" dirty="0" smtClean="0"/>
              <a:t> содержат описание разметки на языке HTML (или </a:t>
            </a:r>
            <a:r>
              <a:rPr lang="ru-RU" dirty="0" smtClean="0">
                <a:hlinkClick r:id="rId7" tooltip="XHTML"/>
              </a:rPr>
              <a:t>XHTML</a:t>
            </a:r>
            <a:r>
              <a:rPr lang="ru-RU" dirty="0" smtClean="0"/>
              <a:t>). Язык HTML интерпретируется </a:t>
            </a:r>
            <a:r>
              <a:rPr lang="ru-RU" dirty="0" smtClean="0">
                <a:hlinkClick r:id="rId8" tooltip="Браузер"/>
              </a:rPr>
              <a:t>браузерами</a:t>
            </a:r>
            <a:r>
              <a:rPr lang="ru-RU" dirty="0" smtClean="0"/>
              <a:t>; полученный в результате интерпретации форматированный текст отображается на экране монитора компьютера или мобильного устройства.</a:t>
            </a:r>
            <a:endParaRPr lang="en-US" dirty="0"/>
          </a:p>
          <a:p>
            <a:endParaRPr lang="en-US" dirty="0" smtClean="0"/>
          </a:p>
          <a:p>
            <a:r>
              <a:rPr lang="ru-RU" dirty="0" smtClean="0"/>
              <a:t>Ссылка на факт: </a:t>
            </a:r>
            <a:r>
              <a:rPr lang="en-US" dirty="0" smtClean="0">
                <a:hlinkClick r:id="rId9"/>
              </a:rPr>
              <a:t>https://ru.wikipedia.org/wiki/HTML</a:t>
            </a:r>
            <a:endParaRPr lang="ru-RU" dirty="0" smtClean="0"/>
          </a:p>
          <a:p>
            <a:r>
              <a:rPr lang="ru-RU" dirty="0" smtClean="0"/>
              <a:t>Ответ в задании: 2-</a:t>
            </a:r>
            <a:r>
              <a:rPr lang="en-US" dirty="0" smtClean="0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206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2247656"/>
            <a:ext cx="10515600" cy="4351338"/>
          </a:xfrm>
        </p:spPr>
        <p:txBody>
          <a:bodyPr/>
          <a:lstStyle/>
          <a:p>
            <a:r>
              <a:rPr lang="ru-RU" b="1" dirty="0" smtClean="0"/>
              <a:t>CSS</a:t>
            </a:r>
            <a:r>
              <a:rPr lang="ru-RU" dirty="0" smtClean="0"/>
              <a:t> (</a:t>
            </a:r>
            <a:r>
              <a:rPr lang="ru-RU" dirty="0" smtClean="0">
                <a:hlinkClick r:id="rId2" tooltip="Английский язык"/>
              </a:rPr>
              <a:t>англ.</a:t>
            </a:r>
            <a:r>
              <a:rPr lang="ru-RU" dirty="0" smtClean="0"/>
              <a:t> </a:t>
            </a:r>
            <a:r>
              <a:rPr lang="ru-RU" i="1" dirty="0" err="1" smtClean="0">
                <a:effectLst/>
              </a:rPr>
              <a:t>Cascading</a:t>
            </a:r>
            <a:r>
              <a:rPr lang="ru-RU" i="1" dirty="0" smtClean="0">
                <a:effectLst/>
              </a:rPr>
              <a:t> </a:t>
            </a:r>
            <a:r>
              <a:rPr lang="ru-RU" i="1" dirty="0" err="1" smtClean="0">
                <a:effectLst/>
              </a:rPr>
              <a:t>Style</a:t>
            </a:r>
            <a:r>
              <a:rPr lang="ru-RU" i="1" dirty="0" smtClean="0">
                <a:effectLst/>
              </a:rPr>
              <a:t> </a:t>
            </a:r>
            <a:r>
              <a:rPr lang="ru-RU" i="1" dirty="0" err="1" smtClean="0">
                <a:effectLst/>
              </a:rPr>
              <a:t>Sheets</a:t>
            </a:r>
            <a:r>
              <a:rPr lang="ru-RU" dirty="0" smtClean="0"/>
              <a:t> — </a:t>
            </a:r>
            <a:r>
              <a:rPr lang="ru-RU" i="1" dirty="0" smtClean="0"/>
              <a:t>каскадные таблицы стилей</a:t>
            </a:r>
            <a:r>
              <a:rPr lang="ru-RU" dirty="0" smtClean="0"/>
              <a:t>) — </a:t>
            </a:r>
            <a:r>
              <a:rPr lang="ru-RU" dirty="0" smtClean="0">
                <a:hlinkClick r:id="rId3" tooltip="Формальный язык"/>
              </a:rPr>
              <a:t>формальный язык</a:t>
            </a:r>
            <a:r>
              <a:rPr lang="ru-RU" dirty="0" smtClean="0"/>
              <a:t> описания внешнего вида документа, написанного с использованием </a:t>
            </a:r>
            <a:r>
              <a:rPr lang="ru-RU" dirty="0" smtClean="0">
                <a:hlinkClick r:id="rId4" tooltip="Язык разметки"/>
              </a:rPr>
              <a:t>языка разметки</a:t>
            </a:r>
            <a:r>
              <a:rPr lang="ru-RU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Ссылка на факт: </a:t>
            </a:r>
            <a:r>
              <a:rPr lang="en-US" dirty="0" smtClean="0">
                <a:hlinkClick r:id="rId5"/>
              </a:rPr>
              <a:t>https://ru.wikipedia.org/wiki/CSS</a:t>
            </a:r>
            <a:endParaRPr lang="en-US" dirty="0" smtClean="0"/>
          </a:p>
          <a:p>
            <a:r>
              <a:rPr lang="ru-RU" dirty="0" smtClean="0"/>
              <a:t>Ответ в задании: </a:t>
            </a:r>
            <a:r>
              <a:rPr lang="en-US" dirty="0" smtClean="0"/>
              <a:t>3</a:t>
            </a:r>
            <a:r>
              <a:rPr lang="ru-RU" dirty="0" smtClean="0"/>
              <a:t>-</a:t>
            </a:r>
            <a:r>
              <a:rPr lang="en-US" dirty="0"/>
              <a:t>A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299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2247656"/>
            <a:ext cx="10515600" cy="4351338"/>
          </a:xfrm>
        </p:spPr>
        <p:txBody>
          <a:bodyPr/>
          <a:lstStyle/>
          <a:p>
            <a:r>
              <a:rPr lang="en-US" b="1" dirty="0" smtClean="0"/>
              <a:t>XML</a:t>
            </a:r>
            <a:r>
              <a:rPr lang="en-US" dirty="0" smtClean="0"/>
              <a:t> (</a:t>
            </a:r>
            <a:r>
              <a:rPr lang="ru-RU" dirty="0" smtClean="0">
                <a:hlinkClick r:id="rId2" tooltip="Английский язык"/>
              </a:rPr>
              <a:t>англ.</a:t>
            </a:r>
            <a:r>
              <a:rPr lang="ru-RU" dirty="0" smtClean="0"/>
              <a:t> </a:t>
            </a:r>
            <a:r>
              <a:rPr lang="en-US" i="1" dirty="0" err="1" smtClean="0">
                <a:effectLst/>
              </a:rPr>
              <a:t>e</a:t>
            </a:r>
            <a:r>
              <a:rPr lang="en-US" b="1" i="1" dirty="0" err="1" smtClean="0">
                <a:effectLst/>
              </a:rPr>
              <a:t>X</a:t>
            </a:r>
            <a:r>
              <a:rPr lang="en-US" i="1" dirty="0" err="1" smtClean="0">
                <a:effectLst/>
              </a:rPr>
              <a:t>tensible</a:t>
            </a:r>
            <a:r>
              <a:rPr lang="en-US" i="1" dirty="0" smtClean="0">
                <a:effectLst/>
              </a:rPr>
              <a:t> </a:t>
            </a:r>
            <a:r>
              <a:rPr lang="en-US" b="1" i="1" dirty="0" smtClean="0">
                <a:effectLst/>
              </a:rPr>
              <a:t>M</a:t>
            </a:r>
            <a:r>
              <a:rPr lang="en-US" i="1" dirty="0" smtClean="0">
                <a:effectLst/>
              </a:rPr>
              <a:t>arkup </a:t>
            </a:r>
            <a:r>
              <a:rPr lang="en-US" b="1" i="1" dirty="0" smtClean="0">
                <a:effectLst/>
              </a:rPr>
              <a:t>L</a:t>
            </a:r>
            <a:r>
              <a:rPr lang="en-US" i="1" dirty="0" smtClean="0">
                <a:effectLst/>
              </a:rPr>
              <a:t>anguage</a:t>
            </a:r>
            <a:r>
              <a:rPr lang="en-US" dirty="0" smtClean="0"/>
              <a:t>) — </a:t>
            </a:r>
            <a:r>
              <a:rPr lang="ru-RU" dirty="0" smtClean="0"/>
              <a:t>расширяемый </a:t>
            </a:r>
            <a:r>
              <a:rPr lang="ru-RU" dirty="0" smtClean="0">
                <a:hlinkClick r:id="rId3" tooltip="Язык разметки"/>
              </a:rPr>
              <a:t>язык разметки</a:t>
            </a:r>
            <a:r>
              <a:rPr lang="ru-RU" dirty="0" smtClean="0"/>
              <a:t>. Рекомендован </a:t>
            </a:r>
            <a:r>
              <a:rPr lang="ru-RU" dirty="0" smtClean="0">
                <a:hlinkClick r:id="rId4" tooltip="W3C"/>
              </a:rPr>
              <a:t>Консорциумом Всемирной паутины</a:t>
            </a:r>
            <a:r>
              <a:rPr lang="ru-RU" dirty="0" smtClean="0"/>
              <a:t> (</a:t>
            </a:r>
            <a:r>
              <a:rPr lang="en-US" dirty="0" smtClean="0"/>
              <a:t>W3C).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Ссылка на факт: </a:t>
            </a:r>
            <a:r>
              <a:rPr lang="en-US" dirty="0" smtClean="0">
                <a:hlinkClick r:id="rId5"/>
              </a:rPr>
              <a:t>https://ru.wikipedia.org/wiki/XML</a:t>
            </a:r>
            <a:endParaRPr lang="en-US" dirty="0" smtClean="0"/>
          </a:p>
          <a:p>
            <a:r>
              <a:rPr lang="ru-RU" dirty="0" smtClean="0"/>
              <a:t>Ответ в задании: </a:t>
            </a:r>
            <a:r>
              <a:rPr lang="en-US" dirty="0" smtClean="0"/>
              <a:t>4-E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955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224765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/>
              <a:t>PHP</a:t>
            </a:r>
            <a:r>
              <a:rPr lang="ru-RU" dirty="0" smtClean="0"/>
              <a:t> (</a:t>
            </a:r>
            <a:r>
              <a:rPr lang="ru-RU" dirty="0" smtClean="0">
                <a:hlinkClick r:id="rId2" tooltip="Английский язык"/>
              </a:rPr>
              <a:t>англ.</a:t>
            </a:r>
            <a:r>
              <a:rPr lang="ru-RU" dirty="0" smtClean="0"/>
              <a:t> </a:t>
            </a:r>
            <a:r>
              <a:rPr lang="ru-RU" i="1" dirty="0" smtClean="0">
                <a:effectLst/>
              </a:rPr>
              <a:t>PHP: </a:t>
            </a:r>
            <a:r>
              <a:rPr lang="ru-RU" i="1" dirty="0" err="1" smtClean="0">
                <a:effectLst/>
              </a:rPr>
              <a:t>Hypertext</a:t>
            </a:r>
            <a:r>
              <a:rPr lang="ru-RU" i="1" dirty="0" smtClean="0">
                <a:effectLst/>
              </a:rPr>
              <a:t> </a:t>
            </a:r>
            <a:r>
              <a:rPr lang="ru-RU" i="1" dirty="0" err="1" smtClean="0">
                <a:effectLst/>
              </a:rPr>
              <a:t>Preprocessor</a:t>
            </a:r>
            <a:r>
              <a:rPr lang="ru-RU" dirty="0" smtClean="0"/>
              <a:t> — «PHP: </a:t>
            </a:r>
            <a:r>
              <a:rPr lang="ru-RU" dirty="0" smtClean="0">
                <a:hlinkClick r:id="rId3" tooltip="Препроцессор"/>
              </a:rPr>
              <a:t>препроцессор</a:t>
            </a:r>
            <a:r>
              <a:rPr lang="ru-RU" dirty="0" smtClean="0"/>
              <a:t> </a:t>
            </a:r>
            <a:r>
              <a:rPr lang="ru-RU" dirty="0" smtClean="0">
                <a:hlinkClick r:id="rId4" tooltip="Гипертекст"/>
              </a:rPr>
              <a:t>гипертекста</a:t>
            </a:r>
            <a:r>
              <a:rPr lang="ru-RU" dirty="0" smtClean="0"/>
              <a:t>»; первоначально </a:t>
            </a:r>
            <a:r>
              <a:rPr lang="ru-RU" i="1" dirty="0" err="1" smtClean="0">
                <a:effectLst/>
              </a:rPr>
              <a:t>Personal</a:t>
            </a:r>
            <a:r>
              <a:rPr lang="ru-RU" i="1" dirty="0" smtClean="0">
                <a:effectLst/>
              </a:rPr>
              <a:t> </a:t>
            </a:r>
            <a:r>
              <a:rPr lang="ru-RU" i="1" dirty="0" err="1" smtClean="0">
                <a:effectLst/>
              </a:rPr>
              <a:t>Home</a:t>
            </a:r>
            <a:r>
              <a:rPr lang="ru-RU" i="1" dirty="0" smtClean="0">
                <a:effectLst/>
              </a:rPr>
              <a:t> </a:t>
            </a:r>
            <a:r>
              <a:rPr lang="ru-RU" i="1" dirty="0" err="1" smtClean="0">
                <a:effectLst/>
              </a:rPr>
              <a:t>Page</a:t>
            </a:r>
            <a:r>
              <a:rPr lang="ru-RU" i="1" dirty="0" smtClean="0">
                <a:effectLst/>
              </a:rPr>
              <a:t> </a:t>
            </a:r>
            <a:r>
              <a:rPr lang="ru-RU" i="1" dirty="0" err="1" smtClean="0">
                <a:effectLst/>
              </a:rPr>
              <a:t>Tools</a:t>
            </a:r>
            <a:r>
              <a:rPr lang="ru-RU" dirty="0" smtClean="0"/>
              <a:t> — «Инструменты для создания персональных веб-страниц») — </a:t>
            </a:r>
            <a:r>
              <a:rPr lang="ru-RU" dirty="0" smtClean="0">
                <a:hlinkClick r:id="rId5" tooltip="Скриптовый язык"/>
              </a:rPr>
              <a:t>скриптовый язык</a:t>
            </a:r>
            <a:r>
              <a:rPr lang="ru-RU" dirty="0" smtClean="0"/>
              <a:t> общего назначения, интенсивно применяемый для разработки веб-приложений. В настоящее время поддерживается подавляющим большинством </a:t>
            </a:r>
            <a:r>
              <a:rPr lang="ru-RU" dirty="0" smtClean="0">
                <a:hlinkClick r:id="rId6" tooltip="Хостинг"/>
              </a:rPr>
              <a:t>хостинг-провайдеров</a:t>
            </a:r>
            <a:r>
              <a:rPr lang="ru-RU" dirty="0" smtClean="0"/>
              <a:t> и является одним из лидеров среди языков, применяющихся для создания </a:t>
            </a:r>
            <a:r>
              <a:rPr lang="ru-RU" dirty="0" smtClean="0">
                <a:hlinkClick r:id="rId7" tooltip="Динамический сайт"/>
              </a:rPr>
              <a:t>динамических веб-сайтов</a:t>
            </a:r>
            <a:r>
              <a:rPr lang="ru-RU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Ссылка на факт: </a:t>
            </a:r>
            <a:r>
              <a:rPr lang="en-US" dirty="0" smtClean="0">
                <a:hlinkClick r:id="rId8"/>
              </a:rPr>
              <a:t>https://ru.wikipedia.org/wiki/PHP</a:t>
            </a:r>
            <a:endParaRPr lang="en-US" dirty="0" smtClean="0"/>
          </a:p>
          <a:p>
            <a:r>
              <a:rPr lang="ru-RU" dirty="0" smtClean="0"/>
              <a:t>Ответ в задании: </a:t>
            </a:r>
            <a:r>
              <a:rPr lang="en-US" dirty="0"/>
              <a:t>5</a:t>
            </a:r>
            <a:r>
              <a:rPr lang="ru-RU" dirty="0" smtClean="0"/>
              <a:t>-</a:t>
            </a:r>
            <a:r>
              <a:rPr lang="en-US" dirty="0"/>
              <a:t>B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524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1" y="2247656"/>
            <a:ext cx="11298114" cy="4351338"/>
          </a:xfrm>
        </p:spPr>
        <p:txBody>
          <a:bodyPr>
            <a:normAutofit/>
          </a:bodyPr>
          <a:lstStyle/>
          <a:p>
            <a:r>
              <a:rPr lang="ru-RU" b="1" dirty="0" smtClean="0"/>
              <a:t>DOM</a:t>
            </a:r>
            <a:r>
              <a:rPr lang="ru-RU" dirty="0" smtClean="0"/>
              <a:t> (</a:t>
            </a:r>
            <a:r>
              <a:rPr lang="ru-RU" dirty="0" smtClean="0">
                <a:hlinkClick r:id="rId2" tooltip="Английский язык"/>
              </a:rPr>
              <a:t>англ.</a:t>
            </a:r>
            <a:r>
              <a:rPr lang="ru-RU" dirty="0" smtClean="0"/>
              <a:t> </a:t>
            </a:r>
            <a:r>
              <a:rPr lang="ru-RU" i="1" dirty="0" err="1" smtClean="0"/>
              <a:t>Document</a:t>
            </a:r>
            <a:r>
              <a:rPr lang="ru-RU" i="1" dirty="0" smtClean="0"/>
              <a:t> </a:t>
            </a:r>
            <a:r>
              <a:rPr lang="ru-RU" i="1" dirty="0" err="1" smtClean="0"/>
              <a:t>Object</a:t>
            </a:r>
            <a:r>
              <a:rPr lang="ru-RU" i="1" dirty="0" smtClean="0"/>
              <a:t> </a:t>
            </a:r>
            <a:r>
              <a:rPr lang="ru-RU" i="1" dirty="0" err="1" smtClean="0"/>
              <a:t>Model</a:t>
            </a:r>
            <a:r>
              <a:rPr lang="ru-RU" dirty="0" smtClean="0"/>
              <a:t> — «объектная модель документа») — это независящий от платформы и языка </a:t>
            </a:r>
            <a:r>
              <a:rPr lang="ru-RU" dirty="0" smtClean="0">
                <a:hlinkClick r:id="rId3" tooltip="Интерфейс программирования приложений"/>
              </a:rPr>
              <a:t>программный интерфейс</a:t>
            </a:r>
            <a:r>
              <a:rPr lang="ru-RU" dirty="0" smtClean="0"/>
              <a:t>, позволяющий </a:t>
            </a:r>
            <a:r>
              <a:rPr lang="ru-RU" dirty="0" smtClean="0">
                <a:hlinkClick r:id="rId4" tooltip="Компьютерная программа"/>
              </a:rPr>
              <a:t>программам</a:t>
            </a:r>
            <a:r>
              <a:rPr lang="ru-RU" dirty="0" smtClean="0"/>
              <a:t> и </a:t>
            </a:r>
            <a:r>
              <a:rPr lang="ru-RU" dirty="0" smtClean="0">
                <a:hlinkClick r:id="rId5" tooltip="Скрипт"/>
              </a:rPr>
              <a:t>скриптам</a:t>
            </a:r>
            <a:r>
              <a:rPr lang="ru-RU" dirty="0" smtClean="0"/>
              <a:t> получить доступ к содержимому </a:t>
            </a:r>
            <a:r>
              <a:rPr lang="ru-RU" dirty="0" smtClean="0">
                <a:hlinkClick r:id="rId6" tooltip="HTML"/>
              </a:rPr>
              <a:t>HTML</a:t>
            </a:r>
            <a:r>
              <a:rPr lang="ru-RU" dirty="0" smtClean="0"/>
              <a:t>-, </a:t>
            </a:r>
            <a:r>
              <a:rPr lang="ru-RU" dirty="0" smtClean="0">
                <a:hlinkClick r:id="rId7" tooltip="XHTML"/>
              </a:rPr>
              <a:t>XHTML</a:t>
            </a:r>
            <a:r>
              <a:rPr lang="ru-RU" dirty="0" smtClean="0"/>
              <a:t>- и </a:t>
            </a:r>
            <a:r>
              <a:rPr lang="ru-RU" dirty="0" smtClean="0">
                <a:hlinkClick r:id="rId8" tooltip="XML"/>
              </a:rPr>
              <a:t>XML</a:t>
            </a:r>
            <a:r>
              <a:rPr lang="ru-RU" dirty="0" smtClean="0"/>
              <a:t>-документов, а также изменять содержимое, структуру и оформление таких документов.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Ссылка на факт: </a:t>
            </a:r>
            <a:r>
              <a:rPr lang="en-US" dirty="0" smtClean="0">
                <a:hlinkClick r:id="rId9"/>
              </a:rPr>
              <a:t>https://ru.wikipedia.org/wiki/Document_Object_Model</a:t>
            </a:r>
            <a:endParaRPr lang="en-US" dirty="0" smtClean="0"/>
          </a:p>
          <a:p>
            <a:r>
              <a:rPr lang="ru-RU" dirty="0" smtClean="0"/>
              <a:t>Ответ в задании: </a:t>
            </a:r>
            <a:r>
              <a:rPr lang="en-US" dirty="0"/>
              <a:t>6</a:t>
            </a:r>
            <a:r>
              <a:rPr lang="ru-RU" dirty="0" smtClean="0"/>
              <a:t>-</a:t>
            </a:r>
            <a:r>
              <a:rPr lang="en-US" dirty="0"/>
              <a:t>C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1972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130</Words>
  <Application>Microsoft Office PowerPoint</Application>
  <PresentationFormat>Широкоэкранный</PresentationFormat>
  <Paragraphs>58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Подтверждение определений языков программирования (верстки) веб-страниц из вопроса</vt:lpstr>
      <vt:lpstr>JavaScript</vt:lpstr>
      <vt:lpstr>HTML</vt:lpstr>
      <vt:lpstr>CSS</vt:lpstr>
      <vt:lpstr>XML</vt:lpstr>
      <vt:lpstr>PHP</vt:lpstr>
      <vt:lpstr>DOM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</dc:creator>
  <cp:lastModifiedBy>Ivan</cp:lastModifiedBy>
  <cp:revision>6</cp:revision>
  <dcterms:created xsi:type="dcterms:W3CDTF">2017-12-13T18:06:34Z</dcterms:created>
  <dcterms:modified xsi:type="dcterms:W3CDTF">2017-12-13T20:43:53Z</dcterms:modified>
</cp:coreProperties>
</file>