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6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54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73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3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3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39801"/>
            <a:ext cx="8574622" cy="2616199"/>
          </a:xfrm>
        </p:spPr>
        <p:txBody>
          <a:bodyPr/>
          <a:lstStyle/>
          <a:p>
            <a:r>
              <a:rPr lang="en-IN" dirty="0" smtClean="0"/>
              <a:t>Python Project</a:t>
            </a:r>
            <a:br>
              <a:rPr lang="en-IN" dirty="0" smtClean="0"/>
            </a:br>
            <a:r>
              <a:rPr lang="en-IN" sz="4800" dirty="0" smtClean="0"/>
              <a:t>Google Search Module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089"/>
            <a:ext cx="10018713" cy="3951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User-modifiable parameters: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Staggered results (i.e. over multiple periods of time).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Results </a:t>
            </a:r>
            <a:r>
              <a:rPr lang="en-IN" sz="1800" dirty="0"/>
              <a:t>per time </a:t>
            </a:r>
            <a:r>
              <a:rPr lang="en-IN" sz="1800" dirty="0" smtClean="0"/>
              <a:t>period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Number </a:t>
            </a:r>
            <a:r>
              <a:rPr lang="en-IN" sz="1800" dirty="0"/>
              <a:t>of time </a:t>
            </a:r>
            <a:r>
              <a:rPr lang="en-IN" sz="1800" dirty="0" smtClean="0"/>
              <a:t>periods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(Optionally) </a:t>
            </a:r>
            <a:r>
              <a:rPr lang="en-IN" sz="1800" dirty="0"/>
              <a:t>the date to force resume from (otherwise, it checks the database </a:t>
            </a:r>
            <a:r>
              <a:rPr lang="en-IN" sz="1800" dirty="0" smtClean="0"/>
              <a:t>automatically and resumes from where you last left off).</a:t>
            </a:r>
            <a:endParaRPr lang="en-IN" sz="1800" dirty="0"/>
          </a:p>
          <a:p>
            <a:pPr>
              <a:spcBef>
                <a:spcPts val="0"/>
              </a:spcBef>
            </a:pPr>
            <a:r>
              <a:rPr lang="en-IN" sz="2200" dirty="0"/>
              <a:t>Waiting time can be set manually  (otherwise, it uses best estimates):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pages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</a:t>
            </a:r>
            <a:r>
              <a:rPr lang="en-IN" sz="1600" dirty="0" smtClean="0"/>
              <a:t>searches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Insert results by page or by search:</a:t>
            </a:r>
          </a:p>
          <a:p>
            <a:pPr lvl="1">
              <a:spcBef>
                <a:spcPts val="0"/>
              </a:spcBef>
            </a:pPr>
            <a:r>
              <a:rPr lang="en-IN" dirty="0" smtClean="0"/>
              <a:t>By page is the default behaviour as no data is lost if the next page fails.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87490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43" y="-553156"/>
            <a:ext cx="10018713" cy="1752599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47"/>
            <a:ext cx="12191999" cy="6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64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1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4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644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956"/>
            <a:ext cx="10018713" cy="5079999"/>
          </a:xfrm>
        </p:spPr>
        <p:txBody>
          <a:bodyPr>
            <a:normAutofit/>
          </a:bodyPr>
          <a:lstStyle/>
          <a:p>
            <a:r>
              <a:rPr lang="en-IN" dirty="0" smtClean="0"/>
              <a:t>Simple interface, plug-and-play:</a:t>
            </a:r>
          </a:p>
          <a:p>
            <a:pPr lvl="1"/>
            <a:r>
              <a:rPr lang="en-IN" sz="1800" dirty="0"/>
              <a:t>Works as an independent application as well as a Python </a:t>
            </a:r>
            <a:r>
              <a:rPr lang="en-IN" sz="1800" dirty="0" smtClean="0"/>
              <a:t>package for developers. </a:t>
            </a:r>
          </a:p>
          <a:p>
            <a:pPr lvl="1"/>
            <a:r>
              <a:rPr lang="en-IN" sz="1800" dirty="0" smtClean="0"/>
              <a:t>Results are saved either as an SQLite database, or sent directly to the calling function as a tuple.</a:t>
            </a:r>
          </a:p>
          <a:p>
            <a:pPr lvl="1"/>
            <a:r>
              <a:rPr lang="en-IN" sz="1800" dirty="0" smtClean="0"/>
              <a:t>Several options for use, queries can be modified in very versatile ways and built from the ground-up. Staggered (i.e. time-variant) results are also possible.</a:t>
            </a:r>
            <a:endParaRPr lang="en-IN" sz="1800" dirty="0"/>
          </a:p>
          <a:p>
            <a:r>
              <a:rPr lang="en-IN" dirty="0" smtClean="0"/>
              <a:t>Absolutely free results: </a:t>
            </a:r>
          </a:p>
          <a:p>
            <a:pPr lvl="1"/>
            <a:r>
              <a:rPr lang="en-IN" sz="1800" dirty="0" smtClean="0"/>
              <a:t>Up to 10,000 results per day, per IP address.</a:t>
            </a:r>
          </a:p>
          <a:p>
            <a:r>
              <a:rPr lang="en-IN" dirty="0" smtClean="0"/>
              <a:t>Source code available for view on </a:t>
            </a:r>
            <a:r>
              <a:rPr lang="en-IN" dirty="0" err="1" smtClean="0"/>
              <a:t>GitHub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</a:t>
            </a:r>
          </a:p>
          <a:p>
            <a:r>
              <a:rPr lang="en-IN" dirty="0" smtClean="0"/>
              <a:t>To get more results, you can use a VPN (~$5 per month).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36222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 MANUAL WORK:</a:t>
            </a:r>
          </a:p>
          <a:p>
            <a:pPr lvl="1"/>
            <a:r>
              <a:rPr lang="en-IN" sz="1900" dirty="0" smtClean="0"/>
              <a:t>The process is </a:t>
            </a:r>
            <a:r>
              <a:rPr lang="en-IN" sz="1900" b="1" dirty="0" smtClean="0"/>
              <a:t>completely automated</a:t>
            </a:r>
            <a:r>
              <a:rPr lang="en-IN" sz="1900" dirty="0" smtClean="0"/>
              <a:t>, the user only needs to set the wait-time between pages and searches. This removes the biggest problem present in simple </a:t>
            </a:r>
            <a:r>
              <a:rPr lang="en-IN" sz="1900" dirty="0" err="1" smtClean="0"/>
              <a:t>webscraping</a:t>
            </a:r>
            <a:r>
              <a:rPr lang="en-IN" sz="1900" dirty="0" smtClean="0"/>
              <a:t> scripts.</a:t>
            </a:r>
          </a:p>
          <a:p>
            <a:pPr lvl="1"/>
            <a:r>
              <a:rPr lang="en-IN" sz="1900" dirty="0" smtClean="0"/>
              <a:t>We can also query much faster by simply setting the wait-time between pages or searches to a smaller value (this is not recommended as doing it below the recommended rate causes Google to block your IP. A warning is shown to the user if the wait-time is below the empirically-estimated threshold).</a:t>
            </a:r>
          </a:p>
          <a:p>
            <a:pPr lvl="1"/>
            <a:r>
              <a:rPr lang="en-IN" sz="1900" dirty="0" smtClean="0"/>
              <a:t>The computer must be left on overnight, which is most useful for servers which are active 24/7.</a:t>
            </a:r>
          </a:p>
          <a:p>
            <a:r>
              <a:rPr lang="en-IN" dirty="0" smtClean="0"/>
              <a:t>Uses little bandwidth:</a:t>
            </a:r>
          </a:p>
          <a:p>
            <a:pPr lvl="1"/>
            <a:r>
              <a:rPr lang="en-IN" sz="1900" dirty="0" smtClean="0"/>
              <a:t>This is the same as for other screen-scraping methods. Estimated 15 MB per 10,000 queries when retrieving 100 results per page.</a:t>
            </a:r>
          </a:p>
          <a:p>
            <a:r>
              <a:rPr lang="en-IN" dirty="0" smtClean="0"/>
              <a:t>SQLite databases are highly portable:</a:t>
            </a:r>
          </a:p>
          <a:p>
            <a:pPr lvl="1"/>
            <a:r>
              <a:rPr lang="en-IN" sz="1900" dirty="0" smtClean="0"/>
              <a:t>Just copy the file. </a:t>
            </a:r>
            <a:endParaRPr lang="en-IN" sz="1900" dirty="0"/>
          </a:p>
          <a:p>
            <a:pPr lvl="1"/>
            <a:r>
              <a:rPr lang="en-IN" sz="1900" dirty="0" smtClean="0"/>
              <a:t>Data can be viewed via software like SQLite browser.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smtClean="0"/>
              <a:t>Advantages </a:t>
            </a:r>
            <a:r>
              <a:rPr lang="en-IN" dirty="0" smtClean="0"/>
              <a:t>offered</a:t>
            </a:r>
            <a:br>
              <a:rPr lang="en-IN" dirty="0" smtClean="0"/>
            </a:br>
            <a:r>
              <a:rPr lang="en-IN" dirty="0" smtClean="0"/>
              <a:t>Robustness: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322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Supports multiple browser handlers like Twill, Splinter, etc.</a:t>
            </a:r>
          </a:p>
          <a:p>
            <a:pPr lvl="1"/>
            <a:r>
              <a:rPr lang="en-IN" dirty="0" smtClean="0"/>
              <a:t>User can request a particular browser handler, otherwise default is used.</a:t>
            </a:r>
          </a:p>
          <a:p>
            <a:pPr lvl="1"/>
            <a:r>
              <a:rPr lang="en-IN" dirty="0" smtClean="0"/>
              <a:t>If requested browser handler is not available, it tries ALL supported to see if any are available (with the introduction of </a:t>
            </a:r>
            <a:r>
              <a:rPr lang="en-IN" dirty="0" err="1" smtClean="0"/>
              <a:t>NoBrowser</a:t>
            </a:r>
            <a:r>
              <a:rPr lang="en-IN" dirty="0" smtClean="0"/>
              <a:t>, it is guaranteed that something will work).</a:t>
            </a:r>
          </a:p>
          <a:p>
            <a:r>
              <a:rPr lang="en-IN" dirty="0" smtClean="0"/>
              <a:t>Can easily be extended to other search engines like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Can be done as code is highly modularized.</a:t>
            </a:r>
          </a:p>
          <a:p>
            <a:r>
              <a:rPr lang="en-IN" dirty="0" smtClean="0"/>
              <a:t>Warnings are given to the user if the wait-times are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12359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32" y="1346199"/>
            <a:ext cx="10018713" cy="5246512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dirty="0" smtClean="0"/>
              <a:t>Since it is open source, anyone can contribute.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Visit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and make a branch.</a:t>
            </a:r>
          </a:p>
          <a:p>
            <a:r>
              <a:rPr lang="en-IN" dirty="0" smtClean="0"/>
              <a:t>Features left to contribute:</a:t>
            </a:r>
          </a:p>
          <a:p>
            <a:pPr lvl="1"/>
            <a:r>
              <a:rPr lang="en-IN" dirty="0" smtClean="0"/>
              <a:t>More search engines:</a:t>
            </a:r>
          </a:p>
          <a:p>
            <a:pPr lvl="2">
              <a:spcAft>
                <a:spcPts val="0"/>
              </a:spcAft>
            </a:pPr>
            <a:r>
              <a:rPr lang="en-IN" dirty="0" smtClean="0"/>
              <a:t>Currently it is only Google, but due to high cohesion, can easily add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2">
              <a:spcAft>
                <a:spcPts val="0"/>
              </a:spcAft>
            </a:pPr>
            <a:r>
              <a:rPr lang="en-IN" dirty="0"/>
              <a:t>S</a:t>
            </a:r>
            <a:r>
              <a:rPr lang="en-IN" dirty="0" smtClean="0"/>
              <a:t>earch </a:t>
            </a:r>
            <a:r>
              <a:rPr lang="en-IN" dirty="0"/>
              <a:t>engines can be queried in parallel </a:t>
            </a:r>
            <a:r>
              <a:rPr lang="en-IN" dirty="0" smtClean="0"/>
              <a:t>as they all block IPs independently. </a:t>
            </a:r>
          </a:p>
          <a:p>
            <a:pPr lvl="2"/>
            <a:r>
              <a:rPr lang="en-IN" dirty="0" smtClean="0"/>
              <a:t>Thus, the time gets cut down even more.</a:t>
            </a:r>
          </a:p>
          <a:p>
            <a:pPr lvl="1"/>
            <a:r>
              <a:rPr lang="en-IN" dirty="0" smtClean="0"/>
              <a:t>Better IP-circumvention:</a:t>
            </a:r>
          </a:p>
          <a:p>
            <a:pPr lvl="2"/>
            <a:r>
              <a:rPr lang="en-IN" dirty="0" smtClean="0"/>
              <a:t>Goal is to remove need for any user intervention when IP is blocked, etc.</a:t>
            </a:r>
          </a:p>
          <a:p>
            <a:pPr lvl="2"/>
            <a:r>
              <a:rPr lang="en-IN" dirty="0" smtClean="0"/>
              <a:t>IP-switching is currently manual via VPN, can be automated.</a:t>
            </a:r>
          </a:p>
          <a:p>
            <a:pPr lvl="2"/>
            <a:r>
              <a:rPr lang="en-IN" dirty="0" smtClean="0"/>
              <a:t>Might use </a:t>
            </a:r>
            <a:r>
              <a:rPr lang="en-IN" dirty="0" err="1" smtClean="0"/>
              <a:t>backoff</a:t>
            </a:r>
            <a:r>
              <a:rPr lang="en-IN" dirty="0" smtClean="0"/>
              <a:t> algorithms similar to TCP-Tahoe to automatically increase the wait-time when one request has been denied. </a:t>
            </a:r>
          </a:p>
          <a:p>
            <a:pPr lvl="2"/>
            <a:r>
              <a:rPr lang="en-IN" dirty="0" smtClean="0"/>
              <a:t>Statistics can be collected, and a Machine Learning classifier can be trained to determine optimal wait-time.</a:t>
            </a:r>
          </a:p>
        </p:txBody>
      </p:sp>
    </p:spTree>
    <p:extLst>
      <p:ext uri="{BB962C8B-B14F-4D97-AF65-F5344CB8AC3E}">
        <p14:creationId xmlns:p14="http://schemas.microsoft.com/office/powerpoint/2010/main" val="9594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357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Scenario: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14310"/>
            <a:ext cx="10018713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Many applications require large amounts of data which can be queried from search engines with specific criterion, e.g.</a:t>
            </a:r>
          </a:p>
          <a:p>
            <a:pPr lvl="1"/>
            <a:r>
              <a:rPr lang="en-IN" sz="2400" dirty="0" smtClean="0"/>
              <a:t>A large database of newspaper articles from specific sites.</a:t>
            </a:r>
          </a:p>
          <a:p>
            <a:pPr lvl="1"/>
            <a:r>
              <a:rPr lang="en-IN" sz="2400" dirty="0"/>
              <a:t>Research </a:t>
            </a:r>
            <a:r>
              <a:rPr lang="en-IN" sz="2400" dirty="0" smtClean="0"/>
              <a:t>for scientists on thousands of different sources found most easily via IEEE etc. (these sites offer a search feature but it is not as powerful as Google)</a:t>
            </a:r>
          </a:p>
          <a:p>
            <a:pPr lvl="1"/>
            <a:r>
              <a:rPr lang="en-IN" sz="2400" dirty="0" smtClean="0"/>
              <a:t>Thousands of user profiles on Facebook/LinkedIn for market research.</a:t>
            </a:r>
          </a:p>
          <a:p>
            <a:pPr lvl="1"/>
            <a:r>
              <a:rPr lang="en-IN" sz="2400" dirty="0" smtClean="0"/>
              <a:t>Trend tracking: The top 100 or 200 daily results for “Best Biryani Mumbai” or several other such queries can be tracked daily. Social media can also be tracked.</a:t>
            </a:r>
          </a:p>
          <a:p>
            <a:pPr lvl="1"/>
            <a:r>
              <a:rPr lang="en-IN" sz="2400" dirty="0" smtClean="0"/>
              <a:t>Constant updates on flights, advertisements, analytics etc. which form a part of Google’s service APIs.</a:t>
            </a:r>
            <a:endParaRPr lang="en-IN" sz="2800" dirty="0" smtClean="0"/>
          </a:p>
          <a:p>
            <a:pPr lvl="1">
              <a:spcAft>
                <a:spcPts val="1200"/>
              </a:spcAft>
            </a:pPr>
            <a:r>
              <a:rPr lang="en-IN" sz="2400" dirty="0" smtClean="0"/>
              <a:t>Many search engines / SEO sites query Google and other search engines very frequently, checking their ranking and the ranking of their competitors. </a:t>
            </a:r>
            <a:br>
              <a:rPr lang="en-IN" sz="2400" dirty="0" smtClean="0"/>
            </a:br>
            <a:r>
              <a:rPr lang="en-IN" sz="2400" dirty="0" smtClean="0"/>
              <a:t>Search engines also pay for/steal results from Google.</a:t>
            </a:r>
          </a:p>
        </p:txBody>
      </p:sp>
    </p:spTree>
    <p:extLst>
      <p:ext uri="{BB962C8B-B14F-4D97-AF65-F5344CB8AC3E}">
        <p14:creationId xmlns:p14="http://schemas.microsoft.com/office/powerpoint/2010/main" val="30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244"/>
            <a:ext cx="10018713" cy="51025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Features left to contribute</a:t>
            </a:r>
            <a:r>
              <a:rPr lang="en-IN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en-IN" dirty="0"/>
              <a:t>GUI: </a:t>
            </a:r>
          </a:p>
          <a:p>
            <a:pPr lvl="2"/>
            <a:r>
              <a:rPr lang="en-IN" dirty="0" smtClean="0"/>
              <a:t>Currently </a:t>
            </a:r>
            <a:r>
              <a:rPr lang="en-IN" dirty="0"/>
              <a:t>it is command-line only, but GUI can be very useful for non-developers.</a:t>
            </a:r>
          </a:p>
          <a:p>
            <a:pPr lvl="2"/>
            <a:r>
              <a:rPr lang="en-IN" dirty="0"/>
              <a:t>User settings can be saved between sessions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Progress can be seen graphically and paused, resumed etc.</a:t>
            </a:r>
            <a:endParaRPr lang="en-IN" dirty="0"/>
          </a:p>
          <a:p>
            <a:pPr lvl="1"/>
            <a:r>
              <a:rPr lang="en-IN" dirty="0" err="1"/>
              <a:t>NoBrowser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Without any browser handler, dependency on Splinter and Twill is removed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Tricky problem, as converting Google queries to URLs is not easy (Google uses hashing mechanisms, </a:t>
            </a:r>
            <a:r>
              <a:rPr lang="en-IN" dirty="0" err="1" smtClean="0"/>
              <a:t>etc</a:t>
            </a:r>
            <a:r>
              <a:rPr lang="en-IN" dirty="0" smtClean="0"/>
              <a:t> which must be replicated).</a:t>
            </a:r>
            <a:endParaRPr lang="en-IN" dirty="0"/>
          </a:p>
          <a:p>
            <a:pPr lvl="2"/>
            <a:r>
              <a:rPr lang="en-IN" dirty="0" smtClean="0"/>
              <a:t>It </a:t>
            </a:r>
            <a:r>
              <a:rPr lang="en-IN" dirty="0"/>
              <a:t>will be </a:t>
            </a:r>
            <a:r>
              <a:rPr lang="en-IN" dirty="0" smtClean="0"/>
              <a:t>a default </a:t>
            </a:r>
            <a:r>
              <a:rPr lang="en-IN" dirty="0" err="1" smtClean="0"/>
              <a:t>fallback</a:t>
            </a:r>
            <a:r>
              <a:rPr lang="en-IN" dirty="0" smtClean="0"/>
              <a:t> option that always works.</a:t>
            </a:r>
          </a:p>
          <a:p>
            <a:pPr lvl="1"/>
            <a:r>
              <a:rPr lang="en-IN" dirty="0" smtClean="0"/>
              <a:t>Exporting to pip / </a:t>
            </a:r>
            <a:r>
              <a:rPr lang="en-IN" dirty="0" err="1" smtClean="0"/>
              <a:t>easyinstall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C</a:t>
            </a:r>
            <a:r>
              <a:rPr lang="en-IN" dirty="0" smtClean="0"/>
              <a:t>an be installed from the servers directly.</a:t>
            </a:r>
          </a:p>
          <a:p>
            <a:pPr lvl="2"/>
            <a:r>
              <a:rPr lang="en-IN" dirty="0" smtClean="0"/>
              <a:t>Can include other packages inbuilt as they are all open-source.</a:t>
            </a:r>
          </a:p>
          <a:p>
            <a:pPr lvl="1"/>
            <a:r>
              <a:rPr lang="en-IN" dirty="0" smtClean="0"/>
              <a:t>Further modularization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Solutions 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7556"/>
            <a:ext cx="10018713" cy="511386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Python is a simple prototyping language, often used to build small websites and projects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Google has a Python API:</a:t>
            </a:r>
          </a:p>
          <a:p>
            <a:pPr lvl="1"/>
            <a:r>
              <a:rPr lang="en-IN" sz="2100" dirty="0" smtClean="0"/>
              <a:t>Advantage is that it is direct from Google, and very light in terms of bandwidth as only results are sent. </a:t>
            </a:r>
          </a:p>
          <a:p>
            <a:pPr lvl="1"/>
            <a:r>
              <a:rPr lang="en-IN" sz="2100" dirty="0" smtClean="0"/>
              <a:t>Difficult to use (not plug-and-play). Complicated code is required, causes large overhead to learn. </a:t>
            </a:r>
          </a:p>
          <a:p>
            <a:pPr lvl="1"/>
            <a:r>
              <a:rPr lang="en-IN" sz="2100" dirty="0"/>
              <a:t>Need to implement Google’s SOAP API.</a:t>
            </a:r>
            <a:endParaRPr lang="en-IN" sz="2100" dirty="0" smtClean="0"/>
          </a:p>
          <a:p>
            <a:pPr lvl="1"/>
            <a:r>
              <a:rPr lang="en-IN" sz="2100" dirty="0" smtClean="0"/>
              <a:t>Has excessive options, which cause confusion.</a:t>
            </a:r>
          </a:p>
          <a:p>
            <a:pPr lvl="1"/>
            <a:r>
              <a:rPr lang="en-IN" sz="2100" dirty="0" smtClean="0"/>
              <a:t>Only allows 1000 free queries per day. After that, the price increases to $50 per 1M queries. </a:t>
            </a:r>
          </a:p>
          <a:p>
            <a:pPr lvl="1"/>
            <a:r>
              <a:rPr lang="en-IN" sz="2100" dirty="0" smtClean="0"/>
              <a:t>Have to enter contract with Google.</a:t>
            </a:r>
          </a:p>
          <a:p>
            <a:pPr lvl="1"/>
            <a:r>
              <a:rPr lang="en-IN" sz="2100" dirty="0" smtClean="0"/>
              <a:t>Suitable for large software-oriented business projects, but not for small projects or non-programmers who require large amounts of Google Search results (such as market data). </a:t>
            </a:r>
          </a:p>
        </p:txBody>
      </p:sp>
    </p:spTree>
    <p:extLst>
      <p:ext uri="{BB962C8B-B14F-4D97-AF65-F5344CB8AC3E}">
        <p14:creationId xmlns:p14="http://schemas.microsoft.com/office/powerpoint/2010/main" val="224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/>
              <a:t>Current </a:t>
            </a:r>
            <a:r>
              <a:rPr lang="en-IN" sz="3600" dirty="0" smtClean="0"/>
              <a:t>Solutions II: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0756"/>
            <a:ext cx="10018713" cy="45494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Small Python scripts which use web-scraping on Google’s results page:</a:t>
            </a:r>
          </a:p>
          <a:p>
            <a:pPr lvl="1"/>
            <a:r>
              <a:rPr lang="en-IN" dirty="0" smtClean="0"/>
              <a:t>Offer few options for programmer as they are very basic scripts.</a:t>
            </a:r>
          </a:p>
          <a:p>
            <a:pPr lvl="1"/>
            <a:r>
              <a:rPr lang="en-IN" dirty="0" smtClean="0"/>
              <a:t>Involves large amount of manual work, e.g. usually the query itself must be entered manually for every query.</a:t>
            </a:r>
          </a:p>
          <a:p>
            <a:pPr lvl="1"/>
            <a:r>
              <a:rPr lang="en-IN" dirty="0"/>
              <a:t>Often </a:t>
            </a:r>
            <a:r>
              <a:rPr lang="en-IN" dirty="0" smtClean="0"/>
              <a:t>improperly packaged</a:t>
            </a:r>
            <a:r>
              <a:rPr lang="en-IN" dirty="0"/>
              <a:t> </a:t>
            </a:r>
            <a:r>
              <a:rPr lang="en-IN" dirty="0" smtClean="0"/>
              <a:t>and cannot be used by other Python modules. </a:t>
            </a:r>
          </a:p>
          <a:p>
            <a:pPr lvl="1"/>
            <a:r>
              <a:rPr lang="en-IN" dirty="0" smtClean="0"/>
              <a:t>Usually, the script queries the results too fast, and as a result Google blocks the user’s IP temporarily. </a:t>
            </a:r>
          </a:p>
          <a:p>
            <a:pPr lvl="2"/>
            <a:r>
              <a:rPr lang="en-IN" sz="2000" dirty="0" smtClean="0"/>
              <a:t>This becomes very tedious because the user must wait for the IP to get unblocked, thus increasing the amount of manual effort expended. </a:t>
            </a:r>
          </a:p>
          <a:p>
            <a:pPr lvl="2"/>
            <a:r>
              <a:rPr lang="en-IN" sz="2000" dirty="0" smtClean="0"/>
              <a:t>Also, the next time the script is run, if the speed it not decreased then Google blocks the IP after very few results (~30).</a:t>
            </a:r>
          </a:p>
          <a:p>
            <a:pPr lvl="2"/>
            <a:r>
              <a:rPr lang="en-IN" sz="2000" dirty="0" smtClean="0"/>
              <a:t>Some IPs eventually get ‘burned’.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best solution…GoogleSearch.py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5755"/>
            <a:ext cx="10018713" cy="3711223"/>
          </a:xfrm>
        </p:spPr>
        <p:txBody>
          <a:bodyPr/>
          <a:lstStyle/>
          <a:p>
            <a:r>
              <a:rPr lang="en-IN" dirty="0" smtClean="0"/>
              <a:t>An open-source Python package that allows programmers, or even non-programmers to get large amounts of Google Search results from an easy-to-use, one-click interface.</a:t>
            </a:r>
          </a:p>
          <a:p>
            <a:r>
              <a:rPr lang="en-IN" dirty="0" smtClean="0"/>
              <a:t>The package does not cost any money, and allows us to access tens of thousands of results per day while circumventing Google’s IP-blocking techniques.</a:t>
            </a:r>
          </a:p>
          <a:p>
            <a:r>
              <a:rPr lang="en-IN" dirty="0" smtClean="0"/>
              <a:t>The user does not have to do anything except enter the parameters, sit back and watch as results are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8222"/>
          </a:xfrm>
        </p:spPr>
        <p:txBody>
          <a:bodyPr/>
          <a:lstStyle/>
          <a:p>
            <a:r>
              <a:rPr lang="en-IN" dirty="0" smtClean="0"/>
              <a:t>Cost-saving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3734"/>
            <a:ext cx="10018713" cy="5599289"/>
          </a:xfrm>
        </p:spPr>
        <p:txBody>
          <a:bodyPr>
            <a:normAutofit/>
          </a:bodyPr>
          <a:lstStyle/>
          <a:p>
            <a:r>
              <a:rPr lang="en-IN" dirty="0" smtClean="0"/>
              <a:t>Cost of normal </a:t>
            </a:r>
            <a:r>
              <a:rPr lang="en-IN" b="1" u="sng" dirty="0" smtClean="0"/>
              <a:t>Google Python API is $50 per 1M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VPN solution:</a:t>
            </a:r>
          </a:p>
          <a:p>
            <a:pPr lvl="1"/>
            <a:r>
              <a:rPr lang="en-IN" dirty="0" smtClean="0"/>
              <a:t>VPN’s cost ~$5 per month, and the right service can offer hundreds of IP addresses for use.</a:t>
            </a:r>
          </a:p>
          <a:p>
            <a:pPr lvl="1"/>
            <a:r>
              <a:rPr lang="en-IN" dirty="0" smtClean="0"/>
              <a:t>Assuming cost is $5/month, and 100 IP addresses are offered, at the rate of 10,000 results per IP per day, we can get around 1M results </a:t>
            </a:r>
            <a:r>
              <a:rPr lang="en-IN" b="1" dirty="0" smtClean="0"/>
              <a:t>per day</a:t>
            </a:r>
            <a:r>
              <a:rPr lang="en-IN" dirty="0" smtClean="0"/>
              <a:t>, every day of the month. </a:t>
            </a:r>
          </a:p>
          <a:p>
            <a:pPr lvl="1"/>
            <a:r>
              <a:rPr lang="en-IN" dirty="0" smtClean="0"/>
              <a:t>That means, costs us 5/30 = </a:t>
            </a:r>
            <a:r>
              <a:rPr lang="en-IN" sz="2400" b="1" u="sng" dirty="0" smtClean="0"/>
              <a:t>$0.16667 per 1M results using GoogleSearch.py</a:t>
            </a:r>
            <a:r>
              <a:rPr lang="en-IN" dirty="0" smtClean="0"/>
              <a:t>.</a:t>
            </a:r>
          </a:p>
          <a:p>
            <a:pPr lvl="1"/>
            <a:r>
              <a:rPr lang="en-IN" sz="2400" b="1" u="sng" dirty="0" smtClean="0"/>
              <a:t>This is a 150 times cost saving</a:t>
            </a:r>
            <a:r>
              <a:rPr lang="en-IN" dirty="0" smtClean="0"/>
              <a:t> as compared to the Google API.</a:t>
            </a:r>
          </a:p>
          <a:p>
            <a:pPr lvl="1"/>
            <a:r>
              <a:rPr lang="en-IN" dirty="0" smtClean="0"/>
              <a:t>There is some overhead in switching IP addresses; at present, virtual machines or multiple sockets must be used with this solution. </a:t>
            </a:r>
            <a:br>
              <a:rPr lang="en-IN" dirty="0" smtClean="0"/>
            </a:br>
            <a:r>
              <a:rPr lang="en-IN" dirty="0" smtClean="0"/>
              <a:t>A solution that switches IPs using multiple threads is currently being proposed.</a:t>
            </a:r>
          </a:p>
          <a:p>
            <a:r>
              <a:rPr lang="en-IN" dirty="0" smtClean="0"/>
              <a:t>A similar effect to the VPN can be achieved using a cluster.</a:t>
            </a:r>
          </a:p>
        </p:txBody>
      </p:sp>
    </p:spTree>
    <p:extLst>
      <p:ext uri="{BB962C8B-B14F-4D97-AF65-F5344CB8AC3E}">
        <p14:creationId xmlns:p14="http://schemas.microsoft.com/office/powerpoint/2010/main" val="3956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000" y="155224"/>
            <a:ext cx="10018713" cy="1752599"/>
          </a:xfrm>
        </p:spPr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823"/>
            <a:ext cx="10018713" cy="45268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Any operating system (Windows, Linux, </a:t>
            </a:r>
            <a:r>
              <a:rPr lang="en-IN" dirty="0" err="1" smtClean="0"/>
              <a:t>OSx</a:t>
            </a:r>
            <a:r>
              <a:rPr lang="en-IN" dirty="0" smtClean="0"/>
              <a:t>) that supports Python.</a:t>
            </a:r>
          </a:p>
          <a:p>
            <a:pPr lvl="1"/>
            <a:r>
              <a:rPr lang="en-IN" dirty="0" smtClean="0"/>
              <a:t>Python 2.7.x (Python3 is not used mostly because of the package dependencies).</a:t>
            </a:r>
          </a:p>
          <a:p>
            <a:pPr lvl="1"/>
            <a:r>
              <a:rPr lang="en-IN" dirty="0" smtClean="0"/>
              <a:t>Python packages:</a:t>
            </a:r>
          </a:p>
          <a:p>
            <a:pPr lvl="2"/>
            <a:r>
              <a:rPr lang="en-IN" dirty="0" err="1" smtClean="0"/>
              <a:t>Jdcal</a:t>
            </a:r>
            <a:endParaRPr lang="en-IN" dirty="0" smtClean="0"/>
          </a:p>
          <a:p>
            <a:pPr lvl="2"/>
            <a:r>
              <a:rPr lang="en-IN" dirty="0" err="1" smtClean="0"/>
              <a:t>BeautifulSoup</a:t>
            </a:r>
            <a:endParaRPr lang="en-IN" dirty="0" smtClean="0"/>
          </a:p>
          <a:p>
            <a:pPr lvl="2"/>
            <a:r>
              <a:rPr lang="en-IN" dirty="0" smtClean="0"/>
              <a:t>“Splinter” or “twill” browser handler (this dependency is being phased out, and soon neither will be required).</a:t>
            </a:r>
          </a:p>
          <a:p>
            <a:r>
              <a:rPr lang="en-IN" dirty="0"/>
              <a:t>Hardware requirements:</a:t>
            </a:r>
          </a:p>
          <a:p>
            <a:pPr lvl="1"/>
            <a:r>
              <a:rPr lang="en-IN" dirty="0"/>
              <a:t>Can run on basically any hardware.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Virtual Machines </a:t>
            </a:r>
            <a:r>
              <a:rPr lang="en-IN" dirty="0"/>
              <a:t>are used, usually about 500 MB RAM per VM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3" cy="1752599"/>
          </a:xfrm>
        </p:spPr>
        <p:txBody>
          <a:bodyPr>
            <a:noAutofit/>
          </a:bodyPr>
          <a:lstStyle/>
          <a:p>
            <a:r>
              <a:rPr lang="en-IN" dirty="0"/>
              <a:t>Features </a:t>
            </a:r>
            <a:r>
              <a:rPr lang="en-IN" dirty="0" smtClean="0"/>
              <a:t>offered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Control of service: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2044"/>
            <a:ext cx="10018713" cy="454942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application at present offers a full-featured command-line interface similar to that of the Linux terminal.</a:t>
            </a:r>
          </a:p>
          <a:p>
            <a:pPr lvl="1"/>
            <a:r>
              <a:rPr lang="en-IN" dirty="0" smtClean="0"/>
              <a:t>Help feature is included, along with tips.</a:t>
            </a:r>
          </a:p>
          <a:p>
            <a:pPr lvl="1"/>
            <a:r>
              <a:rPr lang="en-IN" dirty="0" smtClean="0"/>
              <a:t>Can use -p, --</a:t>
            </a:r>
            <a:r>
              <a:rPr lang="en-IN" dirty="0" err="1" smtClean="0"/>
              <a:t>insert_search</a:t>
            </a:r>
            <a:r>
              <a:rPr lang="en-IN" dirty="0" smtClean="0"/>
              <a:t> etc., followed by the argument, in any order.</a:t>
            </a:r>
          </a:p>
          <a:p>
            <a:r>
              <a:rPr lang="en-IN" dirty="0" smtClean="0"/>
              <a:t>You can pause, exit, continue etc. while the results are being extracted with </a:t>
            </a:r>
            <a:r>
              <a:rPr lang="en-IN" dirty="0" err="1" smtClean="0"/>
              <a:t>Ctrl+C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You can choose whether to insert the results by page or by search.</a:t>
            </a:r>
          </a:p>
          <a:p>
            <a:r>
              <a:rPr lang="en-IN" dirty="0" smtClean="0"/>
              <a:t>You can get results in a staggered fashion, e.g. you want the Google Search results for the last 5 years, but you want to check only for results that appear in certain months, without entering the months manually.</a:t>
            </a:r>
            <a:br>
              <a:rPr lang="en-IN" dirty="0" smtClean="0"/>
            </a:br>
            <a:r>
              <a:rPr lang="en-IN" dirty="0" smtClean="0"/>
              <a:t>This is particularly useful for extracting news articles.</a:t>
            </a:r>
          </a:p>
          <a:p>
            <a:r>
              <a:rPr lang="en-IN" dirty="0" smtClean="0"/>
              <a:t>You can select which database to use and the table name in that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846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4754"/>
            <a:ext cx="10018713" cy="45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User-modifiable parameters:</a:t>
            </a:r>
          </a:p>
          <a:p>
            <a:r>
              <a:rPr lang="en-IN" sz="2000" dirty="0" smtClean="0"/>
              <a:t>All the following can be set by the user for their Google Query: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Google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Necessary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Fuzzy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Site 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err="1" smtClean="0"/>
              <a:t>Inurl</a:t>
            </a:r>
            <a:r>
              <a:rPr lang="en-IN" sz="1800" dirty="0" smtClean="0"/>
              <a:t> word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Daterange 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Number of results per page can be modified: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increases the  speed significantly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Must have larger wait-times between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635</TotalTime>
  <Words>1629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Python Project Google Search Module</vt:lpstr>
      <vt:lpstr>Current Scenario:</vt:lpstr>
      <vt:lpstr>Current Solutions I:</vt:lpstr>
      <vt:lpstr>Current Solutions II:</vt:lpstr>
      <vt:lpstr>The best solution…GoogleSearch.py</vt:lpstr>
      <vt:lpstr>Cost-saving metrics:</vt:lpstr>
      <vt:lpstr>System requirements</vt:lpstr>
      <vt:lpstr>Features offered Control of service: </vt:lpstr>
      <vt:lpstr>Features offered  Versatility of search:</vt:lpstr>
      <vt:lpstr>Features offered  Versatility of search:</vt:lpstr>
      <vt:lpstr>Example</vt:lpstr>
      <vt:lpstr>PowerPoint Presentation</vt:lpstr>
      <vt:lpstr>PowerPoint Presentation</vt:lpstr>
      <vt:lpstr>PowerPoint Presentation</vt:lpstr>
      <vt:lpstr>PowerPoint Presentation</vt:lpstr>
      <vt:lpstr>Advantages offered:</vt:lpstr>
      <vt:lpstr>Advantages offered:</vt:lpstr>
      <vt:lpstr>Advantages offered Robustness:</vt:lpstr>
      <vt:lpstr>Future of the project:</vt:lpstr>
      <vt:lpstr>Future of the project: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Google Search Module</dc:title>
  <dc:creator>Abhishek Divekar</dc:creator>
  <cp:lastModifiedBy>Abhishek Divekar</cp:lastModifiedBy>
  <cp:revision>311</cp:revision>
  <dcterms:created xsi:type="dcterms:W3CDTF">2016-03-26T19:21:37Z</dcterms:created>
  <dcterms:modified xsi:type="dcterms:W3CDTF">2016-04-12T08:29:55Z</dcterms:modified>
</cp:coreProperties>
</file>