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9" r:id="rId4"/>
    <p:sldId id="260" r:id="rId5"/>
    <p:sldId id="261" r:id="rId6"/>
    <p:sldId id="268" r:id="rId7"/>
    <p:sldId id="258" r:id="rId8"/>
    <p:sldId id="262" r:id="rId9"/>
    <p:sldId id="264" r:id="rId10"/>
    <p:sldId id="265" r:id="rId11"/>
    <p:sldId id="266" r:id="rId12"/>
    <p:sldId id="267" r:id="rId13"/>
    <p:sldId id="263" r:id="rId14"/>
    <p:sldId id="270"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CF97B98-C26A-40B8-AF8C-737A5B64A336}" type="datetimeFigureOut">
              <a:rPr lang="fr-FR" smtClean="0"/>
              <a:t>08/05/2022</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110396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CF97B98-C26A-40B8-AF8C-737A5B64A336}" type="datetimeFigureOut">
              <a:rPr lang="fr-FR" smtClean="0"/>
              <a:t>08/05/2022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1933487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CF97B98-C26A-40B8-AF8C-737A5B64A336}" type="datetimeFigureOut">
              <a:rPr lang="fr-FR" smtClean="0"/>
              <a:t>08/05/2022</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5AB220-0692-4E45-81E0-9803043E5D77}"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3954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CF97B98-C26A-40B8-AF8C-737A5B64A336}" type="datetimeFigureOut">
              <a:rPr lang="fr-FR" smtClean="0"/>
              <a:t>08/05/2022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3949914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CF97B98-C26A-40B8-AF8C-737A5B64A336}" type="datetimeFigureOut">
              <a:rPr lang="fr-FR" smtClean="0"/>
              <a:t>08/05/2022</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5AB220-0692-4E45-81E0-9803043E5D77}"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7473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CF97B98-C26A-40B8-AF8C-737A5B64A336}" type="datetimeFigureOut">
              <a:rPr lang="fr-FR" smtClean="0"/>
              <a:t>08/05/2022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3235376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CF97B98-C26A-40B8-AF8C-737A5B64A336}" type="datetimeFigureOut">
              <a:rPr lang="fr-FR" smtClean="0"/>
              <a:t>08/05/2022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4112524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CF97B98-C26A-40B8-AF8C-737A5B64A336}" type="datetimeFigureOut">
              <a:rPr lang="fr-FR" smtClean="0"/>
              <a:t>08/05/2022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363193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CF97B98-C26A-40B8-AF8C-737A5B64A336}" type="datetimeFigureOut">
              <a:rPr lang="fr-FR" smtClean="0"/>
              <a:t>08/05/2022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4579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CF97B98-C26A-40B8-AF8C-737A5B64A336}" type="datetimeFigureOut">
              <a:rPr lang="fr-FR" smtClean="0"/>
              <a:t>08/05/2022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2419597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CF97B98-C26A-40B8-AF8C-737A5B64A336}" type="datetimeFigureOut">
              <a:rPr lang="fr-FR" smtClean="0"/>
              <a:t>08/05/2022</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1658541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CF97B98-C26A-40B8-AF8C-737A5B64A336}" type="datetimeFigureOut">
              <a:rPr lang="fr-FR" smtClean="0"/>
              <a:t>08/05/2022</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210556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CF97B98-C26A-40B8-AF8C-737A5B64A336}" type="datetimeFigureOut">
              <a:rPr lang="fr-FR" smtClean="0"/>
              <a:t>08/05/2022</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366318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97B98-C26A-40B8-AF8C-737A5B64A336}" type="datetimeFigureOut">
              <a:rPr lang="fr-FR" smtClean="0"/>
              <a:t>08/05/2022</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2705436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CF97B98-C26A-40B8-AF8C-737A5B64A336}" type="datetimeFigureOut">
              <a:rPr lang="fr-FR" smtClean="0"/>
              <a:t>08/05/2022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83344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CF97B98-C26A-40B8-AF8C-737A5B64A336}" type="datetimeFigureOut">
              <a:rPr lang="fr-FR" smtClean="0"/>
              <a:t>08/05/2022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218149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F97B98-C26A-40B8-AF8C-737A5B64A336}" type="datetimeFigureOut">
              <a:rPr lang="fr-FR" smtClean="0"/>
              <a:t>08/05/2022</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65AB220-0692-4E45-81E0-9803043E5D77}" type="slidenum">
              <a:rPr lang="fr-FR" smtClean="0"/>
              <a:t>‹N°›</a:t>
            </a:fld>
            <a:endParaRPr lang="fr-FR"/>
          </a:p>
        </p:txBody>
      </p:sp>
    </p:spTree>
    <p:extLst>
      <p:ext uri="{BB962C8B-B14F-4D97-AF65-F5344CB8AC3E}">
        <p14:creationId xmlns:p14="http://schemas.microsoft.com/office/powerpoint/2010/main" val="6081467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69E3329-D489-0A98-D5FB-9EFA901A7137}"/>
              </a:ext>
            </a:extLst>
          </p:cNvPr>
          <p:cNvSpPr txBox="1"/>
          <p:nvPr/>
        </p:nvSpPr>
        <p:spPr>
          <a:xfrm>
            <a:off x="2010586" y="5844208"/>
            <a:ext cx="8448147" cy="461665"/>
          </a:xfrm>
          <a:prstGeom prst="rect">
            <a:avLst/>
          </a:prstGeom>
          <a:noFill/>
        </p:spPr>
        <p:txBody>
          <a:bodyPr wrap="none" rtlCol="0">
            <a:spAutoFit/>
          </a:bodyPr>
          <a:lstStyle/>
          <a:p>
            <a:pPr algn="ctr"/>
            <a:r>
              <a:rPr lang="fr-FR" sz="2400" dirty="0">
                <a:latin typeface="Times New Roman" panose="02020603050405020304" pitchFamily="18" charset="0"/>
                <a:cs typeface="Times New Roman" panose="02020603050405020304" pitchFamily="18" charset="0"/>
              </a:rPr>
              <a:t>OPPISI Vincent     KONE Daba     DOUAR </a:t>
            </a:r>
            <a:r>
              <a:rPr lang="fr-FR" sz="2400" dirty="0" err="1">
                <a:latin typeface="Times New Roman" panose="02020603050405020304" pitchFamily="18" charset="0"/>
                <a:cs typeface="Times New Roman" panose="02020603050405020304" pitchFamily="18" charset="0"/>
              </a:rPr>
              <a:t>Lounes</a:t>
            </a:r>
            <a:r>
              <a:rPr lang="fr-FR" sz="2400" dirty="0">
                <a:latin typeface="Times New Roman" panose="02020603050405020304" pitchFamily="18" charset="0"/>
                <a:cs typeface="Times New Roman" panose="02020603050405020304" pitchFamily="18" charset="0"/>
              </a:rPr>
              <a:t>     BOSS Félix</a:t>
            </a:r>
          </a:p>
        </p:txBody>
      </p:sp>
      <p:pic>
        <p:nvPicPr>
          <p:cNvPr id="6" name="Image 5">
            <a:extLst>
              <a:ext uri="{FF2B5EF4-FFF2-40B4-BE49-F238E27FC236}">
                <a16:creationId xmlns:a16="http://schemas.microsoft.com/office/drawing/2014/main" id="{79CDBC5D-DB23-0731-3A8E-39B6421FD511}"/>
              </a:ext>
            </a:extLst>
          </p:cNvPr>
          <p:cNvPicPr>
            <a:picLocks noChangeAspect="1"/>
          </p:cNvPicPr>
          <p:nvPr/>
        </p:nvPicPr>
        <p:blipFill>
          <a:blip r:embed="rId2"/>
          <a:stretch>
            <a:fillRect/>
          </a:stretch>
        </p:blipFill>
        <p:spPr>
          <a:xfrm>
            <a:off x="3267858" y="2818550"/>
            <a:ext cx="5933601" cy="2553808"/>
          </a:xfrm>
          <a:prstGeom prst="rect">
            <a:avLst/>
          </a:prstGeom>
        </p:spPr>
      </p:pic>
      <p:sp>
        <p:nvSpPr>
          <p:cNvPr id="7" name="ZoneTexte 6">
            <a:extLst>
              <a:ext uri="{FF2B5EF4-FFF2-40B4-BE49-F238E27FC236}">
                <a16:creationId xmlns:a16="http://schemas.microsoft.com/office/drawing/2014/main" id="{7025197E-0E93-5642-E5DE-ED52CF725AA1}"/>
              </a:ext>
            </a:extLst>
          </p:cNvPr>
          <p:cNvSpPr txBox="1"/>
          <p:nvPr/>
        </p:nvSpPr>
        <p:spPr>
          <a:xfrm>
            <a:off x="2010586" y="334953"/>
            <a:ext cx="8170827" cy="2308324"/>
          </a:xfrm>
          <a:prstGeom prst="rect">
            <a:avLst/>
          </a:prstGeom>
          <a:noFill/>
        </p:spPr>
        <p:txBody>
          <a:bodyPr wrap="none" rtlCol="0">
            <a:spAutoFit/>
          </a:bodyPr>
          <a:lstStyle/>
          <a:p>
            <a:pPr algn="ctr"/>
            <a:r>
              <a:rPr lang="fr-FR" sz="4800" b="1" u="sng" dirty="0">
                <a:solidFill>
                  <a:srgbClr val="FF0000"/>
                </a:solidFill>
              </a:rPr>
              <a:t>ARE DYNAMIC</a:t>
            </a:r>
            <a:br>
              <a:rPr lang="fr-FR" sz="4800" b="1" u="sng" dirty="0">
                <a:solidFill>
                  <a:srgbClr val="FF0000"/>
                </a:solidFill>
              </a:rPr>
            </a:br>
            <a:br>
              <a:rPr lang="fr-FR" sz="4800" b="1" u="sng" dirty="0">
                <a:solidFill>
                  <a:srgbClr val="FF0000"/>
                </a:solidFill>
              </a:rPr>
            </a:br>
            <a:r>
              <a:rPr lang="fr-FR" sz="4800" b="1" u="sng" dirty="0">
                <a:solidFill>
                  <a:srgbClr val="FF0000"/>
                </a:solidFill>
              </a:rPr>
              <a:t>ROAD TRAFFIC SIMULATION</a:t>
            </a:r>
            <a:endParaRPr lang="fr-FR" sz="4800" dirty="0"/>
          </a:p>
        </p:txBody>
      </p:sp>
    </p:spTree>
    <p:extLst>
      <p:ext uri="{BB962C8B-B14F-4D97-AF65-F5344CB8AC3E}">
        <p14:creationId xmlns:p14="http://schemas.microsoft.com/office/powerpoint/2010/main" val="401639546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555954-461D-620A-4AD3-B287E50C8298}"/>
              </a:ext>
            </a:extLst>
          </p:cNvPr>
          <p:cNvSpPr>
            <a:spLocks noGrp="1"/>
          </p:cNvSpPr>
          <p:nvPr>
            <p:ph type="title"/>
          </p:nvPr>
        </p:nvSpPr>
        <p:spPr>
          <a:xfrm>
            <a:off x="2208612" y="531345"/>
            <a:ext cx="8911687" cy="1280890"/>
          </a:xfrm>
        </p:spPr>
        <p:txBody>
          <a:bodyPr>
            <a:normAutofit/>
          </a:bodyPr>
          <a:lstStyle/>
          <a:p>
            <a:r>
              <a:rPr lang="fr-FR" sz="4000" u="sng" dirty="0">
                <a:solidFill>
                  <a:srgbClr val="FF0000"/>
                </a:solidFill>
              </a:rPr>
              <a:t>Expérimentations réalisées</a:t>
            </a:r>
          </a:p>
        </p:txBody>
      </p:sp>
      <p:sp>
        <p:nvSpPr>
          <p:cNvPr id="3" name="Espace réservé du contenu 2">
            <a:extLst>
              <a:ext uri="{FF2B5EF4-FFF2-40B4-BE49-F238E27FC236}">
                <a16:creationId xmlns:a16="http://schemas.microsoft.com/office/drawing/2014/main" id="{D3EA7887-6DCB-4ECB-4B9B-B5C967D1E0E0}"/>
              </a:ext>
            </a:extLst>
          </p:cNvPr>
          <p:cNvSpPr>
            <a:spLocks noGrp="1"/>
          </p:cNvSpPr>
          <p:nvPr>
            <p:ph idx="1"/>
          </p:nvPr>
        </p:nvSpPr>
        <p:spPr>
          <a:xfrm>
            <a:off x="2208612" y="1404731"/>
            <a:ext cx="8915400" cy="3777622"/>
          </a:xfrm>
        </p:spPr>
        <p:txBody>
          <a:bodyPr>
            <a:normAutofit/>
          </a:bodyPr>
          <a:lstStyle/>
          <a:p>
            <a:r>
              <a:rPr lang="fr-FR" sz="2400" dirty="0">
                <a:solidFill>
                  <a:schemeClr val="tx1"/>
                </a:solidFill>
                <a:latin typeface="Times New Roman" panose="02020603050405020304" pitchFamily="18" charset="0"/>
                <a:cs typeface="Times New Roman" panose="02020603050405020304" pitchFamily="18" charset="0"/>
              </a:rPr>
              <a:t>2- Dans notre deuxième ville, modèle simplifié de Paris, traversée par 36 voitures </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(50% thermique, 50% électrique) :</a:t>
            </a:r>
          </a:p>
          <a:p>
            <a:endParaRPr lang="fr-FR" sz="2400" dirty="0">
              <a:solidFill>
                <a:schemeClr val="tx1"/>
              </a:solidFill>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DDADD9B0-AA4B-8F29-1AAF-21BB7A851E8A}"/>
              </a:ext>
            </a:extLst>
          </p:cNvPr>
          <p:cNvPicPr>
            <a:picLocks noChangeAspect="1"/>
          </p:cNvPicPr>
          <p:nvPr/>
        </p:nvPicPr>
        <p:blipFill>
          <a:blip r:embed="rId2"/>
          <a:stretch>
            <a:fillRect/>
          </a:stretch>
        </p:blipFill>
        <p:spPr>
          <a:xfrm>
            <a:off x="2073315" y="3116240"/>
            <a:ext cx="8521420" cy="2939499"/>
          </a:xfrm>
          <a:prstGeom prst="rect">
            <a:avLst/>
          </a:prstGeom>
        </p:spPr>
      </p:pic>
    </p:spTree>
    <p:extLst>
      <p:ext uri="{BB962C8B-B14F-4D97-AF65-F5344CB8AC3E}">
        <p14:creationId xmlns:p14="http://schemas.microsoft.com/office/powerpoint/2010/main" val="25828361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1F3F8-2971-9E5F-3D14-486139FFBFE3}"/>
              </a:ext>
            </a:extLst>
          </p:cNvPr>
          <p:cNvSpPr>
            <a:spLocks noGrp="1"/>
          </p:cNvSpPr>
          <p:nvPr>
            <p:ph type="title"/>
          </p:nvPr>
        </p:nvSpPr>
        <p:spPr>
          <a:xfrm>
            <a:off x="1864055" y="-31075"/>
            <a:ext cx="8911687" cy="1280890"/>
          </a:xfrm>
        </p:spPr>
        <p:txBody>
          <a:bodyPr/>
          <a:lstStyle/>
          <a:p>
            <a:r>
              <a:rPr lang="fr-FR" u="sng" dirty="0">
                <a:solidFill>
                  <a:srgbClr val="FF0000"/>
                </a:solidFill>
              </a:rPr>
              <a:t>Expérimentation 1 (dans la ville 2) :</a:t>
            </a:r>
          </a:p>
        </p:txBody>
      </p:sp>
      <p:sp>
        <p:nvSpPr>
          <p:cNvPr id="6" name="Rectangle 2">
            <a:extLst>
              <a:ext uri="{FF2B5EF4-FFF2-40B4-BE49-F238E27FC236}">
                <a16:creationId xmlns:a16="http://schemas.microsoft.com/office/drawing/2014/main" id="{7E0008B8-C84B-A70C-2607-9591F3AF3E7F}"/>
              </a:ext>
            </a:extLst>
          </p:cNvPr>
          <p:cNvSpPr>
            <a:spLocks noGrp="1" noChangeArrowheads="1"/>
          </p:cNvSpPr>
          <p:nvPr>
            <p:ph idx="1"/>
          </p:nvPr>
        </p:nvSpPr>
        <p:spPr bwMode="auto">
          <a:xfrm>
            <a:off x="1611424" y="825111"/>
            <a:ext cx="10881893"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Nous prenons la ville d'origine, nous supprimons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 ou les routes les plus fréquentées et nous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dirty="0">
                <a:solidFill>
                  <a:schemeClr val="tx1"/>
                </a:solidFill>
                <a:latin typeface="Times New Roman" panose="02020603050405020304" pitchFamily="18" charset="0"/>
                <a:cs typeface="Times New Roman" panose="02020603050405020304" pitchFamily="18" charset="0"/>
              </a:rPr>
              <a:t>o</a:t>
            </a: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btenons 10 nouvelles villes.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Nous regardons ensuite le modèle de ville avec</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 moins d'émissions de C02.</a:t>
            </a:r>
            <a:r>
              <a:rPr kumimoji="0" lang="fr-FR" altLang="fr-FR"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fr-FR" altLang="fr-FR"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AFF65E68-4AD6-7FCB-3FEA-CFA9AEFC17F3}"/>
              </a:ext>
            </a:extLst>
          </p:cNvPr>
          <p:cNvPicPr>
            <a:picLocks noChangeAspect="1"/>
          </p:cNvPicPr>
          <p:nvPr/>
        </p:nvPicPr>
        <p:blipFill>
          <a:blip r:embed="rId2"/>
          <a:stretch>
            <a:fillRect/>
          </a:stretch>
        </p:blipFill>
        <p:spPr>
          <a:xfrm>
            <a:off x="8401878" y="530088"/>
            <a:ext cx="3697357" cy="6327912"/>
          </a:xfrm>
          <a:prstGeom prst="rect">
            <a:avLst/>
          </a:prstGeom>
        </p:spPr>
      </p:pic>
      <p:pic>
        <p:nvPicPr>
          <p:cNvPr id="4" name="Image 3">
            <a:extLst>
              <a:ext uri="{FF2B5EF4-FFF2-40B4-BE49-F238E27FC236}">
                <a16:creationId xmlns:a16="http://schemas.microsoft.com/office/drawing/2014/main" id="{42D43586-20BF-7769-FD4A-99D08C26316D}"/>
              </a:ext>
            </a:extLst>
          </p:cNvPr>
          <p:cNvPicPr>
            <a:picLocks noChangeAspect="1"/>
          </p:cNvPicPr>
          <p:nvPr/>
        </p:nvPicPr>
        <p:blipFill>
          <a:blip r:embed="rId3"/>
          <a:stretch>
            <a:fillRect/>
          </a:stretch>
        </p:blipFill>
        <p:spPr>
          <a:xfrm>
            <a:off x="1431235" y="2887214"/>
            <a:ext cx="6149008" cy="3878312"/>
          </a:xfrm>
          <a:prstGeom prst="rect">
            <a:avLst/>
          </a:prstGeom>
        </p:spPr>
      </p:pic>
    </p:spTree>
    <p:extLst>
      <p:ext uri="{BB962C8B-B14F-4D97-AF65-F5344CB8AC3E}">
        <p14:creationId xmlns:p14="http://schemas.microsoft.com/office/powerpoint/2010/main" val="108072537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1F3F8-2971-9E5F-3D14-486139FFBFE3}"/>
              </a:ext>
            </a:extLst>
          </p:cNvPr>
          <p:cNvSpPr>
            <a:spLocks noGrp="1"/>
          </p:cNvSpPr>
          <p:nvPr>
            <p:ph type="title"/>
          </p:nvPr>
        </p:nvSpPr>
        <p:spPr>
          <a:xfrm>
            <a:off x="2261620" y="0"/>
            <a:ext cx="8911687" cy="1280890"/>
          </a:xfrm>
        </p:spPr>
        <p:txBody>
          <a:bodyPr/>
          <a:lstStyle/>
          <a:p>
            <a:r>
              <a:rPr lang="fr-FR" u="sng" dirty="0">
                <a:solidFill>
                  <a:srgbClr val="FF0000"/>
                </a:solidFill>
              </a:rPr>
              <a:t>Expérimentation 2 (dans la ville 2) :</a:t>
            </a:r>
          </a:p>
        </p:txBody>
      </p:sp>
      <p:sp>
        <p:nvSpPr>
          <p:cNvPr id="6" name="Rectangle 2">
            <a:extLst>
              <a:ext uri="{FF2B5EF4-FFF2-40B4-BE49-F238E27FC236}">
                <a16:creationId xmlns:a16="http://schemas.microsoft.com/office/drawing/2014/main" id="{7E0008B8-C84B-A70C-2607-9591F3AF3E7F}"/>
              </a:ext>
            </a:extLst>
          </p:cNvPr>
          <p:cNvSpPr>
            <a:spLocks noGrp="1" noChangeArrowheads="1"/>
          </p:cNvSpPr>
          <p:nvPr>
            <p:ph idx="1"/>
          </p:nvPr>
        </p:nvSpPr>
        <p:spPr bwMode="auto">
          <a:xfrm>
            <a:off x="1570679" y="782663"/>
            <a:ext cx="1088189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Nous modifions la probabilité de prendre le chemin le plus court</a:t>
            </a:r>
            <a:r>
              <a:rPr lang="fr-FR" altLang="fr-FR" sz="2400" dirty="0">
                <a:solidFill>
                  <a:schemeClr val="tx1"/>
                </a:solidFill>
                <a:latin typeface="Times New Roman" panose="02020603050405020304" pitchFamily="18" charset="0"/>
                <a:cs typeface="Times New Roman" panose="02020603050405020304" pitchFamily="18" charset="0"/>
              </a:rPr>
              <a:t>, il varie entre 0,1</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dirty="0">
                <a:solidFill>
                  <a:schemeClr val="tx1"/>
                </a:solidFill>
                <a:latin typeface="Times New Roman" panose="02020603050405020304" pitchFamily="18" charset="0"/>
                <a:cs typeface="Times New Roman" panose="02020603050405020304" pitchFamily="18" charset="0"/>
              </a:rPr>
              <a:t>e</a:t>
            </a: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 1</a:t>
            </a:r>
            <a:r>
              <a:rPr lang="fr-FR" altLang="fr-FR" sz="2400" dirty="0">
                <a:solidFill>
                  <a:schemeClr val="tx1"/>
                </a:solidFill>
                <a:latin typeface="Times New Roman" panose="02020603050405020304" pitchFamily="18" charset="0"/>
                <a:cs typeface="Times New Roman" panose="02020603050405020304" pitchFamily="18" charset="0"/>
              </a:rPr>
              <a:t>, avec un pas de 0,1 à pour chaque population. La population 1 étant celle qui a</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dirty="0">
                <a:solidFill>
                  <a:schemeClr val="tx1"/>
                </a:solidFill>
                <a:latin typeface="Times New Roman" panose="02020603050405020304" pitchFamily="18" charset="0"/>
                <a:cs typeface="Times New Roman" panose="02020603050405020304" pitchFamily="18" charset="0"/>
              </a:rPr>
              <a:t>l</a:t>
            </a: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 moins de chance d obtenir le chemin le plus court et la population 10 celle où les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dirty="0">
                <a:solidFill>
                  <a:schemeClr val="tx1"/>
                </a:solidFill>
                <a:latin typeface="Times New Roman" panose="02020603050405020304" pitchFamily="18" charset="0"/>
                <a:cs typeface="Times New Roman" panose="02020603050405020304" pitchFamily="18" charset="0"/>
              </a:rPr>
              <a:t>véhicules empruntent toujours le chemin le plus court.</a:t>
            </a:r>
            <a:endPar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Image 7">
            <a:extLst>
              <a:ext uri="{FF2B5EF4-FFF2-40B4-BE49-F238E27FC236}">
                <a16:creationId xmlns:a16="http://schemas.microsoft.com/office/drawing/2014/main" id="{F4234499-3E5D-23FD-FB49-C078E83DC3AC}"/>
              </a:ext>
            </a:extLst>
          </p:cNvPr>
          <p:cNvPicPr>
            <a:picLocks noChangeAspect="1"/>
          </p:cNvPicPr>
          <p:nvPr/>
        </p:nvPicPr>
        <p:blipFill>
          <a:blip r:embed="rId2"/>
          <a:stretch>
            <a:fillRect/>
          </a:stretch>
        </p:blipFill>
        <p:spPr>
          <a:xfrm>
            <a:off x="2918493" y="2511189"/>
            <a:ext cx="7424948" cy="4105560"/>
          </a:xfrm>
          <a:prstGeom prst="rect">
            <a:avLst/>
          </a:prstGeom>
        </p:spPr>
      </p:pic>
    </p:spTree>
    <p:extLst>
      <p:ext uri="{BB962C8B-B14F-4D97-AF65-F5344CB8AC3E}">
        <p14:creationId xmlns:p14="http://schemas.microsoft.com/office/powerpoint/2010/main" val="23231418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CDF960-5549-EE67-9211-2189589A7765}"/>
              </a:ext>
            </a:extLst>
          </p:cNvPr>
          <p:cNvSpPr>
            <a:spLocks noGrp="1"/>
          </p:cNvSpPr>
          <p:nvPr>
            <p:ph type="title"/>
          </p:nvPr>
        </p:nvSpPr>
        <p:spPr>
          <a:xfrm>
            <a:off x="1956821" y="478336"/>
            <a:ext cx="8911687" cy="1280890"/>
          </a:xfrm>
        </p:spPr>
        <p:txBody>
          <a:bodyPr/>
          <a:lstStyle/>
          <a:p>
            <a:r>
              <a:rPr lang="fr-FR" u="sng" dirty="0">
                <a:solidFill>
                  <a:srgbClr val="FF0000"/>
                </a:solidFill>
              </a:rPr>
              <a:t>Expérimentations supplémentaires :</a:t>
            </a:r>
            <a:br>
              <a:rPr lang="fr-FR" u="sng" dirty="0">
                <a:solidFill>
                  <a:srgbClr val="FF0000"/>
                </a:solidFill>
              </a:rPr>
            </a:br>
            <a:endParaRPr lang="fr-FR" u="sng" dirty="0">
              <a:solidFill>
                <a:srgbClr val="FF0000"/>
              </a:solidFill>
            </a:endParaRPr>
          </a:p>
        </p:txBody>
      </p:sp>
      <p:sp>
        <p:nvSpPr>
          <p:cNvPr id="3" name="Espace réservé du contenu 2">
            <a:extLst>
              <a:ext uri="{FF2B5EF4-FFF2-40B4-BE49-F238E27FC236}">
                <a16:creationId xmlns:a16="http://schemas.microsoft.com/office/drawing/2014/main" id="{BC53F09C-6779-75CD-4D0E-09EF330189E1}"/>
              </a:ext>
            </a:extLst>
          </p:cNvPr>
          <p:cNvSpPr>
            <a:spLocks noGrp="1"/>
          </p:cNvSpPr>
          <p:nvPr>
            <p:ph idx="1"/>
          </p:nvPr>
        </p:nvSpPr>
        <p:spPr>
          <a:xfrm>
            <a:off x="1953107" y="1321152"/>
            <a:ext cx="9099205" cy="5265177"/>
          </a:xfrm>
        </p:spPr>
        <p:txBody>
          <a:bodyPr>
            <a:noAutofit/>
          </a:bodyPr>
          <a:lstStyle/>
          <a:p>
            <a:r>
              <a:rPr lang="fr-FR" sz="2000" dirty="0">
                <a:solidFill>
                  <a:schemeClr val="tx1"/>
                </a:solidFill>
                <a:latin typeface="Times New Roman" panose="02020603050405020304" pitchFamily="18" charset="0"/>
                <a:cs typeface="Times New Roman" panose="02020603050405020304" pitchFamily="18" charset="0"/>
              </a:rPr>
              <a:t>On prend une voiture, on regarde si elle possède des voisins (voitures devant elle) :</a:t>
            </a:r>
          </a:p>
          <a:p>
            <a:pPr>
              <a:buFontTx/>
              <a:buChar char="-"/>
            </a:pPr>
            <a:r>
              <a:rPr lang="fr-FR" sz="2000" dirty="0">
                <a:solidFill>
                  <a:schemeClr val="tx1"/>
                </a:solidFill>
                <a:latin typeface="Times New Roman" panose="02020603050405020304" pitchFamily="18" charset="0"/>
                <a:cs typeface="Times New Roman" panose="02020603050405020304" pitchFamily="18" charset="0"/>
              </a:rPr>
              <a:t>si elle en a pas devant elle alors : elle accélère selon une probabilité pour créer un système de comportement qui diffère des individus </a:t>
            </a:r>
          </a:p>
          <a:p>
            <a:pPr>
              <a:buFontTx/>
              <a:buChar char="-"/>
            </a:pPr>
            <a:r>
              <a:rPr lang="fr-FR" sz="2000" dirty="0">
                <a:solidFill>
                  <a:schemeClr val="tx1"/>
                </a:solidFill>
                <a:latin typeface="Times New Roman" panose="02020603050405020304" pitchFamily="18" charset="0"/>
                <a:cs typeface="Times New Roman" panose="02020603050405020304" pitchFamily="18" charset="0"/>
              </a:rPr>
              <a:t>sinon si le pourcentage de deux véhicules est inférieur à ‘</a:t>
            </a:r>
            <a:r>
              <a:rPr lang="fr-FR" sz="2000" dirty="0" err="1">
                <a:solidFill>
                  <a:schemeClr val="tx1"/>
                </a:solidFill>
                <a:latin typeface="Times New Roman" panose="02020603050405020304" pitchFamily="18" charset="0"/>
                <a:cs typeface="Times New Roman" panose="02020603050405020304" pitchFamily="18" charset="0"/>
              </a:rPr>
              <a:t>eps</a:t>
            </a:r>
            <a:r>
              <a:rPr lang="fr-FR" sz="2000" dirty="0">
                <a:solidFill>
                  <a:schemeClr val="tx1"/>
                </a:solidFill>
                <a:latin typeface="Times New Roman" panose="02020603050405020304" pitchFamily="18" charset="0"/>
                <a:cs typeface="Times New Roman" panose="02020603050405020304" pitchFamily="18" charset="0"/>
              </a:rPr>
              <a:t>’ (mesure pour exprimer la distance de sécurité entre deux voitures) alors la voiture avec le plus faible pourcentage décélère tout en ayant une vitesse plus grande que celle derrière elle (qui ralentira à son tour si nécessaire), </a:t>
            </a:r>
          </a:p>
          <a:p>
            <a:pPr>
              <a:buFontTx/>
              <a:buChar char="-"/>
            </a:pPr>
            <a:r>
              <a:rPr lang="fr-FR" sz="2000" dirty="0">
                <a:solidFill>
                  <a:schemeClr val="tx1"/>
                </a:solidFill>
                <a:latin typeface="Times New Roman" panose="02020603050405020304" pitchFamily="18" charset="0"/>
                <a:cs typeface="Times New Roman" panose="02020603050405020304" pitchFamily="18" charset="0"/>
              </a:rPr>
              <a:t>si la distance entre deux voitures est plus petite que ‘esp’ alors on considère qu’il y a eu collision entre deux voitures et on obtient un état de bouchon où toutes les voitures de la route sont bloqués </a:t>
            </a:r>
            <a:r>
              <a:rPr lang="fr-FR"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fr-FR" sz="2000" dirty="0">
                <a:solidFill>
                  <a:schemeClr val="tx1"/>
                </a:solidFill>
                <a:latin typeface="Times New Roman" panose="02020603050405020304" pitchFamily="18" charset="0"/>
                <a:cs typeface="Times New Roman" panose="02020603050405020304" pitchFamily="18" charset="0"/>
              </a:rPr>
              <a:t> Les voitures qui ne sont pas dans le bouchon empruntent, si possible, un autre chemin que celle de la route bouchée. </a:t>
            </a:r>
          </a:p>
          <a:p>
            <a:pPr marL="0" indent="0">
              <a:buNone/>
            </a:pPr>
            <a:r>
              <a:rPr lang="fr-FR" sz="2000" dirty="0">
                <a:solidFill>
                  <a:schemeClr val="tx1"/>
                </a:solidFill>
                <a:latin typeface="Times New Roman" panose="02020603050405020304" pitchFamily="18" charset="0"/>
                <a:cs typeface="Times New Roman" panose="02020603050405020304" pitchFamily="18" charset="0"/>
              </a:rPr>
              <a:t>(+ Prise en compte de l'état du conducteur (normal, bourré, drogué), son âge et son sexe.)</a:t>
            </a:r>
          </a:p>
        </p:txBody>
      </p:sp>
    </p:spTree>
    <p:extLst>
      <p:ext uri="{BB962C8B-B14F-4D97-AF65-F5344CB8AC3E}">
        <p14:creationId xmlns:p14="http://schemas.microsoft.com/office/powerpoint/2010/main" val="14743379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903DA8-9B20-7B44-7C2C-7194B18A5AF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C72243D-CF0E-AB67-B9DC-7F8C92C6D3B5}"/>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801FFA7E-7FB2-9DDA-B95D-3330325ACB63}"/>
              </a:ext>
            </a:extLst>
          </p:cNvPr>
          <p:cNvPicPr>
            <a:picLocks noChangeAspect="1"/>
          </p:cNvPicPr>
          <p:nvPr/>
        </p:nvPicPr>
        <p:blipFill>
          <a:blip r:embed="rId2"/>
          <a:stretch>
            <a:fillRect/>
          </a:stretch>
        </p:blipFill>
        <p:spPr>
          <a:xfrm>
            <a:off x="1941594" y="946778"/>
            <a:ext cx="9406764" cy="5164846"/>
          </a:xfrm>
          <a:prstGeom prst="rect">
            <a:avLst/>
          </a:prstGeom>
        </p:spPr>
      </p:pic>
    </p:spTree>
    <p:extLst>
      <p:ext uri="{BB962C8B-B14F-4D97-AF65-F5344CB8AC3E}">
        <p14:creationId xmlns:p14="http://schemas.microsoft.com/office/powerpoint/2010/main" val="19822753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B7F62B-0F47-F106-8DDE-385FE0900036}"/>
              </a:ext>
            </a:extLst>
          </p:cNvPr>
          <p:cNvSpPr>
            <a:spLocks noGrp="1"/>
          </p:cNvSpPr>
          <p:nvPr>
            <p:ph type="title"/>
          </p:nvPr>
        </p:nvSpPr>
        <p:spPr/>
        <p:txBody>
          <a:bodyPr>
            <a:normAutofit/>
          </a:bodyPr>
          <a:lstStyle/>
          <a:p>
            <a:r>
              <a:rPr lang="fr-FR" sz="4800" u="sng" dirty="0">
                <a:solidFill>
                  <a:srgbClr val="FF0000"/>
                </a:solidFill>
                <a:latin typeface="Times New Roman" panose="02020603050405020304" pitchFamily="18" charset="0"/>
                <a:cs typeface="Times New Roman" panose="02020603050405020304" pitchFamily="18" charset="0"/>
              </a:rPr>
              <a:t>Conclusion :</a:t>
            </a:r>
          </a:p>
        </p:txBody>
      </p:sp>
      <p:sp>
        <p:nvSpPr>
          <p:cNvPr id="3" name="Espace réservé du contenu 2">
            <a:extLst>
              <a:ext uri="{FF2B5EF4-FFF2-40B4-BE49-F238E27FC236}">
                <a16:creationId xmlns:a16="http://schemas.microsoft.com/office/drawing/2014/main" id="{24228175-7DBA-E70D-C086-96EA77281991}"/>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1CF560FD-DC3E-AA2E-ECBB-82C729762992}"/>
              </a:ext>
            </a:extLst>
          </p:cNvPr>
          <p:cNvPicPr>
            <a:picLocks noChangeAspect="1"/>
          </p:cNvPicPr>
          <p:nvPr/>
        </p:nvPicPr>
        <p:blipFill>
          <a:blip r:embed="rId2"/>
          <a:stretch>
            <a:fillRect/>
          </a:stretch>
        </p:blipFill>
        <p:spPr>
          <a:xfrm>
            <a:off x="2589212" y="2292627"/>
            <a:ext cx="8103548" cy="2969239"/>
          </a:xfrm>
          <a:prstGeom prst="rect">
            <a:avLst/>
          </a:prstGeom>
        </p:spPr>
      </p:pic>
    </p:spTree>
    <p:extLst>
      <p:ext uri="{BB962C8B-B14F-4D97-AF65-F5344CB8AC3E}">
        <p14:creationId xmlns:p14="http://schemas.microsoft.com/office/powerpoint/2010/main" val="146481362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79BD81-3969-39A2-FC1E-FA76AD5C1767}"/>
              </a:ext>
            </a:extLst>
          </p:cNvPr>
          <p:cNvSpPr>
            <a:spLocks noGrp="1"/>
          </p:cNvSpPr>
          <p:nvPr>
            <p:ph type="title"/>
          </p:nvPr>
        </p:nvSpPr>
        <p:spPr>
          <a:xfrm>
            <a:off x="2009829" y="531343"/>
            <a:ext cx="9294275" cy="4053908"/>
          </a:xfrm>
        </p:spPr>
        <p:txBody>
          <a:bodyPr>
            <a:normAutofit/>
          </a:bodyPr>
          <a:lstStyle/>
          <a:p>
            <a:r>
              <a:rPr lang="fr-FR" b="1" u="sng" dirty="0">
                <a:solidFill>
                  <a:srgbClr val="FF0000"/>
                </a:solidFill>
              </a:rPr>
              <a:t>Présentation de notre projet :</a:t>
            </a:r>
            <a:br>
              <a:rPr lang="fr-FR" dirty="0"/>
            </a:br>
            <a:br>
              <a:rPr lang="fr-FR" dirty="0"/>
            </a:br>
            <a:br>
              <a:rPr lang="fr-FR" dirty="0"/>
            </a:br>
            <a:endParaRPr lang="fr-FR" dirty="0"/>
          </a:p>
        </p:txBody>
      </p:sp>
      <p:sp>
        <p:nvSpPr>
          <p:cNvPr id="3" name="Espace réservé du contenu 2">
            <a:extLst>
              <a:ext uri="{FF2B5EF4-FFF2-40B4-BE49-F238E27FC236}">
                <a16:creationId xmlns:a16="http://schemas.microsoft.com/office/drawing/2014/main" id="{99A3314D-DD6C-2B47-F6C0-6AF14CBE4FC0}"/>
              </a:ext>
            </a:extLst>
          </p:cNvPr>
          <p:cNvSpPr>
            <a:spLocks noGrp="1"/>
          </p:cNvSpPr>
          <p:nvPr>
            <p:ph idx="1"/>
          </p:nvPr>
        </p:nvSpPr>
        <p:spPr>
          <a:xfrm>
            <a:off x="1789043" y="1394416"/>
            <a:ext cx="10045148" cy="5258176"/>
          </a:xfrm>
        </p:spPr>
        <p:txBody>
          <a:bodyPr>
            <a:normAutofit/>
          </a:bodyPr>
          <a:lstStyle/>
          <a:p>
            <a:r>
              <a:rPr lang="fr-FR" sz="2400" dirty="0">
                <a:solidFill>
                  <a:schemeClr val="tx1"/>
                </a:solidFill>
                <a:latin typeface="Times New Roman" panose="02020603050405020304" pitchFamily="18" charset="0"/>
                <a:cs typeface="Times New Roman" panose="02020603050405020304" pitchFamily="18" charset="0"/>
              </a:rPr>
              <a:t>Modélisation du trafic routier, et étude de l'empreinte carbone des véhicules qui les empruntent. </a:t>
            </a:r>
          </a:p>
          <a:p>
            <a:r>
              <a:rPr lang="fr-FR" sz="2400" dirty="0">
                <a:solidFill>
                  <a:schemeClr val="tx1"/>
                </a:solidFill>
                <a:latin typeface="Times New Roman" panose="02020603050405020304" pitchFamily="18" charset="0"/>
                <a:cs typeface="Times New Roman" panose="02020603050405020304" pitchFamily="18" charset="0"/>
              </a:rPr>
              <a:t>Simuler un modèle de ville et faire varier différents paramètres :</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 la forme des villes, </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 le nombre de routes,</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 le nombre de feux rouges et d'intersections, </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 la vitesse des véhicules,</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 pourcentage des types de transports utilisés : voitures thermiques, voitures électriques, </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Objectif : trouver une combinaison entre ces différents paramètres pour réduire à les émissions de dioxyde de carbone dans la ville du futur. </a:t>
            </a:r>
          </a:p>
        </p:txBody>
      </p:sp>
    </p:spTree>
    <p:extLst>
      <p:ext uri="{BB962C8B-B14F-4D97-AF65-F5344CB8AC3E}">
        <p14:creationId xmlns:p14="http://schemas.microsoft.com/office/powerpoint/2010/main" val="258149235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E18B07-EA95-1991-8826-4183EE11C07D}"/>
              </a:ext>
            </a:extLst>
          </p:cNvPr>
          <p:cNvSpPr>
            <a:spLocks noGrp="1"/>
          </p:cNvSpPr>
          <p:nvPr>
            <p:ph type="title"/>
          </p:nvPr>
        </p:nvSpPr>
        <p:spPr>
          <a:xfrm>
            <a:off x="2160105" y="624110"/>
            <a:ext cx="9344508" cy="1280890"/>
          </a:xfrm>
        </p:spPr>
        <p:txBody>
          <a:bodyPr>
            <a:normAutofit/>
          </a:bodyPr>
          <a:lstStyle/>
          <a:p>
            <a:r>
              <a:rPr lang="fr-FR" b="1" u="sng" dirty="0" err="1">
                <a:solidFill>
                  <a:srgbClr val="FF0000"/>
                </a:solidFill>
              </a:rPr>
              <a:t>Problèmatiques</a:t>
            </a:r>
            <a:r>
              <a:rPr lang="fr-FR" b="1" u="sng" dirty="0">
                <a:solidFill>
                  <a:srgbClr val="FF0000"/>
                </a:solidFill>
              </a:rPr>
              <a:t> :</a:t>
            </a:r>
          </a:p>
        </p:txBody>
      </p:sp>
      <p:sp>
        <p:nvSpPr>
          <p:cNvPr id="3" name="Espace réservé du contenu 2">
            <a:extLst>
              <a:ext uri="{FF2B5EF4-FFF2-40B4-BE49-F238E27FC236}">
                <a16:creationId xmlns:a16="http://schemas.microsoft.com/office/drawing/2014/main" id="{E57B9801-A257-CD2F-A144-5C467E19A2B2}"/>
              </a:ext>
            </a:extLst>
          </p:cNvPr>
          <p:cNvSpPr>
            <a:spLocks noGrp="1"/>
          </p:cNvSpPr>
          <p:nvPr>
            <p:ph idx="1"/>
          </p:nvPr>
        </p:nvSpPr>
        <p:spPr>
          <a:xfrm>
            <a:off x="2045873" y="1540189"/>
            <a:ext cx="8915400" cy="3777622"/>
          </a:xfrm>
        </p:spPr>
        <p:txBody>
          <a:bodyPr>
            <a:normAutofit/>
          </a:bodyPr>
          <a:lstStyle/>
          <a:p>
            <a:r>
              <a:rPr lang="fr-FR" sz="2400" dirty="0">
                <a:solidFill>
                  <a:schemeClr val="tx1"/>
                </a:solidFill>
                <a:latin typeface="Times New Roman" panose="02020603050405020304" pitchFamily="18" charset="0"/>
                <a:cs typeface="Times New Roman" panose="02020603050405020304" pitchFamily="18" charset="0"/>
              </a:rPr>
              <a:t>- La forme d'un système routier a-t-elle un impact sur l'empreinte carbone émise par les véhicules ?</a:t>
            </a:r>
          </a:p>
          <a:p>
            <a:r>
              <a:rPr lang="fr-FR" sz="2400" dirty="0">
                <a:solidFill>
                  <a:schemeClr val="tx1"/>
                </a:solidFill>
                <a:latin typeface="Times New Roman" panose="02020603050405020304" pitchFamily="18" charset="0"/>
                <a:cs typeface="Times New Roman" panose="02020603050405020304" pitchFamily="18" charset="0"/>
              </a:rPr>
              <a:t>- Quel est le pourcentage de voitures électriques ou hybrides nécessaires en ville pour réduire drastiquement l'empreinte carbone ?</a:t>
            </a:r>
          </a:p>
          <a:p>
            <a:r>
              <a:rPr lang="fr-FR" sz="2400" dirty="0">
                <a:solidFill>
                  <a:schemeClr val="tx1"/>
                </a:solidFill>
                <a:latin typeface="Times New Roman" panose="02020603050405020304" pitchFamily="18" charset="0"/>
                <a:cs typeface="Times New Roman" panose="02020603050405020304" pitchFamily="18" charset="0"/>
              </a:rPr>
              <a:t>- Quels sont les impacts des embouteillages, feux rouges, carrefours, fermetures de routes sur notre réseau routier et sur les émissions de CO2 ?</a:t>
            </a:r>
          </a:p>
        </p:txBody>
      </p:sp>
    </p:spTree>
    <p:extLst>
      <p:ext uri="{BB962C8B-B14F-4D97-AF65-F5344CB8AC3E}">
        <p14:creationId xmlns:p14="http://schemas.microsoft.com/office/powerpoint/2010/main" val="893628503"/>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E18B07-EA95-1991-8826-4183EE11C07D}"/>
              </a:ext>
            </a:extLst>
          </p:cNvPr>
          <p:cNvSpPr>
            <a:spLocks noGrp="1"/>
          </p:cNvSpPr>
          <p:nvPr>
            <p:ph type="title"/>
          </p:nvPr>
        </p:nvSpPr>
        <p:spPr/>
        <p:txBody>
          <a:bodyPr>
            <a:normAutofit/>
          </a:bodyPr>
          <a:lstStyle/>
          <a:p>
            <a:r>
              <a:rPr lang="fr-FR" sz="2800" u="sng" dirty="0">
                <a:solidFill>
                  <a:srgbClr val="FF0000"/>
                </a:solidFill>
              </a:rPr>
              <a:t>Première ville utilisée dans notre modèle</a:t>
            </a:r>
          </a:p>
        </p:txBody>
      </p:sp>
      <p:sp>
        <p:nvSpPr>
          <p:cNvPr id="3" name="Espace réservé du contenu 2">
            <a:extLst>
              <a:ext uri="{FF2B5EF4-FFF2-40B4-BE49-F238E27FC236}">
                <a16:creationId xmlns:a16="http://schemas.microsoft.com/office/drawing/2014/main" id="{E57B9801-A257-CD2F-A144-5C467E19A2B2}"/>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EEB5B8B5-089E-6444-FE57-1DC83158FC58}"/>
              </a:ext>
            </a:extLst>
          </p:cNvPr>
          <p:cNvPicPr>
            <a:picLocks noChangeAspect="1"/>
          </p:cNvPicPr>
          <p:nvPr/>
        </p:nvPicPr>
        <p:blipFill>
          <a:blip r:embed="rId2"/>
          <a:stretch>
            <a:fillRect/>
          </a:stretch>
        </p:blipFill>
        <p:spPr>
          <a:xfrm>
            <a:off x="2020000" y="1631319"/>
            <a:ext cx="9232821" cy="3595362"/>
          </a:xfrm>
          <a:prstGeom prst="rect">
            <a:avLst/>
          </a:prstGeom>
        </p:spPr>
      </p:pic>
    </p:spTree>
    <p:extLst>
      <p:ext uri="{BB962C8B-B14F-4D97-AF65-F5344CB8AC3E}">
        <p14:creationId xmlns:p14="http://schemas.microsoft.com/office/powerpoint/2010/main" val="145513708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E13C3B-BE23-D979-695D-BC6A68743ED5}"/>
              </a:ext>
            </a:extLst>
          </p:cNvPr>
          <p:cNvSpPr>
            <a:spLocks noGrp="1"/>
          </p:cNvSpPr>
          <p:nvPr>
            <p:ph type="title"/>
          </p:nvPr>
        </p:nvSpPr>
        <p:spPr>
          <a:xfrm>
            <a:off x="1616765" y="624110"/>
            <a:ext cx="10575235" cy="1280890"/>
          </a:xfrm>
        </p:spPr>
        <p:txBody>
          <a:bodyPr>
            <a:noAutofit/>
          </a:bodyPr>
          <a:lstStyle/>
          <a:p>
            <a:r>
              <a:rPr lang="fr-FR" sz="2800" u="sng" dirty="0">
                <a:solidFill>
                  <a:srgbClr val="FF0000"/>
                </a:solidFill>
              </a:rPr>
              <a:t>Deuxième ville utilisée dans notre modèle, correspondant à une représentation simplifiée de la ville de Paris</a:t>
            </a:r>
          </a:p>
        </p:txBody>
      </p:sp>
      <p:pic>
        <p:nvPicPr>
          <p:cNvPr id="5" name="Espace réservé du contenu 4">
            <a:extLst>
              <a:ext uri="{FF2B5EF4-FFF2-40B4-BE49-F238E27FC236}">
                <a16:creationId xmlns:a16="http://schemas.microsoft.com/office/drawing/2014/main" id="{B568EEE0-6BA3-B0B7-4EBF-819487181488}"/>
              </a:ext>
            </a:extLst>
          </p:cNvPr>
          <p:cNvPicPr>
            <a:picLocks noGrp="1" noChangeAspect="1"/>
          </p:cNvPicPr>
          <p:nvPr>
            <p:ph idx="1"/>
          </p:nvPr>
        </p:nvPicPr>
        <p:blipFill>
          <a:blip r:embed="rId2"/>
          <a:stretch>
            <a:fillRect/>
          </a:stretch>
        </p:blipFill>
        <p:spPr>
          <a:xfrm>
            <a:off x="2716694" y="1689652"/>
            <a:ext cx="7050157" cy="4740623"/>
          </a:xfrm>
        </p:spPr>
      </p:pic>
    </p:spTree>
    <p:extLst>
      <p:ext uri="{BB962C8B-B14F-4D97-AF65-F5344CB8AC3E}">
        <p14:creationId xmlns:p14="http://schemas.microsoft.com/office/powerpoint/2010/main" val="192450843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ED3EE7-1B0F-9995-86B6-2518A2F7D87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300AE13-60D0-6F8D-3459-D19DE4A6C5F4}"/>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B6BE34E3-9720-5536-6D75-37004E902C9C}"/>
              </a:ext>
            </a:extLst>
          </p:cNvPr>
          <p:cNvPicPr>
            <a:picLocks noChangeAspect="1"/>
          </p:cNvPicPr>
          <p:nvPr/>
        </p:nvPicPr>
        <p:blipFill>
          <a:blip r:embed="rId2"/>
          <a:stretch>
            <a:fillRect/>
          </a:stretch>
        </p:blipFill>
        <p:spPr>
          <a:xfrm>
            <a:off x="1529622" y="1081424"/>
            <a:ext cx="9974990" cy="4695152"/>
          </a:xfrm>
          <a:prstGeom prst="rect">
            <a:avLst/>
          </a:prstGeom>
        </p:spPr>
      </p:pic>
    </p:spTree>
    <p:extLst>
      <p:ext uri="{BB962C8B-B14F-4D97-AF65-F5344CB8AC3E}">
        <p14:creationId xmlns:p14="http://schemas.microsoft.com/office/powerpoint/2010/main" val="27584625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555954-461D-620A-4AD3-B287E50C8298}"/>
              </a:ext>
            </a:extLst>
          </p:cNvPr>
          <p:cNvSpPr>
            <a:spLocks noGrp="1"/>
          </p:cNvSpPr>
          <p:nvPr>
            <p:ph type="title"/>
          </p:nvPr>
        </p:nvSpPr>
        <p:spPr>
          <a:xfrm>
            <a:off x="2208612" y="531345"/>
            <a:ext cx="8911687" cy="1280890"/>
          </a:xfrm>
        </p:spPr>
        <p:txBody>
          <a:bodyPr>
            <a:normAutofit/>
          </a:bodyPr>
          <a:lstStyle/>
          <a:p>
            <a:r>
              <a:rPr lang="fr-FR" sz="4000" u="sng" dirty="0">
                <a:solidFill>
                  <a:srgbClr val="FF0000"/>
                </a:solidFill>
              </a:rPr>
              <a:t>Expérimentations réalisées</a:t>
            </a:r>
          </a:p>
        </p:txBody>
      </p:sp>
      <p:sp>
        <p:nvSpPr>
          <p:cNvPr id="3" name="Espace réservé du contenu 2">
            <a:extLst>
              <a:ext uri="{FF2B5EF4-FFF2-40B4-BE49-F238E27FC236}">
                <a16:creationId xmlns:a16="http://schemas.microsoft.com/office/drawing/2014/main" id="{D3EA7887-6DCB-4ECB-4B9B-B5C967D1E0E0}"/>
              </a:ext>
            </a:extLst>
          </p:cNvPr>
          <p:cNvSpPr>
            <a:spLocks noGrp="1"/>
          </p:cNvSpPr>
          <p:nvPr>
            <p:ph idx="1"/>
          </p:nvPr>
        </p:nvSpPr>
        <p:spPr>
          <a:xfrm>
            <a:off x="2208612" y="1404731"/>
            <a:ext cx="8915400" cy="3777622"/>
          </a:xfrm>
        </p:spPr>
        <p:txBody>
          <a:bodyPr>
            <a:normAutofit/>
          </a:bodyPr>
          <a:lstStyle/>
          <a:p>
            <a:r>
              <a:rPr lang="fr-FR" sz="2400" dirty="0">
                <a:solidFill>
                  <a:schemeClr val="tx1"/>
                </a:solidFill>
                <a:latin typeface="Times New Roman" panose="02020603050405020304" pitchFamily="18" charset="0"/>
                <a:cs typeface="Times New Roman" panose="02020603050405020304" pitchFamily="18" charset="0"/>
              </a:rPr>
              <a:t>1- Dans notre première ville, traversée par 30 voitures </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(50% thermique, 50% électrique) :</a:t>
            </a:r>
          </a:p>
          <a:p>
            <a:endParaRPr lang="fr-FR" sz="2400" dirty="0">
              <a:solidFill>
                <a:schemeClr val="tx1"/>
              </a:solidFill>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73E759C1-4581-410F-0C37-064B1AE03F45}"/>
              </a:ext>
            </a:extLst>
          </p:cNvPr>
          <p:cNvPicPr>
            <a:picLocks noChangeAspect="1"/>
          </p:cNvPicPr>
          <p:nvPr/>
        </p:nvPicPr>
        <p:blipFill>
          <a:blip r:embed="rId2"/>
          <a:stretch>
            <a:fillRect/>
          </a:stretch>
        </p:blipFill>
        <p:spPr>
          <a:xfrm>
            <a:off x="2208612" y="2571750"/>
            <a:ext cx="8911686" cy="3038075"/>
          </a:xfrm>
          <a:prstGeom prst="rect">
            <a:avLst/>
          </a:prstGeom>
        </p:spPr>
      </p:pic>
    </p:spTree>
    <p:extLst>
      <p:ext uri="{BB962C8B-B14F-4D97-AF65-F5344CB8AC3E}">
        <p14:creationId xmlns:p14="http://schemas.microsoft.com/office/powerpoint/2010/main" val="264953942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1F3F8-2971-9E5F-3D14-486139FFBFE3}"/>
              </a:ext>
            </a:extLst>
          </p:cNvPr>
          <p:cNvSpPr>
            <a:spLocks noGrp="1"/>
          </p:cNvSpPr>
          <p:nvPr>
            <p:ph type="title"/>
          </p:nvPr>
        </p:nvSpPr>
        <p:spPr/>
        <p:txBody>
          <a:bodyPr/>
          <a:lstStyle/>
          <a:p>
            <a:r>
              <a:rPr lang="fr-FR" u="sng" dirty="0">
                <a:solidFill>
                  <a:srgbClr val="FF0000"/>
                </a:solidFill>
              </a:rPr>
              <a:t>Expérimentation 1 (dans la ville 1) :</a:t>
            </a:r>
          </a:p>
        </p:txBody>
      </p:sp>
      <p:sp>
        <p:nvSpPr>
          <p:cNvPr id="6" name="Rectangle 2">
            <a:extLst>
              <a:ext uri="{FF2B5EF4-FFF2-40B4-BE49-F238E27FC236}">
                <a16:creationId xmlns:a16="http://schemas.microsoft.com/office/drawing/2014/main" id="{7E0008B8-C84B-A70C-2607-9591F3AF3E7F}"/>
              </a:ext>
            </a:extLst>
          </p:cNvPr>
          <p:cNvSpPr>
            <a:spLocks noGrp="1" noChangeArrowheads="1"/>
          </p:cNvSpPr>
          <p:nvPr>
            <p:ph idx="1"/>
          </p:nvPr>
        </p:nvSpPr>
        <p:spPr bwMode="auto">
          <a:xfrm>
            <a:off x="2101755" y="1531896"/>
            <a:ext cx="1088189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Nous prenons la ville d'origine, nous supprimons la ou les routes les plus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fréquentées et nous obtenons 10 nouvelles villes.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Nous regardons ensuite le modèle de ville avec le moins d'émissions de C02.</a:t>
            </a:r>
            <a:r>
              <a:rPr kumimoji="0" lang="fr-FR" altLang="fr-FR"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fr-FR" altLang="fr-FR"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Image 7">
            <a:extLst>
              <a:ext uri="{FF2B5EF4-FFF2-40B4-BE49-F238E27FC236}">
                <a16:creationId xmlns:a16="http://schemas.microsoft.com/office/drawing/2014/main" id="{DD87701D-40FC-5575-43EC-FCB7F886837E}"/>
              </a:ext>
            </a:extLst>
          </p:cNvPr>
          <p:cNvPicPr>
            <a:picLocks noChangeAspect="1"/>
          </p:cNvPicPr>
          <p:nvPr/>
        </p:nvPicPr>
        <p:blipFill>
          <a:blip r:embed="rId2"/>
          <a:stretch>
            <a:fillRect/>
          </a:stretch>
        </p:blipFill>
        <p:spPr>
          <a:xfrm>
            <a:off x="3271624" y="3050842"/>
            <a:ext cx="6702654" cy="3541025"/>
          </a:xfrm>
          <a:prstGeom prst="rect">
            <a:avLst/>
          </a:prstGeom>
        </p:spPr>
      </p:pic>
    </p:spTree>
    <p:extLst>
      <p:ext uri="{BB962C8B-B14F-4D97-AF65-F5344CB8AC3E}">
        <p14:creationId xmlns:p14="http://schemas.microsoft.com/office/powerpoint/2010/main" val="1647813887"/>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1F3F8-2971-9E5F-3D14-486139FFBFE3}"/>
              </a:ext>
            </a:extLst>
          </p:cNvPr>
          <p:cNvSpPr>
            <a:spLocks noGrp="1"/>
          </p:cNvSpPr>
          <p:nvPr>
            <p:ph type="title"/>
          </p:nvPr>
        </p:nvSpPr>
        <p:spPr>
          <a:xfrm>
            <a:off x="2388209" y="68116"/>
            <a:ext cx="8911687" cy="1280890"/>
          </a:xfrm>
        </p:spPr>
        <p:txBody>
          <a:bodyPr/>
          <a:lstStyle/>
          <a:p>
            <a:r>
              <a:rPr lang="fr-FR" u="sng" dirty="0">
                <a:solidFill>
                  <a:srgbClr val="FF0000"/>
                </a:solidFill>
              </a:rPr>
              <a:t>Expérimentation 2 (dans la ville 1) :</a:t>
            </a:r>
          </a:p>
        </p:txBody>
      </p:sp>
      <p:pic>
        <p:nvPicPr>
          <p:cNvPr id="5" name="Image 4">
            <a:extLst>
              <a:ext uri="{FF2B5EF4-FFF2-40B4-BE49-F238E27FC236}">
                <a16:creationId xmlns:a16="http://schemas.microsoft.com/office/drawing/2014/main" id="{032B993A-2490-959E-5699-26BC4F1FEA7B}"/>
              </a:ext>
            </a:extLst>
          </p:cNvPr>
          <p:cNvPicPr>
            <a:picLocks noChangeAspect="1"/>
          </p:cNvPicPr>
          <p:nvPr/>
        </p:nvPicPr>
        <p:blipFill>
          <a:blip r:embed="rId2"/>
          <a:stretch>
            <a:fillRect/>
          </a:stretch>
        </p:blipFill>
        <p:spPr>
          <a:xfrm>
            <a:off x="2959002" y="2509142"/>
            <a:ext cx="7123979" cy="3889529"/>
          </a:xfrm>
          <a:prstGeom prst="rect">
            <a:avLst/>
          </a:prstGeom>
        </p:spPr>
      </p:pic>
      <p:sp>
        <p:nvSpPr>
          <p:cNvPr id="7" name="Rectangle 2">
            <a:extLst>
              <a:ext uri="{FF2B5EF4-FFF2-40B4-BE49-F238E27FC236}">
                <a16:creationId xmlns:a16="http://schemas.microsoft.com/office/drawing/2014/main" id="{B8695E80-DA4B-D070-F6ED-55221AE88D74}"/>
              </a:ext>
            </a:extLst>
          </p:cNvPr>
          <p:cNvSpPr txBox="1">
            <a:spLocks noChangeArrowheads="1"/>
          </p:cNvSpPr>
          <p:nvPr/>
        </p:nvSpPr>
        <p:spPr bwMode="auto">
          <a:xfrm>
            <a:off x="1605965" y="834434"/>
            <a:ext cx="1088189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defTabSz="914400" eaLnBrk="0" fontAlgn="base" hangingPunct="0">
              <a:spcBef>
                <a:spcPct val="0"/>
              </a:spcBef>
              <a:spcAft>
                <a:spcPct val="0"/>
              </a:spcAft>
              <a:buClrTx/>
              <a:buFontTx/>
              <a:buNone/>
            </a:pPr>
            <a:r>
              <a:rPr lang="fr-FR" altLang="fr-FR" sz="2400" dirty="0">
                <a:solidFill>
                  <a:schemeClr val="tx1"/>
                </a:solidFill>
                <a:latin typeface="Times New Roman" panose="02020603050405020304" pitchFamily="18" charset="0"/>
                <a:cs typeface="Times New Roman" panose="02020603050405020304" pitchFamily="18" charset="0"/>
              </a:rPr>
              <a:t>Nous modifions la probabilité de prendre le chemin le plus court, il varie entre 0,1</a:t>
            </a:r>
          </a:p>
          <a:p>
            <a:pPr marL="0" indent="0" defTabSz="914400" eaLnBrk="0" fontAlgn="base" hangingPunct="0">
              <a:spcBef>
                <a:spcPct val="0"/>
              </a:spcBef>
              <a:spcAft>
                <a:spcPct val="0"/>
              </a:spcAft>
              <a:buClrTx/>
              <a:buFontTx/>
              <a:buNone/>
            </a:pPr>
            <a:r>
              <a:rPr lang="fr-FR" altLang="fr-FR" sz="2400" dirty="0">
                <a:solidFill>
                  <a:schemeClr val="tx1"/>
                </a:solidFill>
                <a:latin typeface="Times New Roman" panose="02020603050405020304" pitchFamily="18" charset="0"/>
                <a:cs typeface="Times New Roman" panose="02020603050405020304" pitchFamily="18" charset="0"/>
              </a:rPr>
              <a:t>et 1, avec un pas de 0,1 à pour chaque population. La population 1 étant celle qui a</a:t>
            </a:r>
          </a:p>
          <a:p>
            <a:pPr marL="0" indent="0" defTabSz="914400" eaLnBrk="0" fontAlgn="base" hangingPunct="0">
              <a:spcBef>
                <a:spcPct val="0"/>
              </a:spcBef>
              <a:spcAft>
                <a:spcPct val="0"/>
              </a:spcAft>
              <a:buClrTx/>
              <a:buFontTx/>
              <a:buNone/>
            </a:pPr>
            <a:r>
              <a:rPr lang="fr-FR" altLang="fr-FR" sz="2400" dirty="0">
                <a:solidFill>
                  <a:schemeClr val="tx1"/>
                </a:solidFill>
                <a:latin typeface="Times New Roman" panose="02020603050405020304" pitchFamily="18" charset="0"/>
                <a:cs typeface="Times New Roman" panose="02020603050405020304" pitchFamily="18" charset="0"/>
              </a:rPr>
              <a:t>le moins de chance d obtenir le chemin le plus court et la population 10 celle où les</a:t>
            </a:r>
          </a:p>
          <a:p>
            <a:pPr marL="0" indent="0" defTabSz="914400" eaLnBrk="0" fontAlgn="base" hangingPunct="0">
              <a:spcBef>
                <a:spcPct val="0"/>
              </a:spcBef>
              <a:spcAft>
                <a:spcPct val="0"/>
              </a:spcAft>
              <a:buClrTx/>
              <a:buFontTx/>
              <a:buNone/>
            </a:pPr>
            <a:r>
              <a:rPr lang="fr-FR" altLang="fr-FR" sz="2400" dirty="0">
                <a:solidFill>
                  <a:schemeClr val="tx1"/>
                </a:solidFill>
                <a:latin typeface="Times New Roman" panose="02020603050405020304" pitchFamily="18" charset="0"/>
                <a:cs typeface="Times New Roman" panose="02020603050405020304" pitchFamily="18" charset="0"/>
              </a:rPr>
              <a:t>véhicules empruntent toujours le chemin le plus court.</a:t>
            </a:r>
          </a:p>
        </p:txBody>
      </p:sp>
    </p:spTree>
    <p:extLst>
      <p:ext uri="{BB962C8B-B14F-4D97-AF65-F5344CB8AC3E}">
        <p14:creationId xmlns:p14="http://schemas.microsoft.com/office/powerpoint/2010/main" val="2676336753"/>
      </p:ext>
    </p:extLst>
  </p:cSld>
  <p:clrMapOvr>
    <a:masterClrMapping/>
  </p:clrMapOvr>
  <p:transition spd="slow">
    <p:comb/>
  </p:transition>
</p:sld>
</file>

<file path=ppt/theme/theme1.xml><?xml version="1.0" encoding="utf-8"?>
<a:theme xmlns:a="http://schemas.openxmlformats.org/drawingml/2006/main" name="Brin">
  <a:themeElements>
    <a:clrScheme name="Ble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TM02892315[[fn=Brin]]</Template>
  <TotalTime>133</TotalTime>
  <Words>679</Words>
  <Application>Microsoft Office PowerPoint</Application>
  <PresentationFormat>Grand écran</PresentationFormat>
  <Paragraphs>50</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Century Gothic</vt:lpstr>
      <vt:lpstr>Times New Roman</vt:lpstr>
      <vt:lpstr>Wingdings 3</vt:lpstr>
      <vt:lpstr>Brin</vt:lpstr>
      <vt:lpstr>Présentation PowerPoint</vt:lpstr>
      <vt:lpstr>Présentation de notre projet :   </vt:lpstr>
      <vt:lpstr>Problèmatiques :</vt:lpstr>
      <vt:lpstr>Première ville utilisée dans notre modèle</vt:lpstr>
      <vt:lpstr>Deuxième ville utilisée dans notre modèle, correspondant à une représentation simplifiée de la ville de Paris</vt:lpstr>
      <vt:lpstr>Présentation PowerPoint</vt:lpstr>
      <vt:lpstr>Expérimentations réalisées</vt:lpstr>
      <vt:lpstr>Expérimentation 1 (dans la ville 1) :</vt:lpstr>
      <vt:lpstr>Expérimentation 2 (dans la ville 1) :</vt:lpstr>
      <vt:lpstr>Expérimentations réalisées</vt:lpstr>
      <vt:lpstr>Expérimentation 1 (dans la ville 2) :</vt:lpstr>
      <vt:lpstr>Expérimentation 2 (dans la ville 2) :</vt:lpstr>
      <vt:lpstr>Expérimentations supplémentaires : </vt:lpstr>
      <vt:lpstr>Présentation PowerPoint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DYNAMIC  ROAD TRAFFIC SIMULATION     </dc:title>
  <dc:creator>Vincent</dc:creator>
  <cp:lastModifiedBy>Vincent</cp:lastModifiedBy>
  <cp:revision>33</cp:revision>
  <dcterms:created xsi:type="dcterms:W3CDTF">2022-05-08T12:52:56Z</dcterms:created>
  <dcterms:modified xsi:type="dcterms:W3CDTF">2022-05-08T21:11:42Z</dcterms:modified>
</cp:coreProperties>
</file>