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990" y="3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RE-IMANTH/Steganography-Projec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HIDING USING STEGANOGRAPHY</a:t>
            </a:r>
          </a:p>
        </p:txBody>
      </p:sp>
      <p:sp>
        <p:nvSpPr>
          <p:cNvPr id="4" name="TextBox 3"/>
          <p:cNvSpPr txBox="1"/>
          <p:nvPr/>
        </p:nvSpPr>
        <p:spPr>
          <a:xfrm>
            <a:off x="2532807" y="4586365"/>
            <a:ext cx="856490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Imanth</a:t>
            </a:r>
          </a:p>
          <a:p>
            <a:r>
              <a:rPr lang="en-US" sz="2000" b="1" dirty="0">
                <a:solidFill>
                  <a:schemeClr val="accent1">
                    <a:lumMod val="75000"/>
                  </a:schemeClr>
                </a:solidFill>
                <a:latin typeface="Arial"/>
                <a:cs typeface="Arial"/>
              </a:rPr>
              <a:t>Student Name : A. Imanth</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Madanapalle</a:t>
            </a:r>
            <a:r>
              <a:rPr lang="en-US" sz="2000" b="1" dirty="0">
                <a:solidFill>
                  <a:schemeClr val="accent1">
                    <a:lumMod val="75000"/>
                  </a:schemeClr>
                </a:solidFill>
                <a:latin typeface="Arial"/>
                <a:cs typeface="Arial"/>
              </a:rPr>
              <a:t> Institute of                                                Technology and Science.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Conclusion:</a:t>
            </a:r>
          </a:p>
          <a:p>
            <a:pPr marL="0" indent="0">
              <a:buNone/>
            </a:pPr>
            <a:r>
              <a:rPr lang="en-US" dirty="0"/>
              <a:t>This steganography project successfully addresses the challenge of securing data hidden within steganographic images. By leveraging advanced encryption techniques and embedding them in image pixels. This will ensure data integrity and protection against unauthorized access. The user-friendly interface allows for dynamic input of message and encryption keys, making the process more accessible and efficient. It not only strengthens data protection but also contributes to the border field of cybersecurity, demonstrating the potential of steganography in safeguarding sensitive information.</a:t>
            </a: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Git hub link: </a:t>
            </a:r>
            <a:r>
              <a:rPr lang="en-IN" dirty="0">
                <a:hlinkClick r:id="rId2"/>
              </a:rPr>
              <a:t>https://github.com/ARE-IMANTH/Steganography-Project.git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42900" indent="-342900">
              <a:buFont typeface="+mj-lt"/>
              <a:buAutoNum type="arabicPeriod"/>
            </a:pPr>
            <a:r>
              <a:rPr lang="en-US" b="1" dirty="0"/>
              <a:t>Integration with blockchain Technology: </a:t>
            </a:r>
            <a:r>
              <a:rPr lang="en-US" dirty="0"/>
              <a:t>combining steganography and blockchain can enhance the security and traceability of hidden data, making it impossible for unauthorized access or for tampering it.</a:t>
            </a:r>
          </a:p>
          <a:p>
            <a:pPr marL="342900" indent="-342900">
              <a:buFont typeface="+mj-lt"/>
              <a:buAutoNum type="arabicPeriod"/>
            </a:pPr>
            <a:r>
              <a:rPr lang="en-US" b="1" dirty="0"/>
              <a:t>Advanced Encryption Techniques: </a:t>
            </a:r>
            <a:r>
              <a:rPr lang="en-US" dirty="0"/>
              <a:t>Continuously improving the encryption methods used in steganography can enhance overall security and robustness of hidden data, making it more resistant to evolving cyber threats.</a:t>
            </a:r>
          </a:p>
          <a:p>
            <a:pPr marL="342900" indent="-342900">
              <a:buFont typeface="+mj-lt"/>
              <a:buAutoNum type="arabicPeriod"/>
            </a:pPr>
            <a:r>
              <a:rPr lang="en-US" b="1" dirty="0"/>
              <a:t>Secure Communication for IoT Devices: </a:t>
            </a:r>
            <a:r>
              <a:rPr lang="en-US" dirty="0"/>
              <a:t>Integrating steganography can provide secure communication channels for connected devices, protecting sensitive data transmitted between smart devices.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dirty="0"/>
              <a:t>Problem Statement: </a:t>
            </a:r>
            <a:r>
              <a:rPr lang="en-US" dirty="0"/>
              <a:t>Develop a robust method for securing data hidden within steganographic images to prevent unauthorized access by hackers. It focuses on enhancing the encryption techniques used in steganography also ensuring data integrity, and providing a mechanism for detecting and mitigating potential security breaches and unauthorized access.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Content Placeholder 5">
            <a:extLst>
              <a:ext uri="{FF2B5EF4-FFF2-40B4-BE49-F238E27FC236}">
                <a16:creationId xmlns:a16="http://schemas.microsoft.com/office/drawing/2014/main" id="{BDA67FB3-CC9E-495E-2158-255C9D640C8E}"/>
              </a:ext>
            </a:extLst>
          </p:cNvPr>
          <p:cNvSpPr>
            <a:spLocks noGrp="1"/>
          </p:cNvSpPr>
          <p:nvPr>
            <p:ph idx="1"/>
          </p:nvPr>
        </p:nvSpPr>
        <p:spPr>
          <a:xfrm>
            <a:off x="581192" y="1232452"/>
            <a:ext cx="11029615" cy="5052438"/>
          </a:xfrm>
        </p:spPr>
        <p:txBody>
          <a:bodyPr/>
          <a:lstStyle/>
          <a:p>
            <a:pPr marL="0" indent="0">
              <a:buNone/>
            </a:pPr>
            <a:r>
              <a:rPr lang="en-IN" b="1" dirty="0"/>
              <a:t>Python IDLE(Integrated Development and Learning Environment):</a:t>
            </a:r>
          </a:p>
          <a:p>
            <a:r>
              <a:rPr lang="en-IN" dirty="0"/>
              <a:t>The Python IDLE is a lightweight, user-friendly IDE that comes bundled with python. It provides a simple text editor, an interactive shell, and basic debugging tools to facilitate writing and testing python code efficiently. </a:t>
            </a:r>
          </a:p>
          <a:p>
            <a:pPr marL="0" indent="0">
              <a:buNone/>
            </a:pPr>
            <a:r>
              <a:rPr lang="en-IN" b="1" dirty="0"/>
              <a:t>Python Libraries used</a:t>
            </a:r>
            <a:r>
              <a:rPr lang="en-IN" dirty="0"/>
              <a:t>:</a:t>
            </a:r>
          </a:p>
          <a:p>
            <a:pPr marL="342900" indent="-342900">
              <a:buFont typeface="+mj-lt"/>
              <a:buAutoNum type="arabicPeriod"/>
            </a:pPr>
            <a:r>
              <a:rPr lang="en-IN" b="1" dirty="0"/>
              <a:t>cv2: </a:t>
            </a:r>
            <a:r>
              <a:rPr lang="en-IN" dirty="0"/>
              <a:t>The OpenCV library is used for computer vision tasks. It provides tools for image processing, video capture, and analysis, including features like face detection, object identification, and more.</a:t>
            </a:r>
          </a:p>
          <a:p>
            <a:pPr marL="342900" indent="-342900">
              <a:buFont typeface="+mj-lt"/>
              <a:buAutoNum type="arabicPeriod"/>
            </a:pPr>
            <a:r>
              <a:rPr lang="en-IN" b="1" dirty="0"/>
              <a:t>string: </a:t>
            </a:r>
            <a:r>
              <a:rPr lang="en-IN" dirty="0"/>
              <a:t>The string library is the collection of string operations and constants. It includes functions for string manipulation, such as formatting, searching, and modifying strings.</a:t>
            </a:r>
          </a:p>
          <a:p>
            <a:pPr marL="342900" indent="-342900">
              <a:buFont typeface="+mj-lt"/>
              <a:buAutoNum type="arabicPeriod"/>
            </a:pPr>
            <a:r>
              <a:rPr lang="en-IN" b="1" dirty="0" err="1"/>
              <a:t>os</a:t>
            </a:r>
            <a:r>
              <a:rPr lang="en-IN" b="1" dirty="0"/>
              <a:t>: </a:t>
            </a:r>
            <a:r>
              <a:rPr lang="en-IN" dirty="0"/>
              <a:t>The </a:t>
            </a:r>
            <a:r>
              <a:rPr lang="en-IN" dirty="0" err="1"/>
              <a:t>os</a:t>
            </a:r>
            <a:r>
              <a:rPr lang="en-IN" dirty="0"/>
              <a:t> library provides a way of using operating system-dependent functionalities. It includes functions for interacting with the file system, handling directories, and executing system commands.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3145503-25F5-DBF5-7621-ED4B7E1CDB93}"/>
              </a:ext>
            </a:extLst>
          </p:cNvPr>
          <p:cNvSpPr>
            <a:spLocks noGrp="1" noChangeArrowheads="1"/>
          </p:cNvSpPr>
          <p:nvPr>
            <p:ph idx="1"/>
          </p:nvPr>
        </p:nvSpPr>
        <p:spPr bwMode="auto">
          <a:xfrm>
            <a:off x="581193" y="1376532"/>
            <a:ext cx="111643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1. Enhanced Security Algorithms</a:t>
            </a:r>
            <a:r>
              <a:rPr kumimoji="0" lang="en-US" altLang="en-US" sz="1800" b="0" i="0" u="none" strike="noStrike" cap="none" normalizeH="0" baseline="0" dirty="0">
                <a:ln>
                  <a:noFill/>
                </a:ln>
                <a:solidFill>
                  <a:schemeClr val="tx1"/>
                </a:solidFill>
                <a:effectLst/>
              </a:rPr>
              <a:t>: Implement advanced encryption techniques to secure the hidden data within the images. By combining steganography with robust cryptographic methods, your project can offer a higher level of security against unauthorized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2. Multi-Format Steganography</a:t>
            </a:r>
            <a:r>
              <a:rPr kumimoji="0" lang="en-US" altLang="en-US" sz="1800" b="0" i="0" u="none" strike="noStrike" cap="none" normalizeH="0" baseline="0" dirty="0">
                <a:ln>
                  <a:noFill/>
                </a:ln>
                <a:solidFill>
                  <a:schemeClr val="tx1"/>
                </a:solidFill>
                <a:effectLst/>
              </a:rPr>
              <a:t>: Extend the steganography methods to support various file formats beyond images, such as audio, video, and text files. This versatility can make your project applicable to a wider range of use cases and industries.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3. Steganalysis and Detection</a:t>
            </a:r>
            <a:r>
              <a:rPr kumimoji="0" lang="en-US" altLang="en-US" sz="1800" b="0" i="0" u="none" strike="noStrike" cap="none" normalizeH="0" baseline="0" dirty="0">
                <a:ln>
                  <a:noFill/>
                </a:ln>
                <a:solidFill>
                  <a:schemeClr val="tx1"/>
                </a:solidFill>
                <a:effectLst/>
              </a:rPr>
              <a:t>: Incorporate tools and methods for detecting steganographic content within files. This feature can help in identifying potential threats and ensuring the integrity of the hidden data, making your project valuable for cybersecurity applications.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4. User-Friendly Interface</a:t>
            </a:r>
            <a:r>
              <a:rPr kumimoji="0" lang="en-US" altLang="en-US" sz="1800" b="0" i="0" u="none" strike="noStrike" cap="none" normalizeH="0" baseline="0" dirty="0">
                <a:ln>
                  <a:noFill/>
                </a:ln>
                <a:solidFill>
                  <a:schemeClr val="tx1"/>
                </a:solidFill>
                <a:effectLst/>
              </a:rPr>
              <a:t>: Design an intuitive and easy-to-use interface that simplifies the process of embedding and extracting hidden data. A well-designed interface can make your project more accessible to users with varying levels of technical expertise.</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Steganography can have a diverse range of end users for various purposes:</a:t>
            </a:r>
          </a:p>
          <a:p>
            <a:pPr marL="342900" indent="-342900">
              <a:buFont typeface="+mj-lt"/>
              <a:buAutoNum type="arabicPeriod"/>
            </a:pPr>
            <a:r>
              <a:rPr lang="en-IN" dirty="0"/>
              <a:t>Government Agencies.</a:t>
            </a:r>
          </a:p>
          <a:p>
            <a:pPr marL="342900" indent="-342900">
              <a:buFont typeface="+mj-lt"/>
              <a:buAutoNum type="arabicPeriod"/>
            </a:pPr>
            <a:r>
              <a:rPr lang="en-IN" dirty="0"/>
              <a:t>Military Organizations.</a:t>
            </a:r>
          </a:p>
          <a:p>
            <a:pPr marL="342900" indent="-342900">
              <a:buFont typeface="+mj-lt"/>
              <a:buAutoNum type="arabicPeriod"/>
            </a:pPr>
            <a:r>
              <a:rPr lang="en-IN" dirty="0"/>
              <a:t>Cybersecurity Professionals.</a:t>
            </a:r>
          </a:p>
          <a:p>
            <a:pPr marL="342900" indent="-342900">
              <a:buFont typeface="+mj-lt"/>
              <a:buAutoNum type="arabicPeriod"/>
            </a:pPr>
            <a:r>
              <a:rPr lang="en-IN" dirty="0"/>
              <a:t>Journalists.</a:t>
            </a:r>
          </a:p>
          <a:p>
            <a:pPr marL="342900" indent="-342900">
              <a:buFont typeface="+mj-lt"/>
              <a:buAutoNum type="arabicPeriod"/>
            </a:pPr>
            <a:r>
              <a:rPr lang="en-IN" dirty="0"/>
              <a:t>Researchers.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E6063492-9130-E70B-97E4-EAE613DC0EA2}"/>
              </a:ext>
            </a:extLst>
          </p:cNvPr>
          <p:cNvPicPr>
            <a:picLocks noGrp="1" noChangeAspect="1"/>
          </p:cNvPicPr>
          <p:nvPr>
            <p:ph idx="1"/>
          </p:nvPr>
        </p:nvPicPr>
        <p:blipFill>
          <a:blip r:embed="rId2"/>
          <a:stretch>
            <a:fillRect/>
          </a:stretch>
        </p:blipFill>
        <p:spPr>
          <a:xfrm>
            <a:off x="1358900" y="1232452"/>
            <a:ext cx="9779000" cy="502864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A567C-574D-E7BC-3930-6F2091F51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FA244-5115-842C-49C7-6BCDE3D25875}"/>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1DE471D6-070A-7EED-5F3F-92BB4763A6BC}"/>
              </a:ext>
            </a:extLst>
          </p:cNvPr>
          <p:cNvPicPr>
            <a:picLocks noChangeAspect="1"/>
          </p:cNvPicPr>
          <p:nvPr/>
        </p:nvPicPr>
        <p:blipFill>
          <a:blip r:embed="rId2"/>
          <a:stretch>
            <a:fillRect/>
          </a:stretch>
        </p:blipFill>
        <p:spPr>
          <a:xfrm>
            <a:off x="986971" y="1232452"/>
            <a:ext cx="10218057" cy="5095777"/>
          </a:xfrm>
          <a:prstGeom prst="rect">
            <a:avLst/>
          </a:prstGeom>
        </p:spPr>
      </p:pic>
    </p:spTree>
    <p:extLst>
      <p:ext uri="{BB962C8B-B14F-4D97-AF65-F5344CB8AC3E}">
        <p14:creationId xmlns:p14="http://schemas.microsoft.com/office/powerpoint/2010/main" val="121619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4F627-131D-DD48-71A3-1621058A34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9F8DD-AE6C-4510-7C04-73AEB92FFCD2}"/>
              </a:ext>
            </a:extLst>
          </p:cNvPr>
          <p:cNvSpPr>
            <a:spLocks noGrp="1"/>
          </p:cNvSpPr>
          <p:nvPr>
            <p:ph type="title"/>
          </p:nvPr>
        </p:nvSpPr>
        <p:spPr/>
        <p:txBody>
          <a:bodyPr/>
          <a:lstStyle/>
          <a:p>
            <a:r>
              <a:rPr lang="en-IN" dirty="0">
                <a:solidFill>
                  <a:schemeClr val="accent1"/>
                </a:solidFill>
              </a:rPr>
              <a:t>Results</a:t>
            </a:r>
          </a:p>
        </p:txBody>
      </p:sp>
      <p:pic>
        <p:nvPicPr>
          <p:cNvPr id="15" name="Picture 14">
            <a:extLst>
              <a:ext uri="{FF2B5EF4-FFF2-40B4-BE49-F238E27FC236}">
                <a16:creationId xmlns:a16="http://schemas.microsoft.com/office/drawing/2014/main" id="{CD17249C-123F-1E7C-810B-122A2FD4C939}"/>
              </a:ext>
            </a:extLst>
          </p:cNvPr>
          <p:cNvPicPr>
            <a:picLocks noChangeAspect="1"/>
          </p:cNvPicPr>
          <p:nvPr/>
        </p:nvPicPr>
        <p:blipFill>
          <a:blip r:embed="rId2"/>
          <a:stretch>
            <a:fillRect/>
          </a:stretch>
        </p:blipFill>
        <p:spPr>
          <a:xfrm>
            <a:off x="704253" y="1232452"/>
            <a:ext cx="10783494" cy="5110291"/>
          </a:xfrm>
          <a:prstGeom prst="rect">
            <a:avLst/>
          </a:prstGeom>
        </p:spPr>
      </p:pic>
    </p:spTree>
    <p:extLst>
      <p:ext uri="{BB962C8B-B14F-4D97-AF65-F5344CB8AC3E}">
        <p14:creationId xmlns:p14="http://schemas.microsoft.com/office/powerpoint/2010/main" val="2059473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147</TotalTime>
  <Words>657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Are Imanth</cp:lastModifiedBy>
  <cp:revision>35</cp:revision>
  <dcterms:created xsi:type="dcterms:W3CDTF">2021-05-26T16:50:10Z</dcterms:created>
  <dcterms:modified xsi:type="dcterms:W3CDTF">2025-02-19T12:23:55Z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