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8" r:id="rId2"/>
    <p:sldId id="259" r:id="rId3"/>
    <p:sldId id="260" r:id="rId4"/>
    <p:sldId id="261" r:id="rId5"/>
    <p:sldId id="264" r:id="rId6"/>
    <p:sldId id="265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4" r:id="rId20"/>
    <p:sldId id="285" r:id="rId21"/>
    <p:sldId id="280" r:id="rId22"/>
    <p:sldId id="281" r:id="rId23"/>
    <p:sldId id="282" r:id="rId24"/>
    <p:sldId id="283" r:id="rId25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9" autoAdjust="0"/>
    <p:restoredTop sz="94638" autoAdjust="0"/>
  </p:normalViewPr>
  <p:slideViewPr>
    <p:cSldViewPr>
      <p:cViewPr>
        <p:scale>
          <a:sx n="104" d="100"/>
          <a:sy n="104" d="100"/>
        </p:scale>
        <p:origin x="-642" y="-72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6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BA5CD4A-4080-4127-83AE-CC0DBD94F6E4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50631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fr-FR" sz="1400" kern="1200">
                <a:latin typeface="Times New Roman" pitchFamily="18"/>
                <a:ea typeface="宋体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fr-FR" sz="1400" kern="1200">
                <a:latin typeface="Times New Roman" pitchFamily="18"/>
                <a:ea typeface="宋体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fr-FR" sz="1400" kern="1200">
                <a:latin typeface="Times New Roman" pitchFamily="18"/>
                <a:ea typeface="宋体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fr-FR" sz="1400" kern="1200">
                <a:latin typeface="Times New Roman" pitchFamily="18"/>
                <a:ea typeface="宋体" pitchFamily="2"/>
                <a:cs typeface="Tahoma" pitchFamily="2"/>
              </a:defRPr>
            </a:lvl1pPr>
          </a:lstStyle>
          <a:p>
            <a:pPr lvl="0"/>
            <a:fld id="{05C413F5-11E5-44A3-B528-E4C3F2F0D57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226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fr-FR" sz="2000" b="0" i="0" u="none" strike="noStrike" kern="1200">
        <a:ln>
          <a:noFill/>
        </a:ln>
        <a:latin typeface="Arial" pitchFamily="18"/>
        <a:ea typeface="微软雅黑" pitchFamily="2"/>
        <a:cs typeface="Lucida San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AECC0F-AD77-4AC9-944E-2BCC1E9636A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80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2CBC1A-54B9-4F20-98A6-B86D8C492CB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25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AE1032-0FDC-4897-A43A-36BE410E9ED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3C92C9-1444-4464-9D5D-605C813824A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09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9878B3-C9E4-4DB5-8F6C-E9221A9CD3E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06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F9C706-C3F7-44B6-BBE7-CF0D711BE6A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34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A58A39-43AC-439F-8700-FA5F21DC532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29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74CEEEA-7E24-469A-8F75-28434A6DAE7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11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71111A-1019-434B-B810-DCF26C6E817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79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9C3771-0A28-49A9-8A23-38E851282DD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36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E66ECC-C1CF-4FF2-825C-C78AB6EE28F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1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fr-FR" sz="1400" kern="1200">
                <a:latin typeface="Times New Roman" pitchFamily="18"/>
                <a:ea typeface="宋体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fr-FR" sz="1400" kern="1200">
                <a:latin typeface="Times New Roman" pitchFamily="18"/>
                <a:ea typeface="宋体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fr-FR" sz="1400" kern="1200">
                <a:latin typeface="Times New Roman" pitchFamily="18"/>
                <a:ea typeface="宋体" pitchFamily="2"/>
                <a:cs typeface="Tahoma" pitchFamily="2"/>
              </a:defRPr>
            </a:lvl1pPr>
          </a:lstStyle>
          <a:p>
            <a:pPr lvl="0"/>
            <a:fld id="{11513E01-0684-49EB-B0F3-44EE61E60DBD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fr-FR" sz="4400" b="0" i="0" u="none" strike="noStrike" kern="1200">
          <a:ln>
            <a:noFill/>
          </a:ln>
          <a:latin typeface="Arial" pitchFamily="18"/>
          <a:ea typeface="微软雅黑" pitchFamily="2"/>
          <a:cs typeface="Lucida Sans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fr-FR" sz="3200" b="0" i="0" u="none" strike="noStrike" kern="1200">
          <a:ln>
            <a:noFill/>
          </a:ln>
          <a:latin typeface="Arial" pitchFamily="18"/>
          <a:ea typeface="微软雅黑" pitchFamily="2"/>
          <a:cs typeface="Lucida Sans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431800" y="467469"/>
            <a:ext cx="9071640" cy="18752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/>
              <a:t>Méthode du détection d'une </a:t>
            </a:r>
            <a:r>
              <a:rPr lang="fr-FR" dirty="0" err="1"/>
              <a:t>exoplanète</a:t>
            </a:r>
            <a:r>
              <a:rPr lang="fr-FR" dirty="0"/>
              <a:t> :</a:t>
            </a:r>
            <a:br>
              <a:rPr lang="fr-FR" dirty="0"/>
            </a:br>
            <a:r>
              <a:rPr lang="fr-FR" dirty="0"/>
              <a:t>Les vitesses radiales et transit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75816" y="2560112"/>
            <a:ext cx="9071640" cy="498924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9pPr>
          </a:lstStyle>
          <a:p>
            <a:pPr lvl="0">
              <a:buNone/>
            </a:pPr>
            <a:endParaRPr lang="fr-FR" dirty="0"/>
          </a:p>
          <a:p>
            <a:pPr lvl="0"/>
            <a:r>
              <a:rPr lang="fr-FR" dirty="0"/>
              <a:t>Difficile d'observer directement une </a:t>
            </a:r>
            <a:r>
              <a:rPr lang="fr-FR" dirty="0" err="1"/>
              <a:t>exoplanète</a:t>
            </a:r>
            <a:r>
              <a:rPr lang="fr-FR" dirty="0"/>
              <a:t> à cause de la lumière de son étoile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Mais la présence d'une </a:t>
            </a:r>
            <a:r>
              <a:rPr lang="fr-FR" dirty="0" err="1"/>
              <a:t>exoplanète</a:t>
            </a:r>
            <a:r>
              <a:rPr lang="fr-FR" dirty="0"/>
              <a:t> induit à un légère déplacement de son étoile</a:t>
            </a:r>
          </a:p>
          <a:p>
            <a:pPr lvl="0"/>
            <a:endParaRPr lang="fr-FR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4320" y="937080"/>
            <a:ext cx="10089000" cy="27446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La vitesse radiale est la projection de la vitesse de l'étoile sur la ligne de visée de l'observateur.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En </a:t>
            </a: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comparant avec les longueurs d'onde du </a:t>
            </a: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laboratoire , et par </a:t>
            </a: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convention </a:t>
            </a: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,une </a:t>
            </a: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vitesse radiale </a:t>
            </a:r>
            <a:endParaRPr lang="fr-FR" sz="1800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positive </a:t>
            </a: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signifie que l'étoile s'éloigne, si elle est </a:t>
            </a: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négative , alors </a:t>
            </a: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l'étoile se rapproche.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dirty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6176" y="251445"/>
            <a:ext cx="1999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Lire pour le diapo </a:t>
            </a:r>
            <a:r>
              <a:rPr lang="fr-FR" dirty="0" smtClean="0"/>
              <a:t>9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pour une image  1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2000" y="1655999"/>
            <a:ext cx="9071640" cy="46080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fr-FR" dirty="0"/>
              <a:t>Lire pour le diapo </a:t>
            </a:r>
            <a:r>
              <a:rPr lang="fr-FR" dirty="0" smtClean="0"/>
              <a:t>11</a:t>
            </a:r>
            <a:endParaRPr lang="fr-FR" dirty="0"/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4294967295"/>
          </p:nvPr>
        </p:nvSpPr>
        <p:spPr/>
        <p:txBody>
          <a:bodyPr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buNone/>
            </a:pPr>
            <a:r>
              <a:rPr lang="fr-FR" sz="2000" dirty="0" smtClean="0"/>
              <a:t>Nous avons ici une courbe de vitesse radiale d’une étoile.</a:t>
            </a:r>
          </a:p>
          <a:p>
            <a:pPr marL="0" lvl="0" indent="0" algn="l">
              <a:buNone/>
            </a:pPr>
            <a:r>
              <a:rPr lang="fr-FR" sz="2000" dirty="0" smtClean="0"/>
              <a:t>On observe que la </a:t>
            </a:r>
            <a:r>
              <a:rPr lang="fr-FR" sz="2000" dirty="0"/>
              <a:t>vitesse radiale de l'étoile quand elle s'éloigne est plus grande que la vitesse </a:t>
            </a:r>
            <a:r>
              <a:rPr lang="fr-FR" sz="2000" dirty="0" smtClean="0"/>
              <a:t>radiale de </a:t>
            </a:r>
            <a:r>
              <a:rPr lang="fr-FR" sz="2000" dirty="0"/>
              <a:t>l'étoile quand elle se rapproche.</a:t>
            </a:r>
          </a:p>
          <a:p>
            <a:pPr marL="0" lvl="0" indent="0" algn="l">
              <a:buNone/>
            </a:pPr>
            <a:r>
              <a:rPr lang="fr-FR" sz="2000" dirty="0"/>
              <a:t>En </a:t>
            </a:r>
            <a:r>
              <a:rPr lang="fr-FR" sz="2000" dirty="0" smtClean="0"/>
              <a:t>effet , en </a:t>
            </a:r>
            <a:r>
              <a:rPr lang="fr-FR" sz="2000" dirty="0"/>
              <a:t>même temps que l'étoile orbite autour de son centre de </a:t>
            </a:r>
            <a:r>
              <a:rPr lang="fr-FR" sz="2000" dirty="0" smtClean="0"/>
              <a:t>masse , le </a:t>
            </a:r>
            <a:r>
              <a:rPr lang="fr-FR" sz="2000" dirty="0"/>
              <a:t>système étoile/planète s'éloigne </a:t>
            </a:r>
            <a:r>
              <a:rPr lang="fr-FR" sz="2000" dirty="0" smtClean="0"/>
              <a:t>aussi de </a:t>
            </a:r>
            <a:r>
              <a:rPr lang="fr-FR" sz="2000" dirty="0"/>
              <a:t>nous à une vitesse </a:t>
            </a:r>
            <a:r>
              <a:rPr lang="fr-FR" sz="2000" dirty="0" smtClean="0"/>
              <a:t>constante , donc </a:t>
            </a:r>
            <a:r>
              <a:rPr lang="fr-FR" sz="2000" dirty="0"/>
              <a:t>la vitesse radiale ne varie pas selon l'axe des abscisse mais une constant de vitesse qui est </a:t>
            </a:r>
            <a:r>
              <a:rPr lang="fr-FR" sz="2000" dirty="0" smtClean="0"/>
              <a:t>la vitesse </a:t>
            </a:r>
            <a:r>
              <a:rPr lang="fr-FR" sz="2000" dirty="0"/>
              <a:t>d'éloignement du système étoile planète.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u="sng">
                <a:solidFill>
                  <a:srgbClr val="000000"/>
                </a:solidFill>
              </a:rPr>
              <a:t>Les intérêts de cette méthode ?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9pPr>
          </a:lstStyle>
          <a:p>
            <a:r>
              <a:rPr lang="fr-FR" dirty="0"/>
              <a:t>la période orbitale de cette </a:t>
            </a:r>
            <a:r>
              <a:rPr lang="fr-FR" dirty="0" err="1" smtClean="0"/>
              <a:t>exoplanète</a:t>
            </a:r>
            <a:endParaRPr lang="fr-FR" dirty="0" smtClean="0"/>
          </a:p>
          <a:p>
            <a:pPr lvl="0"/>
            <a:r>
              <a:rPr lang="fr-FR" dirty="0" smtClean="0"/>
              <a:t>la </a:t>
            </a:r>
            <a:r>
              <a:rPr lang="fr-FR" dirty="0"/>
              <a:t>distance séparant la planète de </a:t>
            </a:r>
            <a:r>
              <a:rPr lang="fr-FR" dirty="0" smtClean="0"/>
              <a:t>l'étoile</a:t>
            </a:r>
          </a:p>
          <a:p>
            <a:pPr lvl="0"/>
            <a:r>
              <a:rPr lang="fr-FR" dirty="0" smtClean="0"/>
              <a:t>La vitesse de la planète</a:t>
            </a:r>
            <a:endParaRPr lang="fr-FR" dirty="0"/>
          </a:p>
          <a:p>
            <a:pPr lvl="0"/>
            <a:r>
              <a:rPr lang="fr-FR" dirty="0" smtClean="0"/>
              <a:t>La masse de la planète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fr-FR" dirty="0"/>
              <a:t>Lire pour le diapo </a:t>
            </a:r>
            <a:r>
              <a:rPr lang="fr-FR" dirty="0" smtClean="0"/>
              <a:t>13</a:t>
            </a:r>
            <a:endParaRPr lang="fr-FR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9pPr>
          </a:lstStyle>
          <a:p>
            <a:pPr marL="108000" lvl="0" indent="0">
              <a:buNone/>
            </a:pPr>
            <a:r>
              <a:rPr lang="fr-FR" sz="2000" dirty="0" smtClean="0"/>
              <a:t>Cette méthode a plusieurs intérêt ,puisque grâce </a:t>
            </a:r>
            <a:r>
              <a:rPr lang="fr-FR" sz="2000" dirty="0" smtClean="0"/>
              <a:t>au spectre de l’étoile ,on peut connaître la période de la planète et en déduire la distance séparant la planète de l’étoile en utilisant la </a:t>
            </a:r>
            <a:r>
              <a:rPr lang="fr-FR" sz="2000" dirty="0"/>
              <a:t>troisième loi de Kepler </a:t>
            </a:r>
            <a:r>
              <a:rPr lang="fr-FR" sz="2000" dirty="0" smtClean="0"/>
              <a:t>et d’avoir la vitesse de la planète en </a:t>
            </a:r>
            <a:r>
              <a:rPr lang="fr-FR" sz="2000" dirty="0"/>
              <a:t>utilisant la loi de Newton sur la </a:t>
            </a:r>
            <a:r>
              <a:rPr lang="fr-FR" sz="2000" dirty="0" smtClean="0"/>
              <a:t>gravitation . En fin grâce à cette vitesse on peut calculer la masse de la planète.</a:t>
            </a:r>
            <a:endParaRPr lang="fr-FR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/>
              <a:t>En quoi cette méthode est elle limité ?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25432" y="1619597"/>
            <a:ext cx="4605000" cy="3744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272" y="1907629"/>
            <a:ext cx="5134561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19800" y="6840"/>
            <a:ext cx="10123200" cy="52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  <a:p>
            <a:pPr lvl="0" hangingPunct="0"/>
            <a:r>
              <a:rPr lang="fr-FR" dirty="0"/>
              <a:t>Lire pour le diapo </a:t>
            </a:r>
            <a:r>
              <a:rPr lang="fr-FR" dirty="0" smtClean="0"/>
              <a:t>15</a:t>
            </a:r>
            <a:endParaRPr lang="fr-FR" dirty="0">
              <a:latin typeface="Arial" pitchFamily="18"/>
              <a:ea typeface="微软雅黑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dirty="0" smtClean="0">
                <a:latin typeface="Arial" pitchFamily="18"/>
                <a:ea typeface="微软雅黑" pitchFamily="2"/>
                <a:cs typeface="Lucida Sans" pitchFamily="2"/>
              </a:rPr>
              <a:t>Néanmoins cette méthode a des limites 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En </a:t>
            </a: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effet , </a:t>
            </a:r>
            <a:r>
              <a:rPr lang="fr-FR" dirty="0">
                <a:latin typeface="Arial" pitchFamily="18"/>
                <a:ea typeface="微软雅黑" pitchFamily="2"/>
                <a:cs typeface="Lucida Sans" pitchFamily="2"/>
              </a:rPr>
              <a:t>o</a:t>
            </a:r>
            <a:r>
              <a:rPr lang="fr-FR" dirty="0" smtClean="0">
                <a:latin typeface="Arial" pitchFamily="18"/>
                <a:ea typeface="微软雅黑" pitchFamily="2"/>
                <a:cs typeface="Lucida Sans" pitchFamily="2"/>
              </a:rPr>
              <a:t>n ne peut pas détecter le moindre de décalage </a:t>
            </a:r>
            <a:r>
              <a:rPr lang="fr-FR" dirty="0">
                <a:latin typeface="Arial" pitchFamily="18"/>
                <a:ea typeface="微软雅黑" pitchFamily="2"/>
                <a:cs typeface="Lucida Sans" pitchFamily="2"/>
              </a:rPr>
              <a:t>des raies </a:t>
            </a:r>
            <a:r>
              <a:rPr lang="fr-FR" dirty="0" smtClean="0">
                <a:latin typeface="Arial" pitchFamily="18"/>
                <a:ea typeface="微软雅黑" pitchFamily="2"/>
                <a:cs typeface="Lucida Sans" pitchFamily="2"/>
              </a:rPr>
              <a:t>spectrales si on </a:t>
            </a:r>
            <a:r>
              <a:rPr lang="fr-FR" dirty="0">
                <a:latin typeface="Arial" pitchFamily="18"/>
                <a:ea typeface="微软雅黑" pitchFamily="2"/>
                <a:cs typeface="Lucida Sans" pitchFamily="2"/>
              </a:rPr>
              <a:t>observe </a:t>
            </a:r>
            <a:endParaRPr lang="fr-FR" dirty="0" smtClean="0">
              <a:latin typeface="Arial" pitchFamily="18"/>
              <a:ea typeface="微软雅黑" pitchFamily="2"/>
              <a:cs typeface="Lucida Sans" pitchFamily="2"/>
            </a:endParaRPr>
          </a:p>
          <a:p>
            <a:pPr lvl="0" hangingPunct="0"/>
            <a:r>
              <a:rPr lang="fr-FR" dirty="0" smtClean="0">
                <a:latin typeface="Arial" pitchFamily="18"/>
                <a:ea typeface="微软雅黑" pitchFamily="2"/>
                <a:cs typeface="Lucida Sans" pitchFamily="2"/>
              </a:rPr>
              <a:t>le </a:t>
            </a:r>
            <a:r>
              <a:rPr lang="fr-FR" dirty="0">
                <a:latin typeface="Arial" pitchFamily="18"/>
                <a:ea typeface="微软雅黑" pitchFamily="2"/>
                <a:cs typeface="Lucida Sans" pitchFamily="2"/>
              </a:rPr>
              <a:t>système comportant </a:t>
            </a:r>
            <a:r>
              <a:rPr lang="fr-FR" dirty="0" smtClean="0">
                <a:latin typeface="Arial" pitchFamily="18"/>
                <a:ea typeface="微软雅黑" pitchFamily="2"/>
                <a:cs typeface="Lucida Sans" pitchFamily="2"/>
              </a:rPr>
              <a:t>deux </a:t>
            </a:r>
            <a:r>
              <a:rPr lang="fr-FR" dirty="0">
                <a:latin typeface="Arial" pitchFamily="18"/>
                <a:ea typeface="微软雅黑" pitchFamily="2"/>
                <a:cs typeface="Lucida Sans" pitchFamily="2"/>
              </a:rPr>
              <a:t>astre </a:t>
            </a:r>
            <a:r>
              <a:rPr lang="fr-FR" dirty="0" smtClean="0">
                <a:latin typeface="Arial" pitchFamily="18"/>
                <a:ea typeface="微软雅黑" pitchFamily="2"/>
                <a:cs typeface="Lucida Sans" pitchFamily="2"/>
              </a:rPr>
              <a:t>à </a:t>
            </a:r>
            <a:r>
              <a:rPr lang="fr-FR" dirty="0">
                <a:latin typeface="Arial" pitchFamily="18"/>
                <a:ea typeface="微软雅黑" pitchFamily="2"/>
                <a:cs typeface="Lucida Sans" pitchFamily="2"/>
              </a:rPr>
              <a:t>90° de leur orbites</a:t>
            </a:r>
            <a:r>
              <a:rPr lang="fr-FR" dirty="0" smtClean="0">
                <a:latin typeface="Arial" pitchFamily="18"/>
                <a:ea typeface="微软雅黑" pitchFamily="2"/>
                <a:cs typeface="Lucida Sans" pitchFamily="2"/>
              </a:rPr>
              <a:t> et si la planète est trop petit ou trop </a:t>
            </a:r>
          </a:p>
          <a:p>
            <a:pPr lvl="0" hangingPunct="0"/>
            <a:r>
              <a:rPr lang="fr-FR" dirty="0" smtClean="0">
                <a:latin typeface="Arial" pitchFamily="18"/>
                <a:ea typeface="微软雅黑" pitchFamily="2"/>
                <a:cs typeface="Lucida Sans" pitchFamily="2"/>
              </a:rPr>
              <a:t>Loin par rapport à son étoile.</a:t>
            </a:r>
            <a:endParaRPr lang="fr-FR" b="0" i="0" u="none" strike="noStrike" kern="1200" dirty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/>
              <a:t>En quoi consiste la méthode de transit ?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9pPr>
          </a:lstStyle>
          <a:p>
            <a:pPr lvl="0"/>
            <a:r>
              <a:rPr lang="fr-FR"/>
              <a:t>Étudier de façon indirecte la luminosité d'une étoile</a:t>
            </a:r>
          </a:p>
          <a:p>
            <a:pPr lvl="0"/>
            <a:r>
              <a:rPr lang="fr-FR"/>
              <a:t>Planète=&gt;légère baisse de luminosité périodique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31760" y="3095279"/>
            <a:ext cx="9816840" cy="2304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Nous allons passer maintenant à la méthode de transit.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La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méthode de transit consiste à étudier de façon indirecte la luminosité d’une étoile avec un </a:t>
            </a:r>
            <a:endParaRPr lang="fr-FR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télescope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spatiale </a:t>
            </a: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dirty="0">
                <a:latin typeface="Arial" pitchFamily="18"/>
                <a:ea typeface="微软雅黑" pitchFamily="2"/>
                <a:cs typeface="Lucida Sans" pitchFamily="2"/>
              </a:rPr>
              <a:t>S</a:t>
            </a: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i on a une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baisse de luminosité </a:t>
            </a: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et que cette baisse est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périodique on </a:t>
            </a:r>
            <a:endParaRPr lang="fr-FR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peut émettre </a:t>
            </a:r>
            <a:r>
              <a:rPr lang="fr-FR" dirty="0" smtClean="0">
                <a:latin typeface="Arial" pitchFamily="18"/>
                <a:ea typeface="微软雅黑" pitchFamily="2"/>
                <a:cs typeface="Lucida Sans" pitchFamily="2"/>
              </a:rPr>
              <a:t>l’</a:t>
            </a: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hypothèse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qu’une planète est en orbite autour de cette étoile.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6176" y="1331565"/>
            <a:ext cx="2116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Lire pour le diapo </a:t>
            </a:r>
            <a:r>
              <a:rPr lang="fr-FR" dirty="0" smtClean="0"/>
              <a:t>17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pour une image  1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92000" y="626760"/>
            <a:ext cx="8583480" cy="498924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fr-FR" dirty="0" smtClean="0"/>
              <a:t>Lire pour le diapo 1</a:t>
            </a:r>
            <a:endParaRPr lang="fr-FR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82696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9pPr>
          </a:lstStyle>
          <a:p>
            <a:pPr lvl="0"/>
            <a:r>
              <a:rPr lang="fr-FR" sz="1800" dirty="0" smtClean="0"/>
              <a:t>Bonjour, nous allons voir ici les différentes méthodes de détections des </a:t>
            </a:r>
            <a:r>
              <a:rPr lang="fr-FR" sz="1800" dirty="0" err="1" smtClean="0"/>
              <a:t>exoplanètes</a:t>
            </a:r>
            <a:r>
              <a:rPr lang="fr-FR" sz="1800" dirty="0" smtClean="0"/>
              <a:t> .</a:t>
            </a:r>
          </a:p>
          <a:p>
            <a:pPr lvl="0"/>
            <a:r>
              <a:rPr lang="fr-FR" sz="1800" dirty="0" smtClean="0"/>
              <a:t>D'</a:t>
            </a:r>
            <a:r>
              <a:rPr lang="fr-FR" sz="1800" dirty="0" err="1" smtClean="0"/>
              <a:t>abords,il</a:t>
            </a:r>
            <a:r>
              <a:rPr lang="fr-FR" sz="1800" dirty="0" smtClean="0"/>
              <a:t> faut savoir que l'observation </a:t>
            </a:r>
            <a:r>
              <a:rPr lang="fr-FR" sz="1800" dirty="0"/>
              <a:t>directe d'une </a:t>
            </a:r>
            <a:r>
              <a:rPr lang="fr-FR" sz="1800" dirty="0" err="1"/>
              <a:t>exoplanète</a:t>
            </a:r>
            <a:r>
              <a:rPr lang="fr-FR" sz="1800" dirty="0"/>
              <a:t> est très difficile car la lumière en provenance de son étoile éblouit la caméra du télescope et empêche très souvent de voir la </a:t>
            </a:r>
            <a:r>
              <a:rPr lang="fr-FR" sz="1800" dirty="0" err="1"/>
              <a:t>planète.De</a:t>
            </a:r>
            <a:r>
              <a:rPr lang="fr-FR" sz="1800" dirty="0"/>
              <a:t> </a:t>
            </a:r>
            <a:r>
              <a:rPr lang="fr-FR" sz="1800" dirty="0" err="1"/>
              <a:t>plus,à</a:t>
            </a:r>
            <a:r>
              <a:rPr lang="fr-FR" sz="1800" dirty="0"/>
              <a:t> cause leur éloignement , la plupart des étoiles sont réduites à un point </a:t>
            </a:r>
            <a:r>
              <a:rPr lang="fr-FR" sz="1800" dirty="0" smtClean="0"/>
              <a:t>lumineux.</a:t>
            </a:r>
          </a:p>
          <a:p>
            <a:pPr lvl="0"/>
            <a:r>
              <a:rPr lang="fr-FR" sz="1800" dirty="0" err="1" smtClean="0"/>
              <a:t>Mais,il</a:t>
            </a:r>
            <a:r>
              <a:rPr lang="fr-FR" sz="1800" dirty="0" smtClean="0"/>
              <a:t> </a:t>
            </a:r>
            <a:r>
              <a:rPr lang="fr-FR" sz="1800" dirty="0"/>
              <a:t>est possible de voir les effets de la révolution d'une planète autour de son étoile car pendant que la planète fait le tour de son </a:t>
            </a:r>
            <a:r>
              <a:rPr lang="fr-FR" sz="1800" dirty="0" err="1" smtClean="0"/>
              <a:t>étoile,cela</a:t>
            </a:r>
            <a:r>
              <a:rPr lang="fr-FR" sz="1800" dirty="0" smtClean="0"/>
              <a:t> </a:t>
            </a:r>
            <a:r>
              <a:rPr lang="fr-FR" sz="1800" dirty="0"/>
              <a:t>induit un léger déplacement de l'étoile car elle </a:t>
            </a:r>
            <a:r>
              <a:rPr lang="fr-FR" sz="1800" dirty="0" smtClean="0"/>
              <a:t>tourne </a:t>
            </a:r>
            <a:r>
              <a:rPr lang="fr-FR" sz="1800" dirty="0" smtClean="0"/>
              <a:t>autour </a:t>
            </a:r>
            <a:r>
              <a:rPr lang="fr-FR" sz="1800" dirty="0"/>
              <a:t>du centre de gravité de l'ensemble {étoile-</a:t>
            </a:r>
            <a:r>
              <a:rPr lang="fr-FR" sz="1800" dirty="0" err="1"/>
              <a:t>exoplanète</a:t>
            </a:r>
            <a:r>
              <a:rPr lang="fr-FR" sz="1800" dirty="0" smtClean="0"/>
              <a:t>}.</a:t>
            </a:r>
            <a:endParaRPr lang="fr-FR" sz="1800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fr-FR" dirty="0"/>
              <a:t>Lire pour le diapo </a:t>
            </a:r>
            <a:r>
              <a:rPr lang="fr-FR" dirty="0" smtClean="0"/>
              <a:t>19</a:t>
            </a:r>
            <a:endParaRPr lang="fr-FR" dirty="0"/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4294967295"/>
          </p:nvPr>
        </p:nvSpPr>
        <p:spPr>
          <a:xfrm>
            <a:off x="503999" y="1769040"/>
            <a:ext cx="9071640" cy="5756760"/>
          </a:xfrm>
        </p:spPr>
        <p:txBody>
          <a:bodyPr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buNone/>
            </a:pPr>
            <a:r>
              <a:rPr lang="fr-FR" sz="1800" dirty="0"/>
              <a:t>On peut voir sur le graphique 3 courbes de couleurs </a:t>
            </a:r>
            <a:r>
              <a:rPr lang="fr-FR" sz="1800" dirty="0" err="1"/>
              <a:t>différentes.Les</a:t>
            </a:r>
            <a:r>
              <a:rPr lang="fr-FR" sz="1800" dirty="0"/>
              <a:t> courbes rouge et verte ne varient pas </a:t>
            </a:r>
            <a:r>
              <a:rPr lang="fr-FR" sz="1800" dirty="0" err="1"/>
              <a:t>beaucoup,donc</a:t>
            </a:r>
            <a:r>
              <a:rPr lang="fr-FR" sz="1800" dirty="0"/>
              <a:t> ces étoiles n'ont pas d'</a:t>
            </a:r>
            <a:r>
              <a:rPr lang="fr-FR" sz="1800" dirty="0" err="1"/>
              <a:t>exoplanètes</a:t>
            </a:r>
            <a:r>
              <a:rPr lang="fr-FR" sz="1800" dirty="0"/>
              <a:t> donc elles servent de </a:t>
            </a:r>
            <a:r>
              <a:rPr lang="fr-FR" sz="1800" dirty="0" err="1"/>
              <a:t>références.Pour</a:t>
            </a:r>
            <a:r>
              <a:rPr lang="fr-FR" sz="1800" dirty="0"/>
              <a:t> la courbe bleu ,l'intensité a fortement diminué en t=8 et reste constant pendant jusqu'à t=16 soit 112 minutes(durée de la transit),c'est donc le moment où la planète passe devant son étoile.</a:t>
            </a:r>
          </a:p>
          <a:p>
            <a:pPr marL="0" lvl="0" indent="0" algn="l">
              <a:buNone/>
            </a:pPr>
            <a:r>
              <a:rPr lang="fr-FR" sz="1200" b="1" dirty="0"/>
              <a:t>Ne pas lire ça :</a:t>
            </a:r>
          </a:p>
          <a:p>
            <a:pPr marL="0" lvl="0" indent="0" algn="l">
              <a:buNone/>
            </a:pPr>
            <a:r>
              <a:rPr lang="fr-FR" sz="1200" dirty="0" err="1"/>
              <a:t>Étoile:HD</a:t>
            </a:r>
            <a:r>
              <a:rPr lang="fr-FR" sz="1200" dirty="0"/>
              <a:t> 189733a</a:t>
            </a:r>
          </a:p>
          <a:p>
            <a:pPr marL="0" lvl="0" indent="0" algn="l">
              <a:buNone/>
            </a:pPr>
            <a:r>
              <a:rPr lang="fr-FR" sz="1200" dirty="0"/>
              <a:t>La planète se trouve dans la constellation du petit renard, à proximité de la nébuleuse </a:t>
            </a:r>
            <a:r>
              <a:rPr lang="fr-FR" sz="1200" dirty="0" err="1"/>
              <a:t>Dumbell</a:t>
            </a:r>
            <a:r>
              <a:rPr lang="fr-FR" sz="1200" dirty="0"/>
              <a:t> M27.</a:t>
            </a:r>
          </a:p>
          <a:p>
            <a:pPr marL="0" lvl="0" indent="0" algn="l">
              <a:buNone/>
            </a:pPr>
            <a:r>
              <a:rPr lang="fr-FR" sz="1200" i="1" dirty="0"/>
              <a:t>Nom:</a:t>
            </a:r>
            <a:r>
              <a:rPr lang="fr-FR" sz="1200" dirty="0"/>
              <a:t> HD 189733b</a:t>
            </a:r>
          </a:p>
          <a:p>
            <a:pPr marL="0" lvl="0" indent="0" algn="l">
              <a:buNone/>
            </a:pPr>
            <a:r>
              <a:rPr lang="fr-FR" sz="1200" i="1" dirty="0"/>
              <a:t>Période de rotation:</a:t>
            </a:r>
            <a:r>
              <a:rPr lang="fr-FR" sz="1200" dirty="0"/>
              <a:t> 2.2 jours</a:t>
            </a:r>
          </a:p>
          <a:p>
            <a:pPr marL="0" lvl="0" indent="0" algn="l">
              <a:buNone/>
            </a:pPr>
            <a:r>
              <a:rPr lang="fr-FR" sz="1200" dirty="0"/>
              <a:t>Masse: 1.15 fois la masse de Jupiter</a:t>
            </a:r>
          </a:p>
          <a:p>
            <a:pPr marL="0" lvl="0" indent="0" algn="l">
              <a:buNone/>
            </a:pPr>
            <a:r>
              <a:rPr lang="fr-FR" sz="1200" dirty="0"/>
              <a:t>Rayon: 1.26 fois le rayon de Jupiter</a:t>
            </a:r>
          </a:p>
          <a:p>
            <a:pPr marL="0" lvl="0" indent="0" algn="l">
              <a:buNone/>
            </a:pPr>
            <a:r>
              <a:rPr lang="fr-FR" sz="1200" i="1" dirty="0"/>
              <a:t>Catégorie: </a:t>
            </a:r>
            <a:r>
              <a:rPr lang="fr-FR" sz="1200" dirty="0"/>
              <a:t>Jupiter Chaud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u="sng"/>
              <a:t>Les intérêts de cette méthode ?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9pPr>
          </a:lstStyle>
          <a:p>
            <a:pPr lvl="0"/>
            <a:r>
              <a:rPr lang="fr-FR"/>
              <a:t>Période de transit = période de révolution de la planète</a:t>
            </a:r>
          </a:p>
          <a:p>
            <a:pPr lvl="0"/>
            <a:r>
              <a:rPr lang="fr-FR"/>
              <a:t>Profondeur de transit =taille de la planète</a:t>
            </a:r>
          </a:p>
          <a:p>
            <a:pPr lvl="0"/>
            <a:r>
              <a:rPr lang="fr-FR"/>
              <a:t>Ne nécessite pas de trop grande télescope</a:t>
            </a:r>
          </a:p>
          <a:p>
            <a:pPr lvl="0"/>
            <a:r>
              <a:rPr lang="fr-FR"/>
              <a:t>Planète=&gt;baisse de luminosité périodique</a:t>
            </a:r>
          </a:p>
          <a:p>
            <a:pPr lvl="0"/>
            <a:r>
              <a:rPr lang="fr-FR"/>
              <a:t>Baisse importante=&gt;planète grande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23760" y="3533760"/>
            <a:ext cx="10127880" cy="13723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Il y a plusieur</a:t>
            </a:r>
            <a:r>
              <a:rPr lang="fr-FR" dirty="0" smtClean="0">
                <a:latin typeface="Arial" pitchFamily="18"/>
                <a:ea typeface="微软雅黑" pitchFamily="2"/>
                <a:cs typeface="Lucida Sans" pitchFamily="2"/>
              </a:rPr>
              <a:t>s intérêts d’utilisé cette méthode.</a:t>
            </a:r>
            <a:endParaRPr lang="fr-FR" sz="1800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La </a:t>
            </a: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méthode de transit nous donne plusieurs informations : </a:t>
            </a:r>
            <a:endParaRPr lang="fr-FR" sz="1800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La </a:t>
            </a: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période de transit </a:t>
            </a: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qui </a:t>
            </a: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correspond à la période de révolution de </a:t>
            </a: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la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 </a:t>
            </a: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planète autour de l’étoile </a:t>
            </a: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.</a:t>
            </a:r>
          </a:p>
          <a:p>
            <a:pPr lvl="0" hangingPunct="0"/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De plus on peut déduire la taille de la </a:t>
            </a:r>
            <a:r>
              <a:rPr lang="fr-FR" dirty="0">
                <a:latin typeface="Arial" pitchFamily="18"/>
                <a:ea typeface="微软雅黑" pitchFamily="2"/>
                <a:cs typeface="Lucida Sans" pitchFamily="2"/>
              </a:rPr>
              <a:t>planète grâce </a:t>
            </a:r>
            <a:r>
              <a:rPr lang="fr-FR" dirty="0" smtClean="0">
                <a:latin typeface="Arial" pitchFamily="18"/>
                <a:ea typeface="微软雅黑" pitchFamily="2"/>
                <a:cs typeface="Lucida Sans" pitchFamily="2"/>
              </a:rPr>
              <a:t>à la </a:t>
            </a:r>
            <a:r>
              <a:rPr lang="fr-FR" dirty="0">
                <a:latin typeface="Arial" pitchFamily="18"/>
                <a:ea typeface="微软雅黑" pitchFamily="2"/>
                <a:cs typeface="Lucida Sans" pitchFamily="2"/>
              </a:rPr>
              <a:t>profondeur de transit </a:t>
            </a:r>
            <a:r>
              <a:rPr lang="fr-FR" dirty="0" smtClean="0">
                <a:latin typeface="Arial" pitchFamily="18"/>
                <a:ea typeface="微软雅黑" pitchFamily="2"/>
                <a:cs typeface="Lucida Sans" pitchFamily="2"/>
              </a:rPr>
              <a:t>.</a:t>
            </a:r>
            <a:endParaRPr lang="fr-FR" sz="1800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dirty="0" smtClean="0">
                <a:latin typeface="Arial" pitchFamily="18"/>
                <a:ea typeface="微软雅黑" pitchFamily="2"/>
                <a:cs typeface="Lucida Sans" pitchFamily="2"/>
              </a:rPr>
              <a:t>En fin ,</a:t>
            </a:r>
            <a:r>
              <a:rPr lang="fr-FR" dirty="0">
                <a:latin typeface="Arial" pitchFamily="18"/>
                <a:ea typeface="微软雅黑" pitchFamily="2"/>
                <a:cs typeface="Lucida Sans" pitchFamily="2"/>
              </a:rPr>
              <a:t>c</a:t>
            </a: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’est </a:t>
            </a: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une méthode qui ne nécessite pas de trop grand télescope.</a:t>
            </a:r>
          </a:p>
        </p:txBody>
      </p:sp>
      <p:sp>
        <p:nvSpPr>
          <p:cNvPr id="3" name="Rectangle 2"/>
          <p:cNvSpPr/>
          <p:nvPr/>
        </p:nvSpPr>
        <p:spPr>
          <a:xfrm>
            <a:off x="4057415" y="1763613"/>
            <a:ext cx="2116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Lire pour le diapo </a:t>
            </a:r>
            <a:r>
              <a:rPr lang="fr-FR" dirty="0" smtClean="0"/>
              <a:t>21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sz="4000" u="sng">
                <a:solidFill>
                  <a:srgbClr val="000000"/>
                </a:solidFill>
              </a:rPr>
              <a:t>En quoi cette méthode est elle limite ?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9pPr>
          </a:lstStyle>
          <a:p>
            <a:pPr marL="0" lvl="0" indent="0">
              <a:buNone/>
            </a:pPr>
            <a:endParaRPr lang="fr-FR"/>
          </a:p>
          <a:p>
            <a:pPr lvl="0">
              <a:buNone/>
            </a:pPr>
            <a:r>
              <a:rPr lang="fr-FR"/>
              <a:t>-Difficile d'avoir un angle favorable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31176" y="3707829"/>
            <a:ext cx="10219320" cy="859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dirty="0" smtClean="0">
                <a:latin typeface="Arial" pitchFamily="18"/>
                <a:ea typeface="微软雅黑" pitchFamily="2"/>
                <a:cs typeface="Lucida Sans" pitchFamily="2"/>
              </a:rPr>
              <a:t>Cependant i</a:t>
            </a: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l </a:t>
            </a: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est assez rare de pouvoir observer une planète d’un angle favorable </a:t>
            </a:r>
            <a:endParaRPr lang="fr-FR" sz="1800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pour </a:t>
            </a: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avoir une ligne </a:t>
            </a: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de </a:t>
            </a: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visée qui comprend l’</a:t>
            </a:r>
            <a:r>
              <a:rPr lang="fr-FR" sz="1800" b="0" i="0" u="none" strike="noStrike" kern="1200" dirty="0" err="1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exoplanète</a:t>
            </a: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 et son étoile . </a:t>
            </a:r>
            <a:endParaRPr lang="fr-FR" sz="1800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parfois </a:t>
            </a: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nécessaire d’attendre de nombreuses années selon la période orbital </a:t>
            </a: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de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 </a:t>
            </a: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la planète pour qu’elle passe devant l’étoile.</a:t>
            </a:r>
          </a:p>
        </p:txBody>
      </p:sp>
      <p:sp>
        <p:nvSpPr>
          <p:cNvPr id="3" name="Rectangle 2"/>
          <p:cNvSpPr/>
          <p:nvPr/>
        </p:nvSpPr>
        <p:spPr>
          <a:xfrm>
            <a:off x="3744168" y="1547589"/>
            <a:ext cx="2116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Lire pour le diapo </a:t>
            </a:r>
            <a:r>
              <a:rPr lang="fr-FR" dirty="0" smtClean="0"/>
              <a:t>23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pour une image  1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4000" y="360000"/>
            <a:ext cx="9792000" cy="7056000"/>
          </a:xfrm>
        </p:spPr>
      </p:pic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fr-FR" dirty="0"/>
              <a:t>Lire pour le diapo 3</a:t>
            </a:r>
            <a:endParaRPr lang="fr-FR" dirty="0"/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4294967295"/>
          </p:nvPr>
        </p:nvSpPr>
        <p:spPr/>
        <p:txBody>
          <a:bodyPr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buNone/>
            </a:pPr>
            <a:r>
              <a:rPr lang="fr-FR" sz="2000" dirty="0"/>
              <a:t>On peut </a:t>
            </a:r>
            <a:r>
              <a:rPr lang="fr-FR" sz="2000" dirty="0" smtClean="0"/>
              <a:t>voir ici </a:t>
            </a:r>
            <a:r>
              <a:rPr lang="fr-FR" sz="2000" dirty="0"/>
              <a:t>que comparer à l'étoile</a:t>
            </a:r>
            <a:r>
              <a:rPr lang="fr-FR" sz="2000" dirty="0" smtClean="0"/>
              <a:t>, les </a:t>
            </a:r>
            <a:r>
              <a:rPr lang="fr-FR" sz="2000" dirty="0"/>
              <a:t>planètes sont très peu </a:t>
            </a:r>
            <a:r>
              <a:rPr lang="fr-FR" sz="2000" dirty="0" smtClean="0"/>
              <a:t>lumineuse ,  dans </a:t>
            </a:r>
            <a:r>
              <a:rPr lang="fr-FR" sz="2000" dirty="0"/>
              <a:t>le domaine du </a:t>
            </a:r>
            <a:r>
              <a:rPr lang="fr-FR" sz="2000" dirty="0" smtClean="0"/>
              <a:t>visible , elles </a:t>
            </a:r>
            <a:r>
              <a:rPr lang="fr-FR" sz="2000" dirty="0"/>
              <a:t>ont souvent un millionième de l' intensité lumineuse de l'étoile.</a:t>
            </a:r>
          </a:p>
          <a:p>
            <a:pPr marL="0" lvl="0" indent="0" algn="l">
              <a:buNone/>
            </a:pPr>
            <a:r>
              <a:rPr lang="fr-FR" sz="2000" dirty="0"/>
              <a:t>Donc tous les </a:t>
            </a:r>
            <a:r>
              <a:rPr lang="fr-FR" sz="2000" dirty="0" err="1"/>
              <a:t>exoplanètes</a:t>
            </a:r>
            <a:r>
              <a:rPr lang="fr-FR" sz="2000" dirty="0"/>
              <a:t> observées directement par les télescopes spatiales sont </a:t>
            </a:r>
            <a:r>
              <a:rPr lang="fr-FR" sz="2000" dirty="0" err="1" smtClean="0"/>
              <a:t>énormes,éloignées</a:t>
            </a:r>
            <a:r>
              <a:rPr lang="fr-FR" sz="2000" dirty="0" smtClean="0"/>
              <a:t> </a:t>
            </a:r>
            <a:r>
              <a:rPr lang="fr-FR" sz="2000" dirty="0"/>
              <a:t>de leur </a:t>
            </a:r>
            <a:r>
              <a:rPr lang="fr-FR" sz="2000" dirty="0" smtClean="0"/>
              <a:t>étoile . De </a:t>
            </a:r>
            <a:r>
              <a:rPr lang="fr-FR" sz="2000" dirty="0"/>
              <a:t>plus elles sont très </a:t>
            </a:r>
            <a:r>
              <a:rPr lang="fr-FR" sz="2000" dirty="0" smtClean="0"/>
              <a:t>chaude , donc </a:t>
            </a:r>
            <a:r>
              <a:rPr lang="fr-FR" sz="2000" dirty="0"/>
              <a:t>émettent de l'infrarouge ,qui sont visible par les images d'infrarouges.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u="sng"/>
              <a:t>Effets Doppler</a:t>
            </a:r>
          </a:p>
        </p:txBody>
      </p:sp>
      <p:pic>
        <p:nvPicPr>
          <p:cNvPr id="4" name="Espace réservé pour une image 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59992" y="1763613"/>
            <a:ext cx="5544408" cy="4275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fr-FR" dirty="0"/>
              <a:t>Lire pour le diapo </a:t>
            </a:r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13432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9pPr>
          </a:lstStyle>
          <a:p>
            <a:pPr lvl="0"/>
            <a:r>
              <a:rPr lang="fr-FR" sz="1800" dirty="0" smtClean="0"/>
              <a:t>Nous allons voir maintenant la première méthode de détection d’une </a:t>
            </a:r>
            <a:r>
              <a:rPr lang="fr-FR" sz="1800" dirty="0" err="1" smtClean="0"/>
              <a:t>exoplanète.c’est</a:t>
            </a:r>
            <a:r>
              <a:rPr lang="fr-FR" sz="1800" dirty="0" smtClean="0"/>
              <a:t> à dire la méthode des vitesses radiales.</a:t>
            </a:r>
          </a:p>
          <a:p>
            <a:r>
              <a:rPr lang="fr-FR" sz="1800" dirty="0" smtClean="0"/>
              <a:t>Tous d’abords ,le légère déplacement de l’étoile qu’on a évoqué auparavant est </a:t>
            </a:r>
            <a:r>
              <a:rPr lang="fr-FR" sz="1800" dirty="0"/>
              <a:t>détectable à l'aide de la spectroscopie grâce à l'effet </a:t>
            </a:r>
            <a:r>
              <a:rPr lang="fr-FR" sz="1800" dirty="0" smtClean="0"/>
              <a:t>Doppler-Fizeau en </a:t>
            </a:r>
            <a:r>
              <a:rPr lang="fr-FR" sz="1800" dirty="0"/>
              <a:t>étudiant le spectre de l'étoile</a:t>
            </a:r>
            <a:r>
              <a:rPr lang="fr-FR" sz="1800" dirty="0" smtClean="0"/>
              <a:t>.</a:t>
            </a:r>
            <a:endParaRPr lang="fr-FR" sz="1800" dirty="0"/>
          </a:p>
          <a:p>
            <a:pPr lvl="0"/>
            <a:r>
              <a:rPr lang="fr-FR" sz="1800" dirty="0" smtClean="0"/>
              <a:t>En </a:t>
            </a:r>
            <a:r>
              <a:rPr lang="fr-FR" sz="1800" dirty="0"/>
              <a:t>effet , L'effet Doppler est la modification de la fréquence d'une onde lorsque la source émettrice et le récepteur sont en mouvement relatif.</a:t>
            </a:r>
            <a:endParaRPr lang="fr-FR" sz="18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/>
              <a:t>Détermination de la vitesse radiale d'une étoile par effet Doppler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096096" y="2088000"/>
            <a:ext cx="3688919" cy="1794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 baseline="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Formule 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 baseline="0" dirty="0" err="1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Vr</a:t>
            </a:r>
            <a:r>
              <a:rPr lang="fr-FR" sz="6000" b="0" i="0" u="none" strike="noStrike" kern="1200" baseline="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=c*Δ λ/λ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0" y="4211885"/>
            <a:ext cx="10230727" cy="168362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0" i="0" u="none" strike="noStrike" kern="1200" dirty="0" err="1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Vr</a:t>
            </a:r>
            <a:r>
              <a:rPr lang="fr-FR" sz="20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=vitesse radiale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c=célérité de la </a:t>
            </a:r>
            <a:r>
              <a:rPr lang="fr-FR" sz="20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lumière</a:t>
            </a:r>
          </a:p>
          <a:p>
            <a:pPr lvl="0" hangingPunct="0"/>
            <a:r>
              <a:rPr lang="fr-FR" sz="2000" dirty="0">
                <a:latin typeface="Arial" pitchFamily="18"/>
                <a:ea typeface="微软雅黑" pitchFamily="2"/>
                <a:cs typeface="Lucida Sans" pitchFamily="2"/>
              </a:rPr>
              <a:t>λ:la longueur d’onde d</a:t>
            </a:r>
            <a:r>
              <a:rPr lang="fr-FR" sz="2000" dirty="0" smtClean="0">
                <a:latin typeface="Arial" pitchFamily="18"/>
                <a:ea typeface="微软雅黑" pitchFamily="2"/>
                <a:cs typeface="Lucida Sans" pitchFamily="2"/>
              </a:rPr>
              <a:t>e </a:t>
            </a:r>
            <a:r>
              <a:rPr lang="fr-FR" sz="2000" dirty="0">
                <a:latin typeface="Arial" pitchFamily="18"/>
                <a:ea typeface="微软雅黑" pitchFamily="2"/>
                <a:cs typeface="Lucida Sans" pitchFamily="2"/>
              </a:rPr>
              <a:t>référence</a:t>
            </a:r>
            <a:endParaRPr lang="fr-FR" sz="2000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  <a:p>
            <a:pPr lvl="0" hangingPunct="0"/>
            <a:r>
              <a:rPr lang="fr-FR" sz="2000" dirty="0">
                <a:latin typeface="Arial" pitchFamily="18"/>
                <a:ea typeface="微软雅黑" pitchFamily="2"/>
                <a:cs typeface="Lucida Sans" pitchFamily="2"/>
              </a:rPr>
              <a:t>Δ λ:la différence entre </a:t>
            </a:r>
            <a:r>
              <a:rPr lang="fr-FR" sz="2000" dirty="0" smtClean="0">
                <a:latin typeface="Arial" pitchFamily="18"/>
                <a:ea typeface="微软雅黑" pitchFamily="2"/>
                <a:cs typeface="Lucida Sans" pitchFamily="2"/>
              </a:rPr>
              <a:t>la longueur d’onde </a:t>
            </a:r>
            <a:r>
              <a:rPr lang="fr-FR" sz="2000" dirty="0">
                <a:latin typeface="Arial" pitchFamily="18"/>
                <a:ea typeface="微软雅黑" pitchFamily="2"/>
                <a:cs typeface="Lucida Sans" pitchFamily="2"/>
              </a:rPr>
              <a:t>observé et de la longueur d’onde de référence.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226185"/>
            <a:ext cx="10167480" cy="3780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b="0" i="0" u="none" strike="noStrike" kern="1200" dirty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67752" y="1691605"/>
            <a:ext cx="9145016" cy="1424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hangingPunct="0"/>
            <a:r>
              <a:rPr lang="fr-FR" dirty="0">
                <a:latin typeface="Arial" pitchFamily="18"/>
                <a:ea typeface="微软雅黑" pitchFamily="2"/>
                <a:cs typeface="Lucida Sans" pitchFamily="2"/>
              </a:rPr>
              <a:t>Ainsi , on peut déterminer </a:t>
            </a:r>
            <a:r>
              <a:rPr lang="fr-FR" dirty="0" smtClean="0">
                <a:latin typeface="Arial" pitchFamily="18"/>
                <a:ea typeface="微软雅黑" pitchFamily="2"/>
                <a:cs typeface="Lucida Sans" pitchFamily="2"/>
              </a:rPr>
              <a:t>facilement</a:t>
            </a:r>
            <a:r>
              <a:rPr lang="fr-FR" dirty="0" smtClean="0">
                <a:latin typeface="Arial" pitchFamily="18"/>
                <a:ea typeface="微软雅黑" pitchFamily="2"/>
                <a:cs typeface="Lucida Sans" pitchFamily="2"/>
              </a:rPr>
              <a:t> </a:t>
            </a:r>
            <a:r>
              <a:rPr lang="fr-FR" dirty="0">
                <a:latin typeface="Arial" pitchFamily="18"/>
                <a:ea typeface="微软雅黑" pitchFamily="2"/>
                <a:cs typeface="Lucida Sans" pitchFamily="2"/>
              </a:rPr>
              <a:t>la vitesse radiale.</a:t>
            </a:r>
          </a:p>
          <a:p>
            <a:pPr lvl="0" hangingPunct="0"/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grâce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à la formule: </a:t>
            </a:r>
            <a:r>
              <a:rPr lang="fr-FR" b="0" i="0" u="none" strike="noStrike" kern="1200" dirty="0" err="1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Vr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=c*Δ </a:t>
            </a: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λ/λ.</a:t>
            </a:r>
          </a:p>
        </p:txBody>
      </p:sp>
      <p:sp>
        <p:nvSpPr>
          <p:cNvPr id="4" name="Rectangle 3"/>
          <p:cNvSpPr/>
          <p:nvPr/>
        </p:nvSpPr>
        <p:spPr>
          <a:xfrm>
            <a:off x="3312120" y="611485"/>
            <a:ext cx="1999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Lire pour le diapo </a:t>
            </a:r>
            <a:r>
              <a:rPr lang="fr-FR" dirty="0" smtClean="0"/>
              <a:t>7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/>
              <a:t>Vitesse radiale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9pPr>
          </a:lstStyle>
          <a:p>
            <a:pPr lvl="0"/>
            <a:r>
              <a:rPr lang="fr-FR" dirty="0"/>
              <a:t>C'est la projection de la vitesse de l'étoile sur la ligne de visée de l'observateur</a:t>
            </a:r>
          </a:p>
          <a:p>
            <a:pPr lvl="0"/>
            <a:r>
              <a:rPr lang="fr-FR" dirty="0"/>
              <a:t>Positive=&gt;s'éloigne</a:t>
            </a:r>
          </a:p>
          <a:p>
            <a:pPr lvl="0"/>
            <a:r>
              <a:rPr lang="fr-FR" dirty="0"/>
              <a:t>Négative=&gt;se rapproche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</TotalTime>
  <Words>1042</Words>
  <Application>Microsoft Office PowerPoint</Application>
  <PresentationFormat>Personnalisé</PresentationFormat>
  <Paragraphs>94</Paragraphs>
  <Slides>24</Slides>
  <Notes>24</Notes>
  <HiddenSlides>12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Standard</vt:lpstr>
      <vt:lpstr>Méthode du détection d'une exoplanète : Les vitesses radiales et transit</vt:lpstr>
      <vt:lpstr>Lire pour le diapo 1</vt:lpstr>
      <vt:lpstr>Présentation PowerPoint</vt:lpstr>
      <vt:lpstr>Lire pour le diapo 3</vt:lpstr>
      <vt:lpstr>Effets Doppler</vt:lpstr>
      <vt:lpstr>Lire pour le diapo 5</vt:lpstr>
      <vt:lpstr>Détermination de la vitesse radiale d'une étoile par effet Doppler</vt:lpstr>
      <vt:lpstr>Présentation PowerPoint</vt:lpstr>
      <vt:lpstr>Vitesse radiale</vt:lpstr>
      <vt:lpstr>Présentation PowerPoint</vt:lpstr>
      <vt:lpstr>Présentation PowerPoint</vt:lpstr>
      <vt:lpstr>Lire pour le diapo 11</vt:lpstr>
      <vt:lpstr>Les intérêts de cette méthode ?</vt:lpstr>
      <vt:lpstr>Lire pour le diapo 13</vt:lpstr>
      <vt:lpstr>En quoi cette méthode est elle limité ?</vt:lpstr>
      <vt:lpstr>Présentation PowerPoint</vt:lpstr>
      <vt:lpstr>En quoi consiste la méthode de transit ?</vt:lpstr>
      <vt:lpstr>Présentation PowerPoint</vt:lpstr>
      <vt:lpstr>Présentation PowerPoint</vt:lpstr>
      <vt:lpstr>Lire pour le diapo 19</vt:lpstr>
      <vt:lpstr>Les intérêts de cette méthode ?</vt:lpstr>
      <vt:lpstr>Présentation PowerPoint</vt:lpstr>
      <vt:lpstr>En quoi cette méthode est elle limite ?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 étoile/planète</dc:title>
  <dc:creator>zhengxin xu</dc:creator>
  <cp:lastModifiedBy>3678954</cp:lastModifiedBy>
  <cp:revision>49</cp:revision>
  <dcterms:created xsi:type="dcterms:W3CDTF">2017-03-11T12:21:49Z</dcterms:created>
  <dcterms:modified xsi:type="dcterms:W3CDTF">2017-04-15T20:07:38Z</dcterms:modified>
</cp:coreProperties>
</file>