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0080625" cy="7559675" type="screen4x3"/>
  <p:notesSz cx="7559675" cy="10691813"/>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4" d="100"/>
          <a:sy n="104" d="100"/>
        </p:scale>
        <p:origin x="-1452" y="-72"/>
      </p:cViewPr>
      <p:guideLst>
        <p:guide orient="horz" pos="2381"/>
        <p:guide pos="317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e l'en-tête 1"/>
          <p:cNvSpPr txBox="1">
            <a:spLocks noGrp="1"/>
          </p:cNvSpPr>
          <p:nvPr>
            <p:ph type="hdr" sz="quarter"/>
          </p:nvPr>
        </p:nvSpPr>
        <p:spPr>
          <a:xfrm>
            <a:off x="0" y="0"/>
            <a:ext cx="3280680" cy="53424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defRPr sz="1400"/>
            </a:pPr>
            <a:endParaRPr lang="fr-FR" sz="1400" b="0" i="0" u="none" strike="noStrike" kern="1200">
              <a:ln>
                <a:noFill/>
              </a:ln>
              <a:latin typeface="Arial" pitchFamily="18"/>
              <a:ea typeface="微软雅黑" pitchFamily="2"/>
              <a:cs typeface="Lucida Sans" pitchFamily="2"/>
            </a:endParaRPr>
          </a:p>
        </p:txBody>
      </p:sp>
      <p:sp>
        <p:nvSpPr>
          <p:cNvPr id="3" name="Espace réservé de la date 2"/>
          <p:cNvSpPr txBox="1">
            <a:spLocks noGrp="1"/>
          </p:cNvSpPr>
          <p:nvPr>
            <p:ph type="dt" sz="quarter" idx="1"/>
          </p:nvPr>
        </p:nvSpPr>
        <p:spPr>
          <a:xfrm>
            <a:off x="4278960" y="0"/>
            <a:ext cx="3280680" cy="534240"/>
          </a:xfrm>
          <a:prstGeom prst="rect">
            <a:avLst/>
          </a:prstGeom>
          <a:noFill/>
          <a:ln>
            <a:noFill/>
          </a:ln>
        </p:spPr>
        <p:txBody>
          <a:bodyPr vert="horz" wrap="none" lIns="90000" tIns="45000" rIns="90000" bIns="45000" anchorCtr="0" compatLnSpc="0"/>
          <a:lstStyle/>
          <a:p>
            <a:pPr marL="0" marR="0" lvl="0" indent="0" algn="r" rtl="0" hangingPunct="0">
              <a:lnSpc>
                <a:spcPct val="100000"/>
              </a:lnSpc>
              <a:spcBef>
                <a:spcPts val="0"/>
              </a:spcBef>
              <a:spcAft>
                <a:spcPts val="0"/>
              </a:spcAft>
              <a:buNone/>
              <a:tabLst/>
              <a:defRPr sz="1400"/>
            </a:pPr>
            <a:endParaRPr lang="fr-FR" sz="1400" b="0" i="0" u="none" strike="noStrike" kern="1200">
              <a:ln>
                <a:noFill/>
              </a:ln>
              <a:latin typeface="Arial" pitchFamily="18"/>
              <a:ea typeface="微软雅黑" pitchFamily="2"/>
              <a:cs typeface="Lucida Sans" pitchFamily="2"/>
            </a:endParaRPr>
          </a:p>
        </p:txBody>
      </p:sp>
      <p:sp>
        <p:nvSpPr>
          <p:cNvPr id="4" name="Espace réservé du pied de page 3"/>
          <p:cNvSpPr txBox="1">
            <a:spLocks noGrp="1"/>
          </p:cNvSpPr>
          <p:nvPr>
            <p:ph type="ftr" sz="quarter" idx="2"/>
          </p:nvPr>
        </p:nvSpPr>
        <p:spPr>
          <a:xfrm>
            <a:off x="0" y="10157400"/>
            <a:ext cx="3280680" cy="534240"/>
          </a:xfrm>
          <a:prstGeom prst="rect">
            <a:avLst/>
          </a:prstGeom>
          <a:noFill/>
          <a:ln>
            <a:noFill/>
          </a:ln>
        </p:spPr>
        <p:txBody>
          <a:bodyPr vert="horz" wrap="none" lIns="90000" tIns="45000" rIns="90000" bIns="45000" anchor="b" anchorCtr="0" compatLnSpc="0"/>
          <a:lstStyle/>
          <a:p>
            <a:pPr marL="0" marR="0" lvl="0" indent="0" rtl="0" hangingPunct="0">
              <a:lnSpc>
                <a:spcPct val="100000"/>
              </a:lnSpc>
              <a:spcBef>
                <a:spcPts val="0"/>
              </a:spcBef>
              <a:spcAft>
                <a:spcPts val="0"/>
              </a:spcAft>
              <a:buNone/>
              <a:tabLst/>
              <a:defRPr sz="1400"/>
            </a:pPr>
            <a:endParaRPr lang="fr-FR" sz="1400" b="0" i="0" u="none" strike="noStrike" kern="1200">
              <a:ln>
                <a:noFill/>
              </a:ln>
              <a:latin typeface="Arial" pitchFamily="18"/>
              <a:ea typeface="微软雅黑" pitchFamily="2"/>
              <a:cs typeface="Lucida Sans" pitchFamily="2"/>
            </a:endParaRPr>
          </a:p>
        </p:txBody>
      </p:sp>
      <p:sp>
        <p:nvSpPr>
          <p:cNvPr id="5" name="Espace réservé du numéro de diapositive 4"/>
          <p:cNvSpPr txBox="1">
            <a:spLocks noGrp="1"/>
          </p:cNvSpPr>
          <p:nvPr>
            <p:ph type="sldNum" sz="quarter" idx="3"/>
          </p:nvPr>
        </p:nvSpPr>
        <p:spPr>
          <a:xfrm>
            <a:off x="4278960" y="10157400"/>
            <a:ext cx="3280680" cy="534240"/>
          </a:xfrm>
          <a:prstGeom prst="rect">
            <a:avLst/>
          </a:prstGeom>
          <a:noFill/>
          <a:ln>
            <a:noFill/>
          </a:ln>
        </p:spPr>
        <p:txBody>
          <a:bodyPr vert="horz" wrap="none" lIns="90000" tIns="45000" rIns="90000" bIns="45000" anchor="b" anchorCtr="0" compatLnSpc="0"/>
          <a:lstStyle/>
          <a:p>
            <a:pPr marL="0" marR="0" lvl="0" indent="0" algn="r" rtl="0" hangingPunct="0">
              <a:lnSpc>
                <a:spcPct val="100000"/>
              </a:lnSpc>
              <a:spcBef>
                <a:spcPts val="0"/>
              </a:spcBef>
              <a:spcAft>
                <a:spcPts val="0"/>
              </a:spcAft>
              <a:buNone/>
              <a:tabLst/>
              <a:defRPr sz="1400"/>
            </a:pPr>
            <a:fld id="{1BA5CD4A-4080-4127-83AE-CC0DBD94F6E4}" type="slidenum">
              <a:t>‹N°›</a:t>
            </a:fld>
            <a:endParaRPr lang="fr-FR" sz="1400" b="0" i="0" u="none" strike="noStrike" kern="1200">
              <a:ln>
                <a:noFill/>
              </a:ln>
              <a:latin typeface="Arial" pitchFamily="18"/>
              <a:ea typeface="微软雅黑" pitchFamily="2"/>
              <a:cs typeface="Lucida Sans" pitchFamily="2"/>
            </a:endParaRPr>
          </a:p>
        </p:txBody>
      </p:sp>
    </p:spTree>
    <p:extLst>
      <p:ext uri="{BB962C8B-B14F-4D97-AF65-F5344CB8AC3E}">
        <p14:creationId xmlns:p14="http://schemas.microsoft.com/office/powerpoint/2010/main" val="1350631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Espace réservé des commentaires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fr-FR"/>
          </a:p>
        </p:txBody>
      </p:sp>
      <p:sp>
        <p:nvSpPr>
          <p:cNvPr id="4" name="Espace réservé de l'en-tête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rtl="0" hangingPunct="0">
              <a:buNone/>
              <a:tabLst/>
              <a:defRPr lang="fr-FR" sz="1400" kern="1200">
                <a:latin typeface="Times New Roman" pitchFamily="18"/>
                <a:ea typeface="宋体" pitchFamily="2"/>
                <a:cs typeface="Tahoma" pitchFamily="2"/>
              </a:defRPr>
            </a:lvl1pPr>
          </a:lstStyle>
          <a:p>
            <a:pPr lvl="0"/>
            <a:endParaRPr lang="fr-FR"/>
          </a:p>
        </p:txBody>
      </p:sp>
      <p:sp>
        <p:nvSpPr>
          <p:cNvPr id="5" name="Espace réservé de la date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rtl="0" hangingPunct="0">
              <a:buNone/>
              <a:tabLst/>
              <a:defRPr lang="fr-FR" sz="1400" kern="1200">
                <a:latin typeface="Times New Roman" pitchFamily="18"/>
                <a:ea typeface="宋体" pitchFamily="2"/>
                <a:cs typeface="Tahoma" pitchFamily="2"/>
              </a:defRPr>
            </a:lvl1pPr>
          </a:lstStyle>
          <a:p>
            <a:pPr lvl="0"/>
            <a:endParaRPr lang="fr-FR"/>
          </a:p>
        </p:txBody>
      </p:sp>
      <p:sp>
        <p:nvSpPr>
          <p:cNvPr id="6" name="Espace réservé du pied de page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rtl="0" hangingPunct="0">
              <a:buNone/>
              <a:tabLst/>
              <a:defRPr lang="fr-FR" sz="1400" kern="1200">
                <a:latin typeface="Times New Roman" pitchFamily="18"/>
                <a:ea typeface="宋体" pitchFamily="2"/>
                <a:cs typeface="Tahoma" pitchFamily="2"/>
              </a:defRPr>
            </a:lvl1pPr>
          </a:lstStyle>
          <a:p>
            <a:pPr lvl="0"/>
            <a:endParaRPr lang="fr-FR"/>
          </a:p>
        </p:txBody>
      </p:sp>
      <p:sp>
        <p:nvSpPr>
          <p:cNvPr id="7" name="Espace réservé du numéro de diapositive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rtl="0" hangingPunct="0">
              <a:buNone/>
              <a:tabLst/>
              <a:defRPr lang="fr-FR" sz="1400" kern="1200">
                <a:latin typeface="Times New Roman" pitchFamily="18"/>
                <a:ea typeface="宋体" pitchFamily="2"/>
                <a:cs typeface="Tahoma" pitchFamily="2"/>
              </a:defRPr>
            </a:lvl1pPr>
          </a:lstStyle>
          <a:p>
            <a:pPr lvl="0"/>
            <a:fld id="{05C413F5-11E5-44A3-B528-E4C3F2F0D578}" type="slidenum">
              <a:t>‹N°›</a:t>
            </a:fld>
            <a:endParaRPr lang="fr-FR"/>
          </a:p>
        </p:txBody>
      </p:sp>
    </p:spTree>
    <p:extLst>
      <p:ext uri="{BB962C8B-B14F-4D97-AF65-F5344CB8AC3E}">
        <p14:creationId xmlns:p14="http://schemas.microsoft.com/office/powerpoint/2010/main" val="3404226470"/>
      </p:ext>
    </p:extLst>
  </p:cSld>
  <p:clrMap bg1="lt1" tx1="dk1" bg2="lt2" tx2="dk2" accent1="accent1" accent2="accent2" accent3="accent3" accent4="accent4" accent5="accent5" accent6="accent6" hlink="hlink" folHlink="folHlink"/>
  <p:notesStyle>
    <a:lvl1pPr marL="216000" marR="0" indent="-216000" rtl="0" hangingPunct="0">
      <a:tabLst/>
      <a:defRPr lang="fr-FR" sz="2000" b="0" i="0" u="none" strike="noStrike" kern="1200">
        <a:ln>
          <a:noFill/>
        </a:ln>
        <a:latin typeface="Arial" pitchFamily="18"/>
        <a:ea typeface="微软雅黑" pitchFamily="2"/>
        <a:cs typeface="Lucida Sans"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spAutoFit/>
          </a:bodyPr>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Espace réservé des commentaires 2"/>
          <p:cNvSpPr txBox="1">
            <a:spLocks noGrp="1"/>
          </p:cNvSpPr>
          <p:nvPr>
            <p:ph type="body" sz="quarter"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755650" y="2347913"/>
            <a:ext cx="8569325" cy="1620837"/>
          </a:xfrm>
        </p:spPr>
        <p:txBody>
          <a:bodyPr/>
          <a:lstStyle/>
          <a:p>
            <a:r>
              <a:rPr lang="fr-FR" smtClean="0"/>
              <a:t>Modifiez le style du titre</a:t>
            </a:r>
            <a:endParaRPr lang="fr-FR"/>
          </a:p>
        </p:txBody>
      </p:sp>
      <p:sp>
        <p:nvSpPr>
          <p:cNvPr id="3" name="Sous-titre 2"/>
          <p:cNvSpPr>
            <a:spLocks noGrp="1"/>
          </p:cNvSpPr>
          <p:nvPr>
            <p:ph type="subTitle" idx="1"/>
          </p:nvPr>
        </p:nvSpPr>
        <p:spPr>
          <a:xfrm>
            <a:off x="1512888" y="4283075"/>
            <a:ext cx="7056437" cy="19319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BDAECC0F-AD77-4AC9-944E-2BCC1E9636A5}" type="slidenum">
              <a:t>‹N°›</a:t>
            </a:fld>
            <a:endParaRPr lang="fr-FR"/>
          </a:p>
        </p:txBody>
      </p:sp>
    </p:spTree>
    <p:extLst>
      <p:ext uri="{BB962C8B-B14F-4D97-AF65-F5344CB8AC3E}">
        <p14:creationId xmlns:p14="http://schemas.microsoft.com/office/powerpoint/2010/main" val="40578057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4B2CBC1A-54B9-4F20-98A6-B86D8C492CB1}" type="slidenum">
              <a:t>‹N°›</a:t>
            </a:fld>
            <a:endParaRPr lang="fr-FR"/>
          </a:p>
        </p:txBody>
      </p:sp>
    </p:spTree>
    <p:extLst>
      <p:ext uri="{BB962C8B-B14F-4D97-AF65-F5344CB8AC3E}">
        <p14:creationId xmlns:p14="http://schemas.microsoft.com/office/powerpoint/2010/main" val="163625336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308850" y="301625"/>
            <a:ext cx="2266950" cy="6456363"/>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503238" y="301625"/>
            <a:ext cx="6653212" cy="6456363"/>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31AE1032-0FDC-4897-A43A-36BE410E9ED4}" type="slidenum">
              <a:t>‹N°›</a:t>
            </a:fld>
            <a:endParaRPr lang="fr-FR"/>
          </a:p>
        </p:txBody>
      </p:sp>
    </p:spTree>
    <p:extLst>
      <p:ext uri="{BB962C8B-B14F-4D97-AF65-F5344CB8AC3E}">
        <p14:creationId xmlns:p14="http://schemas.microsoft.com/office/powerpoint/2010/main" val="261792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C63C92C9-1444-4464-9D5D-605C813824A5}" type="slidenum">
              <a:t>‹N°›</a:t>
            </a:fld>
            <a:endParaRPr lang="fr-FR"/>
          </a:p>
        </p:txBody>
      </p:sp>
    </p:spTree>
    <p:extLst>
      <p:ext uri="{BB962C8B-B14F-4D97-AF65-F5344CB8AC3E}">
        <p14:creationId xmlns:p14="http://schemas.microsoft.com/office/powerpoint/2010/main" val="381409591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96925" y="4857750"/>
            <a:ext cx="8567738" cy="1501775"/>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796925" y="3203575"/>
            <a:ext cx="8567738" cy="1654175"/>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pPr lvl="0"/>
            <a:endParaRPr lang="fr-FR"/>
          </a:p>
        </p:txBody>
      </p:sp>
      <p:sp>
        <p:nvSpPr>
          <p:cNvPr id="5" name="Espace réservé du pied de page 4"/>
          <p:cNvSpPr>
            <a:spLocks noGrp="1"/>
          </p:cNvSpPr>
          <p:nvPr>
            <p:ph type="ftr" sz="quarter" idx="11"/>
          </p:nvPr>
        </p:nvSpPr>
        <p:spPr/>
        <p:txBody>
          <a:bodyPr/>
          <a:lstStyle/>
          <a:p>
            <a:pPr lvl="0"/>
            <a:endParaRPr lang="fr-FR"/>
          </a:p>
        </p:txBody>
      </p:sp>
      <p:sp>
        <p:nvSpPr>
          <p:cNvPr id="6" name="Espace réservé du numéro de diapositive 5"/>
          <p:cNvSpPr>
            <a:spLocks noGrp="1"/>
          </p:cNvSpPr>
          <p:nvPr>
            <p:ph type="sldNum" sz="quarter" idx="12"/>
          </p:nvPr>
        </p:nvSpPr>
        <p:spPr/>
        <p:txBody>
          <a:bodyPr/>
          <a:lstStyle/>
          <a:p>
            <a:pPr lvl="0"/>
            <a:fld id="{349878B3-C9E4-4DB5-8F6C-E9221A9CD3E3}" type="slidenum">
              <a:t>‹N°›</a:t>
            </a:fld>
            <a:endParaRPr lang="fr-FR"/>
          </a:p>
        </p:txBody>
      </p:sp>
    </p:spTree>
    <p:extLst>
      <p:ext uri="{BB962C8B-B14F-4D97-AF65-F5344CB8AC3E}">
        <p14:creationId xmlns:p14="http://schemas.microsoft.com/office/powerpoint/2010/main" val="191106985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503238" y="1768475"/>
            <a:ext cx="4459287"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5114925" y="1768475"/>
            <a:ext cx="4460875" cy="49895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BFF9C706-C3F7-44B6-BBE7-CF0D711BE6AC}" type="slidenum">
              <a:t>‹N°›</a:t>
            </a:fld>
            <a:endParaRPr lang="fr-FR"/>
          </a:p>
        </p:txBody>
      </p:sp>
    </p:spTree>
    <p:extLst>
      <p:ext uri="{BB962C8B-B14F-4D97-AF65-F5344CB8AC3E}">
        <p14:creationId xmlns:p14="http://schemas.microsoft.com/office/powerpoint/2010/main" val="58834554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04825" y="303213"/>
            <a:ext cx="9072563" cy="1258887"/>
          </a:xfrm>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pPr lvl="0"/>
            <a:endParaRPr lang="fr-FR"/>
          </a:p>
        </p:txBody>
      </p:sp>
      <p:sp>
        <p:nvSpPr>
          <p:cNvPr id="8" name="Espace réservé du pied de page 7"/>
          <p:cNvSpPr>
            <a:spLocks noGrp="1"/>
          </p:cNvSpPr>
          <p:nvPr>
            <p:ph type="ftr" sz="quarter" idx="11"/>
          </p:nvPr>
        </p:nvSpPr>
        <p:spPr/>
        <p:txBody>
          <a:bodyPr/>
          <a:lstStyle/>
          <a:p>
            <a:pPr lvl="0"/>
            <a:endParaRPr lang="fr-FR"/>
          </a:p>
        </p:txBody>
      </p:sp>
      <p:sp>
        <p:nvSpPr>
          <p:cNvPr id="9" name="Espace réservé du numéro de diapositive 8"/>
          <p:cNvSpPr>
            <a:spLocks noGrp="1"/>
          </p:cNvSpPr>
          <p:nvPr>
            <p:ph type="sldNum" sz="quarter" idx="12"/>
          </p:nvPr>
        </p:nvSpPr>
        <p:spPr/>
        <p:txBody>
          <a:bodyPr/>
          <a:lstStyle/>
          <a:p>
            <a:pPr lvl="0"/>
            <a:fld id="{F7A58A39-43AC-439F-8700-FA5F21DC532B}" type="slidenum">
              <a:t>‹N°›</a:t>
            </a:fld>
            <a:endParaRPr lang="fr-FR"/>
          </a:p>
        </p:txBody>
      </p:sp>
    </p:spTree>
    <p:extLst>
      <p:ext uri="{BB962C8B-B14F-4D97-AF65-F5344CB8AC3E}">
        <p14:creationId xmlns:p14="http://schemas.microsoft.com/office/powerpoint/2010/main" val="355729100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pPr lvl="0"/>
            <a:endParaRPr lang="fr-FR"/>
          </a:p>
        </p:txBody>
      </p:sp>
      <p:sp>
        <p:nvSpPr>
          <p:cNvPr id="4" name="Espace réservé du pied de page 3"/>
          <p:cNvSpPr>
            <a:spLocks noGrp="1"/>
          </p:cNvSpPr>
          <p:nvPr>
            <p:ph type="ftr" sz="quarter" idx="11"/>
          </p:nvPr>
        </p:nvSpPr>
        <p:spPr/>
        <p:txBody>
          <a:bodyPr/>
          <a:lstStyle/>
          <a:p>
            <a:pPr lvl="0"/>
            <a:endParaRPr lang="fr-FR"/>
          </a:p>
        </p:txBody>
      </p:sp>
      <p:sp>
        <p:nvSpPr>
          <p:cNvPr id="5" name="Espace réservé du numéro de diapositive 4"/>
          <p:cNvSpPr>
            <a:spLocks noGrp="1"/>
          </p:cNvSpPr>
          <p:nvPr>
            <p:ph type="sldNum" sz="quarter" idx="12"/>
          </p:nvPr>
        </p:nvSpPr>
        <p:spPr/>
        <p:txBody>
          <a:bodyPr/>
          <a:lstStyle/>
          <a:p>
            <a:pPr lvl="0"/>
            <a:fld id="{374CEEEA-7E24-469A-8F75-28434A6DAE71}" type="slidenum">
              <a:t>‹N°›</a:t>
            </a:fld>
            <a:endParaRPr lang="fr-FR"/>
          </a:p>
        </p:txBody>
      </p:sp>
    </p:spTree>
    <p:extLst>
      <p:ext uri="{BB962C8B-B14F-4D97-AF65-F5344CB8AC3E}">
        <p14:creationId xmlns:p14="http://schemas.microsoft.com/office/powerpoint/2010/main" val="174911637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pPr lvl="0"/>
            <a:endParaRPr lang="fr-FR"/>
          </a:p>
        </p:txBody>
      </p:sp>
      <p:sp>
        <p:nvSpPr>
          <p:cNvPr id="3" name="Espace réservé du pied de page 2"/>
          <p:cNvSpPr>
            <a:spLocks noGrp="1"/>
          </p:cNvSpPr>
          <p:nvPr>
            <p:ph type="ftr" sz="quarter" idx="11"/>
          </p:nvPr>
        </p:nvSpPr>
        <p:spPr/>
        <p:txBody>
          <a:bodyPr/>
          <a:lstStyle/>
          <a:p>
            <a:pPr lvl="0"/>
            <a:endParaRPr lang="fr-FR"/>
          </a:p>
        </p:txBody>
      </p:sp>
      <p:sp>
        <p:nvSpPr>
          <p:cNvPr id="4" name="Espace réservé du numéro de diapositive 3"/>
          <p:cNvSpPr>
            <a:spLocks noGrp="1"/>
          </p:cNvSpPr>
          <p:nvPr>
            <p:ph type="sldNum" sz="quarter" idx="12"/>
          </p:nvPr>
        </p:nvSpPr>
        <p:spPr/>
        <p:txBody>
          <a:bodyPr/>
          <a:lstStyle/>
          <a:p>
            <a:pPr lvl="0"/>
            <a:fld id="{D571111A-1019-434B-B810-DCF26C6E8177}" type="slidenum">
              <a:t>‹N°›</a:t>
            </a:fld>
            <a:endParaRPr lang="fr-FR"/>
          </a:p>
        </p:txBody>
      </p:sp>
    </p:spTree>
    <p:extLst>
      <p:ext uri="{BB962C8B-B14F-4D97-AF65-F5344CB8AC3E}">
        <p14:creationId xmlns:p14="http://schemas.microsoft.com/office/powerpoint/2010/main" val="30707914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504825" y="301625"/>
            <a:ext cx="3316288" cy="1279525"/>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039C3771-0A28-49A9-8A23-38E851282DD3}" type="slidenum">
              <a:t>‹N°›</a:t>
            </a:fld>
            <a:endParaRPr lang="fr-FR"/>
          </a:p>
        </p:txBody>
      </p:sp>
    </p:spTree>
    <p:extLst>
      <p:ext uri="{BB962C8B-B14F-4D97-AF65-F5344CB8AC3E}">
        <p14:creationId xmlns:p14="http://schemas.microsoft.com/office/powerpoint/2010/main" val="6283603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976438" y="5291138"/>
            <a:ext cx="6048375" cy="625475"/>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pPr lvl="0"/>
            <a:endParaRPr lang="fr-FR"/>
          </a:p>
        </p:txBody>
      </p:sp>
      <p:sp>
        <p:nvSpPr>
          <p:cNvPr id="6" name="Espace réservé du pied de page 5"/>
          <p:cNvSpPr>
            <a:spLocks noGrp="1"/>
          </p:cNvSpPr>
          <p:nvPr>
            <p:ph type="ftr" sz="quarter" idx="11"/>
          </p:nvPr>
        </p:nvSpPr>
        <p:spPr/>
        <p:txBody>
          <a:bodyPr/>
          <a:lstStyle/>
          <a:p>
            <a:pPr lvl="0"/>
            <a:endParaRPr lang="fr-FR"/>
          </a:p>
        </p:txBody>
      </p:sp>
      <p:sp>
        <p:nvSpPr>
          <p:cNvPr id="7" name="Espace réservé du numéro de diapositive 6"/>
          <p:cNvSpPr>
            <a:spLocks noGrp="1"/>
          </p:cNvSpPr>
          <p:nvPr>
            <p:ph type="sldNum" sz="quarter" idx="12"/>
          </p:nvPr>
        </p:nvSpPr>
        <p:spPr/>
        <p:txBody>
          <a:bodyPr/>
          <a:lstStyle/>
          <a:p>
            <a:pPr lvl="0"/>
            <a:fld id="{22E66ECC-C1CF-4FF2-825C-C78AB6EE28F9}" type="slidenum">
              <a:t>‹N°›</a:t>
            </a:fld>
            <a:endParaRPr lang="fr-FR"/>
          </a:p>
        </p:txBody>
      </p:sp>
    </p:spTree>
    <p:extLst>
      <p:ext uri="{BB962C8B-B14F-4D97-AF65-F5344CB8AC3E}">
        <p14:creationId xmlns:p14="http://schemas.microsoft.com/office/powerpoint/2010/main" val="34351402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Espace réservé du titre 1"/>
          <p:cNvSpPr txBox="1">
            <a:spLocks noGrp="1"/>
          </p:cNvSpPr>
          <p:nvPr>
            <p:ph type="title"/>
          </p:nvPr>
        </p:nvSpPr>
        <p:spPr>
          <a:xfrm>
            <a:off x="503999" y="301320"/>
            <a:ext cx="9071640" cy="126216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Espace réservé du texte 2"/>
          <p:cNvSpPr txBox="1">
            <a:spLocks noGrp="1"/>
          </p:cNvSpPr>
          <p:nvPr>
            <p:ph type="body" idx="1"/>
          </p:nvPr>
        </p:nvSpPr>
        <p:spPr>
          <a:xfrm>
            <a:off x="503999" y="1769040"/>
            <a:ext cx="9071640" cy="4989240"/>
          </a:xfrm>
          <a:prstGeom prst="rect">
            <a:avLst/>
          </a:prstGeom>
          <a:noFill/>
          <a:ln>
            <a:noFill/>
          </a:ln>
        </p:spPr>
        <p:txBody>
          <a:bodyPr lIns="0" tIns="0" rIns="0" bIns="0"/>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txBox="1">
            <a:spLocks noGrp="1"/>
          </p:cNvSpPr>
          <p:nvPr>
            <p:ph type="dt" sz="half" idx="2"/>
          </p:nvPr>
        </p:nvSpPr>
        <p:spPr>
          <a:xfrm>
            <a:off x="503999" y="6887160"/>
            <a:ext cx="2348280" cy="521280"/>
          </a:xfrm>
          <a:prstGeom prst="rect">
            <a:avLst/>
          </a:prstGeom>
          <a:noFill/>
          <a:ln>
            <a:noFill/>
          </a:ln>
        </p:spPr>
        <p:txBody>
          <a:bodyPr lIns="0" tIns="0" rIns="0" bIns="0" anchorCtr="0"/>
          <a:lstStyle>
            <a:lvl1pPr lvl="0" rtl="0" hangingPunct="0">
              <a:buNone/>
              <a:tabLst/>
              <a:defRPr lang="fr-FR" sz="1400" kern="1200">
                <a:latin typeface="Times New Roman" pitchFamily="18"/>
                <a:ea typeface="宋体" pitchFamily="2"/>
                <a:cs typeface="Tahoma" pitchFamily="2"/>
              </a:defRPr>
            </a:lvl1pPr>
          </a:lstStyle>
          <a:p>
            <a:pPr lvl="0"/>
            <a:endParaRPr lang="fr-FR"/>
          </a:p>
        </p:txBody>
      </p:sp>
      <p:sp>
        <p:nvSpPr>
          <p:cNvPr id="5" name="Espace réservé du pied de page 4"/>
          <p:cNvSpPr txBox="1">
            <a:spLocks noGrp="1"/>
          </p:cNvSpPr>
          <p:nvPr>
            <p:ph type="ftr" sz="quarter" idx="3"/>
          </p:nvPr>
        </p:nvSpPr>
        <p:spPr>
          <a:xfrm>
            <a:off x="3447360" y="6887160"/>
            <a:ext cx="3195000" cy="521280"/>
          </a:xfrm>
          <a:prstGeom prst="rect">
            <a:avLst/>
          </a:prstGeom>
          <a:noFill/>
          <a:ln>
            <a:noFill/>
          </a:ln>
        </p:spPr>
        <p:txBody>
          <a:bodyPr lIns="0" tIns="0" rIns="0" bIns="0" anchorCtr="0"/>
          <a:lstStyle>
            <a:lvl1pPr lvl="0" algn="ctr" rtl="0" hangingPunct="0">
              <a:buNone/>
              <a:tabLst/>
              <a:defRPr lang="fr-FR" sz="1400" kern="1200">
                <a:latin typeface="Times New Roman" pitchFamily="18"/>
                <a:ea typeface="宋体" pitchFamily="2"/>
                <a:cs typeface="Tahoma" pitchFamily="2"/>
              </a:defRPr>
            </a:lvl1pPr>
          </a:lstStyle>
          <a:p>
            <a:pPr lvl="0"/>
            <a:endParaRPr lang="fr-FR"/>
          </a:p>
        </p:txBody>
      </p:sp>
      <p:sp>
        <p:nvSpPr>
          <p:cNvPr id="6" name="Espace réservé du numéro de diapositive 5"/>
          <p:cNvSpPr txBox="1">
            <a:spLocks noGrp="1"/>
          </p:cNvSpPr>
          <p:nvPr>
            <p:ph type="sldNum" sz="quarter" idx="4"/>
          </p:nvPr>
        </p:nvSpPr>
        <p:spPr>
          <a:xfrm>
            <a:off x="7227360" y="6887160"/>
            <a:ext cx="2348280" cy="521280"/>
          </a:xfrm>
          <a:prstGeom prst="rect">
            <a:avLst/>
          </a:prstGeom>
          <a:noFill/>
          <a:ln>
            <a:noFill/>
          </a:ln>
        </p:spPr>
        <p:txBody>
          <a:bodyPr lIns="0" tIns="0" rIns="0" bIns="0" anchorCtr="0"/>
          <a:lstStyle>
            <a:lvl1pPr lvl="0" algn="r" rtl="0" hangingPunct="0">
              <a:buNone/>
              <a:tabLst/>
              <a:defRPr lang="fr-FR" sz="1400" kern="1200">
                <a:latin typeface="Times New Roman" pitchFamily="18"/>
                <a:ea typeface="宋体" pitchFamily="2"/>
                <a:cs typeface="Tahoma" pitchFamily="2"/>
              </a:defRPr>
            </a:lvl1pPr>
          </a:lstStyle>
          <a:p>
            <a:pPr lvl="0"/>
            <a:fld id="{11513E01-0684-49EB-B0F3-44EE61E60DBD}" type="slidenum">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2000"/>
    </mc:Choice>
    <mc:Fallback>
      <p:transition spd="slow"/>
    </mc:Fallback>
  </mc:AlternateContent>
  <p:txStyles>
    <p:titleStyle>
      <a:lvl1pPr algn="ctr" rtl="0" hangingPunct="0">
        <a:tabLst/>
        <a:defRPr lang="fr-FR" sz="4400" b="0" i="0" u="none" strike="noStrike" kern="1200">
          <a:ln>
            <a:noFill/>
          </a:ln>
          <a:latin typeface="Arial" pitchFamily="18"/>
          <a:ea typeface="微软雅黑" pitchFamily="2"/>
          <a:cs typeface="Lucida Sans" pitchFamily="2"/>
        </a:defRPr>
      </a:lvl1pPr>
    </p:titleStyle>
    <p:bodyStyle>
      <a:lvl1pPr marL="0" marR="0" indent="0" rtl="0" hangingPunct="0">
        <a:spcBef>
          <a:spcPts val="0"/>
        </a:spcBef>
        <a:spcAft>
          <a:spcPts val="1414"/>
        </a:spcAft>
        <a:tabLst/>
        <a:defRPr lang="fr-FR" sz="3200" b="0" i="0" u="none" strike="noStrike" kern="1200">
          <a:ln>
            <a:noFill/>
          </a:ln>
          <a:latin typeface="Arial" pitchFamily="18"/>
          <a:ea typeface="微软雅黑" pitchFamily="2"/>
          <a:cs typeface="Lucida Sans" pitchFamily="2"/>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t>Système étoile/planète</a:t>
            </a:r>
          </a:p>
        </p:txBody>
      </p:sp>
      <p:sp>
        <p:nvSpPr>
          <p:cNvPr id="3" name="Espace réservé du texte 2"/>
          <p:cNvSpPr txBox="1">
            <a:spLocks noGrp="1"/>
          </p:cNvSpPr>
          <p:nvPr>
            <p:ph type="body" idx="4294967295"/>
          </p:nvPr>
        </p:nvSpPr>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a:t>Étoile/planète orbite autour du centre de masse fictif</a:t>
            </a:r>
          </a:p>
          <a:p>
            <a:pPr lvl="0"/>
            <a:r>
              <a:rPr lang="fr-FR"/>
              <a:t>Planète=&gt;des oscillations sur l'étoile=&gt;modifier la vitesse radiale de l'étoile</a:t>
            </a:r>
          </a:p>
        </p:txBody>
      </p:sp>
    </p:spTree>
  </p:cSld>
  <p:clrMapOvr>
    <a:masterClrMapping/>
  </p:clrMapOvr>
  <p:transition spd="med">
    <p:wipe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show="0">
  <p:cSld name="page1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Espace réservé du texte 2"/>
          <p:cNvSpPr txBox="1">
            <a:spLocks noGrp="1"/>
          </p:cNvSpPr>
          <p:nvPr>
            <p:ph type="body" idx="4294967295"/>
          </p:nvPr>
        </p:nvSpPr>
        <p:spPr>
          <a:xfrm>
            <a:off x="503999" y="1769040"/>
            <a:ext cx="9071640" cy="5134320"/>
          </a:xfrm>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sz="1800" dirty="0"/>
              <a:t>Maintenant nous allons voir ce que c'est l'effet </a:t>
            </a:r>
            <a:r>
              <a:rPr lang="fr-FR" sz="1800" dirty="0" err="1"/>
              <a:t>doppler.L’effet</a:t>
            </a:r>
            <a:r>
              <a:rPr lang="fr-FR" sz="1800" dirty="0"/>
              <a:t> Doppler est le phénomène qui implique le décalage de fréquence longueur d’onde qu’elle soit mécanique acoustique ou électromagnétique selon le changement de la distance de l’observateur entre l’émission et la réception de cette onde. Les conséquences sur une onde électromagnétique (lumière) : lors d’un mouvement relatif d’un corps par rapport à l’observateur ,on va observer un décalage de la fréquence de cette onde électromagnétique , ce qui va produire un décalage des raies spectrales ; vers le rouge si le corps s’éloigne et vers le bleu si il se rapproche.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pic>
        <p:nvPicPr>
          <p:cNvPr id="2" name=""/>
          <p:cNvPicPr>
            <a:picLocks noChangeAspect="1"/>
          </p:cNvPicPr>
          <p:nvPr/>
        </p:nvPicPr>
        <p:blipFill>
          <a:blip r:embed="rId3">
            <a:lum/>
            <a:alphaModFix/>
          </a:blip>
          <a:srcRect/>
          <a:stretch>
            <a:fillRect/>
          </a:stretch>
        </p:blipFill>
        <p:spPr>
          <a:xfrm>
            <a:off x="72000" y="161280"/>
            <a:ext cx="9504000" cy="6894720"/>
          </a:xfrm>
          <a:prstGeom prst="rect">
            <a:avLst/>
          </a:prstGeom>
          <a:noFill/>
          <a:ln>
            <a:noFill/>
          </a:ln>
        </p:spPr>
      </p:pic>
    </p:spTree>
  </p:cSld>
  <p:clrMapOvr>
    <a:masterClrMapping/>
  </p:clrMapOvr>
  <p:transition spd="med">
    <p:pull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0">
  <p:cSld name="page12">
    <p:spTree>
      <p:nvGrpSpPr>
        <p:cNvPr id="1" name=""/>
        <p:cNvGrpSpPr/>
        <p:nvPr/>
      </p:nvGrpSpPr>
      <p:grpSpPr>
        <a:xfrm>
          <a:off x="0" y="0"/>
          <a:ext cx="0" cy="0"/>
          <a:chOff x="0" y="0"/>
          <a:chExt cx="0" cy="0"/>
        </a:xfrm>
      </p:grpSpPr>
      <p:sp>
        <p:nvSpPr>
          <p:cNvPr id="2" name="ZoneTexte 1"/>
          <p:cNvSpPr txBox="1"/>
          <p:nvPr/>
        </p:nvSpPr>
        <p:spPr>
          <a:xfrm>
            <a:off x="-98640" y="1440000"/>
            <a:ext cx="10106640" cy="4039559"/>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b="0" i="0" u="none" strike="noStrike" kern="1200" dirty="0">
                <a:ln>
                  <a:noFill/>
                </a:ln>
                <a:latin typeface="Arial" pitchFamily="18"/>
                <a:ea typeface="微软雅黑" pitchFamily="2"/>
                <a:cs typeface="Lucida Sans" pitchFamily="2"/>
              </a:rPr>
              <a:t>Par ailleurs ,on ne pourrait pas observer le moindre décalage Doppler dans la lumière de l'étoile si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l'étoile </a:t>
            </a:r>
            <a:r>
              <a:rPr lang="fr-FR" b="0" i="0" u="none" strike="noStrike" kern="1200" dirty="0">
                <a:ln>
                  <a:noFill/>
                </a:ln>
                <a:latin typeface="Arial" pitchFamily="18"/>
                <a:ea typeface="微软雅黑" pitchFamily="2"/>
                <a:cs typeface="Lucida Sans" pitchFamily="2"/>
              </a:rPr>
              <a:t>n'est pas en mouvement</a:t>
            </a:r>
            <a:r>
              <a:rPr lang="fr-FR" b="0" i="0" u="none" strike="noStrike" kern="1200" dirty="0" smtClean="0">
                <a:ln>
                  <a:noFill/>
                </a:ln>
                <a:latin typeface="Arial" pitchFamily="18"/>
                <a:ea typeface="微软雅黑" pitchFamily="2"/>
                <a:cs typeface="Lucida Sans" pitchFamily="2"/>
              </a:rPr>
              <a:t>.</a:t>
            </a: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On </a:t>
            </a:r>
            <a:r>
              <a:rPr lang="fr-FR" b="0" i="0" u="none" strike="noStrike" kern="1200" dirty="0">
                <a:ln>
                  <a:noFill/>
                </a:ln>
                <a:latin typeface="Arial" pitchFamily="18"/>
                <a:ea typeface="微软雅黑" pitchFamily="2"/>
                <a:cs typeface="Lucida Sans" pitchFamily="2"/>
              </a:rPr>
              <a:t>a vu que plus la planète est massive plus le décalage de la lumière de l' étoile est grande et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plus </a:t>
            </a:r>
            <a:r>
              <a:rPr lang="fr-FR" b="0" i="0" u="none" strike="noStrike" kern="1200" dirty="0">
                <a:ln>
                  <a:noFill/>
                </a:ln>
                <a:latin typeface="Arial" pitchFamily="18"/>
                <a:ea typeface="微软雅黑" pitchFamily="2"/>
                <a:cs typeface="Lucida Sans" pitchFamily="2"/>
              </a:rPr>
              <a:t>la planète est éloignée de </a:t>
            </a:r>
            <a:r>
              <a:rPr lang="fr-FR" b="0" i="0" u="none" strike="noStrike" kern="1200" dirty="0" smtClean="0">
                <a:ln>
                  <a:noFill/>
                </a:ln>
                <a:latin typeface="Arial" pitchFamily="18"/>
                <a:ea typeface="微软雅黑" pitchFamily="2"/>
                <a:cs typeface="Lucida Sans" pitchFamily="2"/>
              </a:rPr>
              <a:t>l'étoile, plus </a:t>
            </a:r>
            <a:r>
              <a:rPr lang="fr-FR" b="0" i="0" u="none" strike="noStrike" kern="1200" dirty="0">
                <a:ln>
                  <a:noFill/>
                </a:ln>
                <a:latin typeface="Arial" pitchFamily="18"/>
                <a:ea typeface="微软雅黑" pitchFamily="2"/>
                <a:cs typeface="Lucida Sans" pitchFamily="2"/>
              </a:rPr>
              <a:t>le décalage de la lumière de l'étoile est petit ainsi on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peut </a:t>
            </a:r>
            <a:r>
              <a:rPr lang="fr-FR" b="0" i="0" u="none" strike="noStrike" kern="1200" dirty="0">
                <a:ln>
                  <a:noFill/>
                </a:ln>
                <a:latin typeface="Arial" pitchFamily="18"/>
                <a:ea typeface="微软雅黑" pitchFamily="2"/>
                <a:cs typeface="Lucida Sans" pitchFamily="2"/>
              </a:rPr>
              <a:t>penser que si la planète est très éloignée de l'étoile </a:t>
            </a:r>
            <a:r>
              <a:rPr lang="fr-FR" b="0" i="0" u="none" strike="noStrike" kern="1200" dirty="0" smtClean="0">
                <a:ln>
                  <a:noFill/>
                </a:ln>
                <a:latin typeface="Arial" pitchFamily="18"/>
                <a:ea typeface="微软雅黑" pitchFamily="2"/>
                <a:cs typeface="Lucida Sans" pitchFamily="2"/>
              </a:rPr>
              <a:t>et </a:t>
            </a:r>
            <a:r>
              <a:rPr lang="fr-FR" b="0" i="0" u="none" strike="noStrike" kern="1200" dirty="0">
                <a:ln>
                  <a:noFill/>
                </a:ln>
                <a:latin typeface="Arial" pitchFamily="18"/>
                <a:ea typeface="微软雅黑" pitchFamily="2"/>
                <a:cs typeface="Lucida Sans" pitchFamily="2"/>
              </a:rPr>
              <a:t>que la planète </a:t>
            </a:r>
            <a:r>
              <a:rPr lang="fr-FR" b="0" i="0" u="none" strike="noStrike" kern="1200" dirty="0" smtClean="0">
                <a:ln>
                  <a:noFill/>
                </a:ln>
                <a:latin typeface="Arial" pitchFamily="18"/>
                <a:ea typeface="微软雅黑" pitchFamily="2"/>
                <a:cs typeface="Lucida Sans" pitchFamily="2"/>
              </a:rPr>
              <a:t>a </a:t>
            </a:r>
            <a:r>
              <a:rPr lang="fr-FR" b="0" i="0" u="none" strike="noStrike" kern="1200" dirty="0">
                <a:ln>
                  <a:noFill/>
                </a:ln>
                <a:latin typeface="Arial" pitchFamily="18"/>
                <a:ea typeface="微软雅黑" pitchFamily="2"/>
                <a:cs typeface="Lucida Sans" pitchFamily="2"/>
              </a:rPr>
              <a:t>une masse très </a:t>
            </a:r>
            <a:r>
              <a:rPr lang="fr-FR" b="0" i="0" u="none" strike="noStrike" kern="1200" dirty="0" err="1" smtClean="0">
                <a:ln>
                  <a:noFill/>
                </a:ln>
                <a:latin typeface="Arial" pitchFamily="18"/>
                <a:ea typeface="微软雅黑" pitchFamily="2"/>
                <a:cs typeface="Lucida Sans" pitchFamily="2"/>
              </a:rPr>
              <a:t>très</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 </a:t>
            </a:r>
            <a:r>
              <a:rPr lang="fr-FR" b="0" i="0" u="none" strike="noStrike" kern="1200" dirty="0">
                <a:ln>
                  <a:noFill/>
                </a:ln>
                <a:latin typeface="Arial" pitchFamily="18"/>
                <a:ea typeface="微软雅黑" pitchFamily="2"/>
                <a:cs typeface="Lucida Sans" pitchFamily="2"/>
              </a:rPr>
              <a:t>faible par rapport à celle de l'étoile alors l'orbite de l'étoile sera tellement petit qu'on n'observera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pas </a:t>
            </a:r>
            <a:r>
              <a:rPr lang="fr-FR" b="0" i="0" u="none" strike="noStrike" kern="1200" dirty="0">
                <a:ln>
                  <a:noFill/>
                </a:ln>
                <a:latin typeface="Arial" pitchFamily="18"/>
                <a:ea typeface="微软雅黑" pitchFamily="2"/>
                <a:cs typeface="Lucida Sans" pitchFamily="2"/>
              </a:rPr>
              <a:t>de </a:t>
            </a:r>
            <a:r>
              <a:rPr lang="fr-FR" b="0" i="0" u="none" strike="noStrike" kern="1200" dirty="0" smtClean="0">
                <a:ln>
                  <a:noFill/>
                </a:ln>
                <a:latin typeface="Arial" pitchFamily="18"/>
                <a:ea typeface="微软雅黑" pitchFamily="2"/>
                <a:cs typeface="Lucida Sans" pitchFamily="2"/>
              </a:rPr>
              <a:t>décalage </a:t>
            </a:r>
            <a:r>
              <a:rPr lang="fr-FR" b="0" i="0" u="none" strike="noStrike" kern="1200" dirty="0">
                <a:ln>
                  <a:noFill/>
                </a:ln>
                <a:latin typeface="Arial" pitchFamily="18"/>
                <a:ea typeface="微软雅黑" pitchFamily="2"/>
                <a:cs typeface="Lucida Sans" pitchFamily="2"/>
              </a:rPr>
              <a:t>de la lumière de l'étoile.</a:t>
            </a:r>
          </a:p>
        </p:txBody>
      </p:sp>
    </p:spTree>
  </p:cSld>
  <p:clrMapOvr>
    <a:masterClrMapping/>
  </p:clrMapOvr>
  <p:transition spd="med">
    <p:pull dir="d"/>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t>Détermination de la vitesse radiale d'une étoile par effet Doppler</a:t>
            </a:r>
          </a:p>
        </p:txBody>
      </p:sp>
      <p:pic>
        <p:nvPicPr>
          <p:cNvPr id="3" name=""/>
          <p:cNvPicPr>
            <a:picLocks noGrp="1" noChangeAspect="1"/>
          </p:cNvPicPr>
          <p:nvPr>
            <p:ph type="pic" idx="4294967295"/>
          </p:nvPr>
        </p:nvPicPr>
        <p:blipFill>
          <a:blip r:embed="rId3">
            <a:lum/>
            <a:alphaModFix/>
          </a:blip>
          <a:srcRect/>
          <a:stretch>
            <a:fillRect/>
          </a:stretch>
        </p:blipFill>
        <p:spPr>
          <a:xfrm>
            <a:off x="360000" y="1840679"/>
            <a:ext cx="4896000" cy="3775320"/>
          </a:xfrm>
        </p:spPr>
      </p:pic>
      <p:sp>
        <p:nvSpPr>
          <p:cNvPr id="4" name="ZoneTexte 3"/>
          <p:cNvSpPr txBox="1"/>
          <p:nvPr/>
        </p:nvSpPr>
        <p:spPr>
          <a:xfrm>
            <a:off x="5565600" y="2088000"/>
            <a:ext cx="3688919" cy="17946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6000" b="0" i="0" u="none" strike="noStrike" kern="1200" baseline="0">
                <a:ln>
                  <a:noFill/>
                </a:ln>
                <a:latin typeface="Arial" pitchFamily="18"/>
                <a:ea typeface="微软雅黑" pitchFamily="2"/>
                <a:cs typeface="Lucida Sans" pitchFamily="2"/>
              </a:rPr>
              <a:t>Formule :</a:t>
            </a:r>
          </a:p>
          <a:p>
            <a:pPr marL="0" marR="0" lvl="0" indent="0" rtl="0" hangingPunct="0">
              <a:lnSpc>
                <a:spcPct val="100000"/>
              </a:lnSpc>
              <a:spcBef>
                <a:spcPts val="0"/>
              </a:spcBef>
              <a:spcAft>
                <a:spcPts val="0"/>
              </a:spcAft>
              <a:buNone/>
              <a:tabLst/>
            </a:pPr>
            <a:r>
              <a:rPr lang="fr-FR" sz="6000" b="0" i="0" u="none" strike="noStrike" kern="1200" baseline="0">
                <a:ln>
                  <a:noFill/>
                </a:ln>
                <a:latin typeface="Arial" pitchFamily="18"/>
                <a:ea typeface="微软雅黑" pitchFamily="2"/>
                <a:cs typeface="Lucida Sans" pitchFamily="2"/>
              </a:rPr>
              <a:t>Vr=c*Δ λ/λ</a:t>
            </a:r>
          </a:p>
        </p:txBody>
      </p:sp>
      <p:sp>
        <p:nvSpPr>
          <p:cNvPr id="5" name="ZoneTexte 4"/>
          <p:cNvSpPr txBox="1"/>
          <p:nvPr/>
        </p:nvSpPr>
        <p:spPr>
          <a:xfrm>
            <a:off x="5506560" y="4680000"/>
            <a:ext cx="3853439" cy="88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fr-FR" sz="2800" b="0" i="0" u="none" strike="noStrike" kern="1200">
                <a:ln>
                  <a:noFill/>
                </a:ln>
                <a:latin typeface="Arial" pitchFamily="18"/>
                <a:ea typeface="微软雅黑" pitchFamily="2"/>
                <a:cs typeface="Lucida Sans" pitchFamily="2"/>
              </a:rPr>
              <a:t>Vr=vitesse radiale</a:t>
            </a:r>
          </a:p>
          <a:p>
            <a:pPr marL="0" marR="0" lvl="0" indent="0" rtl="0" hangingPunct="0">
              <a:lnSpc>
                <a:spcPct val="100000"/>
              </a:lnSpc>
              <a:spcBef>
                <a:spcPts val="0"/>
              </a:spcBef>
              <a:spcAft>
                <a:spcPts val="0"/>
              </a:spcAft>
              <a:buNone/>
              <a:tabLst/>
            </a:pPr>
            <a:r>
              <a:rPr lang="fr-FR" sz="2800" b="0" i="0" u="none" strike="noStrike" kern="1200">
                <a:ln>
                  <a:noFill/>
                </a:ln>
                <a:latin typeface="Arial" pitchFamily="18"/>
                <a:ea typeface="微软雅黑" pitchFamily="2"/>
                <a:cs typeface="Lucida Sans" pitchFamily="2"/>
              </a:rPr>
              <a:t>c=célérité de la lumière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name="page14">
    <p:spTree>
      <p:nvGrpSpPr>
        <p:cNvPr id="1" name=""/>
        <p:cNvGrpSpPr/>
        <p:nvPr/>
      </p:nvGrpSpPr>
      <p:grpSpPr>
        <a:xfrm>
          <a:off x="0" y="0"/>
          <a:ext cx="0" cy="0"/>
          <a:chOff x="0" y="0"/>
          <a:chExt cx="0" cy="0"/>
        </a:xfrm>
      </p:grpSpPr>
      <p:sp>
        <p:nvSpPr>
          <p:cNvPr id="2" name="ZoneTexte 1"/>
          <p:cNvSpPr txBox="1"/>
          <p:nvPr/>
        </p:nvSpPr>
        <p:spPr>
          <a:xfrm>
            <a:off x="56520" y="607045"/>
            <a:ext cx="10167480" cy="37803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b="0" i="0" u="none" strike="noStrike" kern="1200" dirty="0">
                <a:ln>
                  <a:noFill/>
                </a:ln>
                <a:latin typeface="Arial" pitchFamily="18"/>
                <a:ea typeface="微软雅黑" pitchFamily="2"/>
                <a:cs typeface="Lucida Sans" pitchFamily="2"/>
              </a:rPr>
              <a:t>En </a:t>
            </a:r>
            <a:r>
              <a:rPr lang="fr-FR" b="0" i="0" u="none" strike="noStrike" kern="1200" dirty="0" err="1">
                <a:ln>
                  <a:noFill/>
                </a:ln>
                <a:latin typeface="Arial" pitchFamily="18"/>
                <a:ea typeface="微软雅黑" pitchFamily="2"/>
                <a:cs typeface="Lucida Sans" pitchFamily="2"/>
              </a:rPr>
              <a:t>effet,on</a:t>
            </a:r>
            <a:r>
              <a:rPr lang="fr-FR" b="0" i="0" u="none" strike="noStrike" kern="1200" dirty="0">
                <a:ln>
                  <a:noFill/>
                </a:ln>
                <a:latin typeface="Arial" pitchFamily="18"/>
                <a:ea typeface="微软雅黑" pitchFamily="2"/>
                <a:cs typeface="Lucida Sans" pitchFamily="2"/>
              </a:rPr>
              <a:t> observe dans le spectre d'une étoile des raies noires d'absorption correspondant à la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composition </a:t>
            </a:r>
            <a:r>
              <a:rPr lang="fr-FR" b="0" i="0" u="none" strike="noStrike" kern="1200" dirty="0">
                <a:ln>
                  <a:noFill/>
                </a:ln>
                <a:latin typeface="Arial" pitchFamily="18"/>
                <a:ea typeface="微软雅黑" pitchFamily="2"/>
                <a:cs typeface="Lucida Sans" pitchFamily="2"/>
              </a:rPr>
              <a:t>chimique de la chromosphère de l'étoile .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err="1" smtClean="0">
                <a:ln>
                  <a:noFill/>
                </a:ln>
                <a:latin typeface="Arial" pitchFamily="18"/>
                <a:ea typeface="微软雅黑" pitchFamily="2"/>
                <a:cs typeface="Lucida Sans" pitchFamily="2"/>
              </a:rPr>
              <a:t>Or,chaque</a:t>
            </a:r>
            <a:r>
              <a:rPr lang="fr-FR" b="0" i="0" u="none" strike="noStrike" kern="1200" dirty="0" smtClean="0">
                <a:ln>
                  <a:noFill/>
                </a:ln>
                <a:latin typeface="Arial" pitchFamily="18"/>
                <a:ea typeface="微软雅黑" pitchFamily="2"/>
                <a:cs typeface="Lucida Sans" pitchFamily="2"/>
              </a:rPr>
              <a:t> </a:t>
            </a:r>
            <a:r>
              <a:rPr lang="fr-FR" b="0" i="0" u="none" strike="noStrike" kern="1200" dirty="0">
                <a:ln>
                  <a:noFill/>
                </a:ln>
                <a:latin typeface="Arial" pitchFamily="18"/>
                <a:ea typeface="微软雅黑" pitchFamily="2"/>
                <a:cs typeface="Lucida Sans" pitchFamily="2"/>
              </a:rPr>
              <a:t>raie ou radiation est caractérisée par sa longueur d'onde λ .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On </a:t>
            </a:r>
            <a:r>
              <a:rPr lang="fr-FR" b="0" i="0" u="none" strike="noStrike" kern="1200" dirty="0">
                <a:ln>
                  <a:noFill/>
                </a:ln>
                <a:latin typeface="Arial" pitchFamily="18"/>
                <a:ea typeface="微软雅黑" pitchFamily="2"/>
                <a:cs typeface="Lucida Sans" pitchFamily="2"/>
              </a:rPr>
              <a:t>suppose un système double : une étoile et une </a:t>
            </a:r>
            <a:r>
              <a:rPr lang="fr-FR" b="0" i="0" u="none" strike="noStrike" kern="1200" dirty="0" err="1">
                <a:ln>
                  <a:noFill/>
                </a:ln>
                <a:latin typeface="Arial" pitchFamily="18"/>
                <a:ea typeface="微软雅黑" pitchFamily="2"/>
                <a:cs typeface="Lucida Sans" pitchFamily="2"/>
              </a:rPr>
              <a:t>exoplanète</a:t>
            </a:r>
            <a:r>
              <a:rPr lang="fr-FR" b="0" i="0" u="none" strike="noStrike" kern="1200" dirty="0">
                <a:ln>
                  <a:noFill/>
                </a:ln>
                <a:latin typeface="Arial" pitchFamily="18"/>
                <a:ea typeface="微软雅黑" pitchFamily="2"/>
                <a:cs typeface="Lucida Sans" pitchFamily="2"/>
              </a:rPr>
              <a:t> qui orbite toutes les deux autour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d’un </a:t>
            </a:r>
            <a:r>
              <a:rPr lang="fr-FR" b="0" i="0" u="none" strike="noStrike" kern="1200" dirty="0" err="1">
                <a:ln>
                  <a:noFill/>
                </a:ln>
                <a:latin typeface="Arial" pitchFamily="18"/>
                <a:ea typeface="微软雅黑" pitchFamily="2"/>
                <a:cs typeface="Lucida Sans" pitchFamily="2"/>
              </a:rPr>
              <a:t>d’un</a:t>
            </a:r>
            <a:r>
              <a:rPr lang="fr-FR" b="0" i="0" u="none" strike="noStrike" kern="1200" dirty="0">
                <a:ln>
                  <a:noFill/>
                </a:ln>
                <a:latin typeface="Arial" pitchFamily="18"/>
                <a:ea typeface="微软雅黑" pitchFamily="2"/>
                <a:cs typeface="Lucida Sans" pitchFamily="2"/>
              </a:rPr>
              <a:t> centre de masse fictif.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Si </a:t>
            </a:r>
            <a:r>
              <a:rPr lang="fr-FR" b="0" i="0" u="none" strike="noStrike" kern="1200" dirty="0">
                <a:ln>
                  <a:noFill/>
                </a:ln>
                <a:latin typeface="Arial" pitchFamily="18"/>
                <a:ea typeface="微软雅黑" pitchFamily="2"/>
                <a:cs typeface="Lucida Sans" pitchFamily="2"/>
              </a:rPr>
              <a:t>l'étoile est fixe</a:t>
            </a:r>
            <a:r>
              <a:rPr lang="fr-FR" b="0" i="0" u="none" strike="noStrike" kern="1200" dirty="0" smtClean="0">
                <a:ln>
                  <a:noFill/>
                </a:ln>
                <a:latin typeface="Arial" pitchFamily="18"/>
                <a:ea typeface="微软雅黑" pitchFamily="2"/>
                <a:cs typeface="Lucida Sans" pitchFamily="2"/>
              </a:rPr>
              <a:t>, ces </a:t>
            </a:r>
            <a:r>
              <a:rPr lang="fr-FR" b="0" i="0" u="none" strike="noStrike" kern="1200" dirty="0">
                <a:ln>
                  <a:noFill/>
                </a:ln>
                <a:latin typeface="Arial" pitchFamily="18"/>
                <a:ea typeface="微软雅黑" pitchFamily="2"/>
                <a:cs typeface="Lucida Sans" pitchFamily="2"/>
              </a:rPr>
              <a:t>raies noirs le sont aussi mais si l'étoile est en </a:t>
            </a:r>
            <a:r>
              <a:rPr lang="fr-FR" b="0" i="0" u="none" strike="noStrike" kern="1200" dirty="0" err="1">
                <a:ln>
                  <a:noFill/>
                </a:ln>
                <a:latin typeface="Arial" pitchFamily="18"/>
                <a:ea typeface="微软雅黑" pitchFamily="2"/>
                <a:cs typeface="Lucida Sans" pitchFamily="2"/>
              </a:rPr>
              <a:t>mouvement,alors</a:t>
            </a:r>
            <a:r>
              <a:rPr lang="fr-FR" b="0" i="0" u="none" strike="noStrike" kern="1200" dirty="0">
                <a:ln>
                  <a:noFill/>
                </a:ln>
                <a:latin typeface="Arial" pitchFamily="18"/>
                <a:ea typeface="微软雅黑" pitchFamily="2"/>
                <a:cs typeface="Lucida Sans" pitchFamily="2"/>
              </a:rPr>
              <a:t> les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fréquence </a:t>
            </a:r>
            <a:r>
              <a:rPr lang="fr-FR" b="0" i="0" u="none" strike="noStrike" kern="1200" dirty="0">
                <a:ln>
                  <a:noFill/>
                </a:ln>
                <a:latin typeface="Arial" pitchFamily="18"/>
                <a:ea typeface="微软雅黑" pitchFamily="2"/>
                <a:cs typeface="Lucida Sans" pitchFamily="2"/>
              </a:rPr>
              <a:t>(donc les longueurs d'onde)des raies absorbées sont modifiées</a:t>
            </a:r>
            <a:r>
              <a:rPr lang="fr-FR" b="0" i="0" u="none" strike="noStrike" kern="1200" dirty="0" smtClean="0">
                <a:ln>
                  <a:noFill/>
                </a:ln>
                <a:latin typeface="Arial" pitchFamily="18"/>
                <a:ea typeface="微软雅黑" pitchFamily="2"/>
                <a:cs typeface="Lucida Sans" pitchFamily="2"/>
              </a:rPr>
              <a:t>.</a:t>
            </a: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Celles-ci </a:t>
            </a:r>
            <a:r>
              <a:rPr lang="fr-FR" b="0" i="0" u="none" strike="noStrike" kern="1200" dirty="0">
                <a:ln>
                  <a:noFill/>
                </a:ln>
                <a:latin typeface="Arial" pitchFamily="18"/>
                <a:ea typeface="微软雅黑" pitchFamily="2"/>
                <a:cs typeface="Lucida Sans" pitchFamily="2"/>
              </a:rPr>
              <a:t>«se </a:t>
            </a:r>
            <a:r>
              <a:rPr lang="fr-FR" b="0" i="0" u="none" strike="noStrike" kern="1200" dirty="0" err="1">
                <a:ln>
                  <a:noFill/>
                </a:ln>
                <a:latin typeface="Arial" pitchFamily="18"/>
                <a:ea typeface="微软雅黑" pitchFamily="2"/>
                <a:cs typeface="Lucida Sans" pitchFamily="2"/>
              </a:rPr>
              <a:t>déplacent»dans</a:t>
            </a:r>
            <a:r>
              <a:rPr lang="fr-FR" b="0" i="0" u="none" strike="noStrike" kern="1200" dirty="0">
                <a:ln>
                  <a:noFill/>
                </a:ln>
                <a:latin typeface="Arial" pitchFamily="18"/>
                <a:ea typeface="微软雅黑" pitchFamily="2"/>
                <a:cs typeface="Lucida Sans" pitchFamily="2"/>
              </a:rPr>
              <a:t> le spectre visible de la lumière.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On </a:t>
            </a:r>
            <a:r>
              <a:rPr lang="fr-FR" b="0" i="0" u="none" strike="noStrike" kern="1200" dirty="0">
                <a:ln>
                  <a:noFill/>
                </a:ln>
                <a:latin typeface="Arial" pitchFamily="18"/>
                <a:ea typeface="微软雅黑" pitchFamily="2"/>
                <a:cs typeface="Lucida Sans" pitchFamily="2"/>
              </a:rPr>
              <a:t>appelle ce phénomène le «</a:t>
            </a:r>
            <a:r>
              <a:rPr lang="fr-FR" b="0" i="0" u="none" strike="noStrike" kern="1200" dirty="0" err="1">
                <a:ln>
                  <a:noFill/>
                </a:ln>
                <a:latin typeface="Arial" pitchFamily="18"/>
                <a:ea typeface="微软雅黑" pitchFamily="2"/>
                <a:cs typeface="Lucida Sans" pitchFamily="2"/>
              </a:rPr>
              <a:t>redshift»ou</a:t>
            </a:r>
            <a:r>
              <a:rPr lang="fr-FR" b="0" i="0" u="none" strike="noStrike" kern="1200" dirty="0">
                <a:ln>
                  <a:noFill/>
                </a:ln>
                <a:latin typeface="Arial" pitchFamily="18"/>
                <a:ea typeface="微软雅黑" pitchFamily="2"/>
                <a:cs typeface="Lucida Sans" pitchFamily="2"/>
              </a:rPr>
              <a:t> «</a:t>
            </a:r>
            <a:r>
              <a:rPr lang="fr-FR" b="0" i="0" u="none" strike="noStrike" kern="1200" dirty="0" err="1">
                <a:ln>
                  <a:noFill/>
                </a:ln>
                <a:latin typeface="Arial" pitchFamily="18"/>
                <a:ea typeface="微软雅黑" pitchFamily="2"/>
                <a:cs typeface="Lucida Sans" pitchFamily="2"/>
              </a:rPr>
              <a:t>blueshift</a:t>
            </a:r>
            <a:r>
              <a:rPr lang="fr-FR" b="0" i="0" u="none" strike="noStrike" kern="1200" dirty="0">
                <a:ln>
                  <a:noFill/>
                </a:ln>
                <a:latin typeface="Arial" pitchFamily="18"/>
                <a:ea typeface="微软雅黑" pitchFamily="2"/>
                <a:cs typeface="Lucida Sans" pitchFamily="2"/>
              </a:rPr>
              <a:t>».</a:t>
            </a:r>
          </a:p>
        </p:txBody>
      </p:sp>
      <p:sp>
        <p:nvSpPr>
          <p:cNvPr id="3" name="ZoneTexte 2"/>
          <p:cNvSpPr txBox="1"/>
          <p:nvPr/>
        </p:nvSpPr>
        <p:spPr>
          <a:xfrm>
            <a:off x="360000" y="4980960"/>
            <a:ext cx="8159040" cy="88020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b="0" i="0" u="none" strike="noStrike" kern="1200" dirty="0">
                <a:ln>
                  <a:noFill/>
                </a:ln>
                <a:latin typeface="Arial" pitchFamily="18"/>
                <a:ea typeface="微软雅黑" pitchFamily="2"/>
                <a:cs typeface="Lucida Sans" pitchFamily="2"/>
              </a:rPr>
              <a:t>Grâce à la formule: </a:t>
            </a:r>
            <a:r>
              <a:rPr lang="fr-FR" b="0" i="0" u="none" strike="noStrike" kern="1200" dirty="0" err="1">
                <a:ln>
                  <a:noFill/>
                </a:ln>
                <a:latin typeface="Arial" pitchFamily="18"/>
                <a:ea typeface="微软雅黑" pitchFamily="2"/>
                <a:cs typeface="Lucida Sans" pitchFamily="2"/>
              </a:rPr>
              <a:t>Vr</a:t>
            </a:r>
            <a:r>
              <a:rPr lang="fr-FR" b="0" i="0" u="none" strike="noStrike" kern="1200" dirty="0">
                <a:ln>
                  <a:noFill/>
                </a:ln>
                <a:latin typeface="Arial" pitchFamily="18"/>
                <a:ea typeface="微软雅黑" pitchFamily="2"/>
                <a:cs typeface="Lucida Sans" pitchFamily="2"/>
              </a:rPr>
              <a:t>=c*Δ λ/λ, on peut calculer facilement la vitesse radiale.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t>Vitesse radiale</a:t>
            </a:r>
          </a:p>
        </p:txBody>
      </p:sp>
      <p:sp>
        <p:nvSpPr>
          <p:cNvPr id="3" name="Espace réservé du texte 2"/>
          <p:cNvSpPr txBox="1">
            <a:spLocks noGrp="1"/>
          </p:cNvSpPr>
          <p:nvPr>
            <p:ph type="body" idx="4294967295"/>
          </p:nvPr>
        </p:nvSpPr>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a:t>C'est la projection de la vitesse de l'étoile sur la ligne de visée de l'observateur</a:t>
            </a:r>
          </a:p>
          <a:p>
            <a:pPr lvl="0"/>
            <a:r>
              <a:rPr lang="fr-FR"/>
              <a:t>Positive=&gt;s'éloigne</a:t>
            </a:r>
          </a:p>
          <a:p>
            <a:pPr lvl="0"/>
            <a:r>
              <a:rPr lang="fr-FR"/>
              <a:t>Négative=&gt;se rapproche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name="page16">
    <p:spTree>
      <p:nvGrpSpPr>
        <p:cNvPr id="1" name=""/>
        <p:cNvGrpSpPr/>
        <p:nvPr/>
      </p:nvGrpSpPr>
      <p:grpSpPr>
        <a:xfrm>
          <a:off x="0" y="0"/>
          <a:ext cx="0" cy="0"/>
          <a:chOff x="0" y="0"/>
          <a:chExt cx="0" cy="0"/>
        </a:xfrm>
      </p:grpSpPr>
      <p:sp>
        <p:nvSpPr>
          <p:cNvPr id="2" name="ZoneTexte 1"/>
          <p:cNvSpPr txBox="1"/>
          <p:nvPr/>
        </p:nvSpPr>
        <p:spPr>
          <a:xfrm>
            <a:off x="-4320" y="937080"/>
            <a:ext cx="10089000" cy="2744639"/>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sz="1800" b="0" i="0" u="none" strike="noStrike" kern="1200">
                <a:ln>
                  <a:noFill/>
                </a:ln>
                <a:latin typeface="Arial" pitchFamily="18"/>
                <a:ea typeface="微软雅黑" pitchFamily="2"/>
                <a:cs typeface="Lucida Sans" pitchFamily="2"/>
              </a:rPr>
              <a:t>La vitesse radiale est la projection de la vitesse de l'étoile sur la ligne de visée de l'observateur.</a:t>
            </a:r>
          </a:p>
          <a:p>
            <a:pPr marL="0" marR="0" lvl="0" indent="0" rtl="0" hangingPunct="0">
              <a:lnSpc>
                <a:spcPct val="100000"/>
              </a:lnSpc>
              <a:spcBef>
                <a:spcPts val="0"/>
              </a:spcBef>
              <a:spcAft>
                <a:spcPts val="0"/>
              </a:spcAft>
              <a:buSzPct val="45000"/>
              <a:buFont typeface="StarSymbol"/>
              <a:buChar char="●"/>
              <a:tabLst/>
            </a:pPr>
            <a:r>
              <a:rPr lang="fr-FR" sz="1800" b="0" i="0" u="none" strike="noStrike" kern="1200">
                <a:ln>
                  <a:noFill/>
                </a:ln>
                <a:latin typeface="Arial" pitchFamily="18"/>
                <a:ea typeface="微软雅黑" pitchFamily="2"/>
                <a:cs typeface="Lucida Sans" pitchFamily="2"/>
              </a:rPr>
              <a:t>La vitesse radiale de l'étoile peut être mesurée avec précision par l'intermédiaire de spectre.</a:t>
            </a:r>
          </a:p>
          <a:p>
            <a:pPr marL="0" marR="0" lvl="0" indent="0" rtl="0" hangingPunct="0">
              <a:lnSpc>
                <a:spcPct val="100000"/>
              </a:lnSpc>
              <a:spcBef>
                <a:spcPts val="0"/>
              </a:spcBef>
              <a:spcAft>
                <a:spcPts val="0"/>
              </a:spcAft>
              <a:buSzPct val="45000"/>
              <a:buFont typeface="StarSymbol"/>
              <a:buChar char="●"/>
              <a:tabLst/>
            </a:pPr>
            <a:r>
              <a:rPr lang="fr-FR" sz="1800" b="0" i="0" u="none" strike="noStrike" kern="1200">
                <a:ln>
                  <a:noFill/>
                </a:ln>
                <a:latin typeface="Arial" pitchFamily="18"/>
                <a:ea typeface="微软雅黑" pitchFamily="2"/>
                <a:cs typeface="Lucida Sans" pitchFamily="2"/>
              </a:rPr>
              <a:t>En comparant avec les longueurs d'onde du laboratoire,par convention , une vitesse radiale positive signifie que l'étoile s'éloigne, si elle est négative,alors l'étoile se rapproche.</a:t>
            </a:r>
          </a:p>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微软雅黑" pitchFamily="2"/>
              <a:cs typeface="Lucida Sans" pitchFamily="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pic>
        <p:nvPicPr>
          <p:cNvPr id="2" name=""/>
          <p:cNvPicPr>
            <a:picLocks noGrp="1" noChangeAspect="1"/>
          </p:cNvPicPr>
          <p:nvPr>
            <p:ph type="pic" idx="4294967295"/>
          </p:nvPr>
        </p:nvPicPr>
        <p:blipFill>
          <a:blip r:embed="rId3">
            <a:lum/>
            <a:alphaModFix/>
          </a:blip>
          <a:srcRect/>
          <a:stretch>
            <a:fillRect/>
          </a:stretch>
        </p:blipFill>
        <p:spPr>
          <a:xfrm>
            <a:off x="432000" y="1655999"/>
            <a:ext cx="9071640" cy="460800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name="page18">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Sous-titre 2"/>
          <p:cNvSpPr txBox="1">
            <a:spLocks noGrp="1"/>
          </p:cNvSpPr>
          <p:nvPr>
            <p:ph type="subTitle" idx="4294967295"/>
          </p:nvPr>
        </p:nvSpPr>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fr-FR" sz="2000" dirty="0"/>
              <a:t>La vitesse radiale de l'étoile quand elle s'éloigne est plus grande que la vitesse radiale</a:t>
            </a:r>
          </a:p>
          <a:p>
            <a:pPr marL="0" lvl="0" indent="0" algn="l">
              <a:buNone/>
            </a:pPr>
            <a:r>
              <a:rPr lang="fr-FR" sz="2000" dirty="0"/>
              <a:t>de l'étoile quand elle se rapproche.</a:t>
            </a:r>
          </a:p>
          <a:p>
            <a:pPr marL="0" lvl="0" indent="0" algn="l">
              <a:buNone/>
            </a:pPr>
            <a:r>
              <a:rPr lang="fr-FR" sz="2000" dirty="0"/>
              <a:t>En </a:t>
            </a:r>
            <a:r>
              <a:rPr lang="fr-FR" sz="2000" dirty="0" err="1"/>
              <a:t>effet,en</a:t>
            </a:r>
            <a:r>
              <a:rPr lang="fr-FR" sz="2000" dirty="0"/>
              <a:t> même temps que l'étoile orbite autour de son centre de </a:t>
            </a:r>
            <a:r>
              <a:rPr lang="fr-FR" sz="2000" dirty="0" err="1"/>
              <a:t>masse,le</a:t>
            </a:r>
            <a:r>
              <a:rPr lang="fr-FR" sz="2000" dirty="0"/>
              <a:t> système étoile/planète s'éloigne aussi</a:t>
            </a:r>
          </a:p>
          <a:p>
            <a:pPr marL="0" lvl="0" indent="0" algn="l">
              <a:buNone/>
            </a:pPr>
            <a:r>
              <a:rPr lang="fr-FR" sz="2000" dirty="0"/>
              <a:t>de nous à une vitesse </a:t>
            </a:r>
            <a:r>
              <a:rPr lang="fr-FR" sz="2000" dirty="0" err="1"/>
              <a:t>constante,donc</a:t>
            </a:r>
            <a:r>
              <a:rPr lang="fr-FR" sz="2000" dirty="0"/>
              <a:t> la vitesse radiale ne varie pas selon l'axe des abscisse mais une constant de vitesse qui est la</a:t>
            </a:r>
          </a:p>
          <a:p>
            <a:pPr marL="0" lvl="0" indent="0" algn="l">
              <a:buNone/>
            </a:pPr>
            <a:r>
              <a:rPr lang="fr-FR" sz="2000" dirty="0"/>
              <a:t>Vitesse d'éloignement du système étoile planète.</a:t>
            </a:r>
          </a:p>
        </p:txBody>
      </p:sp>
    </p:spTree>
  </p:cSld>
  <p:clrMapOvr>
    <a:masterClrMapping/>
  </p:clrMapOvr>
  <p:transition spd="med">
    <p:pull dir="d"/>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u="sng">
                <a:solidFill>
                  <a:srgbClr val="000000"/>
                </a:solidFill>
              </a:rPr>
              <a:t>Les intérêts de cette méthode ?</a:t>
            </a:r>
          </a:p>
        </p:txBody>
      </p:sp>
      <p:sp>
        <p:nvSpPr>
          <p:cNvPr id="3" name="Espace réservé du texte 2"/>
          <p:cNvSpPr txBox="1">
            <a:spLocks noGrp="1"/>
          </p:cNvSpPr>
          <p:nvPr>
            <p:ph type="body" idx="4294967295"/>
          </p:nvPr>
        </p:nvSpPr>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a:t>Estimer la distance d'une exoplanète par rapport à son étoile grâce au décalage des raies</a:t>
            </a:r>
          </a:p>
          <a:p>
            <a:pPr lvl="0"/>
            <a:r>
              <a:rPr lang="fr-FR"/>
              <a:t>Connaître la période orbitale de cette exoplanète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name="page2">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Espace réservé du texte 2"/>
          <p:cNvSpPr txBox="1">
            <a:spLocks noGrp="1"/>
          </p:cNvSpPr>
          <p:nvPr>
            <p:ph type="body" idx="4294967295"/>
          </p:nvPr>
        </p:nvSpPr>
        <p:spPr>
          <a:xfrm>
            <a:off x="503999" y="1769040"/>
            <a:ext cx="9071640" cy="5313960"/>
          </a:xfrm>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sz="1800" dirty="0"/>
              <a:t>Pour une étoile ,il y a souvent une planète qui l'accompagne .Elles tournent tous les deux autour d’un centre de masse commun. Ces deux objets mettent le même temps pour parcourir leurs orbites car elles sont toujours à l'opposée de l'un et de l'autre donc si l'étoile fait la moitié de son orbite alors la planète extrasolaire fait aussi la moitié de son orbite.</a:t>
            </a:r>
          </a:p>
          <a:p>
            <a:pPr lvl="0"/>
            <a:r>
              <a:rPr lang="fr-FR" sz="1800" dirty="0"/>
              <a:t>D’après la troisième loi de </a:t>
            </a:r>
            <a:r>
              <a:rPr lang="fr-FR" sz="1800" dirty="0" err="1"/>
              <a:t>Newton:L'action</a:t>
            </a:r>
            <a:r>
              <a:rPr lang="fr-FR" sz="1800" dirty="0"/>
              <a:t> est toujours égale à la </a:t>
            </a:r>
            <a:r>
              <a:rPr lang="fr-FR" sz="1800" dirty="0" err="1"/>
              <a:t>réaction;c'est-à-dire</a:t>
            </a:r>
            <a:r>
              <a:rPr lang="fr-FR" sz="1800" dirty="0"/>
              <a:t> que les actions de deux corps l'un sur l'autre sont toujours égales et de sens </a:t>
            </a:r>
            <a:r>
              <a:rPr lang="fr-FR" sz="1800" dirty="0" err="1"/>
              <a:t>contraires.Donc</a:t>
            </a:r>
            <a:r>
              <a:rPr lang="fr-FR" sz="1800" dirty="0"/>
              <a:t> les forces gravitationnelles qui exercent sur le planète et l’étoile sont égales et de sens contraires.</a:t>
            </a:r>
          </a:p>
        </p:txBody>
      </p:sp>
      <p:sp>
        <p:nvSpPr>
          <p:cNvPr id="4" name="ZoneTexte 3"/>
          <p:cNvSpPr txBox="1"/>
          <p:nvPr/>
        </p:nvSpPr>
        <p:spPr>
          <a:xfrm>
            <a:off x="75240" y="139680"/>
            <a:ext cx="9071640" cy="1262160"/>
          </a:xfrm>
          <a:prstGeom prst="rect">
            <a:avLst/>
          </a:prstGeom>
          <a:noFill/>
          <a:ln>
            <a:noFill/>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微软雅黑" pitchFamily="2"/>
              <a:cs typeface="Lucida Sans" pitchFamily="2"/>
            </a:endParaRPr>
          </a:p>
        </p:txBody>
      </p:sp>
    </p:spTree>
  </p:cSld>
  <p:clrMapOvr>
    <a:masterClrMapping/>
  </p:clrMapOvr>
  <p:transition spd="med">
    <p:wipe dir="d"/>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name="page2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Espace réservé du texte 2"/>
          <p:cNvSpPr txBox="1">
            <a:spLocks noGrp="1"/>
          </p:cNvSpPr>
          <p:nvPr>
            <p:ph type="body" idx="4294967295"/>
          </p:nvPr>
        </p:nvSpPr>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dirty="0"/>
              <a:t>Le principal intérêt est que grâce au graphique du décalage des raies on peut estimer la distance de la </a:t>
            </a:r>
            <a:r>
              <a:rPr lang="fr-FR" dirty="0" err="1"/>
              <a:t>la</a:t>
            </a:r>
            <a:r>
              <a:rPr lang="fr-FR" dirty="0"/>
              <a:t> planète par rapport à son étoile ,en effet plus le décalage est grande plus la distance entre l'étoile et planète est petite .De plus  on peut connaître la période orbitale de cette </a:t>
            </a:r>
            <a:r>
              <a:rPr lang="fr-FR" dirty="0" err="1"/>
              <a:t>exoplanète</a:t>
            </a:r>
            <a:r>
              <a:rPr lang="fr-FR" dirty="0"/>
              <a:t> car le décalage des raies est périodique.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t>En quoi cette méthode est elle limité ?</a:t>
            </a:r>
          </a:p>
        </p:txBody>
      </p:sp>
      <p:pic>
        <p:nvPicPr>
          <p:cNvPr id="3" name=""/>
          <p:cNvPicPr>
            <a:picLocks noChangeAspect="1"/>
          </p:cNvPicPr>
          <p:nvPr/>
        </p:nvPicPr>
        <p:blipFill>
          <a:blip r:embed="rId3">
            <a:lum/>
            <a:alphaModFix/>
          </a:blip>
          <a:srcRect/>
          <a:stretch>
            <a:fillRect/>
          </a:stretch>
        </p:blipFill>
        <p:spPr>
          <a:xfrm>
            <a:off x="871200" y="2027880"/>
            <a:ext cx="8128799" cy="445212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name="page22">
    <p:spTree>
      <p:nvGrpSpPr>
        <p:cNvPr id="1" name=""/>
        <p:cNvGrpSpPr/>
        <p:nvPr/>
      </p:nvGrpSpPr>
      <p:grpSpPr>
        <a:xfrm>
          <a:off x="0" y="0"/>
          <a:ext cx="0" cy="0"/>
          <a:chOff x="0" y="0"/>
          <a:chExt cx="0" cy="0"/>
        </a:xfrm>
      </p:grpSpPr>
      <p:sp>
        <p:nvSpPr>
          <p:cNvPr id="2" name="ZoneTexte 1"/>
          <p:cNvSpPr txBox="1"/>
          <p:nvPr/>
        </p:nvSpPr>
        <p:spPr>
          <a:xfrm>
            <a:off x="-19800" y="6840"/>
            <a:ext cx="10123200" cy="52095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endParaRPr lang="fr-FR" dirty="0">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Si </a:t>
            </a:r>
            <a:r>
              <a:rPr lang="fr-FR" b="0" i="0" u="none" strike="noStrike" kern="1200" dirty="0">
                <a:ln>
                  <a:noFill/>
                </a:ln>
                <a:latin typeface="Arial" pitchFamily="18"/>
                <a:ea typeface="微软雅黑" pitchFamily="2"/>
                <a:cs typeface="Lucida Sans" pitchFamily="2"/>
              </a:rPr>
              <a:t>on observe un système comportant deux astre a 90° de leur orbites il est impossible de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détecter </a:t>
            </a:r>
            <a:r>
              <a:rPr lang="fr-FR" b="0" i="0" u="none" strike="noStrike" kern="1200" dirty="0">
                <a:ln>
                  <a:noFill/>
                </a:ln>
                <a:latin typeface="Arial" pitchFamily="18"/>
                <a:ea typeface="微软雅黑" pitchFamily="2"/>
                <a:cs typeface="Lucida Sans" pitchFamily="2"/>
              </a:rPr>
              <a:t>un décalage des raies spectrale car la vitesse radiale est nulle à tout instant.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L’</a:t>
            </a:r>
            <a:r>
              <a:rPr lang="fr-FR" b="0" i="0" u="none" strike="noStrike" kern="1200" dirty="0" err="1" smtClean="0">
                <a:ln>
                  <a:noFill/>
                </a:ln>
                <a:latin typeface="Arial" pitchFamily="18"/>
                <a:ea typeface="微软雅黑" pitchFamily="2"/>
                <a:cs typeface="Lucida Sans" pitchFamily="2"/>
              </a:rPr>
              <a:t>exoplanète</a:t>
            </a:r>
            <a:r>
              <a:rPr lang="fr-FR" b="0" i="0" u="none" strike="noStrike" kern="1200" dirty="0" smtClean="0">
                <a:ln>
                  <a:noFill/>
                </a:ln>
                <a:latin typeface="Arial" pitchFamily="18"/>
                <a:ea typeface="微软雅黑" pitchFamily="2"/>
                <a:cs typeface="Lucida Sans" pitchFamily="2"/>
              </a:rPr>
              <a:t> </a:t>
            </a:r>
            <a:r>
              <a:rPr lang="fr-FR" b="0" i="0" u="none" strike="noStrike" kern="1200" dirty="0">
                <a:ln>
                  <a:noFill/>
                </a:ln>
                <a:latin typeface="Arial" pitchFamily="18"/>
                <a:ea typeface="微软雅黑" pitchFamily="2"/>
                <a:cs typeface="Lucida Sans" pitchFamily="2"/>
              </a:rPr>
              <a:t>qu’on souhaite détecter a aussi besoin d’avoir une certaine masse par rapport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à </a:t>
            </a:r>
            <a:r>
              <a:rPr lang="fr-FR" b="0" i="0" u="none" strike="noStrike" kern="1200" dirty="0">
                <a:ln>
                  <a:noFill/>
                </a:ln>
                <a:latin typeface="Arial" pitchFamily="18"/>
                <a:ea typeface="微软雅黑" pitchFamily="2"/>
                <a:cs typeface="Lucida Sans" pitchFamily="2"/>
              </a:rPr>
              <a:t>l’étoile ,si la masse est trop faible les oscillation provoquer sur l’étoile seront trop peu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importantes </a:t>
            </a:r>
            <a:r>
              <a:rPr lang="fr-FR" b="0" i="0" u="none" strike="noStrike" kern="1200" dirty="0">
                <a:ln>
                  <a:noFill/>
                </a:ln>
                <a:latin typeface="Arial" pitchFamily="18"/>
                <a:ea typeface="微软雅黑" pitchFamily="2"/>
                <a:cs typeface="Lucida Sans" pitchFamily="2"/>
              </a:rPr>
              <a:t>pour être détecté , c’est aussi le cas si la planète est trop loin de son étoile.</a:t>
            </a:r>
          </a:p>
        </p:txBody>
      </p:sp>
      <p:sp>
        <p:nvSpPr>
          <p:cNvPr id="3" name="ZoneTexte 2"/>
          <p:cNvSpPr txBox="1"/>
          <p:nvPr/>
        </p:nvSpPr>
        <p:spPr>
          <a:xfrm>
            <a:off x="-72000" y="5472000"/>
            <a:ext cx="10126440" cy="1449719"/>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b="0" i="0" u="none" strike="noStrike" kern="1200" dirty="0">
                <a:ln>
                  <a:noFill/>
                </a:ln>
                <a:latin typeface="Arial" pitchFamily="18"/>
                <a:ea typeface="微软雅黑" pitchFamily="2"/>
                <a:cs typeface="Lucida Sans" pitchFamily="2"/>
              </a:rPr>
              <a:t>Conclusion :Cette méthode de détection nécessite une très grande stabilité du spectrographe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dans </a:t>
            </a:r>
            <a:r>
              <a:rPr lang="fr-FR" b="0" i="0" u="none" strike="noStrike" kern="1200" dirty="0">
                <a:ln>
                  <a:noFill/>
                </a:ln>
                <a:latin typeface="Arial" pitchFamily="18"/>
                <a:ea typeface="微软雅黑" pitchFamily="2"/>
                <a:cs typeface="Lucida Sans" pitchFamily="2"/>
              </a:rPr>
              <a:t>le temps ainsi qu'une résolution spectrale assez grande, ce qui ne permet pas de l’utiliser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sur </a:t>
            </a:r>
            <a:r>
              <a:rPr lang="fr-FR" b="0" i="0" u="none" strike="noStrike" kern="1200" dirty="0">
                <a:ln>
                  <a:noFill/>
                </a:ln>
                <a:latin typeface="Arial" pitchFamily="18"/>
                <a:ea typeface="微软雅黑" pitchFamily="2"/>
                <a:cs typeface="Lucida Sans" pitchFamily="2"/>
              </a:rPr>
              <a:t>des étoile très lumineuse.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t>En quoi consiste la méthode de transit ?</a:t>
            </a:r>
          </a:p>
        </p:txBody>
      </p:sp>
      <p:sp>
        <p:nvSpPr>
          <p:cNvPr id="3" name="Espace réservé du texte 2"/>
          <p:cNvSpPr txBox="1">
            <a:spLocks noGrp="1"/>
          </p:cNvSpPr>
          <p:nvPr>
            <p:ph type="body" idx="4294967295"/>
          </p:nvPr>
        </p:nvSpPr>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a:t>Étudier de façon indirecte la luminosité d'une étoile</a:t>
            </a:r>
          </a:p>
          <a:p>
            <a:pPr lvl="0"/>
            <a:r>
              <a:rPr lang="fr-FR"/>
              <a:t>Planète=&gt;légère baisse de luminosité périodique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0">
  <p:cSld name="page24">
    <p:spTree>
      <p:nvGrpSpPr>
        <p:cNvPr id="1" name=""/>
        <p:cNvGrpSpPr/>
        <p:nvPr/>
      </p:nvGrpSpPr>
      <p:grpSpPr>
        <a:xfrm>
          <a:off x="0" y="0"/>
          <a:ext cx="0" cy="0"/>
          <a:chOff x="0" y="0"/>
          <a:chExt cx="0" cy="0"/>
        </a:xfrm>
      </p:grpSpPr>
      <p:sp>
        <p:nvSpPr>
          <p:cNvPr id="2" name="ZoneTexte 1"/>
          <p:cNvSpPr txBox="1"/>
          <p:nvPr/>
        </p:nvSpPr>
        <p:spPr>
          <a:xfrm>
            <a:off x="131760" y="3095279"/>
            <a:ext cx="9816840" cy="23043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b="0" i="0" u="none" strike="noStrike" kern="1200" dirty="0">
                <a:ln>
                  <a:noFill/>
                </a:ln>
                <a:latin typeface="Arial" pitchFamily="18"/>
                <a:ea typeface="微软雅黑" pitchFamily="2"/>
                <a:cs typeface="Lucida Sans" pitchFamily="2"/>
              </a:rPr>
              <a:t>La méthode de transit consiste à étudier de façon indirecte la luminosité d’une étoile avec un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télescope </a:t>
            </a:r>
            <a:r>
              <a:rPr lang="fr-FR" b="0" i="0" u="none" strike="noStrike" kern="1200" dirty="0">
                <a:ln>
                  <a:noFill/>
                </a:ln>
                <a:latin typeface="Arial" pitchFamily="18"/>
                <a:ea typeface="微软雅黑" pitchFamily="2"/>
                <a:cs typeface="Lucida Sans" pitchFamily="2"/>
              </a:rPr>
              <a:t>spatiale qui va détecter si il y a une légère baisse de luminosité lorsqu'une planète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se </a:t>
            </a:r>
            <a:r>
              <a:rPr lang="fr-FR" b="0" i="0" u="none" strike="noStrike" kern="1200" dirty="0">
                <a:ln>
                  <a:noFill/>
                </a:ln>
                <a:latin typeface="Arial" pitchFamily="18"/>
                <a:ea typeface="微软雅黑" pitchFamily="2"/>
                <a:cs typeface="Lucida Sans" pitchFamily="2"/>
              </a:rPr>
              <a:t>trouve entre le points d’observation et l’étoile si la baisse de luminosité est périodique on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peut </a:t>
            </a:r>
            <a:r>
              <a:rPr lang="fr-FR" b="0" i="0" u="none" strike="noStrike" kern="1200" dirty="0">
                <a:ln>
                  <a:noFill/>
                </a:ln>
                <a:latin typeface="Arial" pitchFamily="18"/>
                <a:ea typeface="微软雅黑" pitchFamily="2"/>
                <a:cs typeface="Lucida Sans" pitchFamily="2"/>
              </a:rPr>
              <a:t>émettre une hypothèse qu’une planète est en orbite autour de cette étoile.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u="sng"/>
              <a:t>Les intérêts de cette méthode ?</a:t>
            </a:r>
          </a:p>
        </p:txBody>
      </p:sp>
      <p:sp>
        <p:nvSpPr>
          <p:cNvPr id="3" name="Espace réservé du texte 2"/>
          <p:cNvSpPr txBox="1">
            <a:spLocks noGrp="1"/>
          </p:cNvSpPr>
          <p:nvPr>
            <p:ph type="body" idx="4294967295"/>
          </p:nvPr>
        </p:nvSpPr>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a:t>Période de transit = période de révolution de la planète</a:t>
            </a:r>
          </a:p>
          <a:p>
            <a:pPr lvl="0"/>
            <a:r>
              <a:rPr lang="fr-FR"/>
              <a:t>Profondeur de transit =taille de la planète</a:t>
            </a:r>
          </a:p>
          <a:p>
            <a:pPr lvl="0"/>
            <a:r>
              <a:rPr lang="fr-FR"/>
              <a:t>Ne nécessite pas de trop grande télescope</a:t>
            </a:r>
          </a:p>
          <a:p>
            <a:pPr lvl="0"/>
            <a:r>
              <a:rPr lang="fr-FR"/>
              <a:t>Planète=&gt;baisse de luminosité périodique</a:t>
            </a:r>
          </a:p>
          <a:p>
            <a:pPr lvl="0"/>
            <a:r>
              <a:rPr lang="fr-FR"/>
              <a:t>Baisse importante=&gt;planète grande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name="page26">
    <p:spTree>
      <p:nvGrpSpPr>
        <p:cNvPr id="1" name=""/>
        <p:cNvGrpSpPr/>
        <p:nvPr/>
      </p:nvGrpSpPr>
      <p:grpSpPr>
        <a:xfrm>
          <a:off x="0" y="0"/>
          <a:ext cx="0" cy="0"/>
          <a:chOff x="0" y="0"/>
          <a:chExt cx="0" cy="0"/>
        </a:xfrm>
      </p:grpSpPr>
      <p:sp>
        <p:nvSpPr>
          <p:cNvPr id="2" name="ZoneTexte 1"/>
          <p:cNvSpPr txBox="1"/>
          <p:nvPr/>
        </p:nvSpPr>
        <p:spPr>
          <a:xfrm>
            <a:off x="-23760" y="3533760"/>
            <a:ext cx="10127880" cy="1372319"/>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sz="1800" b="0" i="0" u="none" strike="noStrike" kern="1200" dirty="0">
                <a:ln>
                  <a:noFill/>
                </a:ln>
                <a:latin typeface="Arial" pitchFamily="18"/>
                <a:ea typeface="微软雅黑" pitchFamily="2"/>
                <a:cs typeface="Lucida Sans" pitchFamily="2"/>
              </a:rPr>
              <a:t>La méthode de transit nous donne plusieurs informations : </a:t>
            </a:r>
            <a:endParaRPr lang="fr-FR" sz="1800"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sz="1800" b="0" i="0" u="none" strike="noStrike" kern="1200" dirty="0" smtClean="0">
                <a:ln>
                  <a:noFill/>
                </a:ln>
                <a:latin typeface="Arial" pitchFamily="18"/>
                <a:ea typeface="微软雅黑" pitchFamily="2"/>
                <a:cs typeface="Lucida Sans" pitchFamily="2"/>
              </a:rPr>
              <a:t>La </a:t>
            </a:r>
            <a:r>
              <a:rPr lang="fr-FR" sz="1800" b="0" i="0" u="none" strike="noStrike" kern="1200" dirty="0">
                <a:ln>
                  <a:noFill/>
                </a:ln>
                <a:latin typeface="Arial" pitchFamily="18"/>
                <a:ea typeface="微软雅黑" pitchFamily="2"/>
                <a:cs typeface="Lucida Sans" pitchFamily="2"/>
              </a:rPr>
              <a:t>période de transit qui correspond au temps qui correspond à la période de révolution de </a:t>
            </a:r>
            <a:r>
              <a:rPr lang="fr-FR" sz="1800" b="0" i="0" u="none" strike="noStrike" kern="1200" dirty="0" smtClean="0">
                <a:ln>
                  <a:noFill/>
                </a:ln>
                <a:latin typeface="Arial" pitchFamily="18"/>
                <a:ea typeface="微软雅黑" pitchFamily="2"/>
                <a:cs typeface="Lucida Sans" pitchFamily="2"/>
              </a:rPr>
              <a:t>la</a:t>
            </a:r>
          </a:p>
          <a:p>
            <a:pPr marL="0" marR="0" lvl="0" indent="0" rtl="0" hangingPunct="0">
              <a:lnSpc>
                <a:spcPct val="100000"/>
              </a:lnSpc>
              <a:spcBef>
                <a:spcPts val="0"/>
              </a:spcBef>
              <a:spcAft>
                <a:spcPts val="0"/>
              </a:spcAft>
              <a:buNone/>
              <a:tabLst/>
            </a:pPr>
            <a:r>
              <a:rPr lang="fr-FR" sz="1800" b="0" i="0" u="none" strike="noStrike" kern="1200" dirty="0" smtClean="0">
                <a:ln>
                  <a:noFill/>
                </a:ln>
                <a:latin typeface="Arial" pitchFamily="18"/>
                <a:ea typeface="微软雅黑" pitchFamily="2"/>
                <a:cs typeface="Lucida Sans" pitchFamily="2"/>
              </a:rPr>
              <a:t> </a:t>
            </a:r>
            <a:r>
              <a:rPr lang="fr-FR" sz="1800" b="0" i="0" u="none" strike="noStrike" kern="1200" dirty="0">
                <a:ln>
                  <a:noFill/>
                </a:ln>
                <a:latin typeface="Arial" pitchFamily="18"/>
                <a:ea typeface="微软雅黑" pitchFamily="2"/>
                <a:cs typeface="Lucida Sans" pitchFamily="2"/>
              </a:rPr>
              <a:t>planète autour de l’étoile . La profondeur de transit qui est la variation de luminosité apparente </a:t>
            </a:r>
            <a:endParaRPr lang="fr-FR" sz="1800"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sz="1800" b="0" i="0" u="none" strike="noStrike" kern="1200" dirty="0" smtClean="0">
                <a:ln>
                  <a:noFill/>
                </a:ln>
                <a:latin typeface="Arial" pitchFamily="18"/>
                <a:ea typeface="微软雅黑" pitchFamily="2"/>
                <a:cs typeface="Lucida Sans" pitchFamily="2"/>
              </a:rPr>
              <a:t>de </a:t>
            </a:r>
            <a:r>
              <a:rPr lang="fr-FR" sz="1800" b="0" i="0" u="none" strike="noStrike" kern="1200" dirty="0">
                <a:ln>
                  <a:noFill/>
                </a:ln>
                <a:latin typeface="Arial" pitchFamily="18"/>
                <a:ea typeface="微软雅黑" pitchFamily="2"/>
                <a:cs typeface="Lucida Sans" pitchFamily="2"/>
              </a:rPr>
              <a:t>l'étoile du fait du transit, dont on peut déduire le rapport du diamètre apparent de la planète </a:t>
            </a:r>
            <a:endParaRPr lang="fr-FR" sz="1800"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sz="1800" b="0" i="0" u="none" strike="noStrike" kern="1200" dirty="0" smtClean="0">
                <a:ln>
                  <a:noFill/>
                </a:ln>
                <a:latin typeface="Arial" pitchFamily="18"/>
                <a:ea typeface="微软雅黑" pitchFamily="2"/>
                <a:cs typeface="Lucida Sans" pitchFamily="2"/>
              </a:rPr>
              <a:t>sur </a:t>
            </a:r>
            <a:r>
              <a:rPr lang="fr-FR" sz="1800" b="0" i="0" u="none" strike="noStrike" kern="1200" dirty="0">
                <a:ln>
                  <a:noFill/>
                </a:ln>
                <a:latin typeface="Arial" pitchFamily="18"/>
                <a:ea typeface="微软雅黑" pitchFamily="2"/>
                <a:cs typeface="Lucida Sans" pitchFamily="2"/>
              </a:rPr>
              <a:t>le diamètre apparent de l'étoile. C’est une méthode qui ne nécessite pas de trop grand télescope.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000" u="sng">
                <a:solidFill>
                  <a:srgbClr val="000000"/>
                </a:solidFill>
              </a:rPr>
              <a:t>En quoi cette méthode est elle limite ?</a:t>
            </a:r>
          </a:p>
        </p:txBody>
      </p:sp>
      <p:sp>
        <p:nvSpPr>
          <p:cNvPr id="3" name="Espace réservé du texte 2"/>
          <p:cNvSpPr txBox="1">
            <a:spLocks noGrp="1"/>
          </p:cNvSpPr>
          <p:nvPr>
            <p:ph type="body" idx="4294967295"/>
          </p:nvPr>
        </p:nvSpPr>
        <p:spPr/>
        <p:txBody>
          <a:bodyPr>
            <a:spAutoFit/>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marL="0" lvl="0" indent="0">
              <a:buNone/>
            </a:pPr>
            <a:endParaRPr lang="fr-FR"/>
          </a:p>
          <a:p>
            <a:pPr lvl="0">
              <a:buNone/>
            </a:pPr>
            <a:r>
              <a:rPr lang="fr-FR"/>
              <a:t>-Difficile d'avoir un angle favorable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name="page28">
    <p:spTree>
      <p:nvGrpSpPr>
        <p:cNvPr id="1" name=""/>
        <p:cNvGrpSpPr/>
        <p:nvPr/>
      </p:nvGrpSpPr>
      <p:grpSpPr>
        <a:xfrm>
          <a:off x="0" y="0"/>
          <a:ext cx="0" cy="0"/>
          <a:chOff x="0" y="0"/>
          <a:chExt cx="0" cy="0"/>
        </a:xfrm>
      </p:grpSpPr>
      <p:sp>
        <p:nvSpPr>
          <p:cNvPr id="2" name="ZoneTexte 1"/>
          <p:cNvSpPr txBox="1"/>
          <p:nvPr/>
        </p:nvSpPr>
        <p:spPr>
          <a:xfrm>
            <a:off x="-69480" y="3790079"/>
            <a:ext cx="10219320" cy="85968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sz="1800" b="0" i="0" u="none" strike="noStrike" kern="1200" dirty="0">
                <a:ln>
                  <a:noFill/>
                </a:ln>
                <a:latin typeface="Arial" pitchFamily="18"/>
                <a:ea typeface="微软雅黑" pitchFamily="2"/>
                <a:cs typeface="Lucida Sans" pitchFamily="2"/>
              </a:rPr>
              <a:t>Il est assez rare de pouvoir observer une planète d’un angle favorable pour avoir une ligne </a:t>
            </a:r>
            <a:endParaRPr lang="fr-FR" sz="1800"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sz="1800" b="0" i="0" u="none" strike="noStrike" kern="1200" dirty="0" smtClean="0">
                <a:ln>
                  <a:noFill/>
                </a:ln>
                <a:latin typeface="Arial" pitchFamily="18"/>
                <a:ea typeface="微软雅黑" pitchFamily="2"/>
                <a:cs typeface="Lucida Sans" pitchFamily="2"/>
              </a:rPr>
              <a:t>de </a:t>
            </a:r>
            <a:r>
              <a:rPr lang="fr-FR" sz="1800" b="0" i="0" u="none" strike="noStrike" kern="1200" dirty="0">
                <a:ln>
                  <a:noFill/>
                </a:ln>
                <a:latin typeface="Arial" pitchFamily="18"/>
                <a:ea typeface="微软雅黑" pitchFamily="2"/>
                <a:cs typeface="Lucida Sans" pitchFamily="2"/>
              </a:rPr>
              <a:t>visée qui comprend l’</a:t>
            </a:r>
            <a:r>
              <a:rPr lang="fr-FR" sz="1800" b="0" i="0" u="none" strike="noStrike" kern="1200" dirty="0" err="1">
                <a:ln>
                  <a:noFill/>
                </a:ln>
                <a:latin typeface="Arial" pitchFamily="18"/>
                <a:ea typeface="微软雅黑" pitchFamily="2"/>
                <a:cs typeface="Lucida Sans" pitchFamily="2"/>
              </a:rPr>
              <a:t>exoplanète</a:t>
            </a:r>
            <a:r>
              <a:rPr lang="fr-FR" sz="1800" b="0" i="0" u="none" strike="noStrike" kern="1200" dirty="0">
                <a:ln>
                  <a:noFill/>
                </a:ln>
                <a:latin typeface="Arial" pitchFamily="18"/>
                <a:ea typeface="微软雅黑" pitchFamily="2"/>
                <a:cs typeface="Lucida Sans" pitchFamily="2"/>
              </a:rPr>
              <a:t> et son étoile . </a:t>
            </a:r>
            <a:endParaRPr lang="fr-FR" sz="1800"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sz="1800" b="0" i="0" u="none" strike="noStrike" kern="1200" dirty="0" smtClean="0">
                <a:ln>
                  <a:noFill/>
                </a:ln>
                <a:latin typeface="Arial" pitchFamily="18"/>
                <a:ea typeface="微软雅黑" pitchFamily="2"/>
                <a:cs typeface="Lucida Sans" pitchFamily="2"/>
              </a:rPr>
              <a:t>Il </a:t>
            </a:r>
            <a:r>
              <a:rPr lang="fr-FR" sz="1800" b="0" i="0" u="none" strike="noStrike" kern="1200" dirty="0">
                <a:ln>
                  <a:noFill/>
                </a:ln>
                <a:latin typeface="Arial" pitchFamily="18"/>
                <a:ea typeface="微软雅黑" pitchFamily="2"/>
                <a:cs typeface="Lucida Sans" pitchFamily="2"/>
              </a:rPr>
              <a:t>est aussi parfois nécessaire d’attendre de nombreuses années selon la période orbital </a:t>
            </a:r>
            <a:r>
              <a:rPr lang="fr-FR" sz="1800" b="0" i="0" u="none" strike="noStrike" kern="1200" dirty="0" smtClean="0">
                <a:ln>
                  <a:noFill/>
                </a:ln>
                <a:latin typeface="Arial" pitchFamily="18"/>
                <a:ea typeface="微软雅黑" pitchFamily="2"/>
                <a:cs typeface="Lucida Sans" pitchFamily="2"/>
              </a:rPr>
              <a:t>de</a:t>
            </a:r>
          </a:p>
          <a:p>
            <a:pPr marL="0" marR="0" lvl="0" indent="0" rtl="0" hangingPunct="0">
              <a:lnSpc>
                <a:spcPct val="100000"/>
              </a:lnSpc>
              <a:spcBef>
                <a:spcPts val="0"/>
              </a:spcBef>
              <a:spcAft>
                <a:spcPts val="0"/>
              </a:spcAft>
              <a:buNone/>
              <a:tabLst/>
            </a:pPr>
            <a:r>
              <a:rPr lang="fr-FR" sz="1800" b="0" i="0" u="none" strike="noStrike" kern="1200" dirty="0" smtClean="0">
                <a:ln>
                  <a:noFill/>
                </a:ln>
                <a:latin typeface="Arial" pitchFamily="18"/>
                <a:ea typeface="微软雅黑" pitchFamily="2"/>
                <a:cs typeface="Lucida Sans" pitchFamily="2"/>
              </a:rPr>
              <a:t> </a:t>
            </a:r>
            <a:r>
              <a:rPr lang="fr-FR" sz="1800" b="0" i="0" u="none" strike="noStrike" kern="1200" dirty="0">
                <a:ln>
                  <a:noFill/>
                </a:ln>
                <a:latin typeface="Arial" pitchFamily="18"/>
                <a:ea typeface="微软雅黑" pitchFamily="2"/>
                <a:cs typeface="Lucida Sans" pitchFamily="2"/>
              </a:rPr>
              <a:t>la planète pour qu’elle passe devant l’étoile.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pic>
        <p:nvPicPr>
          <p:cNvPr id="2" name=""/>
          <p:cNvPicPr>
            <a:picLocks noGrp="1" noChangeAspect="1"/>
          </p:cNvPicPr>
          <p:nvPr>
            <p:ph type="pic" idx="4294967295"/>
          </p:nvPr>
        </p:nvPicPr>
        <p:blipFill>
          <a:blip r:embed="rId3">
            <a:lum/>
            <a:alphaModFix/>
          </a:blip>
          <a:srcRect/>
          <a:stretch>
            <a:fillRect/>
          </a:stretch>
        </p:blipFill>
        <p:spPr>
          <a:xfrm>
            <a:off x="792000" y="626760"/>
            <a:ext cx="8583480" cy="498924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re 1"/>
          <p:cNvSpPr txBox="1">
            <a:spLocks noGrp="1"/>
          </p:cNvSpPr>
          <p:nvPr>
            <p:ph type="title" idx="4294967295"/>
          </p:nvPr>
        </p:nvSpPr>
        <p:spPr>
          <a:xfrm>
            <a:off x="503999" y="-5040"/>
            <a:ext cx="9071640" cy="1875240"/>
          </a:xfrm>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t>Méthode du détection d'une exoplanète :</a:t>
            </a:r>
            <a:br>
              <a:rPr lang="fr-FR"/>
            </a:br>
            <a:r>
              <a:rPr lang="fr-FR"/>
              <a:t>Les vitesses radiales et transit</a:t>
            </a:r>
          </a:p>
        </p:txBody>
      </p:sp>
      <p:sp>
        <p:nvSpPr>
          <p:cNvPr id="3" name="Espace réservé du texte 2"/>
          <p:cNvSpPr txBox="1">
            <a:spLocks noGrp="1"/>
          </p:cNvSpPr>
          <p:nvPr>
            <p:ph type="body" idx="4294967295"/>
          </p:nvPr>
        </p:nvSpPr>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buNone/>
            </a:pPr>
            <a:endParaRPr lang="fr-FR" dirty="0"/>
          </a:p>
          <a:p>
            <a:pPr lvl="0"/>
            <a:r>
              <a:rPr lang="fr-FR" dirty="0"/>
              <a:t>Difficile d'observer directement une </a:t>
            </a:r>
            <a:r>
              <a:rPr lang="fr-FR" dirty="0" err="1"/>
              <a:t>exoplanète</a:t>
            </a:r>
            <a:r>
              <a:rPr lang="fr-FR" dirty="0"/>
              <a:t> à cause de la lumière de son étoile</a:t>
            </a:r>
          </a:p>
          <a:p>
            <a:pPr lvl="0"/>
            <a:endParaRPr lang="fr-FR" dirty="0"/>
          </a:p>
          <a:p>
            <a:pPr lvl="0"/>
            <a:r>
              <a:rPr lang="fr-FR" dirty="0"/>
              <a:t>Mais la présence d'une </a:t>
            </a:r>
            <a:r>
              <a:rPr lang="fr-FR" dirty="0" err="1"/>
              <a:t>exoplanète</a:t>
            </a:r>
            <a:r>
              <a:rPr lang="fr-FR" dirty="0"/>
              <a:t> induit à un légère déplacement de son étoile</a:t>
            </a:r>
          </a:p>
          <a:p>
            <a:pPr lvl="0"/>
            <a:endParaRPr lang="fr-FR" dirty="0"/>
          </a:p>
        </p:txBody>
      </p:sp>
    </p:spTree>
  </p:cSld>
  <p:clrMapOvr>
    <a:masterClrMapping/>
  </p:clrMapOvr>
  <p:transition spd="med">
    <p:push dir="u"/>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0">
  <p:cSld name="page30">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Sous-titre 2"/>
          <p:cNvSpPr txBox="1">
            <a:spLocks noGrp="1"/>
          </p:cNvSpPr>
          <p:nvPr>
            <p:ph type="subTitle" idx="4294967295"/>
          </p:nvPr>
        </p:nvSpPr>
        <p:spPr>
          <a:xfrm>
            <a:off x="503999" y="1769040"/>
            <a:ext cx="9071640" cy="5756760"/>
          </a:xfrm>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fr-FR" sz="1800" dirty="0"/>
              <a:t>On peut voir sur le graphique 3 courbes de couleurs </a:t>
            </a:r>
            <a:r>
              <a:rPr lang="fr-FR" sz="1800" dirty="0" err="1"/>
              <a:t>différentes.Les</a:t>
            </a:r>
            <a:r>
              <a:rPr lang="fr-FR" sz="1800" dirty="0"/>
              <a:t> courbes rouge et verte ne varient pas </a:t>
            </a:r>
            <a:r>
              <a:rPr lang="fr-FR" sz="1800" dirty="0" err="1"/>
              <a:t>beaucoup,donc</a:t>
            </a:r>
            <a:r>
              <a:rPr lang="fr-FR" sz="1800" dirty="0"/>
              <a:t> ces étoiles n'ont pas d'</a:t>
            </a:r>
            <a:r>
              <a:rPr lang="fr-FR" sz="1800" dirty="0" err="1"/>
              <a:t>exoplanètes</a:t>
            </a:r>
            <a:r>
              <a:rPr lang="fr-FR" sz="1800" dirty="0"/>
              <a:t> donc elles servent de </a:t>
            </a:r>
            <a:r>
              <a:rPr lang="fr-FR" sz="1800" dirty="0" err="1"/>
              <a:t>références.Pour</a:t>
            </a:r>
            <a:r>
              <a:rPr lang="fr-FR" sz="1800" dirty="0"/>
              <a:t> la courbe bleu ,l'intensité a fortement diminué en t=8 et reste constant pendant jusqu'à t=16 soit 112 minutes(durée de la transit),c'est donc le moment où la planète passe devant son étoile.</a:t>
            </a:r>
          </a:p>
          <a:p>
            <a:pPr marL="0" lvl="0" indent="0" algn="l">
              <a:buNone/>
            </a:pPr>
            <a:r>
              <a:rPr lang="fr-FR" sz="1200" b="1" dirty="0"/>
              <a:t>Ne pas lire ça :</a:t>
            </a:r>
          </a:p>
          <a:p>
            <a:pPr marL="0" lvl="0" indent="0" algn="l">
              <a:buNone/>
            </a:pPr>
            <a:r>
              <a:rPr lang="fr-FR" sz="1200" dirty="0" err="1"/>
              <a:t>Étoile:HD</a:t>
            </a:r>
            <a:r>
              <a:rPr lang="fr-FR" sz="1200" dirty="0"/>
              <a:t> 189733a</a:t>
            </a:r>
          </a:p>
          <a:p>
            <a:pPr marL="0" lvl="0" indent="0" algn="l">
              <a:buNone/>
            </a:pPr>
            <a:r>
              <a:rPr lang="fr-FR" sz="1200" dirty="0"/>
              <a:t>La planète se trouve dans la constellation du petit renard, à proximité de la nébuleuse </a:t>
            </a:r>
            <a:r>
              <a:rPr lang="fr-FR" sz="1200" dirty="0" err="1"/>
              <a:t>Dumbell</a:t>
            </a:r>
            <a:r>
              <a:rPr lang="fr-FR" sz="1200" dirty="0"/>
              <a:t> M27.</a:t>
            </a:r>
          </a:p>
          <a:p>
            <a:pPr marL="0" lvl="0" indent="0" algn="l">
              <a:buNone/>
            </a:pPr>
            <a:r>
              <a:rPr lang="fr-FR" sz="1200" i="1" dirty="0"/>
              <a:t>Nom:</a:t>
            </a:r>
            <a:r>
              <a:rPr lang="fr-FR" sz="1200" dirty="0"/>
              <a:t> HD 189733b</a:t>
            </a:r>
          </a:p>
          <a:p>
            <a:pPr marL="0" lvl="0" indent="0" algn="l">
              <a:buNone/>
            </a:pPr>
            <a:r>
              <a:rPr lang="fr-FR" sz="1200" i="1" dirty="0"/>
              <a:t>Période de rotation:</a:t>
            </a:r>
            <a:r>
              <a:rPr lang="fr-FR" sz="1200" dirty="0"/>
              <a:t> 2.2 jours</a:t>
            </a:r>
          </a:p>
          <a:p>
            <a:pPr marL="0" lvl="0" indent="0" algn="l">
              <a:buNone/>
            </a:pPr>
            <a:r>
              <a:rPr lang="fr-FR" sz="1200" dirty="0"/>
              <a:t>Masse: 1.15 fois la masse de Jupiter</a:t>
            </a:r>
          </a:p>
          <a:p>
            <a:pPr marL="0" lvl="0" indent="0" algn="l">
              <a:buNone/>
            </a:pPr>
            <a:r>
              <a:rPr lang="fr-FR" sz="1200" dirty="0"/>
              <a:t>Rayon: 1.26 fois le rayon de Jupiter</a:t>
            </a:r>
          </a:p>
          <a:p>
            <a:pPr marL="0" lvl="0" indent="0" algn="l">
              <a:buNone/>
            </a:pPr>
            <a:r>
              <a:rPr lang="fr-FR" sz="1200" i="1" dirty="0"/>
              <a:t>Catégorie: </a:t>
            </a:r>
            <a:r>
              <a:rPr lang="fr-FR" sz="1200" dirty="0"/>
              <a:t>Jupiter Chaud</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name="page4">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Espace réservé du texte 2"/>
          <p:cNvSpPr txBox="1">
            <a:spLocks noGrp="1"/>
          </p:cNvSpPr>
          <p:nvPr>
            <p:ph type="body" idx="4294967295"/>
          </p:nvPr>
        </p:nvSpPr>
        <p:spPr>
          <a:xfrm>
            <a:off x="503999" y="1769040"/>
            <a:ext cx="9071640" cy="5826960"/>
          </a:xfrm>
        </p:spPr>
        <p:txBody>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lvl="0"/>
            <a:r>
              <a:rPr lang="fr-FR" sz="1800" dirty="0"/>
              <a:t>Il existe plusieurs méthode de détection d'une </a:t>
            </a:r>
            <a:r>
              <a:rPr lang="fr-FR" sz="1800" dirty="0" err="1"/>
              <a:t>exoplanète,nous</a:t>
            </a:r>
            <a:r>
              <a:rPr lang="fr-FR" sz="1800" dirty="0"/>
              <a:t> allons étudier ici deux de ses </a:t>
            </a:r>
            <a:r>
              <a:rPr lang="fr-FR" sz="1800" dirty="0" err="1"/>
              <a:t>méthodes,c'est</a:t>
            </a:r>
            <a:r>
              <a:rPr lang="fr-FR" sz="1800" dirty="0"/>
              <a:t> à dire méthode des vitesses radiales et méthode transit.</a:t>
            </a:r>
          </a:p>
          <a:p>
            <a:pPr lvl="0"/>
            <a:r>
              <a:rPr lang="fr-FR" sz="1800" dirty="0"/>
              <a:t>D'</a:t>
            </a:r>
            <a:r>
              <a:rPr lang="fr-FR" sz="1800" dirty="0" err="1"/>
              <a:t>abords,on</a:t>
            </a:r>
            <a:r>
              <a:rPr lang="fr-FR" sz="1800" dirty="0"/>
              <a:t> sait que l'observation directe d'une </a:t>
            </a:r>
            <a:r>
              <a:rPr lang="fr-FR" sz="1800" dirty="0" err="1"/>
              <a:t>exoplanète</a:t>
            </a:r>
            <a:r>
              <a:rPr lang="fr-FR" sz="1800" dirty="0"/>
              <a:t> est très difficile car la lumière en provenance de son étoile éblouit la caméra du télescope et empêche très souvent de voir la </a:t>
            </a:r>
            <a:r>
              <a:rPr lang="fr-FR" sz="1800" dirty="0" err="1"/>
              <a:t>planète.De</a:t>
            </a:r>
            <a:r>
              <a:rPr lang="fr-FR" sz="1800" dirty="0"/>
              <a:t> </a:t>
            </a:r>
            <a:r>
              <a:rPr lang="fr-FR" sz="1800" dirty="0" err="1"/>
              <a:t>plus,à</a:t>
            </a:r>
            <a:r>
              <a:rPr lang="fr-FR" sz="1800" dirty="0"/>
              <a:t> cause leur éloignement , la plupart des étoiles sont réduites à un point lumineux, même avec un télescope </a:t>
            </a:r>
            <a:r>
              <a:rPr lang="fr-FR" sz="1800" dirty="0" err="1"/>
              <a:t>puissant.Malgré</a:t>
            </a:r>
            <a:r>
              <a:rPr lang="fr-FR" sz="1800" dirty="0"/>
              <a:t> tous ,des millier d'</a:t>
            </a:r>
            <a:r>
              <a:rPr lang="fr-FR" sz="1800" dirty="0" err="1"/>
              <a:t>exoplanètes</a:t>
            </a:r>
            <a:r>
              <a:rPr lang="fr-FR" sz="1800" dirty="0"/>
              <a:t> a pu être détecté par diverses méthodes comme la méthode des vitesses radiales qui utilise l'effet DOPPLER.</a:t>
            </a:r>
          </a:p>
          <a:p>
            <a:pPr lvl="0"/>
            <a:r>
              <a:rPr lang="fr-FR" sz="1800" dirty="0"/>
              <a:t>En </a:t>
            </a:r>
            <a:r>
              <a:rPr lang="fr-FR" sz="1800" dirty="0" err="1"/>
              <a:t>effet,il</a:t>
            </a:r>
            <a:r>
              <a:rPr lang="fr-FR" sz="1800" dirty="0"/>
              <a:t> est possible de voir les effets de la révolution d'une planète autour de son étoile car pendant que la planète fait le tour de son étoile (1 an pour la Terre autour du Soleil),cela induit un léger déplacement de l'étoile car elle tourne autour du centre de gravité de l'ensemble {étoile-</a:t>
            </a:r>
            <a:r>
              <a:rPr lang="fr-FR" sz="1800" dirty="0" err="1"/>
              <a:t>exoplanète</a:t>
            </a:r>
            <a:r>
              <a:rPr lang="fr-FR" sz="1800" dirty="0"/>
              <a:t>}.</a:t>
            </a:r>
          </a:p>
          <a:p>
            <a:pPr lvl="0"/>
            <a:r>
              <a:rPr lang="fr-FR" sz="1800" dirty="0"/>
              <a:t>Cet effet est détectable à l'aide de la spectroscopie grâce à l'effet </a:t>
            </a:r>
            <a:r>
              <a:rPr lang="fr-FR" sz="1800" dirty="0" err="1"/>
              <a:t>Doppler-Fizeau,en</a:t>
            </a:r>
            <a:r>
              <a:rPr lang="fr-FR" sz="1800" dirty="0"/>
              <a:t> étudiant le spectre de l'étoile.</a:t>
            </a:r>
          </a:p>
        </p:txBody>
      </p:sp>
    </p:spTree>
  </p:cSld>
  <p:clrMapOvr>
    <a:masterClrMapping/>
  </p:clrMapOvr>
  <p:transition spd="med">
    <p:push dir="u"/>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pic>
        <p:nvPicPr>
          <p:cNvPr id="2" name=""/>
          <p:cNvPicPr>
            <a:picLocks noGrp="1" noChangeAspect="1"/>
          </p:cNvPicPr>
          <p:nvPr>
            <p:ph type="pic" idx="4294967295"/>
          </p:nvPr>
        </p:nvPicPr>
        <p:blipFill>
          <a:blip r:embed="rId3">
            <a:lum/>
            <a:alphaModFix/>
          </a:blip>
          <a:srcRect/>
          <a:stretch>
            <a:fillRect/>
          </a:stretch>
        </p:blipFill>
        <p:spPr>
          <a:xfrm>
            <a:off x="144000" y="360000"/>
            <a:ext cx="9792000" cy="7056000"/>
          </a:xfrm>
        </p:spPr>
      </p:pic>
    </p:spTree>
  </p:cSld>
  <p:clrMapOvr>
    <a:masterClrMapping/>
  </p:clrMapOvr>
  <p:transition spd="med">
    <p:wheel spokes="1"/>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name="page6">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sp>
        <p:nvSpPr>
          <p:cNvPr id="3" name="Sous-titre 2"/>
          <p:cNvSpPr txBox="1">
            <a:spLocks noGrp="1"/>
          </p:cNvSpPr>
          <p:nvPr>
            <p:ph type="subTitle" idx="4294967295"/>
          </p:nvPr>
        </p:nvSpPr>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l">
              <a:buNone/>
            </a:pPr>
            <a:r>
              <a:rPr lang="fr-FR" sz="2000"/>
              <a:t>On peut voir ici que comparer à l'étoile,les planètes sont très peu lumineuse,dans le domaine du visible,elles ont souvent un millionième de l' intensité lumineuse de l'étoile.</a:t>
            </a:r>
          </a:p>
          <a:p>
            <a:pPr marL="0" lvl="0" indent="0" algn="l">
              <a:buNone/>
            </a:pPr>
            <a:r>
              <a:rPr lang="fr-FR" sz="2000"/>
              <a:t>Donc tous les exoplanètes observées directement par les télescopes spatiales sont énormes(masse supérieur à celle de Jupiter),éloignées de leur étoile.De plus elles sont très chaude,donc émettent de l'infrarouge ,qui sont visible par les images d'infrarouges.</a:t>
            </a:r>
          </a:p>
        </p:txBody>
      </p:sp>
    </p:spTree>
  </p:cSld>
  <p:clrMapOvr>
    <a:masterClrMapping/>
  </p:clrMapOvr>
  <p:transition spd="med">
    <p:wheel spokes="1"/>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fr-FR"/>
          </a:p>
        </p:txBody>
      </p:sp>
      <p:pic>
        <p:nvPicPr>
          <p:cNvPr id="3" name=""/>
          <p:cNvPicPr>
            <a:picLocks noGrp="1" noChangeAspect="1"/>
          </p:cNvPicPr>
          <p:nvPr>
            <p:ph type="pic" idx="4294967295"/>
          </p:nvPr>
        </p:nvPicPr>
        <p:blipFill>
          <a:blip r:embed="rId3">
            <a:lum/>
            <a:alphaModFix/>
          </a:blip>
          <a:srcRect/>
          <a:stretch>
            <a:fillRect/>
          </a:stretch>
        </p:blipFill>
        <p:spPr>
          <a:xfrm>
            <a:off x="1070640" y="1768680"/>
            <a:ext cx="7937640" cy="4989240"/>
          </a:xfr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0">
  <p:cSld name="page8">
    <p:spTree>
      <p:nvGrpSpPr>
        <p:cNvPr id="1" name=""/>
        <p:cNvGrpSpPr/>
        <p:nvPr/>
      </p:nvGrpSpPr>
      <p:grpSpPr>
        <a:xfrm>
          <a:off x="0" y="0"/>
          <a:ext cx="0" cy="0"/>
          <a:chOff x="0" y="0"/>
          <a:chExt cx="0" cy="0"/>
        </a:xfrm>
      </p:grpSpPr>
      <p:sp>
        <p:nvSpPr>
          <p:cNvPr id="2" name="ZoneTexte 1"/>
          <p:cNvSpPr txBox="1"/>
          <p:nvPr/>
        </p:nvSpPr>
        <p:spPr>
          <a:xfrm>
            <a:off x="73080" y="346320"/>
            <a:ext cx="9071640" cy="1262160"/>
          </a:xfrm>
          <a:prstGeom prst="rect">
            <a:avLst/>
          </a:prstGeom>
          <a:noFill/>
          <a:ln>
            <a:noFill/>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微软雅黑" pitchFamily="2"/>
              <a:cs typeface="Lucida Sans" pitchFamily="2"/>
            </a:endParaRPr>
          </a:p>
        </p:txBody>
      </p:sp>
      <p:sp>
        <p:nvSpPr>
          <p:cNvPr id="3" name="ZoneTexte 2"/>
          <p:cNvSpPr txBox="1"/>
          <p:nvPr/>
        </p:nvSpPr>
        <p:spPr>
          <a:xfrm>
            <a:off x="69120" y="447479"/>
            <a:ext cx="9071640" cy="1262160"/>
          </a:xfrm>
          <a:prstGeom prst="rect">
            <a:avLst/>
          </a:prstGeom>
          <a:noFill/>
          <a:ln>
            <a:noFill/>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微软雅黑" pitchFamily="2"/>
              <a:cs typeface="Lucida Sans" pitchFamily="2"/>
            </a:endParaRPr>
          </a:p>
        </p:txBody>
      </p:sp>
      <p:sp>
        <p:nvSpPr>
          <p:cNvPr id="4" name="ZoneTexte 3"/>
          <p:cNvSpPr txBox="1"/>
          <p:nvPr/>
        </p:nvSpPr>
        <p:spPr>
          <a:xfrm>
            <a:off x="75600" y="447840"/>
            <a:ext cx="9071640" cy="1262160"/>
          </a:xfrm>
          <a:prstGeom prst="rect">
            <a:avLst/>
          </a:prstGeom>
          <a:noFill/>
          <a:ln>
            <a:noFill/>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fr-FR" sz="1800" b="0" i="0" u="none" strike="noStrike" kern="1200">
              <a:ln>
                <a:noFill/>
              </a:ln>
              <a:latin typeface="Arial" pitchFamily="18"/>
              <a:ea typeface="微软雅黑" pitchFamily="2"/>
              <a:cs typeface="Lucida Sans" pitchFamily="2"/>
            </a:endParaRPr>
          </a:p>
        </p:txBody>
      </p:sp>
      <p:sp>
        <p:nvSpPr>
          <p:cNvPr id="5" name="ZoneTexte 4"/>
          <p:cNvSpPr txBox="1"/>
          <p:nvPr/>
        </p:nvSpPr>
        <p:spPr>
          <a:xfrm>
            <a:off x="-72000" y="1827360"/>
            <a:ext cx="10194840" cy="4647960"/>
          </a:xfrm>
          <a:prstGeom prst="rect">
            <a:avLst/>
          </a:prstGeom>
          <a:noFill/>
          <a:ln>
            <a:noFill/>
          </a:ln>
        </p:spPr>
        <p:txBody>
          <a:bodyPr vert="horz" wrap="none" lIns="90000" tIns="45000" rIns="90000" bIns="45000" anchorCtr="0" compatLnSpc="0"/>
          <a:lstStyle/>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Mais en </a:t>
            </a:r>
            <a:r>
              <a:rPr lang="fr-FR" b="0" i="0" u="none" strike="noStrike" kern="1200" dirty="0" err="1" smtClean="0">
                <a:ln>
                  <a:noFill/>
                </a:ln>
                <a:latin typeface="Arial" pitchFamily="18"/>
                <a:ea typeface="微软雅黑" pitchFamily="2"/>
                <a:cs typeface="Lucida Sans" pitchFamily="2"/>
              </a:rPr>
              <a:t>général,la</a:t>
            </a:r>
            <a:r>
              <a:rPr lang="fr-FR" b="0" i="0" u="none" strike="noStrike" kern="1200" dirty="0" smtClean="0">
                <a:ln>
                  <a:noFill/>
                </a:ln>
                <a:latin typeface="Arial" pitchFamily="18"/>
                <a:ea typeface="微软雅黑" pitchFamily="2"/>
                <a:cs typeface="Lucida Sans" pitchFamily="2"/>
              </a:rPr>
              <a:t> </a:t>
            </a:r>
            <a:r>
              <a:rPr lang="fr-FR" b="0" i="0" u="none" strike="noStrike" kern="1200" dirty="0">
                <a:ln>
                  <a:noFill/>
                </a:ln>
                <a:latin typeface="Arial" pitchFamily="18"/>
                <a:ea typeface="微软雅黑" pitchFamily="2"/>
                <a:cs typeface="Lucida Sans" pitchFamily="2"/>
              </a:rPr>
              <a:t>masse d’étoile est beaucoup plus grands que la masse de planète</a:t>
            </a:r>
            <a:r>
              <a:rPr lang="fr-FR" b="0" i="0" u="none" strike="noStrike" kern="1200" dirty="0" smtClean="0">
                <a:ln>
                  <a:noFill/>
                </a:ln>
                <a:latin typeface="Arial" pitchFamily="18"/>
                <a:ea typeface="微软雅黑" pitchFamily="2"/>
                <a:cs typeface="Lucida Sans" pitchFamily="2"/>
              </a:rPr>
              <a:t>.</a:t>
            </a: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Donc </a:t>
            </a:r>
            <a:r>
              <a:rPr lang="fr-FR" b="0" i="0" u="none" strike="noStrike" kern="1200" dirty="0">
                <a:ln>
                  <a:noFill/>
                </a:ln>
                <a:latin typeface="Arial" pitchFamily="18"/>
                <a:ea typeface="微软雅黑" pitchFamily="2"/>
                <a:cs typeface="Lucida Sans" pitchFamily="2"/>
              </a:rPr>
              <a:t>le centre de masse est proche de l’étoile et le rayon d’orbite de planète est plus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grand </a:t>
            </a:r>
            <a:r>
              <a:rPr lang="fr-FR" b="0" i="0" u="none" strike="noStrike" kern="1200" dirty="0">
                <a:ln>
                  <a:noFill/>
                </a:ln>
                <a:latin typeface="Arial" pitchFamily="18"/>
                <a:ea typeface="微软雅黑" pitchFamily="2"/>
                <a:cs typeface="Lucida Sans" pitchFamily="2"/>
              </a:rPr>
              <a:t>que le rayon d’étoile.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De </a:t>
            </a:r>
            <a:r>
              <a:rPr lang="fr-FR" b="0" i="0" u="none" strike="noStrike" kern="1200" dirty="0">
                <a:ln>
                  <a:noFill/>
                </a:ln>
                <a:latin typeface="Arial" pitchFamily="18"/>
                <a:ea typeface="微软雅黑" pitchFamily="2"/>
                <a:cs typeface="Lucida Sans" pitchFamily="2"/>
              </a:rPr>
              <a:t>plus la vitesse d’orbite de planète est beaucoup plus grande que la vitesse orbitale d’étoile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et </a:t>
            </a:r>
            <a:r>
              <a:rPr lang="fr-FR" b="0" i="0" u="none" strike="noStrike" kern="1200" dirty="0">
                <a:ln>
                  <a:noFill/>
                </a:ln>
                <a:latin typeface="Arial" pitchFamily="18"/>
                <a:ea typeface="微软雅黑" pitchFamily="2"/>
                <a:cs typeface="Lucida Sans" pitchFamily="2"/>
              </a:rPr>
              <a:t>elles sont de sens contraires</a:t>
            </a:r>
            <a:r>
              <a:rPr lang="fr-FR" b="0" i="0" u="none" strike="noStrike" kern="1200" dirty="0" smtClean="0">
                <a:ln>
                  <a:noFill/>
                </a:ln>
                <a:latin typeface="Arial" pitchFamily="18"/>
                <a:ea typeface="微软雅黑" pitchFamily="2"/>
                <a:cs typeface="Lucida Sans" pitchFamily="2"/>
              </a:rPr>
              <a:t>.</a:t>
            </a:r>
          </a:p>
          <a:p>
            <a:pPr marL="0" marR="0" lvl="0" indent="0" rtl="0" hangingPunct="0">
              <a:lnSpc>
                <a:spcPct val="100000"/>
              </a:lnSpc>
              <a:spcBef>
                <a:spcPts val="0"/>
              </a:spcBef>
              <a:spcAft>
                <a:spcPts val="0"/>
              </a:spcAft>
              <a:buNone/>
              <a:tabLst/>
            </a:pPr>
            <a:r>
              <a:rPr lang="fr-FR" dirty="0">
                <a:latin typeface="Arial" pitchFamily="18"/>
                <a:ea typeface="微软雅黑" pitchFamily="2"/>
                <a:cs typeface="Lucida Sans" pitchFamily="2"/>
              </a:rPr>
              <a:t>L</a:t>
            </a:r>
            <a:r>
              <a:rPr lang="fr-FR" b="0" i="0" u="none" strike="noStrike" kern="1200" dirty="0" smtClean="0">
                <a:ln>
                  <a:noFill/>
                </a:ln>
                <a:latin typeface="Arial" pitchFamily="18"/>
                <a:ea typeface="微软雅黑" pitchFamily="2"/>
                <a:cs typeface="Lucida Sans" pitchFamily="2"/>
              </a:rPr>
              <a:t>es </a:t>
            </a:r>
            <a:r>
              <a:rPr lang="fr-FR" b="0" i="0" u="none" strike="noStrike" kern="1200" dirty="0">
                <a:ln>
                  <a:noFill/>
                </a:ln>
                <a:latin typeface="Arial" pitchFamily="18"/>
                <a:ea typeface="微软雅黑" pitchFamily="2"/>
                <a:cs typeface="Lucida Sans" pitchFamily="2"/>
              </a:rPr>
              <a:t>deux planètes sont sur la ligne droite qui traverse leur centre de masse, </a:t>
            </a:r>
            <a:r>
              <a:rPr lang="fr-FR" b="0" i="0" u="none" strike="noStrike" kern="1200" dirty="0" smtClean="0">
                <a:ln>
                  <a:noFill/>
                </a:ln>
                <a:latin typeface="Arial" pitchFamily="18"/>
                <a:ea typeface="微软雅黑" pitchFamily="2"/>
                <a:cs typeface="Lucida Sans" pitchFamily="2"/>
              </a:rPr>
              <a:t>donc </a:t>
            </a:r>
            <a:r>
              <a:rPr lang="fr-FR" b="0" i="0" u="none" strike="noStrike" kern="1200" dirty="0">
                <a:ln>
                  <a:noFill/>
                </a:ln>
                <a:latin typeface="Arial" pitchFamily="18"/>
                <a:ea typeface="微软雅黑" pitchFamily="2"/>
                <a:cs typeface="Lucida Sans" pitchFamily="2"/>
              </a:rPr>
              <a:t>elles ont une </a:t>
            </a:r>
            <a:endParaRPr lang="fr-FR" b="0" i="0" u="none" strike="noStrike" kern="1200" dirty="0" smtClean="0">
              <a:ln>
                <a:noFill/>
              </a:ln>
              <a:latin typeface="Arial" pitchFamily="18"/>
              <a:ea typeface="微软雅黑" pitchFamily="2"/>
              <a:cs typeface="Lucida Sans" pitchFamily="2"/>
            </a:endParaRPr>
          </a:p>
          <a:p>
            <a:pPr marL="0" marR="0" lvl="0" indent="0" rtl="0" hangingPunct="0">
              <a:lnSpc>
                <a:spcPct val="100000"/>
              </a:lnSpc>
              <a:spcBef>
                <a:spcPts val="0"/>
              </a:spcBef>
              <a:spcAft>
                <a:spcPts val="0"/>
              </a:spcAft>
              <a:buNone/>
              <a:tabLst/>
            </a:pPr>
            <a:r>
              <a:rPr lang="fr-FR" b="0" i="0" u="none" strike="noStrike" kern="1200" dirty="0" smtClean="0">
                <a:ln>
                  <a:noFill/>
                </a:ln>
                <a:latin typeface="Arial" pitchFamily="18"/>
                <a:ea typeface="微软雅黑" pitchFamily="2"/>
                <a:cs typeface="Lucida Sans" pitchFamily="2"/>
              </a:rPr>
              <a:t>même </a:t>
            </a:r>
            <a:r>
              <a:rPr lang="fr-FR" b="0" i="0" u="none" strike="noStrike" kern="1200" dirty="0" err="1">
                <a:ln>
                  <a:noFill/>
                </a:ln>
                <a:latin typeface="Arial" pitchFamily="18"/>
                <a:ea typeface="微软雅黑" pitchFamily="2"/>
                <a:cs typeface="Lucida Sans" pitchFamily="2"/>
              </a:rPr>
              <a:t>rotation,on</a:t>
            </a:r>
            <a:r>
              <a:rPr lang="fr-FR" b="0" i="0" u="none" strike="noStrike" kern="1200" dirty="0">
                <a:ln>
                  <a:noFill/>
                </a:ln>
                <a:latin typeface="Arial" pitchFamily="18"/>
                <a:ea typeface="微软雅黑" pitchFamily="2"/>
                <a:cs typeface="Lucida Sans" pitchFamily="2"/>
              </a:rPr>
              <a:t> peut conclure facilement que elles mettent le même temps pour parcourir leur orbites.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re 1"/>
          <p:cNvSpPr txBox="1">
            <a:spLocks noGrp="1"/>
          </p:cNvSpPr>
          <p:nvPr>
            <p:ph type="title" idx="4294967295"/>
          </p:nvPr>
        </p:nvSpPr>
        <p:spPr/>
        <p:txBody>
          <a:bodyP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u="sng"/>
              <a:t>Effets Doppler</a:t>
            </a:r>
          </a:p>
        </p:txBody>
      </p:sp>
      <p:sp>
        <p:nvSpPr>
          <p:cNvPr id="3" name="Espace réservé du texte 2"/>
          <p:cNvSpPr txBox="1">
            <a:spLocks noGrp="1"/>
          </p:cNvSpPr>
          <p:nvPr>
            <p:ph type="body" idx="4294967295"/>
          </p:nvPr>
        </p:nvSpPr>
        <p:spPr/>
        <p:txBody>
          <a:bodyPr>
            <a:spAutoFit/>
          </a:bodyPr>
          <a:lstStyle>
            <a:defPPr marL="432000" marR="0" lvl="0" indent="-324000">
              <a:spcBef>
                <a:spcPts val="0"/>
              </a:spcBef>
              <a:spcAft>
                <a:spcPts val="1414"/>
              </a:spcAft>
              <a:buSzPct val="45000"/>
              <a:buFont typeface="StarSymbol"/>
              <a:buNone/>
              <a:defRPr lang="fr-FR" sz="3200" b="0" i="0" u="none" strike="noStrike" kern="1200">
                <a:ln>
                  <a:noFill/>
                </a:ln>
                <a:latin typeface="Arial" pitchFamily="18"/>
                <a:ea typeface="微软雅黑" pitchFamily="2"/>
                <a:cs typeface="Lucida Sans" pitchFamily="2"/>
              </a:defRPr>
            </a:defPPr>
            <a:lvl1pPr marL="432000" marR="0" lvl="0" indent="-324000">
              <a:spcBef>
                <a:spcPts val="0"/>
              </a:spcBef>
              <a:spcAft>
                <a:spcPts val="1414"/>
              </a:spcAft>
              <a:buSzPct val="45000"/>
              <a:buFont typeface="StarSymbol"/>
              <a:buChar char="●"/>
              <a:defRPr lang="fr-FR" sz="3200" b="0" i="0" u="none" strike="noStrike" kern="1200">
                <a:ln>
                  <a:noFill/>
                </a:ln>
                <a:latin typeface="Arial" pitchFamily="18"/>
                <a:ea typeface="微软雅黑" pitchFamily="2"/>
                <a:cs typeface="Lucida Sans" pitchFamily="2"/>
              </a:defRPr>
            </a:lvl1pPr>
            <a:lvl2pPr marL="864000" marR="0" lvl="1" indent="-324000">
              <a:spcBef>
                <a:spcPts val="0"/>
              </a:spcBef>
              <a:spcAft>
                <a:spcPts val="1134"/>
              </a:spcAft>
              <a:buSzPct val="75000"/>
              <a:buFont typeface="StarSymbol"/>
              <a:buChar char="–"/>
              <a:defRPr lang="fr-FR" sz="2800" b="0" i="0" u="none" strike="noStrike" kern="1200">
                <a:ln>
                  <a:noFill/>
                </a:ln>
                <a:latin typeface="Arial" pitchFamily="18"/>
                <a:ea typeface="微软雅黑" pitchFamily="2"/>
                <a:cs typeface="Lucida Sans" pitchFamily="2"/>
              </a:defRPr>
            </a:lvl2pPr>
            <a:lvl3pPr marL="1295999" marR="0" lvl="2" indent="-288000">
              <a:spcBef>
                <a:spcPts val="0"/>
              </a:spcBef>
              <a:spcAft>
                <a:spcPts val="850"/>
              </a:spcAft>
              <a:buSzPct val="45000"/>
              <a:buFont typeface="StarSymbol"/>
              <a:buChar char="●"/>
              <a:defRPr lang="fr-FR" sz="2400" b="0" i="0" u="none" strike="noStrike" kern="1200">
                <a:ln>
                  <a:noFill/>
                </a:ln>
                <a:latin typeface="Arial" pitchFamily="18"/>
                <a:ea typeface="微软雅黑" pitchFamily="2"/>
                <a:cs typeface="Lucida Sans" pitchFamily="2"/>
              </a:defRPr>
            </a:lvl3pPr>
            <a:lvl4pPr marL="1728000" marR="0" lvl="3" indent="-216000">
              <a:spcBef>
                <a:spcPts val="0"/>
              </a:spcBef>
              <a:spcAft>
                <a:spcPts val="567"/>
              </a:spcAft>
              <a:buSzPct val="75000"/>
              <a:buFont typeface="StarSymbol"/>
              <a:buChar char="–"/>
              <a:defRPr lang="fr-FR" sz="2000" b="0" i="0" u="none" strike="noStrike" kern="1200">
                <a:ln>
                  <a:noFill/>
                </a:ln>
                <a:latin typeface="Arial" pitchFamily="18"/>
                <a:ea typeface="微软雅黑" pitchFamily="2"/>
                <a:cs typeface="Lucida Sans" pitchFamily="2"/>
              </a:defRPr>
            </a:lvl4pPr>
            <a:lvl5pPr marL="2160000" marR="0" lvl="4"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5pPr>
            <a:lvl6pPr marL="2592000" marR="0" lvl="5"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6pPr>
            <a:lvl7pPr marL="3024000" marR="0" lvl="6"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7pPr>
            <a:lvl8pPr marL="3456000" marR="0" lvl="7"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8pPr>
            <a:lvl9pPr marL="3887999" marR="0" lvl="8" indent="-216000">
              <a:spcBef>
                <a:spcPts val="0"/>
              </a:spcBef>
              <a:spcAft>
                <a:spcPts val="283"/>
              </a:spcAft>
              <a:buSzPct val="45000"/>
              <a:buFont typeface="StarSymbol"/>
              <a:buChar char="●"/>
              <a:defRPr lang="fr-FR" sz="2000" b="0" i="0" u="none" strike="noStrike" kern="1200">
                <a:ln>
                  <a:noFill/>
                </a:ln>
                <a:latin typeface="Arial" pitchFamily="18"/>
                <a:ea typeface="微软雅黑" pitchFamily="2"/>
                <a:cs typeface="Lucida Sans" pitchFamily="2"/>
              </a:defRPr>
            </a:lvl9pPr>
          </a:lstStyle>
          <a:p>
            <a:pPr marL="0" lvl="0" indent="0">
              <a:buNone/>
            </a:pPr>
            <a:r>
              <a:rPr lang="fr-FR"/>
              <a:t>-le décalage de fréquence de la longueur d'onde</a:t>
            </a:r>
          </a:p>
          <a:p>
            <a:pPr marL="0" lvl="0" indent="0">
              <a:buNone/>
            </a:pPr>
            <a:r>
              <a:rPr lang="fr-FR"/>
              <a:t>selon le changement de la distance de l'observateur entre l'émission et la réception de cette onde.</a:t>
            </a:r>
          </a:p>
          <a:p>
            <a:pPr marL="0" lvl="0" indent="0" algn="l">
              <a:buNone/>
            </a:pPr>
            <a:r>
              <a:rPr lang="fr-FR"/>
              <a:t>-Rouge =&gt;s'éloigne</a:t>
            </a:r>
          </a:p>
          <a:p>
            <a:pPr marL="0" lvl="0" indent="0" algn="l">
              <a:buNone/>
            </a:pPr>
            <a:r>
              <a:rPr lang="fr-FR"/>
              <a:t>-Bleu =&gt;se rapproche</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Standar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1695</TotalTime>
  <Words>1540</Words>
  <Application>Microsoft Office PowerPoint</Application>
  <PresentationFormat>Affichage à l'écran (4:3)</PresentationFormat>
  <Paragraphs>113</Paragraphs>
  <Slides>30</Slides>
  <Notes>30</Notes>
  <HiddenSlides>15</HiddenSlides>
  <MMClips>0</MMClips>
  <ScaleCrop>false</ScaleCrop>
  <HeadingPairs>
    <vt:vector size="4" baseType="variant">
      <vt:variant>
        <vt:lpstr>Thème</vt:lpstr>
      </vt:variant>
      <vt:variant>
        <vt:i4>1</vt:i4>
      </vt:variant>
      <vt:variant>
        <vt:lpstr>Titres des diapositives</vt:lpstr>
      </vt:variant>
      <vt:variant>
        <vt:i4>30</vt:i4>
      </vt:variant>
    </vt:vector>
  </HeadingPairs>
  <TitlesOfParts>
    <vt:vector size="31" baseType="lpstr">
      <vt:lpstr>Standard</vt:lpstr>
      <vt:lpstr>Système étoile/planète</vt:lpstr>
      <vt:lpstr>Présentation PowerPoint</vt:lpstr>
      <vt:lpstr>Méthode du détection d'une exoplanète : Les vitesses radiales et transit</vt:lpstr>
      <vt:lpstr>Présentation PowerPoint</vt:lpstr>
      <vt:lpstr>Présentation PowerPoint</vt:lpstr>
      <vt:lpstr>Présentation PowerPoint</vt:lpstr>
      <vt:lpstr>Présentation PowerPoint</vt:lpstr>
      <vt:lpstr>Présentation PowerPoint</vt:lpstr>
      <vt:lpstr>Effets Doppler</vt:lpstr>
      <vt:lpstr>Présentation PowerPoint</vt:lpstr>
      <vt:lpstr>Présentation PowerPoint</vt:lpstr>
      <vt:lpstr>Présentation PowerPoint</vt:lpstr>
      <vt:lpstr>Détermination de la vitesse radiale d'une étoile par effet Doppler</vt:lpstr>
      <vt:lpstr>Présentation PowerPoint</vt:lpstr>
      <vt:lpstr>Vitesse radiale</vt:lpstr>
      <vt:lpstr>Présentation PowerPoint</vt:lpstr>
      <vt:lpstr>Présentation PowerPoint</vt:lpstr>
      <vt:lpstr>Présentation PowerPoint</vt:lpstr>
      <vt:lpstr>Les intérêts de cette méthode ?</vt:lpstr>
      <vt:lpstr>Présentation PowerPoint</vt:lpstr>
      <vt:lpstr>En quoi cette méthode est elle limité ?</vt:lpstr>
      <vt:lpstr>Présentation PowerPoint</vt:lpstr>
      <vt:lpstr>En quoi consiste la méthode de transit ?</vt:lpstr>
      <vt:lpstr>Présentation PowerPoint</vt:lpstr>
      <vt:lpstr>Les intérêts de cette méthode ?</vt:lpstr>
      <vt:lpstr>Présentation PowerPoint</vt:lpstr>
      <vt:lpstr>En quoi cette méthode est elle limite ?</vt:lpstr>
      <vt:lpstr>Présentation PowerPoint</vt:lpstr>
      <vt:lpstr>Présentation PowerPoint</vt:lpstr>
      <vt:lpstr>Présentation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Système étoile/planète</dc:title>
  <dc:creator>zhengxin xu</dc:creator>
  <cp:lastModifiedBy>3670539</cp:lastModifiedBy>
  <cp:revision>25</cp:revision>
  <dcterms:created xsi:type="dcterms:W3CDTF">2017-03-11T12:21:49Z</dcterms:created>
  <dcterms:modified xsi:type="dcterms:W3CDTF">2017-04-13T11:45:20Z</dcterms:modified>
</cp:coreProperties>
</file>