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259" r:id="rId3"/>
    <p:sldId id="260" r:id="rId4"/>
    <p:sldId id="261" r:id="rId5"/>
    <p:sldId id="264" r:id="rId6"/>
    <p:sldId id="265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4" r:id="rId20"/>
    <p:sldId id="285" r:id="rId21"/>
    <p:sldId id="280" r:id="rId22"/>
    <p:sldId id="281" r:id="rId23"/>
    <p:sldId id="282" r:id="rId24"/>
    <p:sldId id="283" r:id="rId25"/>
  </p:sldIdLst>
  <p:sldSz cx="10080625" cy="7559675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9" autoAdjust="0"/>
    <p:restoredTop sz="94638" autoAdjust="0"/>
  </p:normalViewPr>
  <p:slideViewPr>
    <p:cSldViewPr>
      <p:cViewPr>
        <p:scale>
          <a:sx n="104" d="100"/>
          <a:sy n="104" d="100"/>
        </p:scale>
        <p:origin x="-642" y="216"/>
      </p:cViewPr>
      <p:guideLst>
        <p:guide orient="horz" pos="2381"/>
        <p:guide pos="3175"/>
      </p:guideLst>
    </p:cSldViewPr>
  </p:slideViewPr>
  <p:outlineViewPr>
    <p:cViewPr>
      <p:scale>
        <a:sx n="33" d="100"/>
        <a:sy n="33" d="100"/>
      </p:scale>
      <p:origin x="6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3" name="Espace réservé de la date 2"/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4" name="Espace réservé du pied de page 3"/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5" name="Espace réservé du numéro de diapositive 4"/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A5CD4A-4080-4127-83AE-CC0DBD94F6E4}" type="slidenum">
              <a:t>‹N°›</a:t>
            </a:fld>
            <a:endParaRPr lang="fr-FR" sz="1400" b="0" i="0" u="none" strike="noStrike" kern="120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3506314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fr-FR"/>
          </a:p>
        </p:txBody>
      </p:sp>
      <p:sp>
        <p:nvSpPr>
          <p:cNvPr id="4" name="Espace réservé de l'en-tête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e la date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pied de page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fld id="{05C413F5-11E5-44A3-B528-E4C3F2F0D57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4226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fr-FR" sz="2000" b="0" i="0" u="none" strike="noStrike" kern="1200">
        <a:ln>
          <a:noFill/>
        </a:ln>
        <a:latin typeface="Arial" pitchFamily="18"/>
        <a:ea typeface="微软雅黑" pitchFamily="2"/>
        <a:cs typeface="Lucida Sans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F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commentaires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DAECC0F-AD77-4AC9-944E-2BCC1E9636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80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B2CBC1A-54B9-4F20-98A6-B86D8C492CB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625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1AE1032-0FDC-4897-A43A-36BE410E9ED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7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63C92C9-1444-4464-9D5D-605C813824A5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09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9878B3-C9E4-4DB5-8F6C-E9221A9CD3E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106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FF9C706-C3F7-44B6-BBE7-CF0D711BE6A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83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A58A39-43AC-439F-8700-FA5F21DC532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29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4CEEEA-7E24-469A-8F75-28434A6DAE7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1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571111A-1019-434B-B810-DCF26C6E817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07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39C3771-0A28-49A9-8A23-38E851282DD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360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E66ECC-C1CF-4FF2-825C-C78AB6EE28F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14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5" name="Espace réservé du pied de page 4"/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ct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/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/>
          <a:lstStyle>
            <a:lvl1pPr lvl="0" algn="r" rtl="0" hangingPunct="0">
              <a:buNone/>
              <a:tabLst/>
              <a:defRPr lang="fr-FR" sz="1400" kern="1200">
                <a:latin typeface="Times New Roman" pitchFamily="18"/>
                <a:ea typeface="宋体" pitchFamily="2"/>
                <a:cs typeface="Tahoma" pitchFamily="2"/>
              </a:defRPr>
            </a:lvl1pPr>
          </a:lstStyle>
          <a:p>
            <a:pPr lvl="0"/>
            <a:fld id="{11513E01-0684-49EB-B0F3-44EE61E60DBD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ctr" rtl="0" hangingPunct="0">
        <a:tabLst/>
        <a:defRPr lang="fr-FR" sz="4400" b="0" i="0" u="none" strike="noStrike" kern="1200">
          <a:ln>
            <a:noFill/>
          </a:ln>
          <a:latin typeface="Arial" pitchFamily="18"/>
          <a:ea typeface="微软雅黑" pitchFamily="2"/>
          <a:cs typeface="Lucida Sans" pitchFamily="2"/>
        </a:defRPr>
      </a:lvl1pPr>
    </p:titleStyle>
    <p:bodyStyle>
      <a:lvl1pPr marL="0" marR="0" indent="0" rtl="0" hangingPunct="0">
        <a:spcBef>
          <a:spcPts val="0"/>
        </a:spcBef>
        <a:spcAft>
          <a:spcPts val="1414"/>
        </a:spcAft>
        <a:tabLst/>
        <a:defRPr lang="fr-FR" sz="3200" b="0" i="0" u="none" strike="noStrike" kern="1200">
          <a:ln>
            <a:noFill/>
          </a:ln>
          <a:latin typeface="Arial" pitchFamily="18"/>
          <a:ea typeface="微软雅黑" pitchFamily="2"/>
          <a:cs typeface="Lucida Sans" pitchFamily="2"/>
        </a:defRPr>
      </a:lvl1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>
          <a:xfrm>
            <a:off x="431800" y="467469"/>
            <a:ext cx="9071640" cy="1875240"/>
          </a:xfrm>
        </p:spPr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/>
              <a:t>Méthode du détection d'une </a:t>
            </a:r>
            <a:r>
              <a:rPr lang="fr-FR" dirty="0" err="1"/>
              <a:t>exoplanète</a:t>
            </a:r>
            <a:r>
              <a:rPr lang="fr-FR" dirty="0"/>
              <a:t> :</a:t>
            </a:r>
            <a:br>
              <a:rPr lang="fr-FR" dirty="0"/>
            </a:br>
            <a:r>
              <a:rPr lang="fr-FR" dirty="0"/>
              <a:t>Les vitesses radiales et transit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75816" y="2560112"/>
            <a:ext cx="9071640" cy="498924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>
              <a:buNone/>
            </a:pPr>
            <a:endParaRPr lang="fr-FR" dirty="0"/>
          </a:p>
          <a:p>
            <a:pPr lvl="0"/>
            <a:r>
              <a:rPr lang="fr-FR" dirty="0"/>
              <a:t>Difficile d'observer directement une </a:t>
            </a:r>
            <a:r>
              <a:rPr lang="fr-FR" dirty="0" err="1"/>
              <a:t>exoplanète</a:t>
            </a:r>
            <a:r>
              <a:rPr lang="fr-FR" dirty="0"/>
              <a:t> à cause de la lumière de son étoile</a:t>
            </a:r>
          </a:p>
          <a:p>
            <a:pPr lvl="0"/>
            <a:endParaRPr lang="fr-FR" dirty="0"/>
          </a:p>
          <a:p>
            <a:pPr lvl="0"/>
            <a:r>
              <a:rPr lang="fr-FR" dirty="0"/>
              <a:t>Mais la présence d'une </a:t>
            </a:r>
            <a:r>
              <a:rPr lang="fr-FR" dirty="0" err="1"/>
              <a:t>exoplanète</a:t>
            </a:r>
            <a:r>
              <a:rPr lang="fr-FR" dirty="0"/>
              <a:t> induit à un légère déplacement de son étoile</a:t>
            </a:r>
          </a:p>
          <a:p>
            <a:pPr lvl="0"/>
            <a:endParaRPr lang="fr-FR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4320" y="937080"/>
            <a:ext cx="10089000" cy="27446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vitesse radiale est la projection de la vitesse de l'étoile sur la ligne de visée de l'observateur.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vitesse radiale de l'étoile peut être mesurée avec précision par l'intermédiaire de spectre.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En comparant avec les longueurs d'onde du </a:t>
            </a:r>
            <a:r>
              <a:rPr lang="fr-FR" sz="1800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laboratoire,par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convention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,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une vitesse radiale positive signifie que l'étoile s'éloigne, si elle est </a:t>
            </a:r>
            <a:r>
              <a:rPr lang="fr-FR" sz="1800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négative,alors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l'étoile se rapproche.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sz="1800" b="0" i="0" u="none" strike="noStrike" kern="1200" dirty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" y="1655999"/>
            <a:ext cx="9071640" cy="460800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fr-FR" sz="2000" dirty="0" smtClean="0"/>
              <a:t>Nous avons ici une courbe de vitesse radiale d’une étoile.</a:t>
            </a:r>
          </a:p>
          <a:p>
            <a:pPr marL="0" lvl="0" indent="0" algn="l">
              <a:buNone/>
            </a:pPr>
            <a:r>
              <a:rPr lang="fr-FR" sz="2000" dirty="0" smtClean="0"/>
              <a:t>On observe que la </a:t>
            </a:r>
            <a:r>
              <a:rPr lang="fr-FR" sz="2000" dirty="0"/>
              <a:t>vitesse radiale de l'étoile quand elle s'éloigne est plus grande que la vitesse </a:t>
            </a:r>
            <a:r>
              <a:rPr lang="fr-FR" sz="2000" dirty="0" smtClean="0"/>
              <a:t>radiale de </a:t>
            </a:r>
            <a:r>
              <a:rPr lang="fr-FR" sz="2000" dirty="0"/>
              <a:t>l'étoile quand elle se rapproche.</a:t>
            </a:r>
          </a:p>
          <a:p>
            <a:pPr marL="0" lvl="0" indent="0" algn="l">
              <a:buNone/>
            </a:pPr>
            <a:r>
              <a:rPr lang="fr-FR" sz="2000" dirty="0"/>
              <a:t>En </a:t>
            </a:r>
            <a:r>
              <a:rPr lang="fr-FR" sz="2000" dirty="0" smtClean="0"/>
              <a:t>effet , en </a:t>
            </a:r>
            <a:r>
              <a:rPr lang="fr-FR" sz="2000" dirty="0"/>
              <a:t>même temps que l'étoile orbite autour de son centre de </a:t>
            </a:r>
            <a:r>
              <a:rPr lang="fr-FR" sz="2000" dirty="0" smtClean="0"/>
              <a:t>masse , le </a:t>
            </a:r>
            <a:r>
              <a:rPr lang="fr-FR" sz="2000" dirty="0"/>
              <a:t>système étoile/planète s'éloigne </a:t>
            </a:r>
            <a:r>
              <a:rPr lang="fr-FR" sz="2000" dirty="0" smtClean="0"/>
              <a:t>aussi de </a:t>
            </a:r>
            <a:r>
              <a:rPr lang="fr-FR" sz="2000" dirty="0"/>
              <a:t>nous à une vitesse </a:t>
            </a:r>
            <a:r>
              <a:rPr lang="fr-FR" sz="2000" dirty="0" smtClean="0"/>
              <a:t>constante , donc </a:t>
            </a:r>
            <a:r>
              <a:rPr lang="fr-FR" sz="2000" dirty="0"/>
              <a:t>la vitesse radiale ne varie pas selon l'axe des abscisse mais une constant de vitesse qui est </a:t>
            </a:r>
            <a:r>
              <a:rPr lang="fr-FR" sz="2000" dirty="0" smtClean="0"/>
              <a:t>la vitesse </a:t>
            </a:r>
            <a:r>
              <a:rPr lang="fr-FR" sz="2000" dirty="0"/>
              <a:t>d'éloignement du système étoile planète.</a:t>
            </a:r>
          </a:p>
        </p:txBody>
      </p:sp>
    </p:spTree>
  </p:cSld>
  <p:clrMapOvr>
    <a:masterClrMapping/>
  </p:clrMapOvr>
  <p:transition spd="med">
    <p:pull dir="d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u="sng">
                <a:solidFill>
                  <a:srgbClr val="000000"/>
                </a:solidFill>
              </a:rPr>
              <a:t>Les intérêts de cette méthode 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/>
              <a:t>Estimer la distance d'une exoplanète par rapport à son étoile grâce au décalage des raies</a:t>
            </a:r>
          </a:p>
          <a:p>
            <a:pPr lvl="0"/>
            <a:r>
              <a:rPr lang="fr-FR"/>
              <a:t>Connaître la période orbitale de cette exoplanète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dirty="0"/>
              <a:t>Le principal intérêt </a:t>
            </a:r>
            <a:r>
              <a:rPr lang="fr-FR" dirty="0" smtClean="0"/>
              <a:t>de la méthode des vitesses radiales est </a:t>
            </a:r>
            <a:r>
              <a:rPr lang="fr-FR" dirty="0"/>
              <a:t>que grâce au graphique du décalage des raies on peut estimer la distance </a:t>
            </a:r>
            <a:r>
              <a:rPr lang="fr-FR" dirty="0" smtClean="0"/>
              <a:t>de </a:t>
            </a:r>
            <a:r>
              <a:rPr lang="fr-FR" dirty="0"/>
              <a:t>la planète par rapport à son étoile ,en effet plus le décalage est grande plus la distance entre l'étoile et planète est petite .De plus  on peut connaître la période orbitale de cette </a:t>
            </a:r>
            <a:r>
              <a:rPr lang="fr-FR" dirty="0" err="1"/>
              <a:t>exoplanète</a:t>
            </a:r>
            <a:r>
              <a:rPr lang="fr-FR" dirty="0"/>
              <a:t> </a:t>
            </a:r>
            <a:r>
              <a:rPr lang="fr-FR" dirty="0" smtClean="0"/>
              <a:t>si</a:t>
            </a:r>
            <a:r>
              <a:rPr lang="fr-FR" dirty="0" smtClean="0"/>
              <a:t> </a:t>
            </a:r>
            <a:r>
              <a:rPr lang="fr-FR" dirty="0"/>
              <a:t>le décalage des raies est périodique.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En quoi cette méthode est elle limité ?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71200" y="2027880"/>
            <a:ext cx="8128799" cy="445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9800" y="6840"/>
            <a:ext cx="10123200" cy="5209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dirty="0"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Néanmoins cette méthode a des limites 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En </a:t>
            </a:r>
            <a:r>
              <a:rPr lang="fr-FR" b="0" i="0" u="none" strike="noStrike" kern="1200" dirty="0" err="1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effet,si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on observe un système comportant deux astre a 90° de leur orbites il est impossible de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détecter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un décalage des raies spectrale car la vitesse radiale est nulle à tout instant.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 plus l’</a:t>
            </a:r>
            <a:r>
              <a:rPr lang="fr-FR" b="0" i="0" u="none" strike="noStrike" kern="1200" dirty="0" err="1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exoplanète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qu’on souhaite détecter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doit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avoir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une certaine masse par rapport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à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l’étoile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,car si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masse est trop faible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alors les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oscillation provoquer sur l’étoile seront trop peu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importantes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pour être détecté , c’est aussi le cas si la planète est trop loin de son étoile.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143768" y="2987749"/>
            <a:ext cx="10126440" cy="14497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/*Conclusion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 :Cette méthode de détection nécessite une très grande stabilité du spectrographe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dans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le temps ainsi qu'une résolution spectrale assez grande, ce qui ne permet pas de l’utiliser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sur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des étoile très lumineuse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.*/</a:t>
            </a:r>
            <a:endParaRPr lang="fr-FR" b="0" i="0" u="none" strike="noStrike" kern="1200" dirty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En quoi consiste la méthode de transit 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/>
              <a:t>Étudier de façon indirecte la luminosité d'une étoile</a:t>
            </a:r>
          </a:p>
          <a:p>
            <a:pPr lvl="0"/>
            <a:r>
              <a:rPr lang="fr-FR"/>
              <a:t>Planète=&gt;légère baisse de luminosité périodique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131760" y="3095279"/>
            <a:ext cx="9816840" cy="230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Nous allons passer maintenant à la méthode de transit.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méthode de transit consiste à étudier de façon indirecte la luminosité d’une étoile avec un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télescope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spatiale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S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i on a une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baisse de luminosité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et que cette baisse est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périodique on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peut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émettre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l’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hypothèse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qu’une planète est en orbite autour de cette étoile.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2000" y="626760"/>
            <a:ext cx="8583480" cy="4989240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82696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sz="1800" dirty="0" smtClean="0"/>
              <a:t>Bonjour, nous allons voir ici les différentes méthodes de détections des </a:t>
            </a:r>
            <a:r>
              <a:rPr lang="fr-FR" sz="1800" dirty="0" err="1" smtClean="0"/>
              <a:t>exoplanètes</a:t>
            </a:r>
            <a:r>
              <a:rPr lang="fr-FR" sz="1800" dirty="0" smtClean="0"/>
              <a:t> .</a:t>
            </a:r>
            <a:endParaRPr lang="fr-FR" sz="1800" dirty="0" smtClean="0"/>
          </a:p>
          <a:p>
            <a:pPr lvl="0"/>
            <a:r>
              <a:rPr lang="fr-FR" sz="1800" dirty="0" smtClean="0"/>
              <a:t>/*Jusqu’à présente ,i</a:t>
            </a:r>
            <a:r>
              <a:rPr lang="fr-FR" sz="1800" dirty="0" smtClean="0"/>
              <a:t>l </a:t>
            </a:r>
            <a:r>
              <a:rPr lang="fr-FR" sz="1800" dirty="0"/>
              <a:t>existe plusieurs méthode de détection d'une </a:t>
            </a:r>
            <a:r>
              <a:rPr lang="fr-FR" sz="1800" dirty="0" err="1"/>
              <a:t>exoplanète,nous</a:t>
            </a:r>
            <a:r>
              <a:rPr lang="fr-FR" sz="1800" dirty="0"/>
              <a:t> allons étudier ici deux de ses </a:t>
            </a:r>
            <a:r>
              <a:rPr lang="fr-FR" sz="1800" dirty="0" err="1"/>
              <a:t>méthodes,c'est</a:t>
            </a:r>
            <a:r>
              <a:rPr lang="fr-FR" sz="1800" dirty="0"/>
              <a:t> à dire méthode des vitesses radiales et méthode transit</a:t>
            </a:r>
            <a:r>
              <a:rPr lang="fr-FR" sz="1800" dirty="0" smtClean="0"/>
              <a:t>.*/</a:t>
            </a:r>
            <a:endParaRPr lang="fr-FR" sz="1800" dirty="0"/>
          </a:p>
          <a:p>
            <a:pPr lvl="0"/>
            <a:r>
              <a:rPr lang="fr-FR" sz="1800" dirty="0"/>
              <a:t>D'</a:t>
            </a:r>
            <a:r>
              <a:rPr lang="fr-FR" sz="1800" dirty="0" err="1"/>
              <a:t>abords,on</a:t>
            </a:r>
            <a:r>
              <a:rPr lang="fr-FR" sz="1800" dirty="0"/>
              <a:t> sait que l'observation directe d'une </a:t>
            </a:r>
            <a:r>
              <a:rPr lang="fr-FR" sz="1800" dirty="0" err="1"/>
              <a:t>exoplanète</a:t>
            </a:r>
            <a:r>
              <a:rPr lang="fr-FR" sz="1800" dirty="0"/>
              <a:t> est très difficile car la lumière en provenance de son étoile éblouit la caméra du télescope et empêche très souvent de voir la </a:t>
            </a:r>
            <a:r>
              <a:rPr lang="fr-FR" sz="1800" dirty="0" err="1"/>
              <a:t>planète.De</a:t>
            </a:r>
            <a:r>
              <a:rPr lang="fr-FR" sz="1800" dirty="0"/>
              <a:t> </a:t>
            </a:r>
            <a:r>
              <a:rPr lang="fr-FR" sz="1800" dirty="0" err="1"/>
              <a:t>plus,à</a:t>
            </a:r>
            <a:r>
              <a:rPr lang="fr-FR" sz="1800" dirty="0"/>
              <a:t> cause leur éloignement , la plupart des étoiles sont réduites à un point lumineux, même </a:t>
            </a:r>
            <a:r>
              <a:rPr lang="fr-FR" sz="1800" dirty="0" smtClean="0"/>
              <a:t>si on utilise</a:t>
            </a:r>
            <a:r>
              <a:rPr lang="fr-FR" sz="1800" dirty="0" smtClean="0"/>
              <a:t> </a:t>
            </a:r>
            <a:r>
              <a:rPr lang="fr-FR" sz="1800" dirty="0"/>
              <a:t>un télescope </a:t>
            </a:r>
            <a:r>
              <a:rPr lang="fr-FR" sz="1800" dirty="0" smtClean="0"/>
              <a:t>puissant .</a:t>
            </a:r>
          </a:p>
          <a:p>
            <a:pPr lvl="0"/>
            <a:r>
              <a:rPr lang="fr-FR" sz="1800" dirty="0" smtClean="0"/>
              <a:t>/*</a:t>
            </a:r>
            <a:r>
              <a:rPr lang="fr-FR" sz="1800" dirty="0" smtClean="0"/>
              <a:t>Malgré </a:t>
            </a:r>
            <a:r>
              <a:rPr lang="fr-FR" sz="1800" dirty="0"/>
              <a:t>tous ,des millier d'</a:t>
            </a:r>
            <a:r>
              <a:rPr lang="fr-FR" sz="1800" dirty="0" err="1"/>
              <a:t>exoplanètes</a:t>
            </a:r>
            <a:r>
              <a:rPr lang="fr-FR" sz="1800" dirty="0"/>
              <a:t> a pu être détecté par diverses méthodes comme la méthode des vitesses radiales qui utilise l'effet DOPPLER</a:t>
            </a:r>
            <a:r>
              <a:rPr lang="fr-FR" sz="1800" dirty="0" smtClean="0"/>
              <a:t>.*/</a:t>
            </a:r>
            <a:endParaRPr lang="fr-FR" sz="1800" dirty="0"/>
          </a:p>
          <a:p>
            <a:pPr lvl="0"/>
            <a:r>
              <a:rPr lang="fr-FR" sz="1800" dirty="0" err="1" smtClean="0"/>
              <a:t>Mais</a:t>
            </a:r>
            <a:r>
              <a:rPr lang="fr-FR" sz="1800" dirty="0" err="1" smtClean="0"/>
              <a:t>,il</a:t>
            </a:r>
            <a:r>
              <a:rPr lang="fr-FR" sz="1800" dirty="0" smtClean="0"/>
              <a:t> </a:t>
            </a:r>
            <a:r>
              <a:rPr lang="fr-FR" sz="1800" dirty="0"/>
              <a:t>est possible de voir les effets de la révolution d'une planète autour de son étoile car pendant que la planète fait le tour de son </a:t>
            </a:r>
            <a:r>
              <a:rPr lang="fr-FR" sz="1800" dirty="0" err="1" smtClean="0"/>
              <a:t>étoile,cela</a:t>
            </a:r>
            <a:r>
              <a:rPr lang="fr-FR" sz="1800" dirty="0" smtClean="0"/>
              <a:t> </a:t>
            </a:r>
            <a:r>
              <a:rPr lang="fr-FR" sz="1800" dirty="0"/>
              <a:t>induit un léger déplacement de l'étoile car elle tourne </a:t>
            </a:r>
            <a:r>
              <a:rPr lang="fr-FR" sz="1800" dirty="0" smtClean="0"/>
              <a:t>aussi autour </a:t>
            </a:r>
            <a:r>
              <a:rPr lang="fr-FR" sz="1800" dirty="0"/>
              <a:t>du centre de gravité de l'ensemble {étoile-</a:t>
            </a:r>
            <a:r>
              <a:rPr lang="fr-FR" sz="1800" dirty="0" err="1"/>
              <a:t>exoplanète</a:t>
            </a:r>
            <a:r>
              <a:rPr lang="fr-FR" sz="1800" dirty="0"/>
              <a:t>}.</a:t>
            </a:r>
          </a:p>
          <a:p>
            <a:pPr lvl="0"/>
            <a:r>
              <a:rPr lang="fr-FR" sz="1800" dirty="0" smtClean="0"/>
              <a:t>/*Cet </a:t>
            </a:r>
            <a:r>
              <a:rPr lang="fr-FR" sz="1800" dirty="0"/>
              <a:t>effet est détectable à l'aide de la spectroscopie grâce à l'effet </a:t>
            </a:r>
            <a:r>
              <a:rPr lang="fr-FR" sz="1800" dirty="0" err="1"/>
              <a:t>Doppler-Fizeau,en</a:t>
            </a:r>
            <a:r>
              <a:rPr lang="fr-FR" sz="1800" dirty="0"/>
              <a:t> étudiant le spectre de l'étoile</a:t>
            </a:r>
            <a:r>
              <a:rPr lang="fr-FR" sz="1800" dirty="0" smtClean="0"/>
              <a:t>.*/</a:t>
            </a:r>
            <a:endParaRPr lang="fr-FR" sz="1800" dirty="0"/>
          </a:p>
        </p:txBody>
      </p:sp>
    </p:spTree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>
          <a:xfrm>
            <a:off x="503999" y="1769040"/>
            <a:ext cx="9071640" cy="5756760"/>
          </a:xfrm>
        </p:spPr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fr-FR" sz="1800" dirty="0"/>
              <a:t>On peut voir sur le graphique 3 courbes de couleurs </a:t>
            </a:r>
            <a:r>
              <a:rPr lang="fr-FR" sz="1800" dirty="0" err="1"/>
              <a:t>différentes.Les</a:t>
            </a:r>
            <a:r>
              <a:rPr lang="fr-FR" sz="1800" dirty="0"/>
              <a:t> courbes rouge et verte ne varient pas </a:t>
            </a:r>
            <a:r>
              <a:rPr lang="fr-FR" sz="1800" dirty="0" err="1"/>
              <a:t>beaucoup,donc</a:t>
            </a:r>
            <a:r>
              <a:rPr lang="fr-FR" sz="1800" dirty="0"/>
              <a:t> ces étoiles n'ont pas d'</a:t>
            </a:r>
            <a:r>
              <a:rPr lang="fr-FR" sz="1800" dirty="0" err="1"/>
              <a:t>exoplanètes</a:t>
            </a:r>
            <a:r>
              <a:rPr lang="fr-FR" sz="1800" dirty="0"/>
              <a:t> donc elles servent de </a:t>
            </a:r>
            <a:r>
              <a:rPr lang="fr-FR" sz="1800" dirty="0" err="1"/>
              <a:t>références.Pour</a:t>
            </a:r>
            <a:r>
              <a:rPr lang="fr-FR" sz="1800" dirty="0"/>
              <a:t> la courbe bleu ,l'intensité a fortement diminué en t=8 et reste constant pendant jusqu'à t=16 soit 112 minutes(durée de la transit),c'est donc le moment où la planète passe devant son étoile.</a:t>
            </a:r>
          </a:p>
          <a:p>
            <a:pPr marL="0" lvl="0" indent="0" algn="l">
              <a:buNone/>
            </a:pPr>
            <a:r>
              <a:rPr lang="fr-FR" sz="1200" b="1" dirty="0"/>
              <a:t>Ne pas lire ça :</a:t>
            </a:r>
          </a:p>
          <a:p>
            <a:pPr marL="0" lvl="0" indent="0" algn="l">
              <a:buNone/>
            </a:pPr>
            <a:r>
              <a:rPr lang="fr-FR" sz="1200" dirty="0" err="1"/>
              <a:t>Étoile:HD</a:t>
            </a:r>
            <a:r>
              <a:rPr lang="fr-FR" sz="1200" dirty="0"/>
              <a:t> 189733a</a:t>
            </a:r>
          </a:p>
          <a:p>
            <a:pPr marL="0" lvl="0" indent="0" algn="l">
              <a:buNone/>
            </a:pPr>
            <a:r>
              <a:rPr lang="fr-FR" sz="1200" dirty="0"/>
              <a:t>La planète se trouve dans la constellation du petit renard, à proximité de la nébuleuse </a:t>
            </a:r>
            <a:r>
              <a:rPr lang="fr-FR" sz="1200" dirty="0" err="1"/>
              <a:t>Dumbell</a:t>
            </a:r>
            <a:r>
              <a:rPr lang="fr-FR" sz="1200" dirty="0"/>
              <a:t> M27.</a:t>
            </a:r>
          </a:p>
          <a:p>
            <a:pPr marL="0" lvl="0" indent="0" algn="l">
              <a:buNone/>
            </a:pPr>
            <a:r>
              <a:rPr lang="fr-FR" sz="1200" i="1" dirty="0"/>
              <a:t>Nom:</a:t>
            </a:r>
            <a:r>
              <a:rPr lang="fr-FR" sz="1200" dirty="0"/>
              <a:t> HD 189733b</a:t>
            </a:r>
          </a:p>
          <a:p>
            <a:pPr marL="0" lvl="0" indent="0" algn="l">
              <a:buNone/>
            </a:pPr>
            <a:r>
              <a:rPr lang="fr-FR" sz="1200" i="1" dirty="0"/>
              <a:t>Période de rotation:</a:t>
            </a:r>
            <a:r>
              <a:rPr lang="fr-FR" sz="1200" dirty="0"/>
              <a:t> 2.2 jours</a:t>
            </a:r>
          </a:p>
          <a:p>
            <a:pPr marL="0" lvl="0" indent="0" algn="l">
              <a:buNone/>
            </a:pPr>
            <a:r>
              <a:rPr lang="fr-FR" sz="1200" dirty="0"/>
              <a:t>Masse: 1.15 fois la masse de Jupiter</a:t>
            </a:r>
          </a:p>
          <a:p>
            <a:pPr marL="0" lvl="0" indent="0" algn="l">
              <a:buNone/>
            </a:pPr>
            <a:r>
              <a:rPr lang="fr-FR" sz="1200" dirty="0"/>
              <a:t>Rayon: 1.26 fois le rayon de Jupiter</a:t>
            </a:r>
          </a:p>
          <a:p>
            <a:pPr marL="0" lvl="0" indent="0" algn="l">
              <a:buNone/>
            </a:pPr>
            <a:r>
              <a:rPr lang="fr-FR" sz="1200" i="1" dirty="0"/>
              <a:t>Catégorie: </a:t>
            </a:r>
            <a:r>
              <a:rPr lang="fr-FR" sz="1200" dirty="0"/>
              <a:t>Jupiter Chaud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u="sng"/>
              <a:t>Les intérêts de cette méthode 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/>
              <a:t>Période de transit = période de révolution de la planète</a:t>
            </a:r>
          </a:p>
          <a:p>
            <a:pPr lvl="0"/>
            <a:r>
              <a:rPr lang="fr-FR"/>
              <a:t>Profondeur de transit =taille de la planète</a:t>
            </a:r>
          </a:p>
          <a:p>
            <a:pPr lvl="0"/>
            <a:r>
              <a:rPr lang="fr-FR"/>
              <a:t>Ne nécessite pas de trop grande télescope</a:t>
            </a:r>
          </a:p>
          <a:p>
            <a:pPr lvl="0"/>
            <a:r>
              <a:rPr lang="fr-FR"/>
              <a:t>Planète=&gt;baisse de luminosité périodique</a:t>
            </a:r>
          </a:p>
          <a:p>
            <a:pPr lvl="0"/>
            <a:r>
              <a:rPr lang="fr-FR"/>
              <a:t>Baisse importante=&gt;planète grande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23760" y="3533760"/>
            <a:ext cx="10127880" cy="13723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Il y a plusieur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s intérêts d’utilisé cette méthode.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méthode de transit nous donne plusieurs informations :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période de transit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qui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correspond à la période de révolution de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planète autour de l’étoile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.</a:t>
            </a:r>
          </a:p>
          <a:p>
            <a:pPr lvl="0" hangingPunct="0"/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 plus on peut déduire la taille de la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planète grâce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à la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profondeur de transit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.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En fin ,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c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’est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une méthode qui ne nécessite pas de trop grand télescope.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sz="4000" u="sng">
                <a:solidFill>
                  <a:srgbClr val="000000"/>
                </a:solidFill>
              </a:rPr>
              <a:t>En quoi cette méthode est elle limite ?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>
            <a:spAutoFit/>
          </a:bodyPr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marL="0" lvl="0" indent="0">
              <a:buNone/>
            </a:pPr>
            <a:endParaRPr lang="fr-FR"/>
          </a:p>
          <a:p>
            <a:pPr lvl="0">
              <a:buNone/>
            </a:pPr>
            <a:r>
              <a:rPr lang="fr-FR"/>
              <a:t>-Difficile d'avoir un angle favorable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31176" y="3707829"/>
            <a:ext cx="10219320" cy="859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Cependant i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est assez rare de pouvoir observer une planète d’un angle favorable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pour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avoir une ligne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visée qui comprend l’</a:t>
            </a:r>
            <a:r>
              <a:rPr lang="fr-FR" sz="1800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exoplanète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et son étoile . </a:t>
            </a:r>
            <a:endParaRPr lang="fr-FR" sz="1800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parfois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nécessaire d’attendre de nombreuses années selon la période orbital </a:t>
            </a: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1800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sz="1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planète pour qu’elle passe devant l’étoile.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space réservé pour une image  1"/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" y="360000"/>
            <a:ext cx="9792000" cy="7056000"/>
          </a:xfrm>
        </p:spPr>
      </p:pic>
    </p:spTree>
  </p:cSld>
  <p:clrMapOvr>
    <a:masterClrMapping/>
  </p:clrMapOvr>
  <p:transition spd="med">
    <p:wheel spokes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Sous-titre 2"/>
          <p:cNvSpPr txBox="1">
            <a:spLocks noGrp="1"/>
          </p:cNvSpPr>
          <p:nvPr>
            <p:ph type="subTitle" idx="4294967295"/>
          </p:nvPr>
        </p:nvSpPr>
        <p:spPr/>
        <p:txBody>
          <a:bodyPr anchor="t"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marL="0" lvl="0" indent="0" algn="l">
              <a:buNone/>
            </a:pPr>
            <a:r>
              <a:rPr lang="fr-FR" sz="2000" dirty="0"/>
              <a:t>On peut </a:t>
            </a:r>
            <a:r>
              <a:rPr lang="fr-FR" sz="2000" dirty="0" smtClean="0"/>
              <a:t>voir ici </a:t>
            </a:r>
            <a:r>
              <a:rPr lang="fr-FR" sz="2000" dirty="0"/>
              <a:t>que comparer à l'étoile</a:t>
            </a:r>
            <a:r>
              <a:rPr lang="fr-FR" sz="2000" dirty="0" smtClean="0"/>
              <a:t>, les </a:t>
            </a:r>
            <a:r>
              <a:rPr lang="fr-FR" sz="2000" dirty="0"/>
              <a:t>planètes sont très peu </a:t>
            </a:r>
            <a:r>
              <a:rPr lang="fr-FR" sz="2000" dirty="0" smtClean="0"/>
              <a:t>lumineuse ,  dans </a:t>
            </a:r>
            <a:r>
              <a:rPr lang="fr-FR" sz="2000" dirty="0"/>
              <a:t>le domaine du </a:t>
            </a:r>
            <a:r>
              <a:rPr lang="fr-FR" sz="2000" dirty="0" smtClean="0"/>
              <a:t>visible , elles </a:t>
            </a:r>
            <a:r>
              <a:rPr lang="fr-FR" sz="2000" dirty="0"/>
              <a:t>ont souvent un millionième de l' intensité lumineuse de l'étoile.</a:t>
            </a:r>
          </a:p>
          <a:p>
            <a:pPr marL="0" lvl="0" indent="0" algn="l">
              <a:buNone/>
            </a:pPr>
            <a:r>
              <a:rPr lang="fr-FR" sz="2000" dirty="0"/>
              <a:t>Donc tous les </a:t>
            </a:r>
            <a:r>
              <a:rPr lang="fr-FR" sz="2000" dirty="0" err="1"/>
              <a:t>exoplanètes</a:t>
            </a:r>
            <a:r>
              <a:rPr lang="fr-FR" sz="2000" dirty="0"/>
              <a:t> observées directement par les télescopes spatiales sont énormes(masse supérieur à celle de Jupiter</a:t>
            </a:r>
            <a:r>
              <a:rPr lang="fr-FR" sz="2000" dirty="0" smtClean="0"/>
              <a:t>),éloignées </a:t>
            </a:r>
            <a:r>
              <a:rPr lang="fr-FR" sz="2000" dirty="0"/>
              <a:t>de leur </a:t>
            </a:r>
            <a:r>
              <a:rPr lang="fr-FR" sz="2000" dirty="0" smtClean="0"/>
              <a:t>étoile . De </a:t>
            </a:r>
            <a:r>
              <a:rPr lang="fr-FR" sz="2000" dirty="0"/>
              <a:t>plus elles sont très </a:t>
            </a:r>
            <a:r>
              <a:rPr lang="fr-FR" sz="2000" dirty="0" smtClean="0"/>
              <a:t>chaude , donc </a:t>
            </a:r>
            <a:r>
              <a:rPr lang="fr-FR" sz="2000" dirty="0"/>
              <a:t>émettent de l'infrarouge ,qui sont visible par les images d'infrarouges.</a:t>
            </a:r>
          </a:p>
        </p:txBody>
      </p:sp>
    </p:spTree>
  </p:cSld>
  <p:clrMapOvr>
    <a:masterClrMapping/>
  </p:clrMapOvr>
  <p:transition spd="med">
    <p:wheel spokes="1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u="sng"/>
              <a:t>Effets Doppler</a:t>
            </a:r>
          </a:p>
        </p:txBody>
      </p:sp>
      <p:pic>
        <p:nvPicPr>
          <p:cNvPr id="4" name="Espace réservé pour une image 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59992" y="1763613"/>
            <a:ext cx="5544408" cy="4275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endParaRPr lang="fr-FR"/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134320"/>
          </a:xfrm>
        </p:spPr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 sz="1800" dirty="0" smtClean="0"/>
              <a:t>Nous allons voir maintenant la première méthode de détection d’une </a:t>
            </a:r>
            <a:r>
              <a:rPr lang="fr-FR" sz="1800" dirty="0" err="1" smtClean="0"/>
              <a:t>exoplanète.c’est</a:t>
            </a:r>
            <a:r>
              <a:rPr lang="fr-FR" sz="1800" dirty="0" smtClean="0"/>
              <a:t> à dire la méthode des vitesses radiales.</a:t>
            </a:r>
          </a:p>
          <a:p>
            <a:r>
              <a:rPr lang="fr-FR" sz="1800" dirty="0" smtClean="0"/>
              <a:t>Tous d’abords ,le légère déplacement de l’étoile qu’on a évoqué auparavant est </a:t>
            </a:r>
            <a:r>
              <a:rPr lang="fr-FR" sz="1800" dirty="0"/>
              <a:t>détectable à l'aide de la spectroscopie grâce à l'effet </a:t>
            </a:r>
            <a:r>
              <a:rPr lang="fr-FR" sz="1800" dirty="0" smtClean="0"/>
              <a:t>Doppler-Fizeau en </a:t>
            </a:r>
            <a:r>
              <a:rPr lang="fr-FR" sz="1800" dirty="0"/>
              <a:t>étudiant le spectre de l'étoile</a:t>
            </a:r>
            <a:r>
              <a:rPr lang="fr-FR" sz="1800" dirty="0" smtClean="0"/>
              <a:t>.</a:t>
            </a:r>
            <a:endParaRPr lang="fr-FR" sz="1800" dirty="0"/>
          </a:p>
          <a:p>
            <a:pPr lvl="0"/>
            <a:r>
              <a:rPr lang="fr-FR" sz="1800" dirty="0" smtClean="0"/>
              <a:t>En effet ,l</a:t>
            </a:r>
            <a:r>
              <a:rPr lang="fr-FR" sz="1800" dirty="0" smtClean="0"/>
              <a:t>’effet </a:t>
            </a:r>
            <a:r>
              <a:rPr lang="fr-FR" sz="1800" dirty="0"/>
              <a:t>Doppler est le phénomène qui implique le décalage de </a:t>
            </a:r>
            <a:r>
              <a:rPr lang="fr-FR" sz="1800" dirty="0" smtClean="0"/>
              <a:t>la </a:t>
            </a:r>
            <a:r>
              <a:rPr lang="fr-FR" sz="1800" dirty="0" smtClean="0"/>
              <a:t>longueur </a:t>
            </a:r>
            <a:r>
              <a:rPr lang="fr-FR" sz="1800" dirty="0"/>
              <a:t>d’onde qu’elle soit mécanique </a:t>
            </a:r>
            <a:r>
              <a:rPr lang="fr-FR" sz="1800" dirty="0" smtClean="0"/>
              <a:t>,acoustique </a:t>
            </a:r>
            <a:r>
              <a:rPr lang="fr-FR" sz="1800" dirty="0"/>
              <a:t>ou </a:t>
            </a:r>
            <a:r>
              <a:rPr lang="fr-FR" sz="1800" dirty="0" smtClean="0"/>
              <a:t>électromagnétique entre l’émission et de </a:t>
            </a:r>
            <a:r>
              <a:rPr lang="fr-FR" sz="1800" dirty="0"/>
              <a:t>la réception de cette onde. Les conséquences sur une onde électromagnétique (lumière) </a:t>
            </a:r>
            <a:r>
              <a:rPr lang="fr-FR" sz="1800" dirty="0" smtClean="0"/>
              <a:t>est que lors </a:t>
            </a:r>
            <a:r>
              <a:rPr lang="fr-FR" sz="1800" dirty="0"/>
              <a:t>d’un mouvement relatif d’un corps par rapport à l’observateur ,on va observer un décalage de la fréquence de cette onde électromagnétique , ce qui va produire un décalage des raies spectrales </a:t>
            </a:r>
            <a:r>
              <a:rPr lang="fr-FR" sz="1800" dirty="0" smtClean="0"/>
              <a:t>.</a:t>
            </a:r>
          </a:p>
          <a:p>
            <a:pPr lvl="0"/>
            <a:endParaRPr lang="fr-FR" sz="1800" dirty="0"/>
          </a:p>
          <a:p>
            <a:pPr lvl="0"/>
            <a:endParaRPr lang="fr-FR" sz="1800" dirty="0" smtClean="0"/>
          </a:p>
          <a:p>
            <a:pPr lvl="0"/>
            <a:r>
              <a:rPr lang="fr-FR" sz="1800" dirty="0" smtClean="0"/>
              <a:t>/* </a:t>
            </a:r>
            <a:r>
              <a:rPr lang="fr-FR" sz="1800" dirty="0"/>
              <a:t>vers le rouge si le corps s’éloigne et vers le bleu si il se rapproche</a:t>
            </a:r>
            <a:r>
              <a:rPr lang="fr-FR" sz="1800" dirty="0" smtClean="0"/>
              <a:t>.*/</a:t>
            </a:r>
            <a:endParaRPr lang="fr-FR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Détermination de la vitesse radiale d'une étoile par effet Doppler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3096096" y="2088000"/>
            <a:ext cx="3688919" cy="1794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 baseline="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Formule :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6000" b="0" i="0" u="none" strike="noStrike" kern="1200" baseline="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Vr</a:t>
            </a:r>
            <a:r>
              <a:rPr lang="fr-FR" sz="6000" b="0" i="0" u="none" strike="noStrike" kern="1200" baseline="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=c*Δ λ/λ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240112" y="4669128"/>
            <a:ext cx="3853439" cy="880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Vr</a:t>
            </a: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=vitesse radiale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sz="2800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c=célérité de la lumière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56520" y="607045"/>
            <a:ext cx="10167480" cy="3780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/*Comme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nous pouvons le voir ici que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dans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le spectre d'une étoile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,les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raies noires d'absorption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correspondant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à la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composition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chimique de la chromosphère de l'étoile .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err="1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Or,chaque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raie ou radiation est caractérisée par sa longueur d'onde λ .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On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suppose un système double : une étoile et une </a:t>
            </a:r>
            <a:r>
              <a:rPr lang="fr-FR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exoplanète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qui orbite toutes les deux autour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d’un </a:t>
            </a:r>
            <a:r>
              <a:rPr lang="fr-FR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d’un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centre de masse fictif.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Si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l'étoile est fixe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, ces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raies noirs le sont aussi mais si l'étoile est en </a:t>
            </a:r>
            <a:r>
              <a:rPr lang="fr-FR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mouvement,alors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 les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fréquence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(donc les longueurs d'onde)des raies absorbées sont modifiées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Celles-ci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«se déplacent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» dans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le spectre visible de la lumière. 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On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appelle ce phénomène le «</a:t>
            </a:r>
            <a:r>
              <a:rPr lang="fr-FR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redshift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» ou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«</a:t>
            </a:r>
            <a:r>
              <a:rPr lang="fr-FR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blueshift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».*/</a:t>
            </a:r>
            <a:endParaRPr lang="fr-FR" b="0" i="0" u="none" strike="noStrike" kern="1200" dirty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43768" y="3507205"/>
            <a:ext cx="9145016" cy="1424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hangingPunct="0"/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Ainsi , on peut déterminer facilement la vitesse radiale.</a:t>
            </a:r>
          </a:p>
          <a:p>
            <a:pPr lvl="0" hangingPunct="0"/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grâce 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à la formule: </a:t>
            </a:r>
            <a:r>
              <a:rPr lang="fr-FR" b="0" i="0" u="none" strike="noStrike" kern="1200" dirty="0" err="1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Vr</a:t>
            </a:r>
            <a:r>
              <a:rPr lang="fr-FR" b="0" i="0" u="none" strike="noStrike" kern="1200" dirty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=c*Δ </a:t>
            </a:r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λ/λ avec c:la célérité de la lumière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,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λ:la longueur d’onde </a:t>
            </a:r>
          </a:p>
          <a:p>
            <a:pPr lvl="0" hangingPunct="0"/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De référence et Δ λ:la différence entre </a:t>
            </a:r>
          </a:p>
          <a:p>
            <a:pPr lvl="0" hangingPunct="0"/>
            <a:r>
              <a:rPr lang="fr-FR" b="0" i="0" u="none" strike="noStrike" kern="1200" dirty="0" smtClean="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rPr>
              <a:t>La longueur  d’onde observé et de la longueur d’onde </a:t>
            </a:r>
            <a:r>
              <a:rPr lang="fr-FR" dirty="0">
                <a:latin typeface="Arial" pitchFamily="18"/>
                <a:ea typeface="微软雅黑" pitchFamily="2"/>
                <a:cs typeface="Lucida Sans" pitchFamily="2"/>
              </a:rPr>
              <a:t>de </a:t>
            </a:r>
            <a:r>
              <a:rPr lang="fr-FR" dirty="0" smtClean="0">
                <a:latin typeface="Arial" pitchFamily="18"/>
                <a:ea typeface="微软雅黑" pitchFamily="2"/>
                <a:cs typeface="Lucida Sans" pitchFamily="2"/>
              </a:rPr>
              <a:t>référence.</a:t>
            </a:r>
            <a:endParaRPr lang="fr-FR" b="0" i="0" u="none" strike="noStrike" kern="1200" dirty="0" smtClean="0">
              <a:ln>
                <a:noFill/>
              </a:ln>
              <a:latin typeface="Arial" pitchFamily="18"/>
              <a:ea typeface="微软雅黑" pitchFamily="2"/>
              <a:cs typeface="Lucida 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/>
              <a:t>Vitesse radiale</a:t>
            </a:r>
          </a:p>
        </p:txBody>
      </p:sp>
      <p:sp>
        <p:nvSpPr>
          <p:cNvPr id="3" name="Espace réservé du texte 2"/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>
            <a:def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defPPr>
            <a:lvl1pPr marL="432000" marR="0" lvl="0" indent="-324000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defRPr lang="fr-FR" sz="32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1pPr>
            <a:lvl2pPr marL="864000" marR="0" lvl="1" indent="-324000">
              <a:spcBef>
                <a:spcPts val="0"/>
              </a:spcBef>
              <a:spcAft>
                <a:spcPts val="1134"/>
              </a:spcAft>
              <a:buSzPct val="75000"/>
              <a:buFont typeface="StarSymbol"/>
              <a:buChar char="–"/>
              <a:defRPr lang="fr-FR" sz="28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2pPr>
            <a:lvl3pPr marL="1295999" marR="0" lvl="2" indent="-288000">
              <a:spcBef>
                <a:spcPts val="0"/>
              </a:spcBef>
              <a:spcAft>
                <a:spcPts val="850"/>
              </a:spcAft>
              <a:buSzPct val="45000"/>
              <a:buFont typeface="StarSymbol"/>
              <a:buChar char="●"/>
              <a:defRPr lang="fr-FR" sz="24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3pPr>
            <a:lvl4pPr marL="1728000" marR="0" lvl="3" indent="-216000">
              <a:spcBef>
                <a:spcPts val="0"/>
              </a:spcBef>
              <a:spcAft>
                <a:spcPts val="567"/>
              </a:spcAft>
              <a:buSzPct val="75000"/>
              <a:buFont typeface="StarSymbol"/>
              <a:buChar char="–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4pPr>
            <a:lvl5pPr marL="2160000" marR="0" lvl="4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5pPr>
            <a:lvl6pPr marL="2592000" marR="0" lvl="5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6pPr>
            <a:lvl7pPr marL="3024000" marR="0" lvl="6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7pPr>
            <a:lvl8pPr marL="3456000" marR="0" lvl="7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8pPr>
            <a:lvl9pPr marL="3887999" marR="0" lvl="8" indent="-216000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defRPr lang="fr-FR" sz="2000" b="0" i="0" u="none" strike="noStrike" kern="1200">
                <a:ln>
                  <a:noFill/>
                </a:ln>
                <a:latin typeface="Arial" pitchFamily="18"/>
                <a:ea typeface="微软雅黑" pitchFamily="2"/>
                <a:cs typeface="Lucida Sans" pitchFamily="2"/>
              </a:defRPr>
            </a:lvl9pPr>
          </a:lstStyle>
          <a:p>
            <a:pPr lvl="0"/>
            <a:r>
              <a:rPr lang="fr-FR"/>
              <a:t>C'est la projection de la vitesse de l'étoile sur la ligne de visée de l'observateur</a:t>
            </a:r>
          </a:p>
          <a:p>
            <a:pPr lvl="0"/>
            <a:r>
              <a:rPr lang="fr-FR"/>
              <a:t>Positive=&gt;s'éloigne</a:t>
            </a:r>
          </a:p>
          <a:p>
            <a:pPr lvl="0"/>
            <a:r>
              <a:rPr lang="fr-FR"/>
              <a:t>Négative=&gt;se rapproche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dar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1781</TotalTime>
  <Words>1281</Words>
  <Application>Microsoft Office PowerPoint</Application>
  <PresentationFormat>Personnalisé</PresentationFormat>
  <Paragraphs>102</Paragraphs>
  <Slides>24</Slides>
  <Notes>24</Notes>
  <HiddenSlides>12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5" baseType="lpstr">
      <vt:lpstr>Standard</vt:lpstr>
      <vt:lpstr>Méthode du détection d'une exoplanète : Les vitesses radiales et transit</vt:lpstr>
      <vt:lpstr>Présentation PowerPoint</vt:lpstr>
      <vt:lpstr>Présentation PowerPoint</vt:lpstr>
      <vt:lpstr>Présentation PowerPoint</vt:lpstr>
      <vt:lpstr>Effets Doppler</vt:lpstr>
      <vt:lpstr>Présentation PowerPoint</vt:lpstr>
      <vt:lpstr>Détermination de la vitesse radiale d'une étoile par effet Doppler</vt:lpstr>
      <vt:lpstr>Présentation PowerPoint</vt:lpstr>
      <vt:lpstr>Vitesse radiale</vt:lpstr>
      <vt:lpstr>Présentation PowerPoint</vt:lpstr>
      <vt:lpstr>Présentation PowerPoint</vt:lpstr>
      <vt:lpstr>Présentation PowerPoint</vt:lpstr>
      <vt:lpstr>Les intérêts de cette méthode ?</vt:lpstr>
      <vt:lpstr>Présentation PowerPoint</vt:lpstr>
      <vt:lpstr>En quoi cette méthode est elle limité ?</vt:lpstr>
      <vt:lpstr>Présentation PowerPoint</vt:lpstr>
      <vt:lpstr>En quoi consiste la méthode de transit ?</vt:lpstr>
      <vt:lpstr>Présentation PowerPoint</vt:lpstr>
      <vt:lpstr>Présentation PowerPoint</vt:lpstr>
      <vt:lpstr>Présentation PowerPoint</vt:lpstr>
      <vt:lpstr>Les intérêts de cette méthode ?</vt:lpstr>
      <vt:lpstr>Présentation PowerPoint</vt:lpstr>
      <vt:lpstr>En quoi cette méthode est elle limite ?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Système étoile/planète</dc:title>
  <dc:creator>zhengxin xu</dc:creator>
  <cp:lastModifiedBy>3678954</cp:lastModifiedBy>
  <cp:revision>34</cp:revision>
  <dcterms:created xsi:type="dcterms:W3CDTF">2017-03-11T12:21:49Z</dcterms:created>
  <dcterms:modified xsi:type="dcterms:W3CDTF">2017-04-13T18:14:24Z</dcterms:modified>
</cp:coreProperties>
</file>