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8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788" y="836712"/>
            <a:ext cx="8448082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ARE GRAVITE</a:t>
            </a:r>
          </a:p>
          <a:p>
            <a:pPr algn="ctr"/>
            <a:r>
              <a:rPr lang="fr-FR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 matière noire dans la Voie Lactée</a:t>
            </a:r>
          </a:p>
          <a:p>
            <a:pPr algn="ctr"/>
            <a:endParaRPr lang="fr-FR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4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1434174"/>
            <a:ext cx="7488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Intro: Pourquoi supposer l ’existence de la matière noire</a:t>
            </a:r>
          </a:p>
          <a:p>
            <a:endParaRPr lang="fr-FR" dirty="0" smtClean="0"/>
          </a:p>
          <a:p>
            <a:r>
              <a:rPr lang="fr-FR" dirty="0" smtClean="0"/>
              <a:t>I- Mesurer la vitesse radiale de nuages d’hydrogène pour obtenir la courbe de rotation de la Voie Lactée</a:t>
            </a:r>
          </a:p>
          <a:p>
            <a:r>
              <a:rPr lang="fr-FR" dirty="0"/>
              <a:t>	</a:t>
            </a:r>
            <a:r>
              <a:rPr lang="fr-FR" dirty="0" smtClean="0"/>
              <a:t>1. Méthode du point tangent pour le quadrant I</a:t>
            </a:r>
          </a:p>
          <a:p>
            <a:r>
              <a:rPr lang="fr-FR" dirty="0"/>
              <a:t>	</a:t>
            </a:r>
            <a:r>
              <a:rPr lang="fr-FR" dirty="0" smtClean="0"/>
              <a:t>2. Obtention du reste de la courbe de rotation à l’aide de simulations informatiques. </a:t>
            </a:r>
          </a:p>
          <a:p>
            <a:endParaRPr lang="fr-FR" dirty="0" smtClean="0"/>
          </a:p>
          <a:p>
            <a:r>
              <a:rPr lang="fr-FR" dirty="0" smtClean="0"/>
              <a:t>II- Preuves de l’existence de la masse de matière noire </a:t>
            </a:r>
          </a:p>
          <a:p>
            <a:r>
              <a:rPr lang="fr-FR" dirty="0" smtClean="0"/>
              <a:t>	1. </a:t>
            </a:r>
            <a:r>
              <a:rPr lang="fr-FR" dirty="0"/>
              <a:t>P</a:t>
            </a:r>
            <a:r>
              <a:rPr lang="fr-FR" dirty="0" smtClean="0"/>
              <a:t>ar simulations</a:t>
            </a:r>
          </a:p>
          <a:p>
            <a:r>
              <a:rPr lang="fr-FR" dirty="0"/>
              <a:t>	</a:t>
            </a:r>
            <a:r>
              <a:rPr lang="fr-FR" dirty="0" smtClean="0"/>
              <a:t>2. Par calcul du déficit de masse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48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27784" y="148478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video</a:t>
            </a:r>
            <a:r>
              <a:rPr lang="fr-FR" dirty="0" smtClean="0"/>
              <a:t> de la voie lactée avec explication sur l’hypothèse de la matière noire)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16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31640" y="476672"/>
            <a:ext cx="396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Méthode du point </a:t>
            </a:r>
            <a:r>
              <a:rPr lang="fr-FR" sz="1100" dirty="0" smtClean="0"/>
              <a:t>tangent</a:t>
            </a:r>
            <a:endParaRPr lang="fr-FR" sz="1100" dirty="0"/>
          </a:p>
          <a:p>
            <a:r>
              <a:rPr lang="fr-FR" sz="1100" dirty="0" smtClean="0"/>
              <a:t>Insérer schéma avec voie </a:t>
            </a:r>
            <a:r>
              <a:rPr lang="fr-FR" sz="1100" dirty="0" smtClean="0"/>
              <a:t>lacté</a:t>
            </a:r>
            <a:r>
              <a:rPr lang="fr-FR" sz="1100" dirty="0"/>
              <a:t> </a:t>
            </a:r>
            <a:r>
              <a:rPr lang="fr-FR" sz="1100" dirty="0" smtClean="0"/>
              <a:t>+ formules </a:t>
            </a:r>
            <a:r>
              <a:rPr lang="fr-FR" sz="1100" dirty="0" smtClean="0"/>
              <a:t>(générale et simplifiée)</a:t>
            </a:r>
            <a:endParaRPr lang="fr-FR" sz="1100" dirty="0"/>
          </a:p>
        </p:txBody>
      </p:sp>
      <p:pic>
        <p:nvPicPr>
          <p:cNvPr id="3" name="Image 2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1560" y="1124744"/>
            <a:ext cx="5037425" cy="4453190"/>
          </a:xfrm>
          <a:prstGeom prst="rect">
            <a:avLst/>
          </a:prstGeom>
          <a:ln>
            <a:noFill/>
            <a:prstDash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5868144" y="1701311"/>
                <a:ext cx="3168352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/>
                        <m:t>𝑽𝒓</m:t>
                      </m:r>
                      <m:r>
                        <a:rPr lang="fr-FR" sz="2400" b="1" i="1" smtClean="0"/>
                        <m:t>=</m:t>
                      </m:r>
                      <m:f>
                        <m:fPr>
                          <m:ctrlPr>
                            <a:rPr lang="fr-FR" sz="2400" b="1" i="1"/>
                          </m:ctrlPr>
                        </m:fPr>
                        <m:num>
                          <m:r>
                            <a:rPr lang="fr-FR" sz="2400" b="1" i="1"/>
                            <m:t>𝑽</m:t>
                          </m:r>
                          <m:r>
                            <a:rPr lang="fr-FR" sz="2400" b="1" i="1"/>
                            <m:t>∗</m:t>
                          </m:r>
                          <m:r>
                            <a:rPr lang="fr-FR" sz="2400" b="1" i="1"/>
                            <m:t>𝑹</m:t>
                          </m:r>
                          <m:r>
                            <a:rPr lang="fr-FR" sz="2400" b="1" i="1"/>
                            <m:t>𝟎</m:t>
                          </m:r>
                        </m:num>
                        <m:den>
                          <m:r>
                            <a:rPr lang="fr-FR" sz="2400" b="1" i="1"/>
                            <m:t>𝑹</m:t>
                          </m:r>
                        </m:den>
                      </m:f>
                      <m:r>
                        <a:rPr lang="fr-FR" sz="2400" b="1" i="1"/>
                        <m:t>∗</m:t>
                      </m:r>
                      <m:func>
                        <m:funcPr>
                          <m:ctrlPr>
                            <a:rPr lang="fr-FR" sz="2400" b="1" i="1"/>
                          </m:ctrlPr>
                        </m:funcPr>
                        <m:fName>
                          <m:r>
                            <a:rPr lang="fr-FR" sz="2400" b="1" i="1"/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fr-FR" sz="2400" b="1" i="1"/>
                              </m:ctrlPr>
                            </m:dPr>
                            <m:e>
                              <m:r>
                                <a:rPr lang="fr-FR" sz="2400" b="1" i="1"/>
                                <m:t>𝒍</m:t>
                              </m:r>
                            </m:e>
                          </m:d>
                        </m:e>
                      </m:func>
                      <m:r>
                        <a:rPr lang="fr-FR" sz="2400" b="1" i="1"/>
                        <m:t>−</m:t>
                      </m:r>
                      <m:r>
                        <a:rPr lang="fr-FR" sz="2400" b="1" i="1"/>
                        <m:t>𝑽</m:t>
                      </m:r>
                      <m:r>
                        <a:rPr lang="fr-FR" sz="2400" b="1" i="1"/>
                        <m:t>𝟎</m:t>
                      </m:r>
                      <m:r>
                        <a:rPr lang="fr-FR" sz="2400" b="1" i="0" smtClean="0">
                          <a:latin typeface="Cambria Math"/>
                        </a:rPr>
                        <m:t>∗</m:t>
                      </m:r>
                      <m:r>
                        <a:rPr lang="fr-FR" sz="2400" b="1" i="1"/>
                        <m:t>𝐬𝐢𝐧</m:t>
                      </m:r>
                      <m:r>
                        <a:rPr lang="fr-FR" sz="2400" b="1"/>
                        <m:t>⁡</m:t>
                      </m:r>
                      <m:r>
                        <a:rPr lang="fr-FR" sz="2400" b="1" i="1"/>
                        <m:t>(</m:t>
                      </m:r>
                      <m:r>
                        <a:rPr lang="fr-FR" sz="2400" b="1" i="1"/>
                        <m:t>𝒍</m:t>
                      </m:r>
                      <m:r>
                        <a:rPr lang="fr-FR" sz="2400" b="1" i="1"/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01311"/>
                <a:ext cx="3168352" cy="1153136"/>
              </a:xfrm>
              <a:prstGeom prst="rect">
                <a:avLst/>
              </a:prstGeom>
              <a:blipFill rotWithShape="1">
                <a:blip r:embed="rId3"/>
                <a:stretch>
                  <a:fillRect r="-385" b="-63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868144" y="3380985"/>
            <a:ext cx="249549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Vr</a:t>
            </a:r>
            <a:r>
              <a:rPr lang="fr-FR" sz="2400" b="1" dirty="0"/>
              <a:t> = V – V0 * sin(l</a:t>
            </a:r>
            <a:r>
              <a:rPr lang="fr-FR" sz="2400" b="1" dirty="0" smtClean="0"/>
              <a:t>)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et </a:t>
            </a:r>
            <a:r>
              <a:rPr lang="fr-FR" dirty="0"/>
              <a:t>donc </a:t>
            </a:r>
            <a:endParaRPr lang="fr-FR" dirty="0" smtClean="0"/>
          </a:p>
          <a:p>
            <a:endParaRPr lang="fr-FR" dirty="0" smtClean="0"/>
          </a:p>
          <a:p>
            <a:r>
              <a:rPr lang="fr-FR" sz="2400" b="1" dirty="0" smtClean="0"/>
              <a:t>V </a:t>
            </a:r>
            <a:r>
              <a:rPr lang="fr-FR" sz="2400" b="1" dirty="0"/>
              <a:t>= </a:t>
            </a:r>
            <a:r>
              <a:rPr lang="fr-FR" sz="2400" b="1" dirty="0" err="1"/>
              <a:t>Vr</a:t>
            </a:r>
            <a:r>
              <a:rPr lang="fr-FR" sz="2400" b="1" dirty="0"/>
              <a:t> + V0 * sin(l)</a:t>
            </a:r>
          </a:p>
        </p:txBody>
      </p:sp>
    </p:spTree>
    <p:extLst>
      <p:ext uri="{BB962C8B-B14F-4D97-AF65-F5344CB8AC3E}">
        <p14:creationId xmlns:p14="http://schemas.microsoft.com/office/powerpoint/2010/main" val="215346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107920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Méthode avec simulation informatique pour le quadrant 2 </a:t>
            </a:r>
          </a:p>
          <a:p>
            <a:r>
              <a:rPr lang="fr-FR" sz="1400" dirty="0" smtClean="0"/>
              <a:t>(insérer tableau de mesures de </a:t>
            </a:r>
            <a:r>
              <a:rPr lang="fr-FR" sz="1400" dirty="0" err="1" smtClean="0"/>
              <a:t>Vr</a:t>
            </a:r>
            <a:r>
              <a:rPr lang="fr-FR" sz="1400" dirty="0" smtClean="0"/>
              <a:t>)</a:t>
            </a:r>
            <a:endParaRPr lang="fr-FR" sz="1400" dirty="0"/>
          </a:p>
          <a:p>
            <a:r>
              <a:rPr lang="fr-FR" sz="1400" dirty="0" smtClean="0"/>
              <a:t>Insérer formule et expliquer qu’on teste plusieurs combinaisons de </a:t>
            </a:r>
            <a:r>
              <a:rPr lang="fr-FR" sz="1400" dirty="0" err="1" smtClean="0"/>
              <a:t>Vc</a:t>
            </a:r>
            <a:r>
              <a:rPr lang="fr-FR" sz="1400" dirty="0" smtClean="0"/>
              <a:t> et de R qui nous donnent les valeurs de </a:t>
            </a:r>
            <a:r>
              <a:rPr lang="fr-FR" sz="1400" dirty="0" err="1" smtClean="0"/>
              <a:t>Vr</a:t>
            </a:r>
            <a:r>
              <a:rPr lang="fr-FR" sz="1400" dirty="0" smtClean="0"/>
              <a:t> du </a:t>
            </a:r>
            <a:r>
              <a:rPr lang="fr-FR" sz="1400" dirty="0" smtClean="0"/>
              <a:t>tableau</a:t>
            </a:r>
            <a:endParaRPr lang="fr-FR" sz="1400" dirty="0"/>
          </a:p>
          <a:p>
            <a:r>
              <a:rPr lang="fr-FR" sz="1400" dirty="0" smtClean="0"/>
              <a:t>On obtient la </a:t>
            </a:r>
            <a:r>
              <a:rPr lang="fr-FR" sz="1400" dirty="0" smtClean="0"/>
              <a:t>courbe </a:t>
            </a:r>
            <a:r>
              <a:rPr lang="fr-FR" sz="1400" dirty="0" smtClean="0"/>
              <a:t>de rotation</a:t>
            </a:r>
            <a:endParaRPr lang="fr-FR" sz="14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65121"/>
              </p:ext>
            </p:extLst>
          </p:nvPr>
        </p:nvGraphicFramePr>
        <p:xfrm>
          <a:off x="804736" y="1340768"/>
          <a:ext cx="2725018" cy="4061460"/>
        </p:xfrm>
        <a:graphic>
          <a:graphicData uri="http://schemas.openxmlformats.org/drawingml/2006/table">
            <a:tbl>
              <a:tblPr/>
              <a:tblGrid>
                <a:gridCol w="1656184"/>
                <a:gridCol w="1068834"/>
              </a:tblGrid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Quadrant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Longitude: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90°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Longitude: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135°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4427984" y="1196752"/>
                <a:ext cx="3168352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/>
                        <m:t>𝑽𝒓</m:t>
                      </m:r>
                      <m:r>
                        <a:rPr lang="fr-FR" sz="2400" b="1" i="1" smtClean="0"/>
                        <m:t>=</m:t>
                      </m:r>
                      <m:f>
                        <m:fPr>
                          <m:ctrlPr>
                            <a:rPr lang="fr-FR" sz="2400" b="1" i="1"/>
                          </m:ctrlPr>
                        </m:fPr>
                        <m:num>
                          <m:r>
                            <a:rPr lang="fr-FR" sz="2400" b="1" i="1"/>
                            <m:t>𝑽</m:t>
                          </m:r>
                          <m:r>
                            <a:rPr lang="fr-FR" sz="2400" b="1" i="1"/>
                            <m:t>∗</m:t>
                          </m:r>
                          <m:r>
                            <a:rPr lang="fr-FR" sz="2400" b="1" i="1"/>
                            <m:t>𝑹</m:t>
                          </m:r>
                          <m:r>
                            <a:rPr lang="fr-FR" sz="2400" b="1" i="1"/>
                            <m:t>𝟎</m:t>
                          </m:r>
                        </m:num>
                        <m:den>
                          <m:r>
                            <a:rPr lang="fr-FR" sz="2400" b="1" i="1"/>
                            <m:t>𝑹</m:t>
                          </m:r>
                        </m:den>
                      </m:f>
                      <m:r>
                        <a:rPr lang="fr-FR" sz="2400" b="1" i="1"/>
                        <m:t>∗</m:t>
                      </m:r>
                      <m:func>
                        <m:funcPr>
                          <m:ctrlPr>
                            <a:rPr lang="fr-FR" sz="2400" b="1" i="1"/>
                          </m:ctrlPr>
                        </m:funcPr>
                        <m:fName>
                          <m:r>
                            <a:rPr lang="fr-FR" sz="2400" b="1" i="1"/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fr-FR" sz="2400" b="1" i="1"/>
                              </m:ctrlPr>
                            </m:dPr>
                            <m:e>
                              <m:r>
                                <a:rPr lang="fr-FR" sz="2400" b="1" i="1"/>
                                <m:t>𝒍</m:t>
                              </m:r>
                            </m:e>
                          </m:d>
                        </m:e>
                      </m:func>
                      <m:r>
                        <a:rPr lang="fr-FR" sz="2400" b="1" i="1"/>
                        <m:t>−</m:t>
                      </m:r>
                      <m:r>
                        <a:rPr lang="fr-FR" sz="2400" b="1" i="1"/>
                        <m:t>𝑽</m:t>
                      </m:r>
                      <m:r>
                        <a:rPr lang="fr-FR" sz="2400" b="1" i="1"/>
                        <m:t>𝟎</m:t>
                      </m:r>
                      <m:r>
                        <a:rPr lang="fr-FR" sz="2400" b="1" i="0" smtClean="0">
                          <a:latin typeface="Cambria Math"/>
                        </a:rPr>
                        <m:t>∗</m:t>
                      </m:r>
                      <m:r>
                        <a:rPr lang="fr-FR" sz="2400" b="1" i="1"/>
                        <m:t>𝐬𝐢𝐧</m:t>
                      </m:r>
                      <m:r>
                        <a:rPr lang="fr-FR" sz="2400" b="1"/>
                        <m:t>⁡</m:t>
                      </m:r>
                      <m:r>
                        <a:rPr lang="fr-FR" sz="2400" b="1" i="1"/>
                        <m:t>(</m:t>
                      </m:r>
                      <m:r>
                        <a:rPr lang="fr-FR" sz="2400" b="1" i="1"/>
                        <m:t>𝒍</m:t>
                      </m:r>
                      <m:r>
                        <a:rPr lang="fr-FR" sz="2400" b="1" i="1"/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96752"/>
                <a:ext cx="3168352" cy="1153136"/>
              </a:xfrm>
              <a:prstGeom prst="rect">
                <a:avLst/>
              </a:prstGeom>
              <a:blipFill rotWithShape="1">
                <a:blip r:embed="rId2"/>
                <a:stretch>
                  <a:fillRect r="-385" b="-63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2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71600" y="692696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Mettre côte à côte deux simulations : -une de la voie lactée composées seulement des étoiles soumises aux interactions gravitationnelles entre elles (modèle faux) </a:t>
            </a:r>
          </a:p>
          <a:p>
            <a:r>
              <a:rPr lang="fr-FR" dirty="0" smtClean="0"/>
              <a:t>-une à partir de la courbe de la rotation obtenue (modèle en spirale réaliste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60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6120" y="404664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Calcul de la masse de matière </a:t>
            </a:r>
            <a:r>
              <a:rPr lang="fr-FR" sz="1400" dirty="0" smtClean="0"/>
              <a:t>noire</a:t>
            </a:r>
            <a:endParaRPr lang="fr-FR" sz="1400" dirty="0"/>
          </a:p>
          <a:p>
            <a:r>
              <a:rPr lang="fr-FR" sz="1400" dirty="0" smtClean="0"/>
              <a:t>Insérer diagramme de la proportion des masses dans la voie lactée 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44" y="1700808"/>
            <a:ext cx="4216300" cy="42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11560" y="30689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 la masse de matière noire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795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253</Words>
  <Application>Microsoft Office PowerPoint</Application>
  <PresentationFormat>Affichage à l'écran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3670116</dc:creator>
  <cp:lastModifiedBy>3670039</cp:lastModifiedBy>
  <cp:revision>6</cp:revision>
  <dcterms:created xsi:type="dcterms:W3CDTF">2017-03-24T13:51:14Z</dcterms:created>
  <dcterms:modified xsi:type="dcterms:W3CDTF">2017-03-26T16:31:56Z</dcterms:modified>
</cp:coreProperties>
</file>