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d6e9c9ee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d6e9c9eecd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6e9c9ee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d6e9c9eec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3c0489dfd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d3c0489dfd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456113" y="31750"/>
            <a:ext cx="0" cy="1588"/>
          </a:xfrm>
          <a:custGeom>
            <a:rect b="b" l="l" r="r" t="t"/>
            <a:pathLst>
              <a:path extrusionOk="0" h="2" w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cap="flat" cmpd="sng" w="9525">
            <a:solidFill>
              <a:srgbClr val="30466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855388" y="863068"/>
            <a:ext cx="6007691" cy="4985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Meiryo"/>
              <a:buNone/>
              <a:defRPr b="0" sz="60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197352" y="863068"/>
            <a:ext cx="3351729" cy="5120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sz="2400" cap="none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197353" y="6309360"/>
            <a:ext cx="215113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855388" y="6309360"/>
            <a:ext cx="60076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5864128" y="217656"/>
            <a:ext cx="5197497" cy="61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3252191" y="205882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sz="16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92" name="Google Shape;92;p12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95316" y="1406284"/>
            <a:ext cx="10593694" cy="25978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eiryo"/>
              <a:buNone/>
              <a:defRPr sz="4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2818312" y="4527856"/>
            <a:ext cx="6559018" cy="157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0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376670" y="705114"/>
            <a:ext cx="6172412" cy="24038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5376670" y="3749040"/>
            <a:ext cx="6172411" cy="23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" name="Google Shape;43;p5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" type="body"/>
          </p:nvPr>
        </p:nvSpPr>
        <p:spPr>
          <a:xfrm>
            <a:off x="5376667" y="658999"/>
            <a:ext cx="61664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5376668" y="1116199"/>
            <a:ext cx="6166422" cy="2062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5376668" y="3623098"/>
            <a:ext cx="6166421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5376670" y="4102370"/>
            <a:ext cx="6166419" cy="2066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8753015" y="640079"/>
            <a:ext cx="2796066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38818" y="640078"/>
            <a:ext cx="6969693" cy="54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8753015" y="3223803"/>
            <a:ext cx="2796066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8753015" y="6309360"/>
            <a:ext cx="173420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38818" y="6309360"/>
            <a:ext cx="699386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8834996" y="640079"/>
            <a:ext cx="2714085" cy="26959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0" y="0"/>
            <a:ext cx="8248592" cy="6857999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lvl="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orbel"/>
              <a:buNone/>
              <a:defRPr b="0" i="0" sz="2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rbel"/>
              <a:buNone/>
              <a:defRPr b="0" i="1" sz="2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834996" y="3429000"/>
            <a:ext cx="2714085" cy="2508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834997" y="6309360"/>
            <a:ext cx="1645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64008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  <a:defRPr b="1" i="0" sz="3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1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657C95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657C95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" name="Google Shape;12;p1"/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zotero.org/google-docs/?tViz6R" TargetMode="External"/><Relationship Id="rId10" Type="http://schemas.openxmlformats.org/officeDocument/2006/relationships/hyperlink" Target="https://www.zotero.org/google-docs/?tViz6R" TargetMode="External"/><Relationship Id="rId13" Type="http://schemas.openxmlformats.org/officeDocument/2006/relationships/hyperlink" Target="https://www.zotero.org/google-docs/?tViz6R" TargetMode="External"/><Relationship Id="rId12" Type="http://schemas.openxmlformats.org/officeDocument/2006/relationships/hyperlink" Target="https://www.zotero.org/google-docs/?tViz6R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zotero.org/google-docs/?tViz6R" TargetMode="External"/><Relationship Id="rId4" Type="http://schemas.openxmlformats.org/officeDocument/2006/relationships/hyperlink" Target="https://www.zotero.org/google-docs/?tViz6R" TargetMode="External"/><Relationship Id="rId9" Type="http://schemas.openxmlformats.org/officeDocument/2006/relationships/hyperlink" Target="https://www.zotero.org/google-docs/?tViz6R" TargetMode="External"/><Relationship Id="rId15" Type="http://schemas.openxmlformats.org/officeDocument/2006/relationships/hyperlink" Target="https://www.zotero.org/google-docs/?tViz6R" TargetMode="External"/><Relationship Id="rId14" Type="http://schemas.openxmlformats.org/officeDocument/2006/relationships/hyperlink" Target="https://www.zotero.org/google-docs/?tViz6R" TargetMode="External"/><Relationship Id="rId16" Type="http://schemas.openxmlformats.org/officeDocument/2006/relationships/hyperlink" Target="https://www.techno-science.net/definition/3532.html" TargetMode="External"/><Relationship Id="rId5" Type="http://schemas.openxmlformats.org/officeDocument/2006/relationships/hyperlink" Target="https://www.zotero.org/google-docs/?tViz6R" TargetMode="External"/><Relationship Id="rId6" Type="http://schemas.openxmlformats.org/officeDocument/2006/relationships/hyperlink" Target="https://www.zotero.org/google-docs/?tViz6R" TargetMode="External"/><Relationship Id="rId7" Type="http://schemas.openxmlformats.org/officeDocument/2006/relationships/hyperlink" Target="https://www.zotero.org/google-docs/?tViz6R" TargetMode="External"/><Relationship Id="rId8" Type="http://schemas.openxmlformats.org/officeDocument/2006/relationships/hyperlink" Target="https://www.zotero.org/google-docs/?tViz6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8" name="Google Shape;98;p13"/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9" name="Google Shape;99;p13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1" name="Google Shape;101;p13"/>
          <p:cNvSpPr txBox="1"/>
          <p:nvPr>
            <p:ph type="ctrTitle"/>
          </p:nvPr>
        </p:nvSpPr>
        <p:spPr>
          <a:xfrm>
            <a:off x="1434622" y="1113327"/>
            <a:ext cx="4862811" cy="201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b="1" lang="fr" sz="3600">
                <a:solidFill>
                  <a:schemeClr val="lt1"/>
                </a:solidFill>
              </a:rPr>
              <a:t>LA FISSION </a:t>
            </a:r>
            <a:r>
              <a:rPr b="1" lang="fr" sz="3600">
                <a:solidFill>
                  <a:schemeClr val="lt1"/>
                </a:solidFill>
              </a:rPr>
              <a:t>NUCLÉAIRE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5" name="Google Shape;105;p13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1434622" y="3707541"/>
            <a:ext cx="5117253" cy="250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orbel"/>
              <a:buChar char="+"/>
            </a:pPr>
            <a:r>
              <a:rPr lang="fr" sz="1700">
                <a:solidFill>
                  <a:srgbClr val="3F3F3F"/>
                </a:solidFill>
              </a:rPr>
              <a:t>Présentée par: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orbel"/>
              <a:buChar char="+"/>
            </a:pPr>
            <a:r>
              <a:rPr lang="fr" sz="1700">
                <a:solidFill>
                  <a:srgbClr val="3F3F3F"/>
                </a:solidFill>
              </a:rPr>
              <a:t>ELENA TOPA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orbel"/>
              <a:buChar char="+"/>
            </a:pPr>
            <a:r>
              <a:rPr lang="fr" sz="1700">
                <a:solidFill>
                  <a:srgbClr val="3F3F3F"/>
                </a:solidFill>
              </a:rPr>
              <a:t>SZASZ ROBERT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orbel"/>
              <a:buChar char="+"/>
            </a:pPr>
            <a:r>
              <a:rPr lang="fr" sz="1700">
                <a:solidFill>
                  <a:srgbClr val="3F3F3F"/>
                </a:solidFill>
              </a:rPr>
              <a:t>SOKHONA COULIBALY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orbel"/>
              <a:buChar char="+"/>
            </a:pPr>
            <a:r>
              <a:rPr lang="fr" sz="1700">
                <a:solidFill>
                  <a:srgbClr val="3F3F3F"/>
                </a:solidFill>
              </a:rPr>
              <a:t>JULIEN ENGERAND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Rendu 3D de cellules" id="109" name="Google Shape;109;p13"/>
          <p:cNvPicPr preferRelativeResize="0"/>
          <p:nvPr/>
        </p:nvPicPr>
        <p:blipFill rotWithShape="1">
          <a:blip r:embed="rId3">
            <a:alphaModFix/>
          </a:blip>
          <a:srcRect b="0" l="25458" r="30789" t="0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6" name="Google Shape;256;p22"/>
          <p:cNvSpPr/>
          <p:nvPr/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7" name="Google Shape;257;p22"/>
          <p:cNvSpPr txBox="1"/>
          <p:nvPr>
            <p:ph type="title"/>
          </p:nvPr>
        </p:nvSpPr>
        <p:spPr>
          <a:xfrm>
            <a:off x="642918" y="1952825"/>
            <a:ext cx="3411973" cy="3635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eiryo"/>
              <a:buNone/>
            </a:pPr>
            <a:r>
              <a:rPr lang="fr" sz="2500">
                <a:solidFill>
                  <a:schemeClr val="lt1"/>
                </a:solidFill>
              </a:rPr>
              <a:t>7</a:t>
            </a:r>
            <a:r>
              <a:rPr lang="fr" sz="2500">
                <a:solidFill>
                  <a:schemeClr val="lt1"/>
                </a:solidFill>
              </a:rPr>
              <a:t>. </a:t>
            </a:r>
            <a:r>
              <a:rPr lang="fr" sz="2500">
                <a:solidFill>
                  <a:schemeClr val="lt1"/>
                </a:solidFill>
              </a:rPr>
              <a:t>RÉSULTATS</a:t>
            </a:r>
            <a:r>
              <a:rPr lang="fr" sz="2500">
                <a:solidFill>
                  <a:schemeClr val="lt1"/>
                </a:solidFill>
              </a:rPr>
              <a:t> / ANALYSE / CRITIQUE</a:t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9" name="Google Shape;259;p22"/>
          <p:cNvSpPr/>
          <p:nvPr/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1" name="Google Shape;261;p22"/>
          <p:cNvSpPr/>
          <p:nvPr/>
        </p:nvSpPr>
        <p:spPr>
          <a:xfrm flipH="1">
            <a:off x="-3050" y="5863306"/>
            <a:ext cx="12192000" cy="994694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4883334" y="1759013"/>
            <a:ext cx="6851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SzPts val="1800"/>
              <a:buChar char="●"/>
            </a:pPr>
            <a:r>
              <a:rPr b="0" lang="fr"/>
              <a:t>R</a:t>
            </a:r>
            <a:r>
              <a:rPr b="0" lang="fr"/>
              <a:t>ésultats</a:t>
            </a:r>
            <a:r>
              <a:rPr b="0" lang="fr"/>
              <a:t> </a:t>
            </a:r>
            <a:r>
              <a:rPr b="0" lang="fr"/>
              <a:t>prédictibles</a:t>
            </a:r>
            <a:r>
              <a:rPr b="0" lang="fr"/>
              <a:t>: </a:t>
            </a:r>
            <a:r>
              <a:rPr b="0" lang="fr"/>
              <a:t>réaction</a:t>
            </a:r>
            <a:r>
              <a:rPr b="0" lang="fr"/>
              <a:t> totale</a:t>
            </a:r>
            <a:endParaRPr b="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fr"/>
              <a:t>Temps de fission</a:t>
            </a:r>
            <a:endParaRPr b="0"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34290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SzPts val="1800"/>
              <a:buChar char="●"/>
            </a:pPr>
            <a:r>
              <a:rPr b="0" lang="fr"/>
              <a:t>M</a:t>
            </a:r>
            <a:r>
              <a:rPr b="0" lang="fr"/>
              <a:t>odèle</a:t>
            </a:r>
            <a:r>
              <a:rPr b="0" lang="fr"/>
              <a:t> vs. </a:t>
            </a:r>
            <a:r>
              <a:rPr b="0" lang="fr"/>
              <a:t>réalité</a:t>
            </a:r>
            <a:r>
              <a:rPr b="0" lang="fr"/>
              <a:t> </a:t>
            </a:r>
            <a:endParaRPr b="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fr"/>
              <a:t>A</a:t>
            </a:r>
            <a:r>
              <a:rPr b="0" lang="fr"/>
              <a:t>mélioration</a:t>
            </a:r>
            <a:endParaRPr b="0"/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etablir une </a:t>
            </a:r>
            <a:r>
              <a:rPr lang="fr"/>
              <a:t>durée</a:t>
            </a:r>
            <a:r>
              <a:rPr lang="fr"/>
              <a:t> de vie pour les neutrons</a:t>
            </a:r>
            <a:endParaRPr/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mettre en place un limiteur de neutrons</a:t>
            </a:r>
            <a:endParaRPr/>
          </a:p>
          <a:p>
            <a:pPr indent="-3429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efficacité</a:t>
            </a:r>
            <a:r>
              <a:rPr lang="fr"/>
              <a:t> du code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/>
        </p:nvSpPr>
        <p:spPr>
          <a:xfrm flipH="1">
            <a:off x="1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0" name="Google Shape;270;p23"/>
          <p:cNvSpPr/>
          <p:nvPr/>
        </p:nvSpPr>
        <p:spPr>
          <a:xfrm flipH="1">
            <a:off x="-128" y="1495508"/>
            <a:ext cx="4426200" cy="43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1" name="Google Shape;271;p23"/>
          <p:cNvSpPr txBox="1"/>
          <p:nvPr>
            <p:ph type="title"/>
          </p:nvPr>
        </p:nvSpPr>
        <p:spPr>
          <a:xfrm>
            <a:off x="432175" y="1952825"/>
            <a:ext cx="35616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eiryo"/>
              <a:buNone/>
            </a:pPr>
            <a:r>
              <a:rPr lang="fr" sz="2500">
                <a:solidFill>
                  <a:schemeClr val="lt1"/>
                </a:solidFill>
              </a:rPr>
              <a:t>8</a:t>
            </a:r>
            <a:r>
              <a:rPr lang="fr" sz="2500">
                <a:solidFill>
                  <a:schemeClr val="lt1"/>
                </a:solidFill>
              </a:rPr>
              <a:t>. PERSPECTIVES / AUTRES </a:t>
            </a:r>
            <a:r>
              <a:rPr lang="fr" sz="2500">
                <a:solidFill>
                  <a:schemeClr val="lt1"/>
                </a:solidFill>
              </a:rPr>
              <a:t>MODÈLES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 flipH="1">
            <a:off x="-128" y="-1"/>
            <a:ext cx="4426200" cy="1514400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3" name="Google Shape;273;p23"/>
          <p:cNvSpPr/>
          <p:nvPr/>
        </p:nvSpPr>
        <p:spPr>
          <a:xfrm flipH="1">
            <a:off x="4426198" y="1514475"/>
            <a:ext cx="7765800" cy="43569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4" name="Google Shape;274;p23"/>
          <p:cNvSpPr/>
          <p:nvPr/>
        </p:nvSpPr>
        <p:spPr>
          <a:xfrm>
            <a:off x="1525" y="1501324"/>
            <a:ext cx="12189000" cy="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5" name="Google Shape;275;p23"/>
          <p:cNvSpPr/>
          <p:nvPr/>
        </p:nvSpPr>
        <p:spPr>
          <a:xfrm flipH="1">
            <a:off x="-3050" y="5863306"/>
            <a:ext cx="12192000" cy="9948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1525" y="5807463"/>
            <a:ext cx="12189000" cy="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4394070" y="0"/>
            <a:ext cx="63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8" name="Google Shape;278;p23"/>
          <p:cNvSpPr txBox="1"/>
          <p:nvPr>
            <p:ph idx="1" type="body"/>
          </p:nvPr>
        </p:nvSpPr>
        <p:spPr>
          <a:xfrm>
            <a:off x="4883334" y="1759013"/>
            <a:ext cx="6851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SzPts val="1800"/>
              <a:buChar char="●"/>
            </a:pPr>
            <a:r>
              <a:rPr b="0" lang="fr"/>
              <a:t>U</a:t>
            </a:r>
            <a:r>
              <a:rPr b="0" baseline="-25000" lang="fr"/>
              <a:t>235 </a:t>
            </a:r>
            <a:endParaRPr b="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fr"/>
              <a:t>U</a:t>
            </a:r>
            <a:r>
              <a:rPr b="0" baseline="-25000" lang="fr"/>
              <a:t>238</a:t>
            </a:r>
            <a:endParaRPr b="0" baseline="-25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fr"/>
              <a:t>R</a:t>
            </a:r>
            <a:r>
              <a:rPr b="0" lang="fr"/>
              <a:t>écipient</a:t>
            </a:r>
            <a:r>
              <a:rPr b="0" lang="fr"/>
              <a:t> de confinement</a:t>
            </a:r>
            <a:endParaRPr b="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fr"/>
              <a:t>Reacteur nucleaire</a:t>
            </a:r>
            <a:endParaRPr b="0"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/>
          <p:nvPr/>
        </p:nvSpPr>
        <p:spPr>
          <a:xfrm flipH="1">
            <a:off x="1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4" name="Google Shape;284;p24"/>
          <p:cNvSpPr/>
          <p:nvPr/>
        </p:nvSpPr>
        <p:spPr>
          <a:xfrm flipH="1">
            <a:off x="-128" y="1495508"/>
            <a:ext cx="4426200" cy="43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5" name="Google Shape;285;p24"/>
          <p:cNvSpPr txBox="1"/>
          <p:nvPr>
            <p:ph type="title"/>
          </p:nvPr>
        </p:nvSpPr>
        <p:spPr>
          <a:xfrm>
            <a:off x="642918" y="1952825"/>
            <a:ext cx="34119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eiryo"/>
              <a:buNone/>
            </a:pPr>
            <a:r>
              <a:rPr lang="fr" sz="2500">
                <a:solidFill>
                  <a:schemeClr val="lt1"/>
                </a:solidFill>
              </a:rPr>
              <a:t>9. </a:t>
            </a:r>
            <a:r>
              <a:rPr lang="fr" sz="2500">
                <a:solidFill>
                  <a:schemeClr val="lt1"/>
                </a:solidFill>
              </a:rPr>
              <a:t>CONCLUSION ET BIBLIOGRAPHIE</a:t>
            </a:r>
            <a:endParaRPr/>
          </a:p>
        </p:txBody>
      </p:sp>
      <p:sp>
        <p:nvSpPr>
          <p:cNvPr id="286" name="Google Shape;286;p24"/>
          <p:cNvSpPr/>
          <p:nvPr/>
        </p:nvSpPr>
        <p:spPr>
          <a:xfrm flipH="1">
            <a:off x="-128" y="-1"/>
            <a:ext cx="4426200" cy="1514400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7" name="Google Shape;287;p24"/>
          <p:cNvSpPr/>
          <p:nvPr/>
        </p:nvSpPr>
        <p:spPr>
          <a:xfrm flipH="1">
            <a:off x="4426198" y="1514475"/>
            <a:ext cx="7765800" cy="43569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1525" y="1501324"/>
            <a:ext cx="12189000" cy="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9" name="Google Shape;289;p24"/>
          <p:cNvSpPr/>
          <p:nvPr/>
        </p:nvSpPr>
        <p:spPr>
          <a:xfrm flipH="1">
            <a:off x="-3050" y="5863306"/>
            <a:ext cx="12192000" cy="9948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1525" y="5807463"/>
            <a:ext cx="12189000" cy="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1" name="Google Shape;291;p24"/>
          <p:cNvSpPr/>
          <p:nvPr/>
        </p:nvSpPr>
        <p:spPr>
          <a:xfrm>
            <a:off x="4394070" y="0"/>
            <a:ext cx="63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2" name="Google Shape;292;p24"/>
          <p:cNvSpPr txBox="1"/>
          <p:nvPr>
            <p:ph idx="1" type="body"/>
          </p:nvPr>
        </p:nvSpPr>
        <p:spPr>
          <a:xfrm>
            <a:off x="4883409" y="1759025"/>
            <a:ext cx="6851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lang="fr" sz="1000"/>
              <a:t>Bibliographie: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rPr b="0" i="0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D. Wilmsen </a:t>
            </a:r>
            <a:r>
              <a:rPr b="0" i="1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 al.</a:t>
            </a:r>
            <a:r>
              <a:rPr b="0" i="0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« Nuclear structure studies with neutron-induced reactions: fission fragments in the N=50-60 region, a fission tagger for FIPPS, and production of the isomer Pt-195m ». France, 2017.</a:t>
            </a:r>
            <a:endParaRPr b="0" sz="1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br>
              <a:rPr b="0" lang="fr" sz="11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« Fission nucléaire : définition et explications », </a:t>
            </a:r>
            <a:r>
              <a:rPr b="0" i="1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Techno-Science.net</a:t>
            </a:r>
            <a:r>
              <a:rPr b="0" i="0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 https://www.techno-science.net/definition/3532.html (consulté le mars 29, 2021).</a:t>
            </a:r>
            <a:endParaRPr b="0" sz="1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br>
              <a:rPr b="0" lang="fr" sz="11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« Radioactivité : DANS LE NUCLÉAIRE ». https://www.laradioactivite.com/site/pages/Energie_nucleaire.htm (consulté le mars 29, 2021).</a:t>
            </a:r>
            <a:endParaRPr b="0" sz="1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br>
              <a:rPr b="0" lang="fr" sz="11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P. Charles, </a:t>
            </a:r>
            <a:r>
              <a:rPr b="0" i="1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Énergie nucléaire: fission et fusion</a:t>
            </a:r>
            <a:r>
              <a:rPr b="0" i="0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 Paris, France: Ellipses, DL 2007, 2007.</a:t>
            </a:r>
            <a:endParaRPr b="0" sz="1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br>
              <a:rPr b="0" lang="fr" sz="11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« La fission nucléaire », </a:t>
            </a:r>
            <a:r>
              <a:rPr b="0" i="1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EDF France</a:t>
            </a:r>
            <a:r>
              <a:rPr b="0" i="0" lang="fr" sz="1100" u="sng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juill. 20, 2015. https://www.edf.fr/groupe-edf/espaces-dedies/l-energie-de-a-a-z/tout-sur-l-energie/produire-de-l-electricite/la-fission-nucleaire (consulté le mars 29, 2021).</a:t>
            </a:r>
            <a:r>
              <a:rPr b="0" lang="fr" sz="11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	 	</a:t>
            </a:r>
            <a:endParaRPr b="0" sz="1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fr" sz="11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https://www.techno-science.net/definition/3532.html</a:t>
            </a:r>
            <a:endParaRPr b="0" sz="11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fr" sz="11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https://www.laradioactivite.com/site/pages/Energie_nucleaire.htm</a:t>
            </a:r>
            <a:r>
              <a:rPr b="0" lang="fr" sz="11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	</a:t>
            </a:r>
            <a:endParaRPr b="0" sz="11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fr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Dynamic Master – Jupyter Notebook « initiation.ipynb »</a:t>
            </a:r>
            <a:endParaRPr b="0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t/>
            </a:r>
            <a:endParaRPr b="0" sz="10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t/>
            </a:r>
            <a:endParaRPr b="0" sz="10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r>
              <a:t/>
            </a:r>
            <a:endParaRPr b="0" sz="1000"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</a:pPr>
            <a:br>
              <a:rPr b="0" lang="fr" sz="1000"/>
            </a:b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1" y="470646"/>
            <a:ext cx="4062884" cy="57213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471596" y="1276038"/>
            <a:ext cx="3119700" cy="43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fr" sz="2500">
                <a:solidFill>
                  <a:schemeClr val="lt1"/>
                </a:solidFill>
              </a:rPr>
              <a:t>SOMMAIRE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17" name="Google Shape;117;p14"/>
          <p:cNvSpPr/>
          <p:nvPr/>
        </p:nvSpPr>
        <p:spPr>
          <a:xfrm flipH="1">
            <a:off x="-2" y="-6572"/>
            <a:ext cx="4056987" cy="513288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8" name="Google Shape;118;p14"/>
          <p:cNvSpPr/>
          <p:nvPr/>
        </p:nvSpPr>
        <p:spPr>
          <a:xfrm flipH="1">
            <a:off x="4120995" y="534650"/>
            <a:ext cx="8071002" cy="568327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9" name="Google Shape;119;p14"/>
          <p:cNvSpPr/>
          <p:nvPr/>
        </p:nvSpPr>
        <p:spPr>
          <a:xfrm flipH="1">
            <a:off x="0" y="6192001"/>
            <a:ext cx="1219200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C2A2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14"/>
          <p:cNvSpPr/>
          <p:nvPr/>
        </p:nvSpPr>
        <p:spPr>
          <a:xfrm rot="5400000">
            <a:off x="659990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C2A2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1" name="Google Shape;121;p14"/>
          <p:cNvSpPr/>
          <p:nvPr/>
        </p:nvSpPr>
        <p:spPr>
          <a:xfrm flipH="1">
            <a:off x="0" y="470645"/>
            <a:ext cx="1219200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C2A2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22" name="Google Shape;122;p14"/>
          <p:cNvGrpSpPr/>
          <p:nvPr/>
        </p:nvGrpSpPr>
        <p:grpSpPr>
          <a:xfrm>
            <a:off x="4676104" y="1197613"/>
            <a:ext cx="6790606" cy="4331430"/>
            <a:chOff x="0" y="23554"/>
            <a:chExt cx="6790606" cy="4331430"/>
          </a:xfrm>
        </p:grpSpPr>
        <p:sp>
          <p:nvSpPr>
            <p:cNvPr id="123" name="Google Shape;123;p14"/>
            <p:cNvSpPr/>
            <p:nvPr/>
          </p:nvSpPr>
          <p:spPr>
            <a:xfrm>
              <a:off x="0" y="23554"/>
              <a:ext cx="6790606" cy="576810"/>
            </a:xfrm>
            <a:prstGeom prst="roundRect">
              <a:avLst>
                <a:gd fmla="val 16667" name="adj"/>
              </a:avLst>
            </a:prstGeom>
            <a:solidFill>
              <a:srgbClr val="A5B49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28158" y="51712"/>
              <a:ext cx="6734290" cy="520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eiryo"/>
                <a:buNone/>
              </a:pPr>
              <a:r>
                <a:rPr b="1" i="0" lang="fr" sz="17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INTRODUCTION</a:t>
              </a:r>
              <a:endParaRPr b="0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0" y="649324"/>
              <a:ext cx="6790606" cy="576810"/>
            </a:xfrm>
            <a:prstGeom prst="roundRect">
              <a:avLst>
                <a:gd fmla="val 16667" name="adj"/>
              </a:avLst>
            </a:prstGeom>
            <a:solidFill>
              <a:srgbClr val="A1B68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28158" y="677482"/>
              <a:ext cx="6734290" cy="520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eiryo"/>
                <a:buNone/>
              </a:pPr>
              <a:r>
                <a:rPr b="1" lang="fr" sz="17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DÉFINITION ET DIFFÉRENTES FORMES</a:t>
              </a:r>
              <a:endParaRPr b="0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0" y="1275094"/>
              <a:ext cx="6790606" cy="576810"/>
            </a:xfrm>
            <a:prstGeom prst="roundRect">
              <a:avLst>
                <a:gd fmla="val 16667" name="adj"/>
              </a:avLst>
            </a:prstGeom>
            <a:solidFill>
              <a:srgbClr val="A5B97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 txBox="1"/>
            <p:nvPr/>
          </p:nvSpPr>
          <p:spPr>
            <a:xfrm>
              <a:off x="28158" y="1303252"/>
              <a:ext cx="6734290" cy="520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eiryo"/>
                <a:buNone/>
              </a:pPr>
              <a:r>
                <a:rPr b="1" lang="fr" sz="17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CONSÉQUENCES</a:t>
              </a:r>
              <a:r>
                <a:rPr b="1" lang="fr" sz="17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 ET UTILISATION</a:t>
              </a:r>
              <a:endParaRPr b="1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0" y="1900864"/>
              <a:ext cx="6790606" cy="576810"/>
            </a:xfrm>
            <a:prstGeom prst="roundRect">
              <a:avLst>
                <a:gd fmla="val 16667" name="adj"/>
              </a:avLst>
            </a:prstGeom>
            <a:solidFill>
              <a:srgbClr val="A8BE5F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 txBox="1"/>
            <p:nvPr/>
          </p:nvSpPr>
          <p:spPr>
            <a:xfrm>
              <a:off x="28158" y="1929022"/>
              <a:ext cx="6734290" cy="520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eiryo"/>
                <a:buNone/>
              </a:pPr>
              <a:r>
                <a:rPr b="1" lang="fr" sz="17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MODÈLE</a:t>
              </a:r>
              <a:endParaRPr b="0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0" y="2526634"/>
              <a:ext cx="6790606" cy="576810"/>
            </a:xfrm>
            <a:prstGeom prst="roundRect">
              <a:avLst>
                <a:gd fmla="val 16667" name="adj"/>
              </a:avLst>
            </a:prstGeom>
            <a:solidFill>
              <a:srgbClr val="B3C44D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28158" y="2554792"/>
              <a:ext cx="6734290" cy="520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eiryo"/>
                <a:buNone/>
              </a:pPr>
              <a:r>
                <a:rPr b="1" lang="fr" sz="17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RÉSULTATS</a:t>
              </a:r>
              <a:r>
                <a:rPr b="1" lang="fr" sz="17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/</a:t>
              </a:r>
              <a:r>
                <a:rPr b="1" lang="fr" sz="17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ANALYSES</a:t>
              </a:r>
              <a:r>
                <a:rPr b="1" lang="fr" sz="17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/CRITIQUES</a:t>
              </a:r>
              <a:endParaRPr b="0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0" y="3152404"/>
              <a:ext cx="6790606" cy="576810"/>
            </a:xfrm>
            <a:prstGeom prst="roundRect">
              <a:avLst>
                <a:gd fmla="val 16667" name="adj"/>
              </a:avLst>
            </a:prstGeom>
            <a:solidFill>
              <a:srgbClr val="BECB3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28158" y="3180562"/>
              <a:ext cx="6734290" cy="520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eiryo"/>
                <a:buNone/>
              </a:pPr>
              <a:r>
                <a:rPr b="1" lang="fr" sz="17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PERSPECTIVES/AUTRES </a:t>
              </a:r>
              <a:r>
                <a:rPr b="1" lang="fr" sz="17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MODÈLES</a:t>
              </a:r>
              <a:endParaRPr b="0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0" y="3778174"/>
              <a:ext cx="6790606" cy="576810"/>
            </a:xfrm>
            <a:prstGeom prst="roundRect">
              <a:avLst>
                <a:gd fmla="val 16667" name="adj"/>
              </a:avLst>
            </a:prstGeom>
            <a:solidFill>
              <a:srgbClr val="CECE29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28158" y="3806332"/>
              <a:ext cx="67344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Meiryo"/>
                <a:buNone/>
              </a:pPr>
              <a:r>
                <a:rPr b="1" lang="fr" sz="17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BIBLIOGRAPHIE</a:t>
              </a:r>
              <a:endParaRPr b="1" sz="17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2" name="Google Shape;142;p15"/>
          <p:cNvSpPr/>
          <p:nvPr/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642926" y="1952825"/>
            <a:ext cx="37068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AutoNum type="arabicPeriod"/>
            </a:pPr>
            <a:r>
              <a:rPr lang="fr" sz="2500">
                <a:solidFill>
                  <a:schemeClr val="lt1"/>
                </a:solidFill>
              </a:rPr>
              <a:t>INTRODUCTION</a:t>
            </a:r>
            <a:endParaRPr sz="2500"/>
          </a:p>
        </p:txBody>
      </p:sp>
      <p:sp>
        <p:nvSpPr>
          <p:cNvPr id="144" name="Google Shape;144;p15"/>
          <p:cNvSpPr/>
          <p:nvPr/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5" name="Google Shape;145;p15"/>
          <p:cNvSpPr/>
          <p:nvPr/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7" name="Google Shape;147;p15"/>
          <p:cNvSpPr/>
          <p:nvPr/>
        </p:nvSpPr>
        <p:spPr>
          <a:xfrm flipH="1">
            <a:off x="-3050" y="5863306"/>
            <a:ext cx="12192000" cy="994694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4394070" y="0"/>
            <a:ext cx="63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502350" y="1810350"/>
            <a:ext cx="37329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Sujet: Fission Nucléaire  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But de l’étude:</a:t>
            </a:r>
            <a:endParaRPr/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Comprendre le phénomène</a:t>
            </a:r>
            <a:endParaRPr/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Conséquences</a:t>
            </a:r>
            <a:endParaRPr/>
          </a:p>
          <a:p>
            <a:pPr indent="-3429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/>
              <a:t>Utilisation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250" y="1338100"/>
            <a:ext cx="4709749" cy="470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2409625" y="0"/>
            <a:ext cx="8166600" cy="246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3885600" y="182238"/>
            <a:ext cx="44208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fr" sz="2500">
                <a:solidFill>
                  <a:schemeClr val="lt1"/>
                </a:solidFill>
              </a:rPr>
              <a:t>2. </a:t>
            </a:r>
            <a:r>
              <a:rPr lang="fr" sz="2500">
                <a:solidFill>
                  <a:schemeClr val="lt1"/>
                </a:solidFill>
              </a:rPr>
              <a:t>DÉFINITION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070775" y="0"/>
            <a:ext cx="1338900" cy="246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1070775" y="2466300"/>
            <a:ext cx="9505500" cy="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1038775" y="2466300"/>
            <a:ext cx="9537600" cy="43917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2" name="Google Shape;162;p16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2410574" y="-11"/>
            <a:ext cx="6794100" cy="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4" name="Google Shape;164;p16"/>
          <p:cNvSpPr txBox="1"/>
          <p:nvPr>
            <p:ph idx="1" type="body"/>
          </p:nvPr>
        </p:nvSpPr>
        <p:spPr>
          <a:xfrm>
            <a:off x="3537297" y="3118641"/>
            <a:ext cx="51174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32500"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fr" sz="5600"/>
              <a:t>La fission nucléaire est le phénomène au cours duquel un noyau atomique lourd(c’est-a-dire formé d’un grand nombre de nucléons comme l’uranium, le plutonium etc.)est scindé en plusieurs nucléides plus légers.</a:t>
            </a:r>
            <a:r>
              <a:rPr lang="fr" sz="5600">
                <a:latin typeface="Arial"/>
                <a:ea typeface="Arial"/>
                <a:cs typeface="Arial"/>
                <a:sym typeface="Arial"/>
              </a:rPr>
              <a:t> </a:t>
            </a:r>
            <a:endParaRPr sz="1500"/>
          </a:p>
        </p:txBody>
      </p:sp>
      <p:sp>
        <p:nvSpPr>
          <p:cNvPr id="165" name="Google Shape;165;p16"/>
          <p:cNvSpPr/>
          <p:nvPr/>
        </p:nvSpPr>
        <p:spPr>
          <a:xfrm rot="5400000">
            <a:off x="7094825" y="3472150"/>
            <a:ext cx="7027200" cy="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8704" y="2615701"/>
            <a:ext cx="7894600" cy="396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1127851" y="2871840"/>
            <a:ext cx="9753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3" name="Google Shape;173;p17"/>
          <p:cNvSpPr/>
          <p:nvPr/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17"/>
          <p:cNvSpPr txBox="1"/>
          <p:nvPr>
            <p:ph type="title"/>
          </p:nvPr>
        </p:nvSpPr>
        <p:spPr>
          <a:xfrm>
            <a:off x="642918" y="1952825"/>
            <a:ext cx="3411973" cy="3635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eiryo"/>
              <a:buNone/>
            </a:pPr>
            <a:r>
              <a:rPr lang="fr" sz="2500">
                <a:solidFill>
                  <a:schemeClr val="lt1"/>
                </a:solidFill>
              </a:rPr>
              <a:t>3. D</a:t>
            </a:r>
            <a:r>
              <a:rPr lang="fr" sz="2500">
                <a:solidFill>
                  <a:schemeClr val="lt1"/>
                </a:solidFill>
              </a:rPr>
              <a:t>IFFÉRENTES</a:t>
            </a:r>
            <a:r>
              <a:rPr lang="fr" sz="2500">
                <a:solidFill>
                  <a:schemeClr val="lt1"/>
                </a:solidFill>
              </a:rPr>
              <a:t> FORMES DE FISSION</a:t>
            </a:r>
            <a:endParaRPr sz="2500"/>
          </a:p>
        </p:txBody>
      </p:sp>
      <p:sp>
        <p:nvSpPr>
          <p:cNvPr id="175" name="Google Shape;175;p17"/>
          <p:cNvSpPr/>
          <p:nvPr/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6" name="Google Shape;176;p17"/>
          <p:cNvSpPr/>
          <p:nvPr/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8" name="Google Shape;178;p17"/>
          <p:cNvSpPr/>
          <p:nvPr/>
        </p:nvSpPr>
        <p:spPr>
          <a:xfrm flipH="1">
            <a:off x="-3050" y="5863306"/>
            <a:ext cx="12192000" cy="994694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-1550" y="5807575"/>
            <a:ext cx="12192000" cy="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4458084" y="281050"/>
            <a:ext cx="64311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fr" sz="1400"/>
              <a:t>LA FISSION </a:t>
            </a:r>
            <a:r>
              <a:rPr lang="fr" sz="1400"/>
              <a:t>SPONTANÉE</a:t>
            </a:r>
            <a:r>
              <a:rPr lang="fr" sz="1400"/>
              <a:t>:</a:t>
            </a:r>
            <a:endParaRPr sz="2100"/>
          </a:p>
          <a:p>
            <a:pPr indent="-31115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fr" sz="13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fr" sz="1300">
                <a:latin typeface="Arial"/>
                <a:ea typeface="Arial"/>
                <a:cs typeface="Arial"/>
                <a:sym typeface="Arial"/>
              </a:rPr>
              <a:t>ésintégration en plusieurs fragments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fr" sz="1300">
                <a:latin typeface="Arial"/>
                <a:ea typeface="Arial"/>
                <a:cs typeface="Arial"/>
                <a:sym typeface="Arial"/>
              </a:rPr>
              <a:t>Pas </a:t>
            </a:r>
            <a:r>
              <a:rPr lang="fr" sz="1300">
                <a:latin typeface="Arial"/>
                <a:ea typeface="Arial"/>
                <a:cs typeface="Arial"/>
                <a:sym typeface="Arial"/>
              </a:rPr>
              <a:t>d'absorption</a:t>
            </a:r>
            <a:r>
              <a:rPr lang="fr" sz="1300">
                <a:latin typeface="Arial"/>
                <a:ea typeface="Arial"/>
                <a:cs typeface="Arial"/>
                <a:sym typeface="Arial"/>
              </a:rPr>
              <a:t> de corpuscule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201" y="2623050"/>
            <a:ext cx="5091048" cy="324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18"/>
          <p:cNvSpPr/>
          <p:nvPr/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18"/>
          <p:cNvSpPr/>
          <p:nvPr/>
        </p:nvSpPr>
        <p:spPr>
          <a:xfrm flipH="1">
            <a:off x="1" y="748575"/>
            <a:ext cx="12192000" cy="54192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1550" y="687750"/>
            <a:ext cx="12189000" cy="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400507" y="1546781"/>
            <a:ext cx="6627300" cy="3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85750" lvl="0" marL="2857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ourier New"/>
              <a:buChar char="●"/>
            </a:pPr>
            <a:r>
              <a:rPr lang="fr" sz="1700"/>
              <a:t>LA FISSION INDUITE: </a:t>
            </a:r>
            <a:endParaRPr/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fr" sz="1700"/>
              <a:t>   Sujet de notre étude</a:t>
            </a:r>
            <a:endParaRPr sz="1700"/>
          </a:p>
          <a:p>
            <a:pPr indent="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SzPts val="1700"/>
              <a:buChar char="❖"/>
            </a:pPr>
            <a:r>
              <a:rPr lang="fr" sz="1700"/>
              <a:t>   Noyau lourd absorbe une particule</a:t>
            </a:r>
            <a:endParaRPr sz="1700"/>
          </a:p>
          <a:p>
            <a:pPr indent="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SzPts val="1700"/>
              <a:buChar char="❖"/>
            </a:pPr>
            <a:r>
              <a:rPr lang="fr" sz="1700"/>
              <a:t>   Désintégration en plusieurs fragments</a:t>
            </a:r>
            <a:endParaRPr sz="1700"/>
          </a:p>
          <a:p>
            <a:pPr indent="-177800" lvl="0" marL="28575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ourier New"/>
              <a:buNone/>
            </a:pPr>
            <a:r>
              <a:t/>
            </a:r>
            <a:endParaRPr sz="1700"/>
          </a:p>
        </p:txBody>
      </p:sp>
      <p:sp>
        <p:nvSpPr>
          <p:cNvPr id="192" name="Google Shape;192;p18"/>
          <p:cNvSpPr/>
          <p:nvPr/>
        </p:nvSpPr>
        <p:spPr>
          <a:xfrm flipH="1">
            <a:off x="-50" y="6167625"/>
            <a:ext cx="12189000" cy="6903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4" name="Google Shape;194;p18"/>
          <p:cNvSpPr/>
          <p:nvPr/>
        </p:nvSpPr>
        <p:spPr>
          <a:xfrm flipH="1">
            <a:off x="6529640" y="29175"/>
            <a:ext cx="63900" cy="668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descr="{\displaystyle {}_{92}^{235}\mathrm {U} +{}_{0}^{1}n\rightarrow {}_{92}^{236}\mathrm {U} \rightarrow X+Y+k~{}_{0}^{1}n}" id="195" name="Google Shape;195;p18"/>
          <p:cNvSpPr/>
          <p:nvPr/>
        </p:nvSpPr>
        <p:spPr>
          <a:xfrm>
            <a:off x="5943600" y="3276600"/>
            <a:ext cx="304800" cy="301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96" name="Google Shape;196;p18"/>
          <p:cNvPicPr preferRelativeResize="0"/>
          <p:nvPr/>
        </p:nvPicPr>
        <p:blipFill rotWithShape="1">
          <a:blip r:embed="rId3">
            <a:alphaModFix/>
          </a:blip>
          <a:srcRect b="19297" l="-1920" r="1919" t="3327"/>
          <a:stretch/>
        </p:blipFill>
        <p:spPr>
          <a:xfrm>
            <a:off x="6465750" y="746413"/>
            <a:ext cx="4458076" cy="536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/>
          <p:nvPr/>
        </p:nvSpPr>
        <p:spPr>
          <a:xfrm>
            <a:off x="10859918" y="29163"/>
            <a:ext cx="63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3" name="Google Shape;203;p19"/>
          <p:cNvSpPr/>
          <p:nvPr/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4" name="Google Shape;204;p19"/>
          <p:cNvSpPr txBox="1"/>
          <p:nvPr>
            <p:ph type="title"/>
          </p:nvPr>
        </p:nvSpPr>
        <p:spPr>
          <a:xfrm>
            <a:off x="305488" y="1868550"/>
            <a:ext cx="38151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eiryo"/>
              <a:buNone/>
            </a:pPr>
            <a:r>
              <a:rPr lang="fr" sz="2500">
                <a:solidFill>
                  <a:schemeClr val="lt1"/>
                </a:solidFill>
              </a:rPr>
              <a:t>4. </a:t>
            </a:r>
            <a:r>
              <a:rPr lang="fr" sz="2500">
                <a:solidFill>
                  <a:schemeClr val="lt1"/>
                </a:solidFill>
              </a:rPr>
              <a:t>CONSÉQUENCES</a:t>
            </a:r>
            <a:endParaRPr sz="2500"/>
          </a:p>
        </p:txBody>
      </p:sp>
      <p:sp>
        <p:nvSpPr>
          <p:cNvPr id="205" name="Google Shape;205;p19"/>
          <p:cNvSpPr/>
          <p:nvPr/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6" name="Google Shape;206;p19"/>
          <p:cNvSpPr/>
          <p:nvPr/>
        </p:nvSpPr>
        <p:spPr>
          <a:xfrm flipH="1">
            <a:off x="4426198" y="1514475"/>
            <a:ext cx="7765800" cy="43569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8" name="Google Shape;208;p19"/>
          <p:cNvSpPr/>
          <p:nvPr/>
        </p:nvSpPr>
        <p:spPr>
          <a:xfrm flipH="1">
            <a:off x="-3050" y="5863306"/>
            <a:ext cx="12192000" cy="994694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5072275" y="1896475"/>
            <a:ext cx="39204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SzPts val="1400"/>
              <a:buChar char="●"/>
            </a:pPr>
            <a:r>
              <a:rPr b="0" lang="fr" sz="1400"/>
              <a:t>1 fission = 193 MeV = </a:t>
            </a:r>
            <a:r>
              <a:rPr b="0"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3,092 2 × 10</a:t>
            </a:r>
            <a:r>
              <a:rPr b="0" baseline="30000"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−11</a:t>
            </a:r>
            <a:r>
              <a:rPr b="0"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joules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1g U235 = 7,922 63 × 10</a:t>
            </a:r>
            <a:r>
              <a:rPr b="0" baseline="30000"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joules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mégawatt-jour = 8,64 × 10</a:t>
            </a:r>
            <a:r>
              <a:rPr b="0" baseline="30000"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joules = 1,090 55 g U235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lang="f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24 000 / 151,42 = 158,497 kWh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9307" y="3013430"/>
            <a:ext cx="1894093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 txBox="1"/>
          <p:nvPr/>
        </p:nvSpPr>
        <p:spPr>
          <a:xfrm>
            <a:off x="10638450" y="3570575"/>
            <a:ext cx="11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eiryo"/>
                <a:ea typeface="Meiryo"/>
                <a:cs typeface="Meiryo"/>
                <a:sym typeface="Meiryo"/>
              </a:rPr>
              <a:t>Fission</a:t>
            </a:r>
            <a:endParaRPr b="1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2697" y="2595450"/>
            <a:ext cx="320375" cy="5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63249">
            <a:off x="9953709" y="2888025"/>
            <a:ext cx="320375" cy="5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91413">
            <a:off x="10318084" y="4456125"/>
            <a:ext cx="320375" cy="53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4135">
            <a:off x="11379360" y="4456124"/>
            <a:ext cx="320375" cy="5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85572">
            <a:off x="11491059" y="2641075"/>
            <a:ext cx="320376" cy="53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9726435" y="3844375"/>
            <a:ext cx="320376" cy="531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 rot="1705665">
            <a:off x="11023001" y="2474747"/>
            <a:ext cx="788362" cy="369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Meiryo"/>
                <a:ea typeface="Meiryo"/>
                <a:cs typeface="Meiryo"/>
                <a:sym typeface="Meiryo"/>
              </a:rPr>
              <a:t>Chaleur</a:t>
            </a:r>
            <a:endParaRPr sz="1200"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6" name="Google Shape;226;p20"/>
          <p:cNvSpPr/>
          <p:nvPr/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7" name="Google Shape;227;p20"/>
          <p:cNvSpPr txBox="1"/>
          <p:nvPr>
            <p:ph type="title"/>
          </p:nvPr>
        </p:nvSpPr>
        <p:spPr>
          <a:xfrm>
            <a:off x="642918" y="1952825"/>
            <a:ext cx="3411973" cy="3635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fr" sz="2500">
                <a:solidFill>
                  <a:schemeClr val="lt1"/>
                </a:solidFill>
              </a:rPr>
              <a:t>5. UTILISATION</a:t>
            </a:r>
            <a:endParaRPr sz="2500"/>
          </a:p>
        </p:txBody>
      </p:sp>
      <p:sp>
        <p:nvSpPr>
          <p:cNvPr id="228" name="Google Shape;228;p20"/>
          <p:cNvSpPr/>
          <p:nvPr/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9" name="Google Shape;229;p20"/>
          <p:cNvSpPr/>
          <p:nvPr/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1" name="Google Shape;231;p20"/>
          <p:cNvSpPr/>
          <p:nvPr/>
        </p:nvSpPr>
        <p:spPr>
          <a:xfrm flipH="1">
            <a:off x="-3050" y="5863306"/>
            <a:ext cx="12192000" cy="994694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2" name="Google Shape;232;p20"/>
          <p:cNvSpPr/>
          <p:nvPr/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4623977" y="1801100"/>
            <a:ext cx="46752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fr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fr">
                <a:latin typeface="Arial"/>
                <a:ea typeface="Arial"/>
                <a:cs typeface="Arial"/>
                <a:sym typeface="Arial"/>
              </a:rPr>
              <a:t>hauffage urbain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f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fr">
                <a:latin typeface="Arial"/>
                <a:ea typeface="Arial"/>
                <a:cs typeface="Arial"/>
                <a:sym typeface="Arial"/>
              </a:rPr>
              <a:t>rocédés industriels chimiques ou physico-chimiques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>
                <a:latin typeface="Arial"/>
                <a:ea typeface="Arial"/>
                <a:cs typeface="Arial"/>
                <a:sym typeface="Arial"/>
              </a:rPr>
              <a:t> 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fr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fr">
                <a:latin typeface="Arial"/>
                <a:ea typeface="Arial"/>
                <a:cs typeface="Arial"/>
                <a:sym typeface="Arial"/>
              </a:rPr>
              <a:t>roduire de l'électricité </a:t>
            </a:r>
            <a:endParaRPr/>
          </a:p>
        </p:txBody>
      </p:sp>
      <p:pic>
        <p:nvPicPr>
          <p:cNvPr id="235" name="Google Shape;2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6975" y="2577687"/>
            <a:ext cx="3411976" cy="227324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0"/>
          <p:cNvSpPr txBox="1"/>
          <p:nvPr/>
        </p:nvSpPr>
        <p:spPr>
          <a:xfrm>
            <a:off x="7249050" y="622925"/>
            <a:ext cx="17250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flipH="1">
            <a:off x="1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2" name="Google Shape;242;p21"/>
          <p:cNvSpPr/>
          <p:nvPr/>
        </p:nvSpPr>
        <p:spPr>
          <a:xfrm flipH="1">
            <a:off x="-128" y="1495508"/>
            <a:ext cx="4426200" cy="43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3" name="Google Shape;243;p21"/>
          <p:cNvSpPr txBox="1"/>
          <p:nvPr>
            <p:ph type="title"/>
          </p:nvPr>
        </p:nvSpPr>
        <p:spPr>
          <a:xfrm>
            <a:off x="642918" y="1952825"/>
            <a:ext cx="34119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fr" sz="2500">
                <a:solidFill>
                  <a:schemeClr val="lt1"/>
                </a:solidFill>
              </a:rPr>
              <a:t>6. MODÈLE</a:t>
            </a:r>
            <a:r>
              <a:rPr lang="fr" sz="2400">
                <a:solidFill>
                  <a:schemeClr val="lt1"/>
                </a:solidFill>
              </a:rPr>
              <a:t> </a:t>
            </a:r>
            <a:endParaRPr sz="2400"/>
          </a:p>
        </p:txBody>
      </p:sp>
      <p:sp>
        <p:nvSpPr>
          <p:cNvPr id="244" name="Google Shape;244;p21"/>
          <p:cNvSpPr/>
          <p:nvPr/>
        </p:nvSpPr>
        <p:spPr>
          <a:xfrm flipH="1">
            <a:off x="-128" y="-1"/>
            <a:ext cx="4426200" cy="1514400"/>
          </a:xfrm>
          <a:prstGeom prst="rect">
            <a:avLst/>
          </a:prstGeom>
          <a:solidFill>
            <a:srgbClr val="D2D6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5" name="Google Shape;245;p21"/>
          <p:cNvSpPr/>
          <p:nvPr/>
        </p:nvSpPr>
        <p:spPr>
          <a:xfrm flipH="1">
            <a:off x="4426198" y="1514475"/>
            <a:ext cx="7765800" cy="43569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1525" y="1501324"/>
            <a:ext cx="12189000" cy="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7" name="Google Shape;247;p21"/>
          <p:cNvSpPr/>
          <p:nvPr/>
        </p:nvSpPr>
        <p:spPr>
          <a:xfrm flipH="1">
            <a:off x="-3050" y="5863306"/>
            <a:ext cx="12192000" cy="9948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8" name="Google Shape;248;p21"/>
          <p:cNvSpPr/>
          <p:nvPr/>
        </p:nvSpPr>
        <p:spPr>
          <a:xfrm>
            <a:off x="1525" y="5807463"/>
            <a:ext cx="12189000" cy="6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4394070" y="0"/>
            <a:ext cx="639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0" name="Google Shape;250;p21"/>
          <p:cNvSpPr txBox="1"/>
          <p:nvPr>
            <p:ph idx="1" type="body"/>
          </p:nvPr>
        </p:nvSpPr>
        <p:spPr>
          <a:xfrm>
            <a:off x="4623977" y="1801100"/>
            <a:ext cx="4675200" cy="3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fr">
                <a:latin typeface="Arial"/>
                <a:ea typeface="Arial"/>
                <a:cs typeface="Arial"/>
                <a:sym typeface="Arial"/>
              </a:rPr>
              <a:t>Environnement confiné (réaction totale)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fr">
                <a:latin typeface="Arial"/>
                <a:ea typeface="Arial"/>
                <a:cs typeface="Arial"/>
                <a:sym typeface="Arial"/>
              </a:rPr>
              <a:t>Création de l’objet “Atome”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fr">
                <a:latin typeface="Arial"/>
                <a:ea typeface="Arial"/>
                <a:cs typeface="Arial"/>
                <a:sym typeface="Arial"/>
              </a:rPr>
              <a:t>Création de l’objet “Neutron”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>
                <a:latin typeface="Arial"/>
                <a:ea typeface="Arial"/>
                <a:cs typeface="Arial"/>
                <a:sym typeface="Arial"/>
              </a:rPr>
              <a:t> </a:t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fr">
                <a:latin typeface="Arial"/>
                <a:ea typeface="Arial"/>
                <a:cs typeface="Arial"/>
                <a:sym typeface="Arial"/>
              </a:rPr>
              <a:t>Création des collisions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jiVTI">
  <a:themeElements>
    <a:clrScheme name="Shoji">
      <a:dk1>
        <a:srgbClr val="000000"/>
      </a:dk1>
      <a:lt1>
        <a:srgbClr val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