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issa Bouri" initials="RB" lastIdx="1" clrIdx="0">
    <p:extLst>
      <p:ext uri="{19B8F6BF-5375-455C-9EA6-DF929625EA0E}">
        <p15:presenceInfo xmlns:p15="http://schemas.microsoft.com/office/powerpoint/2012/main" userId="83f5f53562d216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6DC"/>
    <a:srgbClr val="D8C7BA"/>
    <a:srgbClr val="E4D1CC"/>
    <a:srgbClr val="F9F9F9"/>
    <a:srgbClr val="D0D8FF"/>
    <a:srgbClr val="E9D3A3"/>
    <a:srgbClr val="FF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/>
    <p:restoredTop sz="94601"/>
  </p:normalViewPr>
  <p:slideViewPr>
    <p:cSldViewPr snapToGrid="0" snapToObjects="1">
      <p:cViewPr varScale="1">
        <p:scale>
          <a:sx n="83" d="100"/>
          <a:sy n="83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662AD-5147-4741-84D0-CF53DA363ADA}" type="datetimeFigureOut">
              <a:rPr lang="fr-FR" smtClean="0"/>
              <a:t>04/05/2021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8B3F5-4552-B442-8A73-3BD3B627C2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45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8B3F5-4552-B442-8A73-3BD3B627C2B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40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8D9AD7-59B0-3248-9EDE-A415B2C4E7AF}" type="datetimeFigureOut">
              <a:rPr lang="fr-FR" smtClean="0"/>
              <a:t>04/05/2021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FBEA53-A1BC-E949-81F8-4968B1BC6115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5001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AD7-59B0-3248-9EDE-A415B2C4E7AF}" type="datetimeFigureOut">
              <a:rPr lang="fr-FR" smtClean="0"/>
              <a:t>04/05/2021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A53-A1BC-E949-81F8-4968B1BC61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46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AD7-59B0-3248-9EDE-A415B2C4E7AF}" type="datetimeFigureOut">
              <a:rPr lang="fr-FR" smtClean="0"/>
              <a:t>04/05/2021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A53-A1BC-E949-81F8-4968B1BC61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64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AD7-59B0-3248-9EDE-A415B2C4E7AF}" type="datetimeFigureOut">
              <a:rPr lang="fr-FR" smtClean="0"/>
              <a:t>04/05/2021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A53-A1BC-E949-81F8-4968B1BC61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78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8D9AD7-59B0-3248-9EDE-A415B2C4E7AF}" type="datetimeFigureOut">
              <a:rPr lang="fr-FR" smtClean="0"/>
              <a:t>04/05/2021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FBEA53-A1BC-E949-81F8-4968B1BC6115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0481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AD7-59B0-3248-9EDE-A415B2C4E7AF}" type="datetimeFigureOut">
              <a:rPr lang="fr-FR" smtClean="0"/>
              <a:t>04/05/2021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A53-A1BC-E949-81F8-4968B1BC61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37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AD7-59B0-3248-9EDE-A415B2C4E7AF}" type="datetimeFigureOut">
              <a:rPr lang="fr-FR" smtClean="0"/>
              <a:t>04/05/2021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A53-A1BC-E949-81F8-4968B1BC61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133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AD7-59B0-3248-9EDE-A415B2C4E7AF}" type="datetimeFigureOut">
              <a:rPr lang="fr-FR" smtClean="0"/>
              <a:t>04/05/2021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A53-A1BC-E949-81F8-4968B1BC61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169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AD7-59B0-3248-9EDE-A415B2C4E7AF}" type="datetimeFigureOut">
              <a:rPr lang="fr-FR" smtClean="0"/>
              <a:t>04/05/2021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A53-A1BC-E949-81F8-4968B1BC61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24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8D9AD7-59B0-3248-9EDE-A415B2C4E7AF}" type="datetimeFigureOut">
              <a:rPr lang="fr-FR" smtClean="0"/>
              <a:t>04/05/2021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FBEA53-A1BC-E949-81F8-4968B1BC6115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44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8D9AD7-59B0-3248-9EDE-A415B2C4E7AF}" type="datetimeFigureOut">
              <a:rPr lang="fr-FR" smtClean="0"/>
              <a:t>04/05/2021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FBEA53-A1BC-E949-81F8-4968B1BC6115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96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8D9AD7-59B0-3248-9EDE-A415B2C4E7AF}" type="datetimeFigureOut">
              <a:rPr lang="fr-FR" smtClean="0"/>
              <a:t>04/05/2021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FBEA53-A1BC-E949-81F8-4968B1BC6115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71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&#201;volution_stellaire#La_s&#233;quence_principale" TargetMode="External"/><Relationship Id="rId7" Type="http://schemas.openxmlformats.org/officeDocument/2006/relationships/hyperlink" Target="https://www.youtube.com/watch?v=FbK-FPwSAFQ" TargetMode="External"/><Relationship Id="rId2" Type="http://schemas.openxmlformats.org/officeDocument/2006/relationships/hyperlink" Target="https://fr.wikipedia.org/wiki/&#201;to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bc.co.uk/bitesize/guides/zpxv97h/revision/1" TargetMode="External"/><Relationship Id="rId5" Type="http://schemas.openxmlformats.org/officeDocument/2006/relationships/hyperlink" Target="https://images.nasa.gov/" TargetMode="External"/><Relationship Id="rId4" Type="http://schemas.openxmlformats.org/officeDocument/2006/relationships/hyperlink" Target="https://fr.wikipedia.org/wiki/Type_spectr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7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8441C-9460-C746-951D-043BDEEBB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730824"/>
            <a:ext cx="8361229" cy="2098226"/>
          </a:xfrm>
        </p:spPr>
        <p:txBody>
          <a:bodyPr/>
          <a:lstStyle/>
          <a:p>
            <a:r>
              <a:rPr lang="fr-FR" sz="5000" dirty="0"/>
              <a:t>ARE dynamic :</a:t>
            </a:r>
            <a:br>
              <a:rPr lang="fr-FR" sz="5000" dirty="0"/>
            </a:br>
            <a:r>
              <a:rPr lang="fr-FR" sz="5000" dirty="0"/>
              <a:t>Formation des étoiles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FA6715D-4345-EA4D-A1C0-F23F542EFE2E}"/>
              </a:ext>
            </a:extLst>
          </p:cNvPr>
          <p:cNvSpPr txBox="1"/>
          <p:nvPr/>
        </p:nvSpPr>
        <p:spPr>
          <a:xfrm>
            <a:off x="4281053" y="6303819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Hawa – Raïssa – Wassim – ElHady</a:t>
            </a:r>
          </a:p>
        </p:txBody>
      </p:sp>
    </p:spTree>
    <p:extLst>
      <p:ext uri="{BB962C8B-B14F-4D97-AF65-F5344CB8AC3E}">
        <p14:creationId xmlns:p14="http://schemas.microsoft.com/office/powerpoint/2010/main" val="64110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80B86B-53B1-4940-8076-1705C872EFF2}"/>
              </a:ext>
            </a:extLst>
          </p:cNvPr>
          <p:cNvSpPr/>
          <p:nvPr/>
        </p:nvSpPr>
        <p:spPr>
          <a:xfrm>
            <a:off x="704201" y="0"/>
            <a:ext cx="8619521" cy="990600"/>
          </a:xfrm>
          <a:prstGeom prst="rect">
            <a:avLst/>
          </a:prstGeom>
          <a:solidFill>
            <a:srgbClr val="D8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96A578F-1D5D-1C4F-9322-5A3157CA29B4}"/>
              </a:ext>
            </a:extLst>
          </p:cNvPr>
          <p:cNvCxnSpPr>
            <a:cxnSpLocks/>
          </p:cNvCxnSpPr>
          <p:nvPr/>
        </p:nvCxnSpPr>
        <p:spPr>
          <a:xfrm>
            <a:off x="508000" y="990600"/>
            <a:ext cx="8859520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AEFB00B-15D2-A948-992A-2D18A958F38B}"/>
              </a:ext>
            </a:extLst>
          </p:cNvPr>
          <p:cNvCxnSpPr>
            <a:cxnSpLocks/>
          </p:cNvCxnSpPr>
          <p:nvPr/>
        </p:nvCxnSpPr>
        <p:spPr>
          <a:xfrm>
            <a:off x="9367520" y="0"/>
            <a:ext cx="0" cy="99060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A8B0E0EC-2321-A146-B798-498C51C2948F}"/>
              </a:ext>
            </a:extLst>
          </p:cNvPr>
          <p:cNvSpPr txBox="1">
            <a:spLocks/>
          </p:cNvSpPr>
          <p:nvPr/>
        </p:nvSpPr>
        <p:spPr>
          <a:xfrm>
            <a:off x="815545" y="179180"/>
            <a:ext cx="8551969" cy="6765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entury Gothic" panose="020B0502020202020204" pitchFamily="34" charset="0"/>
              </a:rPr>
              <a:t>Bibliographie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04AE8F-E10B-BA4C-ADEB-31C23EF53ABB}"/>
              </a:ext>
            </a:extLst>
          </p:cNvPr>
          <p:cNvSpPr txBox="1"/>
          <p:nvPr/>
        </p:nvSpPr>
        <p:spPr>
          <a:xfrm flipH="1">
            <a:off x="1067488" y="1549607"/>
            <a:ext cx="8021094" cy="369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fr-FR" dirty="0">
                <a:hlinkClick r:id="rId2"/>
              </a:rPr>
              <a:t>https://fr.wikipedia.org/wiki/Étoile</a:t>
            </a:r>
            <a:r>
              <a:rPr lang="fr-FR" dirty="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endParaRPr lang="fr-FR" dirty="0"/>
          </a:p>
          <a:p>
            <a:pPr marL="285750" indent="-285750">
              <a:buFont typeface="Wingdings" pitchFamily="2" charset="2"/>
              <a:buChar char="q"/>
            </a:pPr>
            <a:r>
              <a:rPr lang="fr-FR" dirty="0">
                <a:hlinkClick r:id="rId3"/>
              </a:rPr>
              <a:t>https://fr.wikipedia.org/wiki/Évolution_stellaire#La_séquence_principale</a:t>
            </a:r>
            <a:endParaRPr lang="fr-FR" dirty="0"/>
          </a:p>
          <a:p>
            <a:endParaRPr lang="fr-FR" dirty="0"/>
          </a:p>
          <a:p>
            <a:pPr marL="285750" indent="-285750">
              <a:buFont typeface="Wingdings" pitchFamily="2" charset="2"/>
              <a:buChar char="q"/>
            </a:pPr>
            <a:r>
              <a:rPr lang="fr-FR" dirty="0">
                <a:hlinkClick r:id="rId4"/>
              </a:rPr>
              <a:t>https://fr.wikipedia.org/wiki/Type_spectral</a:t>
            </a:r>
            <a:endParaRPr lang="fr-FR" dirty="0"/>
          </a:p>
          <a:p>
            <a:pPr marL="285750" indent="-285750">
              <a:buFont typeface="Wingdings" pitchFamily="2" charset="2"/>
              <a:buChar char="q"/>
            </a:pPr>
            <a:endParaRPr lang="fr-FR" dirty="0"/>
          </a:p>
          <a:p>
            <a:pPr marL="285750" indent="-285750">
              <a:buFont typeface="Wingdings" pitchFamily="2" charset="2"/>
              <a:buChar char="q"/>
            </a:pPr>
            <a:r>
              <a:rPr lang="fr-FR" dirty="0">
                <a:hlinkClick r:id="rId5"/>
              </a:rPr>
              <a:t>https://images.nasa.gov</a:t>
            </a:r>
            <a:endParaRPr lang="fr-FR" dirty="0"/>
          </a:p>
          <a:p>
            <a:pPr marL="285750" indent="-285750">
              <a:buFont typeface="Wingdings" pitchFamily="2" charset="2"/>
              <a:buChar char="q"/>
            </a:pPr>
            <a:endParaRPr lang="fr-FR" dirty="0"/>
          </a:p>
          <a:p>
            <a:pPr marL="285750" indent="-285750">
              <a:buFont typeface="Wingdings" pitchFamily="2" charset="2"/>
              <a:buChar char="q"/>
            </a:pPr>
            <a:r>
              <a:rPr lang="fr-FR" dirty="0">
                <a:hlinkClick r:id="rId6"/>
              </a:rPr>
              <a:t>https://www.bbc.co.uk/bitesize/guides/zpxv97h/revision/1</a:t>
            </a:r>
            <a:endParaRPr lang="fr-FR" dirty="0"/>
          </a:p>
          <a:p>
            <a:pPr marL="285750" indent="-285750">
              <a:buFont typeface="Wingdings" pitchFamily="2" charset="2"/>
              <a:buChar char="q"/>
            </a:pPr>
            <a:endParaRPr lang="fr-FR" dirty="0"/>
          </a:p>
          <a:p>
            <a:pPr marL="285750" indent="-285750">
              <a:buFont typeface="Wingdings" pitchFamily="2" charset="2"/>
              <a:buChar char="q"/>
            </a:pPr>
            <a:r>
              <a:rPr lang="fr-FR" dirty="0">
                <a:hlinkClick r:id="rId7"/>
              </a:rPr>
              <a:t>https://www.youtube.com/watch?v=FbK-FPwSAFQ</a:t>
            </a:r>
            <a:r>
              <a:rPr lang="fr-FR" dirty="0"/>
              <a:t> C’est pas sorcier- Les étoiles</a:t>
            </a:r>
          </a:p>
          <a:p>
            <a:pPr marL="285750" indent="-285750"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18F182-4254-9340-BAF6-0BDB60270A78}"/>
              </a:ext>
            </a:extLst>
          </p:cNvPr>
          <p:cNvSpPr txBox="1"/>
          <p:nvPr/>
        </p:nvSpPr>
        <p:spPr>
          <a:xfrm>
            <a:off x="3117273" y="5232547"/>
            <a:ext cx="6664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entury Gothic" panose="020B0502020202020204" pitchFamily="34" charset="0"/>
              </a:rPr>
              <a:t>Merci de votre attention </a:t>
            </a:r>
          </a:p>
        </p:txBody>
      </p:sp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36C74E69-D423-854A-BD9E-D0EE40E4DF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12768" y="5668994"/>
            <a:ext cx="1033247" cy="464234"/>
          </a:xfrm>
          <a:prstGeom prst="bentConnector3">
            <a:avLst>
              <a:gd name="adj1" fmla="val 101737"/>
            </a:avLst>
          </a:prstGeom>
          <a:ln w="82550">
            <a:solidFill>
              <a:srgbClr val="D8C7B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ngle 9">
            <a:extLst>
              <a:ext uri="{FF2B5EF4-FFF2-40B4-BE49-F238E27FC236}">
                <a16:creationId xmlns:a16="http://schemas.microsoft.com/office/drawing/2014/main" id="{5B796500-C443-1F4C-B7FE-6CB8918E55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32570" y="5152370"/>
            <a:ext cx="1033247" cy="464234"/>
          </a:xfrm>
          <a:prstGeom prst="bentConnector3">
            <a:avLst>
              <a:gd name="adj1" fmla="val 966"/>
            </a:avLst>
          </a:prstGeom>
          <a:ln w="82550">
            <a:solidFill>
              <a:srgbClr val="D8C7B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29FF08-E701-D041-A66E-AEE3B20ED0A5}"/>
              </a:ext>
            </a:extLst>
          </p:cNvPr>
          <p:cNvSpPr/>
          <p:nvPr/>
        </p:nvSpPr>
        <p:spPr>
          <a:xfrm>
            <a:off x="704201" y="0"/>
            <a:ext cx="8619521" cy="990600"/>
          </a:xfrm>
          <a:prstGeom prst="rect">
            <a:avLst/>
          </a:prstGeom>
          <a:solidFill>
            <a:srgbClr val="D8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2AF2BB-9885-0A46-801B-A97EADEC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212745"/>
            <a:ext cx="8859514" cy="925818"/>
          </a:xfrm>
        </p:spPr>
        <p:txBody>
          <a:bodyPr>
            <a:normAutofit/>
          </a:bodyPr>
          <a:lstStyle/>
          <a:p>
            <a:r>
              <a:rPr lang="fr-FR" sz="3800" dirty="0">
                <a:latin typeface="Century Gothic" panose="020B0502020202020204" pitchFamily="34" charset="0"/>
              </a:rPr>
              <a:t>Présentation du thème et problème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A9E3-EB95-AF4A-A395-20F8930C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1415475"/>
            <a:ext cx="10217659" cy="494825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800" dirty="0"/>
              <a:t>Qu’est-ce qu’une étoile?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i="0" dirty="0"/>
              <a:t>Sphère massive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i="0" dirty="0"/>
              <a:t>Créer sa propre lumière</a:t>
            </a:r>
          </a:p>
          <a:p>
            <a:pPr marL="530352" lvl="1" indent="0">
              <a:buNone/>
            </a:pPr>
            <a:endParaRPr lang="fr-FR" sz="2400" i="0" dirty="0"/>
          </a:p>
          <a:p>
            <a:pPr>
              <a:buFont typeface="Wingdings" pitchFamily="2" charset="2"/>
              <a:buChar char="q"/>
            </a:pPr>
            <a:r>
              <a:rPr lang="fr-FR" sz="2800" i="0" dirty="0"/>
              <a:t>La formation d’un</a:t>
            </a:r>
            <a:r>
              <a:rPr lang="fr-FR" sz="2800" dirty="0"/>
              <a:t>e étoile : 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i="0" dirty="0"/>
              <a:t>Processus de fusions</a:t>
            </a:r>
          </a:p>
          <a:p>
            <a:pPr lvl="1">
              <a:buFont typeface="Wingdings" pitchFamily="2" charset="2"/>
              <a:buChar char="§"/>
            </a:pPr>
            <a:endParaRPr lang="fr-FR" sz="2400" i="0" dirty="0"/>
          </a:p>
          <a:p>
            <a:pPr>
              <a:buFont typeface="Wingdings" pitchFamily="2" charset="2"/>
              <a:buChar char="q"/>
            </a:pPr>
            <a:r>
              <a:rPr lang="fr-FR" sz="2800" i="0" dirty="0"/>
              <a:t>Le problème : </a:t>
            </a:r>
          </a:p>
          <a:p>
            <a:pPr marL="530352" lvl="1" indent="0" algn="ctr">
              <a:buNone/>
            </a:pPr>
            <a:r>
              <a:rPr lang="fr-FR" sz="2800" b="1" dirty="0"/>
              <a:t>Quels sont les paramètres qui interviennent lors de la formation d’une étoile ?</a:t>
            </a:r>
          </a:p>
          <a:p>
            <a:pPr lvl="1">
              <a:buFont typeface="Wingdings" pitchFamily="2" charset="2"/>
              <a:buChar char="§"/>
            </a:pPr>
            <a:endParaRPr lang="fr-FR" sz="2400" i="0" dirty="0"/>
          </a:p>
          <a:p>
            <a:pPr marL="530352" lvl="1" indent="0">
              <a:buNone/>
            </a:pPr>
            <a:endParaRPr lang="fr-FR" sz="2400" i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2466E95-8023-3D4B-B580-0B1D6B78EC2A}"/>
              </a:ext>
            </a:extLst>
          </p:cNvPr>
          <p:cNvCxnSpPr>
            <a:cxnSpLocks/>
          </p:cNvCxnSpPr>
          <p:nvPr/>
        </p:nvCxnSpPr>
        <p:spPr>
          <a:xfrm>
            <a:off x="508000" y="990600"/>
            <a:ext cx="8859520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AF3C848-9CFA-184D-98C7-E2A5A87EC5CD}"/>
              </a:ext>
            </a:extLst>
          </p:cNvPr>
          <p:cNvCxnSpPr>
            <a:cxnSpLocks/>
          </p:cNvCxnSpPr>
          <p:nvPr/>
        </p:nvCxnSpPr>
        <p:spPr>
          <a:xfrm>
            <a:off x="9367520" y="0"/>
            <a:ext cx="0" cy="99060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étoile&#10;&#10;Description générée automatiquement">
            <a:extLst>
              <a:ext uri="{FF2B5EF4-FFF2-40B4-BE49-F238E27FC236}">
                <a16:creationId xmlns:a16="http://schemas.microsoft.com/office/drawing/2014/main" id="{A8F433DF-C4DE-D84E-89A5-FB479DD30C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1875" l="0" r="97969">
                        <a14:foregroundMark x1="27969" y1="24375" x2="14844" y2="26875"/>
                        <a14:foregroundMark x1="14844" y1="26875" x2="22813" y2="16094"/>
                        <a14:foregroundMark x1="22813" y1="16094" x2="4063" y2="36719"/>
                        <a14:foregroundMark x1="4063" y1="36719" x2="0" y2="32500"/>
                        <a14:foregroundMark x1="6406" y1="30938" x2="19375" y2="22031"/>
                        <a14:foregroundMark x1="19375" y1="22031" x2="6719" y2="31250"/>
                        <a14:foregroundMark x1="6719" y1="31250" x2="16563" y2="19844"/>
                        <a14:foregroundMark x1="16563" y1="19844" x2="8438" y2="29219"/>
                        <a14:foregroundMark x1="8438" y1="29219" x2="18438" y2="20156"/>
                        <a14:foregroundMark x1="18438" y1="20156" x2="8438" y2="28906"/>
                        <a14:foregroundMark x1="8438" y1="28906" x2="29967" y2="7989"/>
                        <a14:foregroundMark x1="26300" y1="11319" x2="24063" y2="13438"/>
                        <a14:foregroundMark x1="24063" y1="13438" x2="30224" y2="8286"/>
                        <a14:foregroundMark x1="32084" y1="7857" x2="25000" y2="19063"/>
                        <a14:foregroundMark x1="25000" y1="19063" x2="34063" y2="8750"/>
                        <a14:foregroundMark x1="34063" y1="8750" x2="49219" y2="0"/>
                        <a14:foregroundMark x1="49219" y1="0" x2="45625" y2="10000"/>
                        <a14:foregroundMark x1="61719" y1="9688" x2="73438" y2="11719"/>
                        <a14:foregroundMark x1="73438" y1="11719" x2="61875" y2="4688"/>
                        <a14:foregroundMark x1="61875" y1="4688" x2="77188" y2="13438"/>
                        <a14:foregroundMark x1="77188" y1="13438" x2="62656" y2="6875"/>
                        <a14:foregroundMark x1="62656" y1="6875" x2="72813" y2="17031"/>
                        <a14:foregroundMark x1="72813" y1="17031" x2="57031" y2="11563"/>
                        <a14:foregroundMark x1="57031" y1="11563" x2="64531" y2="17344"/>
                        <a14:foregroundMark x1="65781" y1="12188" x2="92656" y2="25781"/>
                        <a14:foregroundMark x1="92656" y1="25781" x2="69219" y2="12656"/>
                        <a14:foregroundMark x1="69219" y1="12656" x2="97500" y2="45938"/>
                        <a14:foregroundMark x1="97500" y1="45938" x2="97969" y2="47188"/>
                        <a14:foregroundMark x1="38281" y1="92344" x2="50781" y2="95000"/>
                        <a14:foregroundMark x1="50781" y1="95000" x2="66250" y2="93906"/>
                        <a14:foregroundMark x1="66250" y1="93906" x2="37500" y2="98750"/>
                        <a14:foregroundMark x1="37500" y1="98750" x2="28438" y2="90313"/>
                        <a14:foregroundMark x1="28438" y1="90313" x2="24063" y2="91875"/>
                        <a14:backgroundMark x1="34375" y1="1875" x2="37813" y2="2188"/>
                        <a14:backgroundMark x1="36875" y1="2969" x2="35625" y2="2969"/>
                        <a14:backgroundMark x1="35625" y1="3281" x2="28594" y2="6406"/>
                        <a14:backgroundMark x1="35000" y1="2969" x2="24531" y2="9531"/>
                        <a14:backgroundMark x1="24531" y1="9531" x2="36563" y2="625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brightnessContrast bright="24000" contras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7900" y="842638"/>
            <a:ext cx="3083697" cy="3083697"/>
          </a:xfrm>
          <a:prstGeom prst="rect">
            <a:avLst/>
          </a:prstGeom>
          <a:ln w="44450">
            <a:noFill/>
          </a:ln>
          <a:effectLst>
            <a:outerShdw blurRad="50800" dist="109438" algn="ctr" rotWithShape="0">
              <a:srgbClr val="000000">
                <a:alpha val="43137"/>
              </a:srgbClr>
            </a:outerShdw>
            <a:reflection endPos="0" dist="50800" dir="5400000" sy="-100000" algn="bl" rotWithShape="0"/>
            <a:softEdge rad="87461"/>
          </a:effectLst>
        </p:spPr>
      </p:pic>
      <p:pic>
        <p:nvPicPr>
          <p:cNvPr id="19" name="Image 18" descr="Une image contenant verre, porcelaine&#10;&#10;Description générée automatiquement">
            <a:extLst>
              <a:ext uri="{FF2B5EF4-FFF2-40B4-BE49-F238E27FC236}">
                <a16:creationId xmlns:a16="http://schemas.microsoft.com/office/drawing/2014/main" id="{AA475325-7682-3C4D-BAE6-23E9CFA48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2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688" y="1351309"/>
            <a:ext cx="2372124" cy="2405146"/>
          </a:xfrm>
          <a:prstGeom prst="rect">
            <a:avLst/>
          </a:prstGeom>
          <a:effectLst>
            <a:outerShdw blurRad="50800" dist="63003" dir="21540000" sx="97000" sy="97000" algn="ctr" rotWithShape="0">
              <a:srgbClr val="000000"/>
            </a:outerShdw>
            <a:reflection endPos="0" dist="50800" dir="5400000" sy="-100000" algn="bl" rotWithShape="0"/>
            <a:softEdge rad="22423"/>
          </a:effectLst>
        </p:spPr>
      </p:pic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65E86190-D9F9-FB48-A4D9-E840BECAAE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3785" y="5475486"/>
            <a:ext cx="1033247" cy="464234"/>
          </a:xfrm>
          <a:prstGeom prst="bentConnector3">
            <a:avLst>
              <a:gd name="adj1" fmla="val 101737"/>
            </a:avLst>
          </a:prstGeom>
          <a:ln w="82550">
            <a:solidFill>
              <a:srgbClr val="D8C7B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D15BAF54-5B7F-FE48-A18A-A636BE29D6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05242" y="5266622"/>
            <a:ext cx="1033247" cy="464234"/>
          </a:xfrm>
          <a:prstGeom prst="bentConnector3">
            <a:avLst>
              <a:gd name="adj1" fmla="val -375"/>
            </a:avLst>
          </a:prstGeom>
          <a:ln w="142875">
            <a:solidFill>
              <a:srgbClr val="D8C7B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79F0D1-D529-5F43-A05A-50BFAA255768}"/>
              </a:ext>
            </a:extLst>
          </p:cNvPr>
          <p:cNvSpPr/>
          <p:nvPr/>
        </p:nvSpPr>
        <p:spPr>
          <a:xfrm>
            <a:off x="704201" y="0"/>
            <a:ext cx="8619521" cy="990600"/>
          </a:xfrm>
          <a:prstGeom prst="rect">
            <a:avLst/>
          </a:prstGeom>
          <a:solidFill>
            <a:srgbClr val="D8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815104-BF03-0E4C-9F06-FBD8B4D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96" y="186567"/>
            <a:ext cx="5993000" cy="79700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Processus de formation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D1656B-D034-794A-8F2C-085C6D98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283" y="1173907"/>
            <a:ext cx="8502547" cy="46934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800" dirty="0"/>
              <a:t>Différentes étapes</a:t>
            </a:r>
          </a:p>
          <a:p>
            <a:pPr marL="530352" lvl="1" indent="0">
              <a:buNone/>
            </a:pPr>
            <a:endParaRPr lang="fr-FR" sz="2400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31E6A5-D449-9146-8378-0C3E01EF956A}"/>
              </a:ext>
            </a:extLst>
          </p:cNvPr>
          <p:cNvCxnSpPr>
            <a:cxnSpLocks/>
          </p:cNvCxnSpPr>
          <p:nvPr/>
        </p:nvCxnSpPr>
        <p:spPr>
          <a:xfrm>
            <a:off x="508000" y="990600"/>
            <a:ext cx="8859520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DC603F2-5ED9-E743-9064-C5E2DB078BB4}"/>
              </a:ext>
            </a:extLst>
          </p:cNvPr>
          <p:cNvCxnSpPr>
            <a:cxnSpLocks/>
          </p:cNvCxnSpPr>
          <p:nvPr/>
        </p:nvCxnSpPr>
        <p:spPr>
          <a:xfrm>
            <a:off x="9367520" y="0"/>
            <a:ext cx="0" cy="99060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EC99396-A860-6341-BF75-1D50E0B42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98" y="1629032"/>
            <a:ext cx="3659728" cy="20507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C29F073-6DC2-4D4C-8FA0-BD0037A3DBE9}"/>
              </a:ext>
            </a:extLst>
          </p:cNvPr>
          <p:cNvSpPr txBox="1"/>
          <p:nvPr/>
        </p:nvSpPr>
        <p:spPr>
          <a:xfrm>
            <a:off x="830696" y="3686766"/>
            <a:ext cx="3659730" cy="2031325"/>
          </a:xfrm>
          <a:prstGeom prst="rect">
            <a:avLst/>
          </a:prstGeom>
          <a:noFill/>
          <a:ln w="12700">
            <a:solidFill>
              <a:srgbClr val="D8C7B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Nébuleuse</a:t>
            </a:r>
            <a:r>
              <a:rPr lang="fr-FR" dirty="0"/>
              <a:t> : nuage de poussière et gaz </a:t>
            </a:r>
          </a:p>
          <a:p>
            <a:pPr algn="ctr"/>
            <a:r>
              <a:rPr lang="fr-FR" dirty="0"/>
              <a:t>- - - - - - - - 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Principalement formé </a:t>
            </a:r>
            <a:r>
              <a:rPr lang="fr-FR" b="1" dirty="0"/>
              <a:t>d’hydrogène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Rassemblés par la </a:t>
            </a:r>
            <a:r>
              <a:rPr lang="fr-FR" b="1" dirty="0"/>
              <a:t>gravité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08174E-5080-164C-BDD0-A223E687B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639" y="1636057"/>
            <a:ext cx="3659727" cy="205070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5DF9992-9A3C-0547-B955-A4F1F5933881}"/>
              </a:ext>
            </a:extLst>
          </p:cNvPr>
          <p:cNvSpPr txBox="1"/>
          <p:nvPr/>
        </p:nvSpPr>
        <p:spPr>
          <a:xfrm>
            <a:off x="4659637" y="3686766"/>
            <a:ext cx="3659729" cy="2585323"/>
          </a:xfrm>
          <a:prstGeom prst="rect">
            <a:avLst/>
          </a:prstGeom>
          <a:noFill/>
          <a:ln w="12700">
            <a:solidFill>
              <a:srgbClr val="D8C7B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Protoétoile</a:t>
            </a:r>
            <a:r>
              <a:rPr lang="fr-FR" dirty="0"/>
              <a:t> : fusion des noyaux  d’hydrogène</a:t>
            </a:r>
          </a:p>
          <a:p>
            <a:pPr algn="ctr"/>
            <a:r>
              <a:rPr lang="fr-FR" dirty="0"/>
              <a:t>- - - - - - - - 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Chaleur</a:t>
            </a:r>
            <a:r>
              <a:rPr lang="fr-FR" dirty="0"/>
              <a:t> créée par ce rassemblement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Fusions des noyaux d’hydrogènes en </a:t>
            </a:r>
            <a:r>
              <a:rPr lang="fr-FR" b="1" dirty="0"/>
              <a:t>hélium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Énergie créée </a:t>
            </a:r>
            <a:r>
              <a:rPr lang="fr-FR" dirty="0">
                <a:sym typeface="Wingdings" pitchFamily="2" charset="2"/>
              </a:rPr>
              <a:t> cœur de l’étoile gardé chaud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45C4DF-581E-F649-8E61-A10B5839C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580" y="1629032"/>
            <a:ext cx="3659729" cy="205071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0C0FAF8-4034-BE4B-888D-DB82BA9B41A8}"/>
              </a:ext>
            </a:extLst>
          </p:cNvPr>
          <p:cNvSpPr txBox="1"/>
          <p:nvPr/>
        </p:nvSpPr>
        <p:spPr>
          <a:xfrm>
            <a:off x="8488580" y="3686766"/>
            <a:ext cx="3659729" cy="2862322"/>
          </a:xfrm>
          <a:prstGeom prst="rect">
            <a:avLst/>
          </a:prstGeom>
          <a:noFill/>
          <a:ln w="12700">
            <a:solidFill>
              <a:srgbClr val="D8C7B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Séquence</a:t>
            </a:r>
            <a:r>
              <a:rPr lang="fr-FR" dirty="0"/>
              <a:t> </a:t>
            </a:r>
            <a:r>
              <a:rPr lang="fr-FR" b="1" dirty="0"/>
              <a:t>Principale</a:t>
            </a:r>
            <a:r>
              <a:rPr lang="fr-FR" dirty="0"/>
              <a:t> : phase la plus stable </a:t>
            </a:r>
          </a:p>
          <a:p>
            <a:pPr algn="ctr"/>
            <a:r>
              <a:rPr lang="fr-FR" dirty="0"/>
              <a:t>- - - - - - - - 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L’attraction gravitationnelle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 réduction de la taille de l’étoile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réactions de fusions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élargissement  de l’étoile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Équilibre des forces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68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EB40D4-B50D-FB4E-91F9-C17A8B800BB3}"/>
              </a:ext>
            </a:extLst>
          </p:cNvPr>
          <p:cNvSpPr/>
          <p:nvPr/>
        </p:nvSpPr>
        <p:spPr>
          <a:xfrm>
            <a:off x="704201" y="0"/>
            <a:ext cx="8619521" cy="990600"/>
          </a:xfrm>
          <a:prstGeom prst="rect">
            <a:avLst/>
          </a:prstGeom>
          <a:solidFill>
            <a:srgbClr val="D8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267C92-65EA-4245-AA96-7D77CC3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45" y="179180"/>
            <a:ext cx="8662061" cy="676526"/>
          </a:xfrm>
        </p:spPr>
        <p:txBody>
          <a:bodyPr>
            <a:no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Paramètres importants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45944-5B1D-9340-AAEA-545E2960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43" y="1260389"/>
            <a:ext cx="9601200" cy="3581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800" dirty="0"/>
              <a:t>Masse (quantité d’hydrogène)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i="0" dirty="0"/>
              <a:t>Nuage de poussière dense = étoile de forte masse</a:t>
            </a:r>
          </a:p>
          <a:p>
            <a:pPr lvl="1">
              <a:buFont typeface="Wingdings" pitchFamily="2" charset="2"/>
              <a:buChar char="§"/>
            </a:pPr>
            <a:endParaRPr lang="fr-FR" sz="2400" i="0" dirty="0"/>
          </a:p>
          <a:p>
            <a:pPr>
              <a:buFont typeface="Wingdings" pitchFamily="2" charset="2"/>
              <a:buChar char="q"/>
            </a:pPr>
            <a:r>
              <a:rPr lang="fr-FR" sz="2800" i="0" dirty="0"/>
              <a:t>Typ</a:t>
            </a:r>
            <a:r>
              <a:rPr lang="fr-FR" sz="2800" dirty="0"/>
              <a:t>e spectral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b="1" i="0" dirty="0"/>
              <a:t>Couleur et température </a:t>
            </a:r>
            <a:r>
              <a:rPr lang="fr-FR" sz="2400" i="0" dirty="0"/>
              <a:t>: du bleu au rouge </a:t>
            </a:r>
            <a:r>
              <a:rPr lang="fr-FR" sz="2400" i="0" dirty="0">
                <a:sym typeface="Wingdings" pitchFamily="2" charset="2"/>
              </a:rPr>
              <a:t> du chaud au froid</a:t>
            </a:r>
            <a:endParaRPr lang="fr-FR" sz="2400" i="0" dirty="0"/>
          </a:p>
          <a:p>
            <a:pPr marL="987552" lvl="2" indent="0">
              <a:buNone/>
            </a:pPr>
            <a:r>
              <a:rPr lang="fr-FR" sz="2200" i="0" dirty="0"/>
              <a:t>	et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b="1" i="0" dirty="0"/>
              <a:t>Couleur et luminosité </a:t>
            </a:r>
            <a:r>
              <a:rPr lang="fr-FR" sz="2400" i="0" dirty="0"/>
              <a:t>: spectre de luminosité </a:t>
            </a:r>
            <a:r>
              <a:rPr lang="fr-FR" sz="2400" i="0" dirty="0">
                <a:sym typeface="Wingdings" pitchFamily="2" charset="2"/>
              </a:rPr>
              <a:t> </a:t>
            </a:r>
            <a:r>
              <a:rPr lang="fr-FR" sz="2400" i="0" dirty="0"/>
              <a:t>connaitre les gaz composant la surface de l’étoile </a:t>
            </a:r>
            <a:r>
              <a:rPr lang="fr-FR" sz="2400" i="0" dirty="0">
                <a:sym typeface="Wingdings" pitchFamily="2" charset="2"/>
              </a:rPr>
              <a:t> </a:t>
            </a:r>
            <a:r>
              <a:rPr lang="fr-FR" sz="2400" i="0" dirty="0"/>
              <a:t>sa température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89621A3-9E77-DC41-BD92-C14F9DEF6B8F}"/>
              </a:ext>
            </a:extLst>
          </p:cNvPr>
          <p:cNvCxnSpPr>
            <a:cxnSpLocks/>
          </p:cNvCxnSpPr>
          <p:nvPr/>
        </p:nvCxnSpPr>
        <p:spPr>
          <a:xfrm>
            <a:off x="508000" y="990600"/>
            <a:ext cx="8859520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08935C3-F83A-5340-B9C9-6FEAAAF44DE5}"/>
              </a:ext>
            </a:extLst>
          </p:cNvPr>
          <p:cNvCxnSpPr>
            <a:cxnSpLocks/>
          </p:cNvCxnSpPr>
          <p:nvPr/>
        </p:nvCxnSpPr>
        <p:spPr>
          <a:xfrm>
            <a:off x="9367520" y="0"/>
            <a:ext cx="0" cy="99060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AA978399-63B2-4541-AFA7-0F5040ECA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6078"/>
              </p:ext>
            </p:extLst>
          </p:nvPr>
        </p:nvGraphicFramePr>
        <p:xfrm>
          <a:off x="1594022" y="4841789"/>
          <a:ext cx="9378778" cy="193645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27156">
                  <a:extLst>
                    <a:ext uri="{9D8B030D-6E8A-4147-A177-3AD203B41FA5}">
                      <a16:colId xmlns:a16="http://schemas.microsoft.com/office/drawing/2014/main" val="3829168811"/>
                    </a:ext>
                  </a:extLst>
                </a:gridCol>
                <a:gridCol w="1983417">
                  <a:extLst>
                    <a:ext uri="{9D8B030D-6E8A-4147-A177-3AD203B41FA5}">
                      <a16:colId xmlns:a16="http://schemas.microsoft.com/office/drawing/2014/main" val="367451977"/>
                    </a:ext>
                  </a:extLst>
                </a:gridCol>
                <a:gridCol w="3268205">
                  <a:extLst>
                    <a:ext uri="{9D8B030D-6E8A-4147-A177-3AD203B41FA5}">
                      <a16:colId xmlns:a16="http://schemas.microsoft.com/office/drawing/2014/main" val="3302114694"/>
                    </a:ext>
                  </a:extLst>
                </a:gridCol>
              </a:tblGrid>
              <a:tr h="422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</a:rPr>
                        <a:t>1,649° – 3,316° Celsius : Type M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Rouge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Métaux, monoxyde de titane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61166"/>
                  </a:ext>
                </a:extLst>
              </a:tr>
              <a:tr h="407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3,316° – 4,704° Celsius : Type K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Métaux, monoxyde de titane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138372"/>
                  </a:ext>
                </a:extLst>
              </a:tr>
              <a:tr h="395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4,704° – 5,816° Celsius : Type G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Jaune-Blanc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Fer, titane, calcium, strontium, magnésium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>
                        <a:alpha val="408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238503"/>
                  </a:ext>
                </a:extLst>
              </a:tr>
              <a:tr h="46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</a:rPr>
                        <a:t>5,816° – 7,204°  Celsius : Type F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Blanc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hydrogène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3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176A16-1094-C346-9002-5C25043B3E12}"/>
              </a:ext>
            </a:extLst>
          </p:cNvPr>
          <p:cNvSpPr/>
          <p:nvPr/>
        </p:nvSpPr>
        <p:spPr>
          <a:xfrm>
            <a:off x="704201" y="0"/>
            <a:ext cx="8619521" cy="990600"/>
          </a:xfrm>
          <a:prstGeom prst="rect">
            <a:avLst/>
          </a:prstGeom>
          <a:solidFill>
            <a:srgbClr val="D8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54007-2909-A548-A7A6-5D8C73FF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546" y="1285102"/>
            <a:ext cx="9601200" cy="520219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fr-FR" sz="2400" dirty="0"/>
              <a:t>Masse de l’étoile et Température </a:t>
            </a:r>
          </a:p>
          <a:p>
            <a:pPr>
              <a:buFont typeface="Wingdings" pitchFamily="2" charset="2"/>
              <a:buChar char="q"/>
            </a:pPr>
            <a:r>
              <a:rPr lang="fr-FR" sz="2400" dirty="0"/>
              <a:t>Première idée de modélisation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i="0" dirty="0"/>
              <a:t>Représentation des fusions des noyaux d’hydrogènes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i="0" dirty="0"/>
              <a:t>Cœur de l’étoile avec fusions autour</a:t>
            </a:r>
          </a:p>
          <a:p>
            <a:pPr marL="530352" lvl="1" indent="0">
              <a:buNone/>
            </a:pPr>
            <a:endParaRPr lang="fr-FR" sz="2400" i="0" dirty="0"/>
          </a:p>
          <a:p>
            <a:pPr>
              <a:buFont typeface="Wingdings" pitchFamily="2" charset="2"/>
              <a:buChar char="q"/>
            </a:pPr>
            <a:r>
              <a:rPr lang="fr-FR" sz="2400" dirty="0"/>
              <a:t>Idée finale : 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i="0" dirty="0"/>
              <a:t>Représentation de </a:t>
            </a:r>
            <a:r>
              <a:rPr lang="fr-FR" sz="2400" b="1" i="0" dirty="0"/>
              <a:t>l’apparition </a:t>
            </a:r>
          </a:p>
          <a:p>
            <a:pPr marL="530352" lvl="1" indent="0">
              <a:buNone/>
            </a:pPr>
            <a:r>
              <a:rPr lang="fr-FR" sz="2400" b="1" i="0" dirty="0"/>
              <a:t>	des atomes d’hélium </a:t>
            </a:r>
          </a:p>
          <a:p>
            <a:pPr marL="530352" lvl="1" indent="0">
              <a:buNone/>
            </a:pPr>
            <a:endParaRPr lang="fr-FR" sz="2400" i="0" dirty="0"/>
          </a:p>
          <a:p>
            <a:pPr lvl="1">
              <a:buFont typeface="Wingdings" pitchFamily="2" charset="2"/>
              <a:buChar char="§"/>
            </a:pPr>
            <a:r>
              <a:rPr lang="fr-FR" sz="2400" i="0" dirty="0"/>
              <a:t>Choix de la </a:t>
            </a:r>
            <a:r>
              <a:rPr lang="fr-FR" sz="2400" b="1" i="0" dirty="0"/>
              <a:t>masse</a:t>
            </a:r>
            <a:r>
              <a:rPr lang="fr-FR" sz="2400" i="0" dirty="0"/>
              <a:t> de l’étoile</a:t>
            </a:r>
          </a:p>
          <a:p>
            <a:pPr lvl="1">
              <a:buFont typeface="Wingdings" pitchFamily="2" charset="2"/>
              <a:buChar char="§"/>
            </a:pPr>
            <a:endParaRPr lang="fr-FR" sz="2400" i="0" dirty="0"/>
          </a:p>
          <a:p>
            <a:pPr lvl="1">
              <a:buFont typeface="Wingdings" pitchFamily="2" charset="2"/>
              <a:buChar char="§"/>
            </a:pPr>
            <a:r>
              <a:rPr lang="fr-FR" sz="2400" i="0" dirty="0"/>
              <a:t>Choix de sa </a:t>
            </a:r>
            <a:r>
              <a:rPr lang="fr-FR" sz="2400" b="1" i="0" dirty="0"/>
              <a:t>température</a:t>
            </a:r>
            <a:r>
              <a:rPr lang="fr-FR" sz="2400" i="0" dirty="0"/>
              <a:t> de surface</a:t>
            </a:r>
          </a:p>
          <a:p>
            <a:pPr lvl="1">
              <a:buFont typeface="Wingdings" pitchFamily="2" charset="2"/>
              <a:buChar char="§"/>
            </a:pPr>
            <a:endParaRPr lang="fr-FR" i="0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8041500-D28C-934B-8848-50E28F098A59}"/>
              </a:ext>
            </a:extLst>
          </p:cNvPr>
          <p:cNvCxnSpPr>
            <a:cxnSpLocks/>
          </p:cNvCxnSpPr>
          <p:nvPr/>
        </p:nvCxnSpPr>
        <p:spPr>
          <a:xfrm>
            <a:off x="508000" y="990600"/>
            <a:ext cx="8859520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E5AECA2-99F7-4F4F-A0AE-7882E29DB2B0}"/>
              </a:ext>
            </a:extLst>
          </p:cNvPr>
          <p:cNvCxnSpPr>
            <a:cxnSpLocks/>
          </p:cNvCxnSpPr>
          <p:nvPr/>
        </p:nvCxnSpPr>
        <p:spPr>
          <a:xfrm>
            <a:off x="9367520" y="0"/>
            <a:ext cx="0" cy="99060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1">
            <a:extLst>
              <a:ext uri="{FF2B5EF4-FFF2-40B4-BE49-F238E27FC236}">
                <a16:creationId xmlns:a16="http://schemas.microsoft.com/office/drawing/2014/main" id="{FAD9C550-9A80-0B4B-9A4D-DA138C6DB7D6}"/>
              </a:ext>
            </a:extLst>
          </p:cNvPr>
          <p:cNvSpPr txBox="1">
            <a:spLocks/>
          </p:cNvSpPr>
          <p:nvPr/>
        </p:nvSpPr>
        <p:spPr>
          <a:xfrm>
            <a:off x="508000" y="155630"/>
            <a:ext cx="9601200" cy="6765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Century Gothic" panose="020B0502020202020204" pitchFamily="34" charset="0"/>
              </a:rPr>
              <a:t>Choix des paramètres à prendre en compte</a:t>
            </a:r>
          </a:p>
        </p:txBody>
      </p: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8163396A-A1A5-634C-91F2-F033F51D64C6}"/>
              </a:ext>
            </a:extLst>
          </p:cNvPr>
          <p:cNvSpPr/>
          <p:nvPr/>
        </p:nvSpPr>
        <p:spPr>
          <a:xfrm>
            <a:off x="8636789" y="2182731"/>
            <a:ext cx="396000" cy="1000898"/>
          </a:xfrm>
          <a:prstGeom prst="rightBrac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66358E-92BF-1D45-ACA9-81351DBF03EF}"/>
              </a:ext>
            </a:extLst>
          </p:cNvPr>
          <p:cNvSpPr txBox="1"/>
          <p:nvPr/>
        </p:nvSpPr>
        <p:spPr>
          <a:xfrm>
            <a:off x="8946292" y="2428102"/>
            <a:ext cx="333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Très compliqué à coder</a:t>
            </a:r>
          </a:p>
        </p:txBody>
      </p:sp>
    </p:spTree>
    <p:extLst>
      <p:ext uri="{BB962C8B-B14F-4D97-AF65-F5344CB8AC3E}">
        <p14:creationId xmlns:p14="http://schemas.microsoft.com/office/powerpoint/2010/main" val="358093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561DB6C6-F73C-6B47-B9D1-A9C14243DC19}"/>
              </a:ext>
            </a:extLst>
          </p:cNvPr>
          <p:cNvSpPr txBox="1"/>
          <p:nvPr/>
        </p:nvSpPr>
        <p:spPr>
          <a:xfrm>
            <a:off x="3910134" y="5710534"/>
            <a:ext cx="2651761" cy="923330"/>
          </a:xfrm>
          <a:prstGeom prst="rect">
            <a:avLst/>
          </a:prstGeom>
          <a:noFill/>
          <a:ln w="15875">
            <a:solidFill>
              <a:srgbClr val="D8C7B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Étoile rouge super géante</a:t>
            </a:r>
          </a:p>
          <a:p>
            <a:pPr algn="ctr"/>
            <a:r>
              <a:rPr lang="fr-FR" dirty="0"/>
              <a:t>- - - - - -</a:t>
            </a:r>
          </a:p>
          <a:p>
            <a:pPr algn="ctr"/>
            <a:r>
              <a:rPr lang="fr-FR" dirty="0"/>
              <a:t>S’étend jusqu’à explosion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94D31C-241C-D94E-8203-61740E2A4DEB}"/>
              </a:ext>
            </a:extLst>
          </p:cNvPr>
          <p:cNvSpPr txBox="1"/>
          <p:nvPr/>
        </p:nvSpPr>
        <p:spPr>
          <a:xfrm>
            <a:off x="6720548" y="5697370"/>
            <a:ext cx="2651761" cy="1077218"/>
          </a:xfrm>
          <a:prstGeom prst="rect">
            <a:avLst/>
          </a:prstGeom>
          <a:noFill/>
          <a:ln w="15875">
            <a:solidFill>
              <a:srgbClr val="D8C7B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Supernova</a:t>
            </a:r>
          </a:p>
          <a:p>
            <a:pPr algn="ctr"/>
            <a:r>
              <a:rPr lang="fr-FR" sz="1600" dirty="0"/>
              <a:t>- - - - - -</a:t>
            </a:r>
          </a:p>
          <a:p>
            <a:pPr algn="ctr"/>
            <a:r>
              <a:rPr lang="fr-FR" sz="1600" dirty="0"/>
              <a:t>Explose et projette du gaz chaud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0C0B2EC-9868-5B43-A838-C845894C032F}"/>
              </a:ext>
            </a:extLst>
          </p:cNvPr>
          <p:cNvSpPr txBox="1"/>
          <p:nvPr/>
        </p:nvSpPr>
        <p:spPr>
          <a:xfrm>
            <a:off x="9530962" y="5728596"/>
            <a:ext cx="2651761" cy="646331"/>
          </a:xfrm>
          <a:prstGeom prst="rect">
            <a:avLst/>
          </a:prstGeom>
          <a:noFill/>
          <a:ln w="15875">
            <a:solidFill>
              <a:srgbClr val="D8C7B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Trou noir ou étoile à neutron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2E5BFD-263F-0244-9661-9867BCDB9537}"/>
              </a:ext>
            </a:extLst>
          </p:cNvPr>
          <p:cNvSpPr txBox="1"/>
          <p:nvPr/>
        </p:nvSpPr>
        <p:spPr>
          <a:xfrm>
            <a:off x="9554307" y="3104415"/>
            <a:ext cx="2651761" cy="369332"/>
          </a:xfrm>
          <a:prstGeom prst="rect">
            <a:avLst/>
          </a:prstGeom>
          <a:noFill/>
          <a:ln w="15875">
            <a:solidFill>
              <a:srgbClr val="D8C7B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Étoile noire naine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1FA776C-DB4A-A243-98B3-1336988EEDDA}"/>
              </a:ext>
            </a:extLst>
          </p:cNvPr>
          <p:cNvSpPr txBox="1"/>
          <p:nvPr/>
        </p:nvSpPr>
        <p:spPr>
          <a:xfrm>
            <a:off x="6715752" y="3046275"/>
            <a:ext cx="2651761" cy="1200329"/>
          </a:xfrm>
          <a:prstGeom prst="rect">
            <a:avLst/>
          </a:prstGeom>
          <a:noFill/>
          <a:ln w="15875">
            <a:solidFill>
              <a:srgbClr val="D8C7B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Étoile blanche naine</a:t>
            </a:r>
          </a:p>
          <a:p>
            <a:pPr algn="ctr"/>
            <a:r>
              <a:rPr lang="fr-FR" dirty="0"/>
              <a:t>- - - - - -</a:t>
            </a:r>
          </a:p>
          <a:p>
            <a:pPr algn="ctr"/>
            <a:r>
              <a:rPr lang="fr-FR" dirty="0"/>
              <a:t>Rétrécissement</a:t>
            </a:r>
          </a:p>
          <a:p>
            <a:pPr algn="ctr"/>
            <a:r>
              <a:rPr lang="fr-FR" dirty="0"/>
              <a:t>Refroidissement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5559CB3-C77E-674E-9BAF-B2C0B6DB57D5}"/>
              </a:ext>
            </a:extLst>
          </p:cNvPr>
          <p:cNvSpPr txBox="1"/>
          <p:nvPr/>
        </p:nvSpPr>
        <p:spPr>
          <a:xfrm>
            <a:off x="3904187" y="3046275"/>
            <a:ext cx="2651761" cy="1200329"/>
          </a:xfrm>
          <a:prstGeom prst="rect">
            <a:avLst/>
          </a:prstGeom>
          <a:noFill/>
          <a:ln w="15875">
            <a:solidFill>
              <a:srgbClr val="D8C7B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Étoile rouge géante</a:t>
            </a:r>
          </a:p>
          <a:p>
            <a:pPr algn="ctr"/>
            <a:r>
              <a:rPr lang="fr-FR" dirty="0"/>
              <a:t>- - - - - -</a:t>
            </a:r>
          </a:p>
          <a:p>
            <a:pPr algn="ctr"/>
            <a:r>
              <a:rPr lang="fr-FR" dirty="0"/>
              <a:t>Un noyau plus grand se forme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12BF12-843D-7341-8C8F-C909120F9F75}"/>
              </a:ext>
            </a:extLst>
          </p:cNvPr>
          <p:cNvSpPr/>
          <p:nvPr/>
        </p:nvSpPr>
        <p:spPr>
          <a:xfrm>
            <a:off x="704201" y="0"/>
            <a:ext cx="8619521" cy="990600"/>
          </a:xfrm>
          <a:prstGeom prst="rect">
            <a:avLst/>
          </a:prstGeom>
          <a:solidFill>
            <a:srgbClr val="D8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2D4A3E2-57BA-9644-BE1F-73B2BA29C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998" y="1618515"/>
            <a:ext cx="2651761" cy="1485900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909311A-EB8F-8648-B7E4-DB21595A19E1}"/>
              </a:ext>
            </a:extLst>
          </p:cNvPr>
          <p:cNvCxnSpPr>
            <a:cxnSpLocks/>
          </p:cNvCxnSpPr>
          <p:nvPr/>
        </p:nvCxnSpPr>
        <p:spPr>
          <a:xfrm>
            <a:off x="508000" y="990600"/>
            <a:ext cx="8859520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0D4965B-7EE3-3D45-BBB9-B0EFFEF64D40}"/>
              </a:ext>
            </a:extLst>
          </p:cNvPr>
          <p:cNvCxnSpPr>
            <a:cxnSpLocks/>
          </p:cNvCxnSpPr>
          <p:nvPr/>
        </p:nvCxnSpPr>
        <p:spPr>
          <a:xfrm>
            <a:off x="9367520" y="0"/>
            <a:ext cx="0" cy="99060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63F866F5-854D-AB42-9D94-507E479E6FCE}"/>
              </a:ext>
            </a:extLst>
          </p:cNvPr>
          <p:cNvSpPr txBox="1">
            <a:spLocks/>
          </p:cNvSpPr>
          <p:nvPr/>
        </p:nvSpPr>
        <p:spPr>
          <a:xfrm>
            <a:off x="815545" y="179180"/>
            <a:ext cx="8551969" cy="6765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entury Gothic" panose="020B0502020202020204" pitchFamily="34" charset="0"/>
              </a:rPr>
              <a:t>Après sa formation...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501D28-955E-CD42-B3DF-6FB400C5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44" y="1621266"/>
            <a:ext cx="2651761" cy="14859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4D785B-93B0-6D45-A177-081B6CA2D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548" y="4232536"/>
            <a:ext cx="2651761" cy="14859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12F148E-702B-034D-B76D-8E60CDA3B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101" y="1621266"/>
            <a:ext cx="2651764" cy="148590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2851389-F1E5-814E-B1B9-3B125B433F61}"/>
              </a:ext>
            </a:extLst>
          </p:cNvPr>
          <p:cNvSpPr txBox="1"/>
          <p:nvPr/>
        </p:nvSpPr>
        <p:spPr>
          <a:xfrm>
            <a:off x="815545" y="1150974"/>
            <a:ext cx="481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fr-FR" sz="2400" dirty="0"/>
              <a:t>Quand tout l’hydrogène est utilisé</a:t>
            </a:r>
          </a:p>
        </p:txBody>
      </p:sp>
      <p:sp>
        <p:nvSpPr>
          <p:cNvPr id="13" name="Virage 12">
            <a:extLst>
              <a:ext uri="{FF2B5EF4-FFF2-40B4-BE49-F238E27FC236}">
                <a16:creationId xmlns:a16="http://schemas.microsoft.com/office/drawing/2014/main" id="{26E9619F-53F8-1147-AF92-016E24B2072C}"/>
              </a:ext>
            </a:extLst>
          </p:cNvPr>
          <p:cNvSpPr/>
          <p:nvPr/>
        </p:nvSpPr>
        <p:spPr>
          <a:xfrm rot="10800000" flipH="1">
            <a:off x="935576" y="1476375"/>
            <a:ext cx="567247" cy="2000250"/>
          </a:xfrm>
          <a:prstGeom prst="ben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Virage 13">
            <a:extLst>
              <a:ext uri="{FF2B5EF4-FFF2-40B4-BE49-F238E27FC236}">
                <a16:creationId xmlns:a16="http://schemas.microsoft.com/office/drawing/2014/main" id="{E8555BC4-3D72-1942-8438-B923D655D8B4}"/>
              </a:ext>
            </a:extLst>
          </p:cNvPr>
          <p:cNvSpPr/>
          <p:nvPr/>
        </p:nvSpPr>
        <p:spPr>
          <a:xfrm rot="10800000" flipH="1">
            <a:off x="935576" y="3084464"/>
            <a:ext cx="567247" cy="247058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AA0CF18-76C8-684B-B883-8E8ED5D8DBBB}"/>
              </a:ext>
            </a:extLst>
          </p:cNvPr>
          <p:cNvSpPr txBox="1"/>
          <p:nvPr/>
        </p:nvSpPr>
        <p:spPr>
          <a:xfrm>
            <a:off x="1435496" y="3148307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Masse &lt;= Masse Soleil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B2560B6-B9FD-214D-8958-81B23110CF24}"/>
              </a:ext>
            </a:extLst>
          </p:cNvPr>
          <p:cNvSpPr txBox="1"/>
          <p:nvPr/>
        </p:nvSpPr>
        <p:spPr>
          <a:xfrm>
            <a:off x="1502823" y="5196959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Masse &gt; Masse Soleil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9A81AF0-70CF-BE44-884F-325A9A1D3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863" y="4224364"/>
            <a:ext cx="2651764" cy="148590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A58254-E6B5-324F-99BD-93375953C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638" y="4232536"/>
            <a:ext cx="2651765" cy="14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0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64055-BE7E-DF47-86F7-B69F52928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545" y="1187365"/>
            <a:ext cx="9601200" cy="3581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sz="2800" dirty="0"/>
              <a:t>Python + 5 bibliothèques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400" i="0" dirty="0"/>
              <a:t>Tkinter, Maths, Numpy, Random, Time  </a:t>
            </a:r>
          </a:p>
          <a:p>
            <a:pPr>
              <a:buFont typeface="Wingdings" pitchFamily="2" charset="2"/>
              <a:buChar char="q"/>
            </a:pPr>
            <a:r>
              <a:rPr lang="fr-FR" sz="2800" dirty="0"/>
              <a:t>15 fonctions :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0C03A-7E27-CC48-A61A-6FE8553D8580}"/>
              </a:ext>
            </a:extLst>
          </p:cNvPr>
          <p:cNvSpPr/>
          <p:nvPr/>
        </p:nvSpPr>
        <p:spPr>
          <a:xfrm>
            <a:off x="704201" y="0"/>
            <a:ext cx="8619521" cy="990600"/>
          </a:xfrm>
          <a:prstGeom prst="rect">
            <a:avLst/>
          </a:prstGeom>
          <a:solidFill>
            <a:srgbClr val="D8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0ABDAF5-0E5A-EC4B-A292-3D6615FB18E5}"/>
              </a:ext>
            </a:extLst>
          </p:cNvPr>
          <p:cNvCxnSpPr>
            <a:cxnSpLocks/>
          </p:cNvCxnSpPr>
          <p:nvPr/>
        </p:nvCxnSpPr>
        <p:spPr>
          <a:xfrm>
            <a:off x="508000" y="990600"/>
            <a:ext cx="8859520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74DD3FF-9281-6643-82F5-23F137C59E8B}"/>
              </a:ext>
            </a:extLst>
          </p:cNvPr>
          <p:cNvCxnSpPr>
            <a:cxnSpLocks/>
          </p:cNvCxnSpPr>
          <p:nvPr/>
        </p:nvCxnSpPr>
        <p:spPr>
          <a:xfrm>
            <a:off x="9367520" y="0"/>
            <a:ext cx="0" cy="99060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30FF7BD2-76FC-FB40-929F-C7D7D748B86C}"/>
              </a:ext>
            </a:extLst>
          </p:cNvPr>
          <p:cNvSpPr txBox="1">
            <a:spLocks/>
          </p:cNvSpPr>
          <p:nvPr/>
        </p:nvSpPr>
        <p:spPr>
          <a:xfrm>
            <a:off x="815545" y="179180"/>
            <a:ext cx="8551969" cy="6765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entury Gothic" panose="020B0502020202020204" pitchFamily="34" charset="0"/>
              </a:rPr>
              <a:t>Le code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272EA98-CADB-3940-AB84-E977D35850C6}"/>
              </a:ext>
            </a:extLst>
          </p:cNvPr>
          <p:cNvSpPr txBox="1"/>
          <p:nvPr/>
        </p:nvSpPr>
        <p:spPr>
          <a:xfrm>
            <a:off x="10673255" y="17026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5" name="Tableau 6">
            <a:extLst>
              <a:ext uri="{FF2B5EF4-FFF2-40B4-BE49-F238E27FC236}">
                <a16:creationId xmlns:a16="http://schemas.microsoft.com/office/drawing/2014/main" id="{5F5511EF-B3FE-3A4D-94E3-9EDD2BEFF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1993"/>
              </p:ext>
            </p:extLst>
          </p:nvPr>
        </p:nvGraphicFramePr>
        <p:xfrm>
          <a:off x="815545" y="2806263"/>
          <a:ext cx="7114510" cy="3657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46551">
                  <a:extLst>
                    <a:ext uri="{9D8B030D-6E8A-4147-A177-3AD203B41FA5}">
                      <a16:colId xmlns:a16="http://schemas.microsoft.com/office/drawing/2014/main" val="3829168811"/>
                    </a:ext>
                  </a:extLst>
                </a:gridCol>
                <a:gridCol w="5167959">
                  <a:extLst>
                    <a:ext uri="{9D8B030D-6E8A-4147-A177-3AD203B41FA5}">
                      <a16:colId xmlns:a16="http://schemas.microsoft.com/office/drawing/2014/main" val="367451977"/>
                    </a:ext>
                  </a:extLst>
                </a:gridCol>
              </a:tblGrid>
              <a:tr h="419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masseG()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Masse de l’étoile plus grande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61166"/>
                  </a:ext>
                </a:extLst>
              </a:tr>
              <a:tr h="160217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+mn-lt"/>
                        </a:rPr>
                        <a:t>masseP()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+mn-lt"/>
                        </a:rPr>
                        <a:t>Masse de l’étoile plus petite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138372"/>
                  </a:ext>
                </a:extLst>
              </a:tr>
              <a:tr h="251493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+mn-lt"/>
                        </a:rPr>
                        <a:t>Cercle()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+mn-lt"/>
                        </a:rPr>
                        <a:t>Création de l’étoile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238503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+mn-lt"/>
                        </a:rPr>
                        <a:t>Temp()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+mn-lt"/>
                        </a:rPr>
                        <a:t>modélise la température de l’étoile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36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latin typeface="+mn-lt"/>
                        </a:rPr>
                        <a:t>Rayonnement()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tx1"/>
                          </a:solidFill>
                        </a:rPr>
                        <a:t>Modélise les rayons de lumière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762989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latin typeface="+mn-lt"/>
                        </a:rPr>
                        <a:t>Demarrer()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8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latin typeface="+mn-lt"/>
                        </a:rPr>
                        <a:t>Pause()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36342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latin typeface="+mn-lt"/>
                        </a:rPr>
                        <a:t>Reprendre()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43815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8FA5673D-3633-FB43-9DD0-66086B02C913}"/>
              </a:ext>
            </a:extLst>
          </p:cNvPr>
          <p:cNvSpPr txBox="1"/>
          <p:nvPr/>
        </p:nvSpPr>
        <p:spPr>
          <a:xfrm>
            <a:off x="8252413" y="2657205"/>
            <a:ext cx="2589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fr-FR" sz="2400" dirty="0"/>
              <a:t>Variables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2400" dirty="0"/>
              <a:t>Rayon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2400" dirty="0"/>
              <a:t>Angle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2400" dirty="0"/>
              <a:t>TEMP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2400" dirty="0"/>
              <a:t>Arret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2400" dirty="0"/>
              <a:t>Pause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2400" dirty="0"/>
              <a:t>Largeur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2400" dirty="0"/>
              <a:t>Hauteur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2400" dirty="0"/>
              <a:t>.....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0E5CE4-05C8-6644-95F2-79A944257AD6}"/>
              </a:ext>
            </a:extLst>
          </p:cNvPr>
          <p:cNvSpPr txBox="1"/>
          <p:nvPr/>
        </p:nvSpPr>
        <p:spPr>
          <a:xfrm>
            <a:off x="11209283" y="2096814"/>
            <a:ext cx="184731" cy="369332"/>
          </a:xfrm>
          <a:prstGeom prst="rect">
            <a:avLst/>
          </a:prstGeom>
          <a:solidFill>
            <a:srgbClr val="F8E6DC"/>
          </a:solidFill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28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EE8EC9-B9B4-214F-BD8F-226CB0D8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01" y="1119762"/>
            <a:ext cx="9601200" cy="58352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fr-FR" sz="2800" dirty="0"/>
              <a:t>7 widgets (6 boutons + 1 widget)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400" i="0" dirty="0"/>
              <a:t>Masse &gt; 1,989 x 10</a:t>
            </a:r>
            <a:r>
              <a:rPr lang="fr-FR" sz="2400" i="0" baseline="30000" dirty="0"/>
              <a:t>30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sz="2400" i="0" baseline="30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400" i="0" dirty="0"/>
              <a:t>Masse &lt; 1,989 x 10</a:t>
            </a:r>
            <a:r>
              <a:rPr lang="fr-FR" sz="2400" i="0" baseline="30000" dirty="0"/>
              <a:t>30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sz="2400" i="0" baseline="30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400" i="0" dirty="0"/>
              <a:t>Démarrer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sz="2400" i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400" i="0" dirty="0"/>
              <a:t>Pause</a:t>
            </a:r>
          </a:p>
          <a:p>
            <a:pPr marL="530352" lvl="1" indent="0">
              <a:buNone/>
            </a:pPr>
            <a:endParaRPr lang="fr-FR" sz="2400" i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400" i="0" dirty="0"/>
              <a:t>Reprendre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sz="2400" i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400" i="0" dirty="0"/>
              <a:t>Quitter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sz="2400" i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400" i="0" dirty="0"/>
              <a:t>Une échelle allant de 1 649°C </a:t>
            </a:r>
            <a:r>
              <a:rPr lang="fr-FR" sz="2400" i="0" dirty="0">
                <a:sym typeface="Wingdings" pitchFamily="2" charset="2"/>
              </a:rPr>
              <a:t> 55 538°C</a:t>
            </a:r>
            <a:endParaRPr lang="fr-FR" sz="2400" i="0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0BEE606-5A5F-2146-B21E-FCE357E750AD}"/>
              </a:ext>
            </a:extLst>
          </p:cNvPr>
          <p:cNvCxnSpPr>
            <a:cxnSpLocks/>
          </p:cNvCxnSpPr>
          <p:nvPr/>
        </p:nvCxnSpPr>
        <p:spPr>
          <a:xfrm>
            <a:off x="508000" y="990600"/>
            <a:ext cx="8859520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6EA4909-74D8-024E-94C1-6EA1CA2EADDE}"/>
              </a:ext>
            </a:extLst>
          </p:cNvPr>
          <p:cNvCxnSpPr>
            <a:cxnSpLocks/>
          </p:cNvCxnSpPr>
          <p:nvPr/>
        </p:nvCxnSpPr>
        <p:spPr>
          <a:xfrm>
            <a:off x="9367520" y="0"/>
            <a:ext cx="0" cy="99060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784626-4A4E-544D-9060-9396ABF18D78}"/>
              </a:ext>
            </a:extLst>
          </p:cNvPr>
          <p:cNvSpPr/>
          <p:nvPr/>
        </p:nvSpPr>
        <p:spPr>
          <a:xfrm>
            <a:off x="704201" y="0"/>
            <a:ext cx="8619521" cy="990600"/>
          </a:xfrm>
          <a:prstGeom prst="rect">
            <a:avLst/>
          </a:prstGeom>
          <a:solidFill>
            <a:srgbClr val="D8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7244CE5-6A53-2D4B-9A21-3A3E15595EFF}"/>
              </a:ext>
            </a:extLst>
          </p:cNvPr>
          <p:cNvSpPr txBox="1">
            <a:spLocks/>
          </p:cNvSpPr>
          <p:nvPr/>
        </p:nvSpPr>
        <p:spPr>
          <a:xfrm>
            <a:off x="815545" y="179180"/>
            <a:ext cx="8551969" cy="6765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entury Gothic" panose="020B0502020202020204" pitchFamily="34" charset="0"/>
              </a:rPr>
              <a:t>Les widgets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9BD15B2-0C1F-B840-BBAD-949F4899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759" y="5133060"/>
            <a:ext cx="635000" cy="501487"/>
          </a:xfrm>
          <a:prstGeom prst="rect">
            <a:avLst/>
          </a:prstGeom>
          <a:effectLst>
            <a:softEdge rad="49857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534B6FA-590A-8B4C-A826-3815AABC7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863" y="1254656"/>
            <a:ext cx="4114793" cy="3865092"/>
          </a:xfrm>
          <a:prstGeom prst="rect">
            <a:avLst/>
          </a:prstGeom>
          <a:effectLst>
            <a:softEdge rad="30956"/>
          </a:effectLst>
        </p:spPr>
      </p:pic>
    </p:spTree>
    <p:extLst>
      <p:ext uri="{BB962C8B-B14F-4D97-AF65-F5344CB8AC3E}">
        <p14:creationId xmlns:p14="http://schemas.microsoft.com/office/powerpoint/2010/main" val="416100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D38B8ED-5C46-264F-ABAE-BE98D66D06A2}"/>
              </a:ext>
            </a:extLst>
          </p:cNvPr>
          <p:cNvCxnSpPr>
            <a:cxnSpLocks/>
          </p:cNvCxnSpPr>
          <p:nvPr/>
        </p:nvCxnSpPr>
        <p:spPr>
          <a:xfrm>
            <a:off x="508000" y="990600"/>
            <a:ext cx="8859520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0924465-ACCE-0F4C-B3AB-B239E3302F67}"/>
              </a:ext>
            </a:extLst>
          </p:cNvPr>
          <p:cNvCxnSpPr>
            <a:cxnSpLocks/>
          </p:cNvCxnSpPr>
          <p:nvPr/>
        </p:nvCxnSpPr>
        <p:spPr>
          <a:xfrm>
            <a:off x="9367520" y="0"/>
            <a:ext cx="0" cy="99060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7C9510E-EE9F-8E4A-920A-D67330CE5FEC}"/>
              </a:ext>
            </a:extLst>
          </p:cNvPr>
          <p:cNvSpPr/>
          <p:nvPr/>
        </p:nvSpPr>
        <p:spPr>
          <a:xfrm>
            <a:off x="704201" y="0"/>
            <a:ext cx="8619521" cy="990600"/>
          </a:xfrm>
          <a:prstGeom prst="rect">
            <a:avLst/>
          </a:prstGeom>
          <a:solidFill>
            <a:srgbClr val="D8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8A40C83-40A9-AD47-9F96-C01F0ED11E23}"/>
              </a:ext>
            </a:extLst>
          </p:cNvPr>
          <p:cNvSpPr txBox="1">
            <a:spLocks/>
          </p:cNvSpPr>
          <p:nvPr/>
        </p:nvSpPr>
        <p:spPr>
          <a:xfrm>
            <a:off x="815545" y="179180"/>
            <a:ext cx="8551969" cy="6765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latin typeface="Century Gothic" panose="020B0502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450159271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602</Words>
  <Application>Microsoft Macintosh PowerPoint</Application>
  <PresentationFormat>Grand écran</PresentationFormat>
  <Paragraphs>137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Cadrage</vt:lpstr>
      <vt:lpstr>ARE dynamic : Formation des étoiles</vt:lpstr>
      <vt:lpstr>Présentation du thème et problème </vt:lpstr>
      <vt:lpstr>Processus de formation </vt:lpstr>
      <vt:lpstr>Paramètres importants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dynamic : Formation des étoiles</dc:title>
  <dc:creator>Raissa Bouri</dc:creator>
  <cp:lastModifiedBy>Raissa Bouri</cp:lastModifiedBy>
  <cp:revision>22</cp:revision>
  <dcterms:created xsi:type="dcterms:W3CDTF">2021-04-26T17:13:59Z</dcterms:created>
  <dcterms:modified xsi:type="dcterms:W3CDTF">2021-05-04T03:33:13Z</dcterms:modified>
</cp:coreProperties>
</file>