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6" r:id="rId6"/>
    <p:sldId id="267" r:id="rId7"/>
    <p:sldId id="268" r:id="rId8"/>
    <p:sldId id="270" r:id="rId9"/>
    <p:sldId id="269" r:id="rId10"/>
    <p:sldId id="262" r:id="rId11"/>
    <p:sldId id="264" r:id="rId12"/>
    <p:sldId id="276" r:id="rId13"/>
    <p:sldId id="277" r:id="rId14"/>
    <p:sldId id="278" r:id="rId15"/>
    <p:sldId id="26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>
        <p:scale>
          <a:sx n="270" d="100"/>
          <a:sy n="270" d="100"/>
        </p:scale>
        <p:origin x="-11472" y="-5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711214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FFFF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28D2-5D8B-46A9-99AD-B3A51108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3025" y="428984"/>
            <a:ext cx="655874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Alfred State Training Flash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2CC72-3801-4770-B60B-F088D6415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3025" y="3715789"/>
            <a:ext cx="5888852" cy="112134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Web Applications Capstone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B91E5-E311-43A3-A878-D401DC7C4B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282632"/>
            <a:ext cx="4047843" cy="2924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69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FE21-F3D5-41F6-914B-9F254E9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5C73F-D288-4F47-9640-11431B41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61062"/>
            <a:ext cx="5189856" cy="44722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Be able to be authenticated and authorized</a:t>
            </a:r>
          </a:p>
          <a:p>
            <a:r>
              <a:rPr lang="en-US" dirty="0"/>
              <a:t>Decks</a:t>
            </a:r>
          </a:p>
          <a:p>
            <a:pPr lvl="1"/>
            <a:r>
              <a:rPr lang="en-US" dirty="0"/>
              <a:t>Be public or private</a:t>
            </a:r>
          </a:p>
          <a:p>
            <a:pPr lvl="1"/>
            <a:r>
              <a:rPr lang="en-US" dirty="0"/>
              <a:t>Have an associated User as a creator</a:t>
            </a:r>
          </a:p>
          <a:p>
            <a:pPr lvl="1"/>
            <a:r>
              <a:rPr lang="en-US" dirty="0"/>
              <a:t>Have Cards</a:t>
            </a:r>
          </a:p>
          <a:p>
            <a:pPr lvl="1"/>
            <a:r>
              <a:rPr lang="en-US" dirty="0"/>
              <a:t>Have a Category</a:t>
            </a:r>
          </a:p>
          <a:p>
            <a:r>
              <a:rPr lang="en-US" dirty="0"/>
              <a:t>Cards</a:t>
            </a:r>
          </a:p>
          <a:p>
            <a:pPr lvl="1"/>
            <a:r>
              <a:rPr lang="en-US" dirty="0"/>
              <a:t>Front and back</a:t>
            </a:r>
          </a:p>
          <a:p>
            <a:r>
              <a:rPr lang="en-US" dirty="0"/>
              <a:t>Categories</a:t>
            </a:r>
          </a:p>
          <a:p>
            <a:pPr lvl="1"/>
            <a:r>
              <a:rPr lang="en-US" dirty="0"/>
              <a:t>Identify the topic of a deck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8F59-2094-4080-B466-B9191954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E908A-8DBF-4042-A32C-70F55D9366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A40CE5-2391-4F70-BBD9-76D411DBA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15" y="2075985"/>
            <a:ext cx="5375589" cy="4572558"/>
          </a:xfrm>
          <a:prstGeom prst="rect">
            <a:avLst/>
          </a:prstGeom>
          <a:effectLst>
            <a:outerShdw blurRad="330200" dist="76200" dir="4200000" sx="101000" sy="101000" algn="ctr" rotWithShape="0">
              <a:sysClr val="windowText" lastClr="000000">
                <a:alpha val="67000"/>
              </a:sys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5DBDDE-2DDC-4F06-89DD-1BD5B8427CD3}"/>
              </a:ext>
            </a:extLst>
          </p:cNvPr>
          <p:cNvSpPr/>
          <p:nvPr/>
        </p:nvSpPr>
        <p:spPr>
          <a:xfrm rot="21253576">
            <a:off x="9612490" y="4834468"/>
            <a:ext cx="53622" cy="93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09-9768-4460-9D7B-A769DD7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8A31-0797-48CB-8CB0-8E0FF38D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Ability to alter created content</a:t>
            </a:r>
          </a:p>
          <a:p>
            <a:r>
              <a:rPr lang="en-US" sz="2400" dirty="0"/>
              <a:t>Application needs to be hosted on campus</a:t>
            </a:r>
          </a:p>
          <a:p>
            <a:r>
              <a:rPr lang="en-US" sz="2400" dirty="0"/>
              <a:t>Application must be accessible both on and off campus</a:t>
            </a:r>
          </a:p>
          <a:p>
            <a:r>
              <a:rPr lang="en-US" sz="2400" dirty="0"/>
              <a:t>Application must support a minimum of 500 concurrent clients</a:t>
            </a:r>
          </a:p>
        </p:txBody>
      </p:sp>
    </p:spTree>
    <p:extLst>
      <p:ext uri="{BB962C8B-B14F-4D97-AF65-F5344CB8AC3E}">
        <p14:creationId xmlns:p14="http://schemas.microsoft.com/office/powerpoint/2010/main" val="119596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09-9768-4460-9D7B-A769DD7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8A31-0797-48CB-8CB0-8E0FF38D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Documentation of features and intent must be clear for future interns to understand</a:t>
            </a:r>
          </a:p>
          <a:p>
            <a:pPr lvl="0"/>
            <a:r>
              <a:rPr lang="en-US" dirty="0"/>
              <a:t>Application must be maintainable with high employee turn over </a:t>
            </a:r>
          </a:p>
          <a:p>
            <a:pPr lvl="0"/>
            <a:r>
              <a:rPr lang="en-US" dirty="0"/>
              <a:t>Card display algorithm that optimizes time spent learning material </a:t>
            </a:r>
          </a:p>
          <a:p>
            <a:pPr lvl="0"/>
            <a:r>
              <a:rPr lang="en-US" dirty="0"/>
              <a:t>Tracking script for student progression</a:t>
            </a:r>
          </a:p>
        </p:txBody>
      </p:sp>
    </p:spTree>
    <p:extLst>
      <p:ext uri="{BB962C8B-B14F-4D97-AF65-F5344CB8AC3E}">
        <p14:creationId xmlns:p14="http://schemas.microsoft.com/office/powerpoint/2010/main" val="338303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09-9768-4460-9D7B-A769DD7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8A31-0797-48CB-8CB0-8E0FF38D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Tracking script for class progression</a:t>
            </a:r>
          </a:p>
          <a:p>
            <a:pPr lvl="0"/>
            <a:r>
              <a:rPr lang="en-US" sz="2800" dirty="0"/>
              <a:t>Ability to admins/teachers to create mini test</a:t>
            </a:r>
          </a:p>
          <a:p>
            <a:pPr lvl="0"/>
            <a:r>
              <a:rPr lang="en-US" sz="2800" dirty="0"/>
              <a:t>Ability for class to answer questions in real time</a:t>
            </a:r>
          </a:p>
          <a:p>
            <a:pPr lvl="0"/>
            <a:r>
              <a:rPr lang="en-US" sz="2800" dirty="0"/>
              <a:t>Ability to see class results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61397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09-9768-4460-9D7B-A769DD7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8A31-0797-48CB-8CB0-8E0FF38D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Ability to view student trends over time</a:t>
            </a:r>
          </a:p>
          <a:p>
            <a:pPr lvl="0"/>
            <a:r>
              <a:rPr lang="en-US" sz="2800" dirty="0"/>
              <a:t>Ability to change status of decks from private to public</a:t>
            </a:r>
          </a:p>
          <a:p>
            <a:pPr lvl="0"/>
            <a:r>
              <a:rPr lang="en-US" sz="2800" dirty="0"/>
              <a:t>Ability to alter created content</a:t>
            </a:r>
          </a:p>
        </p:txBody>
      </p:sp>
    </p:spTree>
    <p:extLst>
      <p:ext uri="{BB962C8B-B14F-4D97-AF65-F5344CB8AC3E}">
        <p14:creationId xmlns:p14="http://schemas.microsoft.com/office/powerpoint/2010/main" val="415501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F1E0-CAB5-4BEA-B881-B3F3CD96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C2C6-A613-4470-B508-F52642B4F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16263" cy="3636511"/>
          </a:xfrm>
        </p:spPr>
        <p:txBody>
          <a:bodyPr>
            <a:normAutofit/>
          </a:bodyPr>
          <a:lstStyle/>
          <a:p>
            <a:r>
              <a:rPr lang="en-US" sz="2800" dirty="0"/>
              <a:t>Flash Card Grading</a:t>
            </a:r>
          </a:p>
          <a:p>
            <a:r>
              <a:rPr lang="en-US" sz="2800" dirty="0"/>
              <a:t>Flash Card Grade Tracking</a:t>
            </a:r>
          </a:p>
          <a:p>
            <a:r>
              <a:rPr lang="en-US" sz="2800" dirty="0"/>
              <a:t>Flash Card Display Algorithm</a:t>
            </a:r>
          </a:p>
          <a:p>
            <a:r>
              <a:rPr lang="en-US" sz="2800" dirty="0"/>
              <a:t>Trend Analysis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E9F55C-4C3C-4461-B7BD-8A31F6A5BEBF}"/>
              </a:ext>
            </a:extLst>
          </p:cNvPr>
          <p:cNvSpPr txBox="1">
            <a:spLocks/>
          </p:cNvSpPr>
          <p:nvPr/>
        </p:nvSpPr>
        <p:spPr>
          <a:xfrm>
            <a:off x="5734975" y="2003213"/>
            <a:ext cx="491626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IR Remote Support</a:t>
            </a:r>
          </a:p>
          <a:p>
            <a:r>
              <a:rPr lang="en-US" sz="2800" dirty="0"/>
              <a:t>Multiple Choice Support</a:t>
            </a:r>
          </a:p>
          <a:p>
            <a:r>
              <a:rPr lang="en-US" sz="2800" dirty="0"/>
              <a:t>Real Time Class Results for MC</a:t>
            </a:r>
          </a:p>
          <a:p>
            <a:r>
              <a:rPr lang="en-US" sz="2800" dirty="0"/>
              <a:t>User Deck Review</a:t>
            </a:r>
          </a:p>
          <a:p>
            <a:pPr marL="0" indent="0">
              <a:buFont typeface="Wingdings 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912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0452-FDDB-4AC9-83F7-B6FBD2DF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944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09-9768-4460-9D7B-A769DD7D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8A31-0797-48CB-8CB0-8E0FF38D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06373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Intro</a:t>
            </a:r>
          </a:p>
          <a:p>
            <a:r>
              <a:rPr lang="en-US" sz="2800" dirty="0"/>
              <a:t>Design Process</a:t>
            </a:r>
          </a:p>
          <a:p>
            <a:r>
              <a:rPr lang="en-US" sz="2800" dirty="0"/>
              <a:t>Technical Details</a:t>
            </a:r>
          </a:p>
          <a:p>
            <a:r>
              <a:rPr lang="en-US" sz="2800" dirty="0"/>
              <a:t>Live Demo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31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B73A-F76C-4DF9-A8F9-FBD1726A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DCDB-93C4-471A-AECA-03AD2122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mission is to facilitate curriculum understanding though progression data, study environments, and topic analyst. 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30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55EE-4AB7-486B-AE58-3CC86DD5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Design Process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4407-B094-4227-9379-54B021D7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427316"/>
            <a:ext cx="5189857" cy="4272742"/>
          </a:xfrm>
        </p:spPr>
        <p:txBody>
          <a:bodyPr>
            <a:normAutofit/>
          </a:bodyPr>
          <a:lstStyle/>
          <a:p>
            <a:r>
              <a:rPr lang="en-US" dirty="0"/>
              <a:t>Brainstorm Ideas</a:t>
            </a:r>
          </a:p>
          <a:p>
            <a:r>
              <a:rPr lang="en-US" dirty="0"/>
              <a:t>Develop Individual Prototypes</a:t>
            </a:r>
          </a:p>
          <a:p>
            <a:r>
              <a:rPr lang="en-US" dirty="0"/>
              <a:t>Review Prototypes</a:t>
            </a:r>
          </a:p>
          <a:p>
            <a:r>
              <a:rPr lang="en-US" dirty="0"/>
              <a:t>Integrate Prototypes</a:t>
            </a:r>
          </a:p>
          <a:p>
            <a:r>
              <a:rPr lang="en-US" dirty="0"/>
              <a:t>Review Integrated Prototype</a:t>
            </a:r>
          </a:p>
          <a:p>
            <a:r>
              <a:rPr lang="en-US" dirty="0"/>
              <a:t>Finalize Prototype</a:t>
            </a:r>
          </a:p>
          <a:p>
            <a:r>
              <a:rPr lang="en-US" dirty="0"/>
              <a:t>Delegate Development</a:t>
            </a:r>
          </a:p>
          <a:p>
            <a:r>
              <a:rPr lang="en-US" dirty="0"/>
              <a:t>Review Development</a:t>
            </a:r>
          </a:p>
          <a:p>
            <a:r>
              <a:rPr lang="en-US" dirty="0"/>
              <a:t>Make Necessary Changes</a:t>
            </a:r>
          </a:p>
          <a:p>
            <a:r>
              <a:rPr lang="en-US" dirty="0"/>
              <a:t>Finalize Design Development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21337-DBFE-456F-BE92-BA30BA2EF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ClickUp</a:t>
            </a:r>
            <a:r>
              <a:rPr lang="en-US" dirty="0"/>
              <a:t> Project Manager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292EED7-2C48-4107-A282-3E9EE54D80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407" y="2959668"/>
            <a:ext cx="6267797" cy="309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26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83F6-4854-4D9E-9683-D971D5C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Individual Prototype 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06604-3DE4-4952-979E-6660C3DF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66313"/>
            <a:ext cx="5189856" cy="4367243"/>
          </a:xfrm>
        </p:spPr>
        <p:txBody>
          <a:bodyPr>
            <a:normAutofit/>
          </a:bodyPr>
          <a:lstStyle/>
          <a:p>
            <a:pPr marL="114300"/>
            <a:r>
              <a:rPr lang="en-US" dirty="0"/>
              <a:t>Reviewed what we liked:</a:t>
            </a:r>
          </a:p>
          <a:p>
            <a:pPr marL="514350" lvl="1"/>
            <a:r>
              <a:rPr lang="en-US" dirty="0"/>
              <a:t>Justin’s use of story telling &amp; appropriate design</a:t>
            </a:r>
          </a:p>
          <a:p>
            <a:pPr marL="514350" lvl="1"/>
            <a:r>
              <a:rPr lang="en-US" dirty="0"/>
              <a:t>Sam’s simple interface design</a:t>
            </a:r>
          </a:p>
          <a:p>
            <a:pPr marL="514350" lvl="1"/>
            <a:r>
              <a:rPr lang="en-US" dirty="0" err="1"/>
              <a:t>Meissa’s</a:t>
            </a:r>
            <a:r>
              <a:rPr lang="en-US" dirty="0"/>
              <a:t> line of thinking</a:t>
            </a:r>
            <a:br>
              <a:rPr lang="en-US" dirty="0"/>
            </a:br>
            <a:endParaRPr lang="en-US" dirty="0"/>
          </a:p>
          <a:p>
            <a:pPr marL="114300"/>
            <a:r>
              <a:rPr lang="en-US" dirty="0"/>
              <a:t>Reviews what we didn’t like:</a:t>
            </a:r>
          </a:p>
          <a:p>
            <a:pPr marL="514350" lvl="1"/>
            <a:r>
              <a:rPr lang="en-US" dirty="0"/>
              <a:t>Color combinations</a:t>
            </a:r>
          </a:p>
          <a:p>
            <a:pPr marL="514350" lvl="1"/>
            <a:r>
              <a:rPr lang="en-US" dirty="0"/>
              <a:t>Cluttered image</a:t>
            </a:r>
          </a:p>
          <a:p>
            <a:pPr marL="514350" lvl="1"/>
            <a:r>
              <a:rPr lang="en-US" dirty="0"/>
              <a:t>Hard to read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B4F1B-987B-40EA-9CE4-6F68D62E5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89855" cy="576262"/>
          </a:xfrm>
        </p:spPr>
        <p:txBody>
          <a:bodyPr/>
          <a:lstStyle/>
          <a:p>
            <a:pPr algn="l"/>
            <a:r>
              <a:rPr lang="en-US" dirty="0" err="1"/>
              <a:t>Meissa</a:t>
            </a:r>
            <a:r>
              <a:rPr lang="en-US" dirty="0"/>
              <a:t>                  Justin			Sam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7E2653-7254-47D8-AA26-2FD587ECD6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7415" y="2967269"/>
            <a:ext cx="1418439" cy="3109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06DB4-6D59-4053-8D7D-85EED70C06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2153" y="2939519"/>
            <a:ext cx="1662546" cy="3280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D7AE5-FC85-4095-BAF1-FA7C1238B5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7207" y="2987954"/>
            <a:ext cx="1727210" cy="3231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50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E04-A936-460F-AEF2-E24781A5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Individual Prototype Continued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3601-A454-4E76-B571-4B2BAFD49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20594"/>
            <a:ext cx="5189856" cy="4296584"/>
          </a:xfrm>
        </p:spPr>
        <p:txBody>
          <a:bodyPr/>
          <a:lstStyle/>
          <a:p>
            <a:r>
              <a:rPr lang="en-US" dirty="0"/>
              <a:t>Reviewed what we liked:</a:t>
            </a:r>
          </a:p>
          <a:p>
            <a:pPr lvl="1"/>
            <a:r>
              <a:rPr lang="en-US" dirty="0"/>
              <a:t>Justin’s continue learning section</a:t>
            </a:r>
          </a:p>
          <a:p>
            <a:pPr lvl="1"/>
            <a:r>
              <a:rPr lang="en-US" dirty="0"/>
              <a:t>Justin’s deck interface</a:t>
            </a:r>
          </a:p>
          <a:p>
            <a:pPr lvl="1"/>
            <a:r>
              <a:rPr lang="en-US" dirty="0"/>
              <a:t>Sam’s flashcard interface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Reviewed what we didn’t like:</a:t>
            </a:r>
          </a:p>
          <a:p>
            <a:pPr lvl="1"/>
            <a:r>
              <a:rPr lang="en-US" dirty="0"/>
              <a:t>Inconsistent design and feel</a:t>
            </a:r>
          </a:p>
          <a:p>
            <a:pPr lvl="1"/>
            <a:r>
              <a:rPr lang="en-US" dirty="0"/>
              <a:t>Visual separation between elements</a:t>
            </a:r>
          </a:p>
          <a:p>
            <a:pPr lvl="1"/>
            <a:r>
              <a:rPr lang="en-US" dirty="0"/>
              <a:t>Inconsistent order of operations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DF7D0-A90E-4E64-8A1F-AEDAAF5BB402}"/>
              </a:ext>
            </a:extLst>
          </p:cNvPr>
          <p:cNvSpPr txBox="1"/>
          <p:nvPr/>
        </p:nvSpPr>
        <p:spPr>
          <a:xfrm>
            <a:off x="5656202" y="2018387"/>
            <a:ext cx="9661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FCBA6-E903-491C-A21E-6EFEA79DEFB4}"/>
              </a:ext>
            </a:extLst>
          </p:cNvPr>
          <p:cNvSpPr txBox="1"/>
          <p:nvPr/>
        </p:nvSpPr>
        <p:spPr>
          <a:xfrm>
            <a:off x="5730215" y="4411440"/>
            <a:ext cx="9144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1CBA82-2F31-4726-849A-D4805FBDDB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7224" y="2018387"/>
            <a:ext cx="1052679" cy="2088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20D45-6203-4E83-89C0-812225BF2E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216" y="2010476"/>
            <a:ext cx="1068918" cy="208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9BE7EE-608D-4ED4-B3B7-CFBFA6360E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447" y="2010476"/>
            <a:ext cx="1064397" cy="208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4FF48E-5967-4132-8A3D-0692B35B35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674" y="2018387"/>
            <a:ext cx="1055650" cy="2080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F630C3-53AC-4922-BD78-8765387AC6E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399" y="4365852"/>
            <a:ext cx="1116327" cy="208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A276FD-A89D-4EE9-A558-773573867BD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216" y="4365852"/>
            <a:ext cx="1086873" cy="2105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F9FD5C-21F7-4A16-B801-E62DB571AF7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7402" y="4365852"/>
            <a:ext cx="1094452" cy="2120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73CDBA-D335-443E-B0A1-B72FB678C22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674" y="4365852"/>
            <a:ext cx="1039593" cy="215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54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9CE-C2E2-4B3A-B1D6-AB045D6F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Integrated &amp; Final Prototype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9BEF8-082C-49FD-932A-83A92FF9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82284"/>
            <a:ext cx="5189856" cy="3578768"/>
          </a:xfrm>
        </p:spPr>
        <p:txBody>
          <a:bodyPr/>
          <a:lstStyle/>
          <a:p>
            <a:r>
              <a:rPr lang="en-US" dirty="0"/>
              <a:t>Take the culmination of elements we liked and make a single prototype:</a:t>
            </a:r>
          </a:p>
          <a:p>
            <a:pPr lvl="1"/>
            <a:r>
              <a:rPr lang="en-US" dirty="0"/>
              <a:t>Storytelling through imagery</a:t>
            </a:r>
          </a:p>
          <a:p>
            <a:pPr lvl="1"/>
            <a:r>
              <a:rPr lang="en-US" dirty="0"/>
              <a:t>Consistent color scheme and design</a:t>
            </a:r>
          </a:p>
          <a:p>
            <a:pPr lvl="1"/>
            <a:r>
              <a:rPr lang="en-US" dirty="0"/>
              <a:t>Logical order of operations</a:t>
            </a:r>
          </a:p>
          <a:p>
            <a:pPr lvl="1"/>
            <a:r>
              <a:rPr lang="en-US" dirty="0"/>
              <a:t>Useful navigational menu</a:t>
            </a:r>
          </a:p>
          <a:p>
            <a:pPr lvl="1"/>
            <a:r>
              <a:rPr lang="en-US" dirty="0"/>
              <a:t>Minimum viable product in mind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C18DB-2114-49A7-A1AB-6BE2625993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6250764" y="2005297"/>
            <a:ext cx="5067883" cy="46015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09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4F7-721E-4091-8922-2C0EAB3E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Finalized Design &amp; Development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165C8-1DB7-42F6-AD3D-1262604A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213" y="2342765"/>
            <a:ext cx="5189856" cy="3109913"/>
          </a:xfrm>
        </p:spPr>
        <p:txBody>
          <a:bodyPr/>
          <a:lstStyle/>
          <a:p>
            <a:r>
              <a:rPr lang="en-US" dirty="0"/>
              <a:t>Some elements changes as we developed to benefit user experience:</a:t>
            </a:r>
          </a:p>
          <a:p>
            <a:pPr lvl="1"/>
            <a:r>
              <a:rPr lang="en-US" dirty="0"/>
              <a:t>Images changed</a:t>
            </a:r>
          </a:p>
          <a:p>
            <a:pPr lvl="1"/>
            <a:r>
              <a:rPr lang="en-US" dirty="0"/>
              <a:t>Adding cards is a single page</a:t>
            </a:r>
          </a:p>
          <a:p>
            <a:pPr lvl="1"/>
            <a:r>
              <a:rPr lang="en-US" dirty="0"/>
              <a:t>Navigation buttons altered</a:t>
            </a:r>
          </a:p>
          <a:p>
            <a:pPr lvl="1"/>
            <a:r>
              <a:rPr lang="en-US" dirty="0"/>
              <a:t>Added ability to make private decks public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A1A42-2C99-48FA-A119-E2CD48857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C37DB4-82D8-4997-940E-4576CFE06D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711" y="2188816"/>
            <a:ext cx="897674" cy="195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2F28B-0FDC-4537-8037-FDBB177FAF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8248" y="2156002"/>
            <a:ext cx="897674" cy="1950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1BB35-B5B1-4670-846D-73DF3DB241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663" y="2156002"/>
            <a:ext cx="929317" cy="198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91DBBC-9C28-4F84-8055-B8C5592C65A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5137" y="2126832"/>
            <a:ext cx="924905" cy="201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0DC7CE-9EA7-4D45-BED5-344CC482B1C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106" y="2158287"/>
            <a:ext cx="924905" cy="202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54113-2C19-485F-9B3D-0265A8B18B4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6195" y="4557231"/>
            <a:ext cx="928705" cy="2029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BAB77-7984-4ECB-98DD-C78E83955B8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510" y="4557231"/>
            <a:ext cx="932957" cy="2029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8C636A-5EA1-49BF-8C11-257C7A9290F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1077" y="4557231"/>
            <a:ext cx="938663" cy="2029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D7ED4-896C-414F-B110-665FEBAB87F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600" y="4534595"/>
            <a:ext cx="938663" cy="204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DC2F5C-C400-45AA-AE3D-E6905583B61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6286" y="4544596"/>
            <a:ext cx="938663" cy="203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78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0F57-1F3D-457D-B4F3-1D626D7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Lessons Learned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4463-16CD-4CDE-A25B-EEBD80AB2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Prototyping saved us time</a:t>
            </a:r>
          </a:p>
          <a:p>
            <a:r>
              <a:rPr lang="en-US" dirty="0"/>
              <a:t>Reduced scope creep</a:t>
            </a:r>
          </a:p>
          <a:p>
            <a:r>
              <a:rPr lang="en-US" dirty="0"/>
              <a:t>Created tangible elements</a:t>
            </a:r>
          </a:p>
          <a:p>
            <a:r>
              <a:rPr lang="en-US" dirty="0"/>
              <a:t>Improved communication</a:t>
            </a:r>
          </a:p>
          <a:p>
            <a:r>
              <a:rPr lang="en-US" dirty="0"/>
              <a:t>Faster development</a:t>
            </a:r>
          </a:p>
          <a:p>
            <a:r>
              <a:rPr lang="en-US" dirty="0"/>
              <a:t>Back-End group benefited as well</a:t>
            </a:r>
          </a:p>
          <a:p>
            <a:pPr lvl="1"/>
            <a:r>
              <a:rPr lang="en-US" dirty="0"/>
              <a:t>Visualized content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E2804-53FB-4CAA-AA55-EB6BC7AA09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6251865" y="2006296"/>
            <a:ext cx="5065681" cy="45995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06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131</TotalTime>
  <Words>405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Alfred State Training Flash Cards</vt:lpstr>
      <vt:lpstr>Table of Contents</vt:lpstr>
      <vt:lpstr>Introduction</vt:lpstr>
      <vt:lpstr>Design Process</vt:lpstr>
      <vt:lpstr>Individual Prototype Index</vt:lpstr>
      <vt:lpstr>Individual Prototype Continued</vt:lpstr>
      <vt:lpstr>Integrated &amp; Final Prototype</vt:lpstr>
      <vt:lpstr>Finalized Design &amp; Development</vt:lpstr>
      <vt:lpstr>Lessons Learned</vt:lpstr>
      <vt:lpstr>Entity Relationship Diagram</vt:lpstr>
      <vt:lpstr>Technical Requirements</vt:lpstr>
      <vt:lpstr>Technical Requirements</vt:lpstr>
      <vt:lpstr>Technical Requirements</vt:lpstr>
      <vt:lpstr>Technical Requirements</vt:lpstr>
      <vt:lpstr>Planned Features Backlog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Alfred State Training Flash Cards</dc:title>
  <dc:creator>Pelumi Odugbesan</dc:creator>
  <cp:lastModifiedBy>Meru</cp:lastModifiedBy>
  <cp:revision>16</cp:revision>
  <dcterms:created xsi:type="dcterms:W3CDTF">2019-12-12T01:08:27Z</dcterms:created>
  <dcterms:modified xsi:type="dcterms:W3CDTF">2019-12-12T03:22:43Z</dcterms:modified>
</cp:coreProperties>
</file>