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62" r:id="rId6"/>
    <p:sldId id="263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CC9DC-A8D4-41BA-96F1-2EBD21C4FCE5}" v="1" dt="2019-10-15T15:56:54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eth Diaz Gonzalez" userId="S::yulieth.diaz@supersalud.gov.co::45899249-c471-409e-b36d-e609ffa0b1ce" providerId="AD" clId="Web-{AF9CC9DC-A8D4-41BA-96F1-2EBD21C4FCE5}"/>
    <pc:docChg chg="modSld">
      <pc:chgData name="Yulieth Diaz Gonzalez" userId="S::yulieth.diaz@supersalud.gov.co::45899249-c471-409e-b36d-e609ffa0b1ce" providerId="AD" clId="Web-{AF9CC9DC-A8D4-41BA-96F1-2EBD21C4FCE5}" dt="2019-10-15T15:56:54.836" v="0" actId="1076"/>
      <pc:docMkLst>
        <pc:docMk/>
      </pc:docMkLst>
      <pc:sldChg chg="modSp">
        <pc:chgData name="Yulieth Diaz Gonzalez" userId="S::yulieth.diaz@supersalud.gov.co::45899249-c471-409e-b36d-e609ffa0b1ce" providerId="AD" clId="Web-{AF9CC9DC-A8D4-41BA-96F1-2EBD21C4FCE5}" dt="2019-10-15T15:56:54.836" v="0" actId="1076"/>
        <pc:sldMkLst>
          <pc:docMk/>
          <pc:sldMk cId="181329084" sldId="267"/>
        </pc:sldMkLst>
        <pc:spChg chg="mod">
          <ac:chgData name="Yulieth Diaz Gonzalez" userId="S::yulieth.diaz@supersalud.gov.co::45899249-c471-409e-b36d-e609ffa0b1ce" providerId="AD" clId="Web-{AF9CC9DC-A8D4-41BA-96F1-2EBD21C4FCE5}" dt="2019-10-15T15:56:54.836" v="0" actId="1076"/>
          <ac:spMkLst>
            <pc:docMk/>
            <pc:sldMk cId="181329084" sldId="267"/>
            <ac:spMk id="112" creationId="{4A6DB863-9B2E-4F45-A4F3-42F6A1C869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1414E-31AE-46C3-A541-5D233553A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B7CD45-D232-48DA-BF56-609451ABF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33CCD-1AC2-4B6A-8636-025C3DD5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C32F-40D1-43FE-A834-47FAEB0B857A}" type="datetimeFigureOut">
              <a:rPr lang="es-CO" smtClean="0"/>
              <a:t>15/10/2019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452112-24F2-4FEF-A531-5CB9AF00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C8C7BE-5D33-4E8F-AFB0-8D07241E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994-C250-4BF2-A8F1-447799BF7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820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AF6E-7250-4F37-97C6-A82566D0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88E32D-6E4C-456C-A072-C2DB64D28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42DBE-EF73-48ED-9230-CC727C0F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C32F-40D1-43FE-A834-47FAEB0B857A}" type="datetimeFigureOut">
              <a:rPr lang="es-CO" smtClean="0"/>
              <a:t>15/10/2019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5ACD85-4298-43B0-9FDE-B6058A50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1599D-75D8-41D7-9AF1-549E81C2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994-C250-4BF2-A8F1-447799BF7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57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D7241A-2CDB-49AA-915D-CEB9DB1E1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BDB23-33F9-482B-8355-FE58457E7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884BBF-4CCE-49F6-B1A6-CE0DFB78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C32F-40D1-43FE-A834-47FAEB0B857A}" type="datetimeFigureOut">
              <a:rPr lang="es-CO" smtClean="0"/>
              <a:t>15/10/2019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77C90-B783-47D2-9512-3BD0CA7A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C8C191-598B-4D2A-B086-663D35BE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994-C250-4BF2-A8F1-447799BF7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106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CE053-CC58-4FEE-AFBA-556FA8CE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96BFA-1A11-4719-95D4-FB5014C9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BA708A-D6E3-4B4C-A347-996D9167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C32F-40D1-43FE-A834-47FAEB0B857A}" type="datetimeFigureOut">
              <a:rPr lang="es-CO" smtClean="0"/>
              <a:t>15/10/2019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DD23CC-75C4-474A-A9D2-345A5AAD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9F947-C9C5-4007-8EA9-36654D12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994-C250-4BF2-A8F1-447799BF7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645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4D9B4-F1AA-4DB6-9EC6-E5B0698D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704B8D-003F-43FC-8514-AF69A3EF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668E7A-A828-415E-ACD1-501533DA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C32F-40D1-43FE-A834-47FAEB0B857A}" type="datetimeFigureOut">
              <a:rPr lang="es-CO" smtClean="0"/>
              <a:t>15/10/2019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20BC6-9C17-43E5-AA9D-E5ED3E6A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2F433-0D04-4BF4-9804-07935FC7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994-C250-4BF2-A8F1-447799BF7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5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8A592-87F0-4B03-AEA0-13D82014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581541-2619-481F-9BDB-F1B98786A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FFD4C2-D16C-4843-9828-2EF683CF1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1EA56B-6E9B-402B-A49D-87F3CA96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C32F-40D1-43FE-A834-47FAEB0B857A}" type="datetimeFigureOut">
              <a:rPr lang="es-CO" smtClean="0"/>
              <a:t>15/10/2019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AE0386-0168-4233-B7DC-BB472F48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E585D3-7524-4F08-976E-FBCC1DE0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994-C250-4BF2-A8F1-447799BF7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67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A06DD-4835-45C6-9CEB-8BD96AB9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7A9E0-5D9E-4C91-B7BA-C39946298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140195-10BC-4FC6-852F-F39919D12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C03D5B-31D7-40A6-BF9A-27BF9B150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D8A8D6-FDB0-4CAF-BEF3-61873B705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8CE577-E48D-40A4-992C-BDBC89A8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C32F-40D1-43FE-A834-47FAEB0B857A}" type="datetimeFigureOut">
              <a:rPr lang="es-CO" smtClean="0"/>
              <a:t>15/10/2019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B9D97F-66D9-46B1-A684-607B8D4C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D57042-A998-4448-977C-B76C426A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994-C250-4BF2-A8F1-447799BF7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474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F87A8-42A8-4306-9DB9-ECBBD7C7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77754E-0471-44A5-83D7-4D3D131C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C32F-40D1-43FE-A834-47FAEB0B857A}" type="datetimeFigureOut">
              <a:rPr lang="es-CO" smtClean="0"/>
              <a:t>15/10/2019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BC2ED2-AFC2-41D6-A21D-68C342C8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592D76-3D4D-4E42-9C0E-A42FF97D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994-C250-4BF2-A8F1-447799BF7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39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23F3FA-5EFB-4F94-B285-BD2C677C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C32F-40D1-43FE-A834-47FAEB0B857A}" type="datetimeFigureOut">
              <a:rPr lang="es-CO" smtClean="0"/>
              <a:t>15/10/2019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B85548-74B4-462C-BBFD-B783632B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1C36BD-FED4-4E16-AB28-4A430B7C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994-C250-4BF2-A8F1-447799BF7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67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BC86D-2440-4698-91B2-0F7AD5C8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35343B-D49F-4234-8E66-1B4E3E01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E8F965-5C0D-4C53-95EA-8FCB6D18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F3BB40-59E5-4404-BDA4-36E1641E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C32F-40D1-43FE-A834-47FAEB0B857A}" type="datetimeFigureOut">
              <a:rPr lang="es-CO" smtClean="0"/>
              <a:t>15/10/2019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80503E-912E-4533-A8D7-FC7353DD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80F3C6-E24E-4B74-8B2D-3B40C509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994-C250-4BF2-A8F1-447799BF7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541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ED6A1-E3C1-4776-B8CD-DF39C089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ACDEC-E0ED-4A17-A6C8-73C4E7E60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963349-2840-4E0C-868E-0669F5A63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B343B2-45FF-4803-901F-BD0DF659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C32F-40D1-43FE-A834-47FAEB0B857A}" type="datetimeFigureOut">
              <a:rPr lang="es-CO" smtClean="0"/>
              <a:t>15/10/2019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A61CC-D3DF-4534-862B-D469AF10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D25091-DC73-45AD-9A62-C9D6419A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5994-C250-4BF2-A8F1-447799BF7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5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815997-0E1D-4C50-8AE9-46B234C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FAC5F9-1EA5-4F0A-A453-AB12C6F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CB8641-EF91-41A3-B35E-D2AD1D83B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3C32F-40D1-43FE-A834-47FAEB0B857A}" type="datetimeFigureOut">
              <a:rPr lang="es-CO" smtClean="0"/>
              <a:t>15/10/2019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650E2-B3C5-40EB-8835-BC9558B8B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6D50E3-0BB5-4263-9702-55A71CADC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5994-C250-4BF2-A8F1-447799BF7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74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E8966191-5E48-49CA-B901-FE068954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29" y="21025"/>
            <a:ext cx="647629" cy="647629"/>
          </a:xfrm>
          <a:prstGeom prst="rect">
            <a:avLst/>
          </a:prstGeom>
        </p:spPr>
      </p:pic>
      <p:sp>
        <p:nvSpPr>
          <p:cNvPr id="16" name="Rectángulo redondeado 4">
            <a:extLst>
              <a:ext uri="{FF2B5EF4-FFF2-40B4-BE49-F238E27FC236}">
                <a16:creationId xmlns:a16="http://schemas.microsoft.com/office/drawing/2014/main" id="{A0607C35-66D0-4157-BF4D-ABFFB5791A71}"/>
              </a:ext>
            </a:extLst>
          </p:cNvPr>
          <p:cNvSpPr/>
          <p:nvPr/>
        </p:nvSpPr>
        <p:spPr>
          <a:xfrm>
            <a:off x="98984" y="3885016"/>
            <a:ext cx="748417" cy="2775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Vigilados</a:t>
            </a:r>
          </a:p>
        </p:txBody>
      </p:sp>
      <p:sp>
        <p:nvSpPr>
          <p:cNvPr id="17" name="Rectángulo redondeado 5">
            <a:extLst>
              <a:ext uri="{FF2B5EF4-FFF2-40B4-BE49-F238E27FC236}">
                <a16:creationId xmlns:a16="http://schemas.microsoft.com/office/drawing/2014/main" id="{CD0A4800-E391-4190-BEE8-E428B9D7AD14}"/>
              </a:ext>
            </a:extLst>
          </p:cNvPr>
          <p:cNvSpPr/>
          <p:nvPr/>
        </p:nvSpPr>
        <p:spPr>
          <a:xfrm>
            <a:off x="1329713" y="1655560"/>
            <a:ext cx="953862" cy="1863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Prestadores</a:t>
            </a:r>
          </a:p>
        </p:txBody>
      </p:sp>
      <p:sp>
        <p:nvSpPr>
          <p:cNvPr id="18" name="Rectángulo redondeado 5">
            <a:extLst>
              <a:ext uri="{FF2B5EF4-FFF2-40B4-BE49-F238E27FC236}">
                <a16:creationId xmlns:a16="http://schemas.microsoft.com/office/drawing/2014/main" id="{1E7DB264-9694-4F78-9E01-C467CD388F34}"/>
              </a:ext>
            </a:extLst>
          </p:cNvPr>
          <p:cNvSpPr/>
          <p:nvPr/>
        </p:nvSpPr>
        <p:spPr>
          <a:xfrm>
            <a:off x="1329713" y="3932812"/>
            <a:ext cx="953862" cy="18082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Aseguradores</a:t>
            </a:r>
          </a:p>
        </p:txBody>
      </p:sp>
      <p:sp>
        <p:nvSpPr>
          <p:cNvPr id="19" name="Rectángulo redondeado 5">
            <a:extLst>
              <a:ext uri="{FF2B5EF4-FFF2-40B4-BE49-F238E27FC236}">
                <a16:creationId xmlns:a16="http://schemas.microsoft.com/office/drawing/2014/main" id="{69DF460D-68D5-4822-9C6A-4DE58E1C18BB}"/>
              </a:ext>
            </a:extLst>
          </p:cNvPr>
          <p:cNvSpPr/>
          <p:nvPr/>
        </p:nvSpPr>
        <p:spPr>
          <a:xfrm>
            <a:off x="7834384" y="2884201"/>
            <a:ext cx="953862" cy="3155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Generadores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D81C718D-C57C-441B-B11E-CD7B9208B070}"/>
              </a:ext>
            </a:extLst>
          </p:cNvPr>
          <p:cNvCxnSpPr>
            <a:cxnSpLocks/>
            <a:stCxn id="16" idx="2"/>
            <a:endCxn id="19" idx="2"/>
          </p:cNvCxnSpPr>
          <p:nvPr/>
        </p:nvCxnSpPr>
        <p:spPr>
          <a:xfrm rot="5400000" flipH="1" flipV="1">
            <a:off x="3910861" y="-237893"/>
            <a:ext cx="962786" cy="7838122"/>
          </a:xfrm>
          <a:prstGeom prst="bentConnector3">
            <a:avLst>
              <a:gd name="adj1" fmla="val -93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88837383-280F-4F20-A2AC-4D7B122472E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 flipV="1">
            <a:off x="847401" y="1748739"/>
            <a:ext cx="482312" cy="22750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EBEC1E89-FE79-4946-8CE0-006602973A06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rot="10800000" flipV="1">
            <a:off x="847401" y="4023225"/>
            <a:ext cx="482312" cy="5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5">
            <a:extLst>
              <a:ext uri="{FF2B5EF4-FFF2-40B4-BE49-F238E27FC236}">
                <a16:creationId xmlns:a16="http://schemas.microsoft.com/office/drawing/2014/main" id="{B586F1DA-83C9-4E21-B165-DBF81B8CD010}"/>
              </a:ext>
            </a:extLst>
          </p:cNvPr>
          <p:cNvSpPr/>
          <p:nvPr/>
        </p:nvSpPr>
        <p:spPr>
          <a:xfrm>
            <a:off x="3181254" y="1486635"/>
            <a:ext cx="1035054" cy="44291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Transporte Especial de Pacientes</a:t>
            </a:r>
          </a:p>
        </p:txBody>
      </p:sp>
      <p:sp>
        <p:nvSpPr>
          <p:cNvPr id="24" name="Rectángulo redondeado 5">
            <a:extLst>
              <a:ext uri="{FF2B5EF4-FFF2-40B4-BE49-F238E27FC236}">
                <a16:creationId xmlns:a16="http://schemas.microsoft.com/office/drawing/2014/main" id="{5C3F98CA-0715-49DA-996B-FE55927CF3DD}"/>
              </a:ext>
            </a:extLst>
          </p:cNvPr>
          <p:cNvSpPr/>
          <p:nvPr/>
        </p:nvSpPr>
        <p:spPr>
          <a:xfrm>
            <a:off x="3181254" y="2026349"/>
            <a:ext cx="1035055" cy="3200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Profesional Independiente</a:t>
            </a:r>
          </a:p>
        </p:txBody>
      </p:sp>
      <p:sp>
        <p:nvSpPr>
          <p:cNvPr id="25" name="Rectángulo redondeado 5">
            <a:extLst>
              <a:ext uri="{FF2B5EF4-FFF2-40B4-BE49-F238E27FC236}">
                <a16:creationId xmlns:a16="http://schemas.microsoft.com/office/drawing/2014/main" id="{73998047-D558-4A3F-9D14-564684A30C48}"/>
              </a:ext>
            </a:extLst>
          </p:cNvPr>
          <p:cNvSpPr/>
          <p:nvPr/>
        </p:nvSpPr>
        <p:spPr>
          <a:xfrm>
            <a:off x="3176399" y="1227540"/>
            <a:ext cx="1035054" cy="1615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IPS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3A9759-721B-424D-905B-92F70F427BF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2283575" y="1708094"/>
            <a:ext cx="897679" cy="4064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713E42B-ABA1-4BCF-BA71-9A53EFF8D329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2283575" y="1308312"/>
            <a:ext cx="892824" cy="44042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5F4E3B5-75F2-4AB8-A887-7343F1240335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2283575" y="1748740"/>
            <a:ext cx="897679" cy="43761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5">
            <a:extLst>
              <a:ext uri="{FF2B5EF4-FFF2-40B4-BE49-F238E27FC236}">
                <a16:creationId xmlns:a16="http://schemas.microsoft.com/office/drawing/2014/main" id="{61043F29-01C3-4537-8CD3-5CF2E0F26216}"/>
              </a:ext>
            </a:extLst>
          </p:cNvPr>
          <p:cNvSpPr/>
          <p:nvPr/>
        </p:nvSpPr>
        <p:spPr>
          <a:xfrm>
            <a:off x="3110176" y="3205774"/>
            <a:ext cx="1035054" cy="18929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EAPB</a:t>
            </a:r>
          </a:p>
        </p:txBody>
      </p:sp>
      <p:sp>
        <p:nvSpPr>
          <p:cNvPr id="30" name="Rectángulo redondeado 5">
            <a:extLst>
              <a:ext uri="{FF2B5EF4-FFF2-40B4-BE49-F238E27FC236}">
                <a16:creationId xmlns:a16="http://schemas.microsoft.com/office/drawing/2014/main" id="{7B693A81-4813-40D7-879F-DFC807C5442F}"/>
              </a:ext>
            </a:extLst>
          </p:cNvPr>
          <p:cNvSpPr/>
          <p:nvPr/>
        </p:nvSpPr>
        <p:spPr>
          <a:xfrm>
            <a:off x="1329713" y="5588748"/>
            <a:ext cx="1035055" cy="3200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Direcciones Territoriales</a:t>
            </a:r>
          </a:p>
        </p:txBody>
      </p:sp>
      <p:sp>
        <p:nvSpPr>
          <p:cNvPr id="31" name="Rectángulo redondeado 5">
            <a:extLst>
              <a:ext uri="{FF2B5EF4-FFF2-40B4-BE49-F238E27FC236}">
                <a16:creationId xmlns:a16="http://schemas.microsoft.com/office/drawing/2014/main" id="{EB4F2741-3816-493D-AD17-39410B1B56EF}"/>
              </a:ext>
            </a:extLst>
          </p:cNvPr>
          <p:cNvSpPr/>
          <p:nvPr/>
        </p:nvSpPr>
        <p:spPr>
          <a:xfrm>
            <a:off x="3110174" y="4336869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Compañía de Seguros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5EA1A68-9075-4115-9A28-F9CA16C87065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 flipV="1">
            <a:off x="2283575" y="3300420"/>
            <a:ext cx="826601" cy="72280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0F6F8F5-8E5A-43EB-A22E-D13E925A8EDA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2283575" y="4023225"/>
            <a:ext cx="826599" cy="45622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ángulo redondeado 5">
            <a:extLst>
              <a:ext uri="{FF2B5EF4-FFF2-40B4-BE49-F238E27FC236}">
                <a16:creationId xmlns:a16="http://schemas.microsoft.com/office/drawing/2014/main" id="{5CFE2E2B-EC44-4D05-8F76-1CF4A3A2FA58}"/>
              </a:ext>
            </a:extLst>
          </p:cNvPr>
          <p:cNvSpPr/>
          <p:nvPr/>
        </p:nvSpPr>
        <p:spPr>
          <a:xfrm>
            <a:off x="9029592" y="1053182"/>
            <a:ext cx="1587267" cy="70553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Explote, produzca, administre u opere Monopolio rentístico de Juegos de Suerte y Azar</a:t>
            </a:r>
          </a:p>
        </p:txBody>
      </p:sp>
      <p:sp>
        <p:nvSpPr>
          <p:cNvPr id="41" name="Rectángulo redondeado 5">
            <a:extLst>
              <a:ext uri="{FF2B5EF4-FFF2-40B4-BE49-F238E27FC236}">
                <a16:creationId xmlns:a16="http://schemas.microsoft.com/office/drawing/2014/main" id="{5F77A67C-3C80-4452-A497-FE3E1DD7274F}"/>
              </a:ext>
            </a:extLst>
          </p:cNvPr>
          <p:cNvSpPr/>
          <p:nvPr/>
        </p:nvSpPr>
        <p:spPr>
          <a:xfrm>
            <a:off x="9405058" y="5621063"/>
            <a:ext cx="1035056" cy="30906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CCF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487B0E9-799F-4FBA-A847-C8DA3922A301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 flipV="1">
            <a:off x="4211453" y="990623"/>
            <a:ext cx="368699" cy="31768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A46C7AA-431B-40DB-B44C-38D7A7142FCB}"/>
              </a:ext>
            </a:extLst>
          </p:cNvPr>
          <p:cNvCxnSpPr>
            <a:cxnSpLocks/>
            <a:stCxn id="25" idx="3"/>
            <a:endCxn id="54" idx="1"/>
          </p:cNvCxnSpPr>
          <p:nvPr/>
        </p:nvCxnSpPr>
        <p:spPr>
          <a:xfrm>
            <a:off x="4211453" y="1308312"/>
            <a:ext cx="368699" cy="26158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ángulo redondeado 5">
            <a:extLst>
              <a:ext uri="{FF2B5EF4-FFF2-40B4-BE49-F238E27FC236}">
                <a16:creationId xmlns:a16="http://schemas.microsoft.com/office/drawing/2014/main" id="{D27E3BBF-D688-41CE-828A-8E4DA690B605}"/>
              </a:ext>
            </a:extLst>
          </p:cNvPr>
          <p:cNvSpPr/>
          <p:nvPr/>
        </p:nvSpPr>
        <p:spPr>
          <a:xfrm>
            <a:off x="4580152" y="897443"/>
            <a:ext cx="953862" cy="1863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IPS Públicas</a:t>
            </a:r>
          </a:p>
        </p:txBody>
      </p:sp>
      <p:sp>
        <p:nvSpPr>
          <p:cNvPr id="54" name="Rectángulo redondeado 5">
            <a:extLst>
              <a:ext uri="{FF2B5EF4-FFF2-40B4-BE49-F238E27FC236}">
                <a16:creationId xmlns:a16="http://schemas.microsoft.com/office/drawing/2014/main" id="{14A1B676-0B7F-46C4-88CC-9FF1DA3DFBFE}"/>
              </a:ext>
            </a:extLst>
          </p:cNvPr>
          <p:cNvSpPr/>
          <p:nvPr/>
        </p:nvSpPr>
        <p:spPr>
          <a:xfrm>
            <a:off x="4580152" y="1476715"/>
            <a:ext cx="953862" cy="1863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IPS Privadas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EE9DF97-D234-40DD-9702-1B68311F32F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5534014" y="990623"/>
            <a:ext cx="508102" cy="40797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1FC4FE7-DF0D-491E-86EF-F7DD5CCA930B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5534014" y="1388021"/>
            <a:ext cx="508102" cy="18187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ángulo redondeado 5">
            <a:extLst>
              <a:ext uri="{FF2B5EF4-FFF2-40B4-BE49-F238E27FC236}">
                <a16:creationId xmlns:a16="http://schemas.microsoft.com/office/drawing/2014/main" id="{7117DFFF-FC85-4DC6-886A-E5F75CF4C15C}"/>
              </a:ext>
            </a:extLst>
          </p:cNvPr>
          <p:cNvSpPr/>
          <p:nvPr/>
        </p:nvSpPr>
        <p:spPr>
          <a:xfrm>
            <a:off x="6464835" y="722448"/>
            <a:ext cx="814251" cy="28795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Grupo A</a:t>
            </a:r>
          </a:p>
        </p:txBody>
      </p:sp>
      <p:sp>
        <p:nvSpPr>
          <p:cNvPr id="66" name="Rectángulo redondeado 5">
            <a:extLst>
              <a:ext uri="{FF2B5EF4-FFF2-40B4-BE49-F238E27FC236}">
                <a16:creationId xmlns:a16="http://schemas.microsoft.com/office/drawing/2014/main" id="{5B2E91EA-0D88-4AF1-81FF-EF30EBCF5E9F}"/>
              </a:ext>
            </a:extLst>
          </p:cNvPr>
          <p:cNvSpPr/>
          <p:nvPr/>
        </p:nvSpPr>
        <p:spPr>
          <a:xfrm>
            <a:off x="6465052" y="1075278"/>
            <a:ext cx="850968" cy="24537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Grupo B</a:t>
            </a:r>
          </a:p>
        </p:txBody>
      </p:sp>
      <p:sp>
        <p:nvSpPr>
          <p:cNvPr id="67" name="Rectángulo redondeado 5">
            <a:extLst>
              <a:ext uri="{FF2B5EF4-FFF2-40B4-BE49-F238E27FC236}">
                <a16:creationId xmlns:a16="http://schemas.microsoft.com/office/drawing/2014/main" id="{832C77F5-81A9-442C-A96F-4264158DD329}"/>
              </a:ext>
            </a:extLst>
          </p:cNvPr>
          <p:cNvSpPr/>
          <p:nvPr/>
        </p:nvSpPr>
        <p:spPr>
          <a:xfrm>
            <a:off x="6465270" y="1809847"/>
            <a:ext cx="850533" cy="28795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Grupo D</a:t>
            </a:r>
          </a:p>
          <a:p>
            <a:pPr algn="ctr"/>
            <a:r>
              <a:rPr lang="es-CO" sz="1050" dirty="0">
                <a:solidFill>
                  <a:schemeClr val="bg1"/>
                </a:solidFill>
              </a:rPr>
              <a:t>(D1, D2,D3)</a:t>
            </a:r>
          </a:p>
        </p:txBody>
      </p:sp>
      <p:sp>
        <p:nvSpPr>
          <p:cNvPr id="68" name="Rectángulo redondeado 5">
            <a:extLst>
              <a:ext uri="{FF2B5EF4-FFF2-40B4-BE49-F238E27FC236}">
                <a16:creationId xmlns:a16="http://schemas.microsoft.com/office/drawing/2014/main" id="{9B4B4009-A8F0-4F92-8509-76F87C588F78}"/>
              </a:ext>
            </a:extLst>
          </p:cNvPr>
          <p:cNvSpPr/>
          <p:nvPr/>
        </p:nvSpPr>
        <p:spPr>
          <a:xfrm>
            <a:off x="6465270" y="1439161"/>
            <a:ext cx="850533" cy="2925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Grupo C</a:t>
            </a:r>
          </a:p>
          <a:p>
            <a:pPr algn="ctr"/>
            <a:r>
              <a:rPr lang="es-CO" sz="1050" dirty="0">
                <a:solidFill>
                  <a:schemeClr val="bg1"/>
                </a:solidFill>
              </a:rPr>
              <a:t>(C1 y C2)</a:t>
            </a:r>
          </a:p>
        </p:txBody>
      </p: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0DBFBF26-0B77-437E-A1CB-B1925385F4D5}"/>
              </a:ext>
            </a:extLst>
          </p:cNvPr>
          <p:cNvCxnSpPr>
            <a:cxnSpLocks/>
            <a:endCxn id="65" idx="1"/>
          </p:cNvCxnSpPr>
          <p:nvPr/>
        </p:nvCxnSpPr>
        <p:spPr>
          <a:xfrm rot="5400000" flipH="1" flipV="1">
            <a:off x="5980080" y="921196"/>
            <a:ext cx="539527" cy="4299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791718E0-98C3-4A95-B9F4-E860B38D4FF7}"/>
              </a:ext>
            </a:extLst>
          </p:cNvPr>
          <p:cNvCxnSpPr>
            <a:cxnSpLocks/>
          </p:cNvCxnSpPr>
          <p:nvPr/>
        </p:nvCxnSpPr>
        <p:spPr>
          <a:xfrm flipV="1">
            <a:off x="6034851" y="1211201"/>
            <a:ext cx="429984" cy="1805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6C9B4EED-52B1-4F5F-A6F4-5C7ADB48E43A}"/>
              </a:ext>
            </a:extLst>
          </p:cNvPr>
          <p:cNvCxnSpPr>
            <a:endCxn id="68" idx="1"/>
          </p:cNvCxnSpPr>
          <p:nvPr/>
        </p:nvCxnSpPr>
        <p:spPr>
          <a:xfrm>
            <a:off x="6034851" y="1391746"/>
            <a:ext cx="430419" cy="193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BBB93005-519A-4260-9B6A-77D4C54628F9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H="1">
            <a:off x="5965410" y="1453963"/>
            <a:ext cx="577480" cy="422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redondeado 5">
            <a:extLst>
              <a:ext uri="{FF2B5EF4-FFF2-40B4-BE49-F238E27FC236}">
                <a16:creationId xmlns:a16="http://schemas.microsoft.com/office/drawing/2014/main" id="{359DB8B1-C437-4D95-9519-07E4E3BB52ED}"/>
              </a:ext>
            </a:extLst>
          </p:cNvPr>
          <p:cNvSpPr/>
          <p:nvPr/>
        </p:nvSpPr>
        <p:spPr>
          <a:xfrm>
            <a:off x="4564069" y="3391022"/>
            <a:ext cx="890537" cy="35620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Planes Voluntarios</a:t>
            </a:r>
          </a:p>
        </p:txBody>
      </p:sp>
      <p:sp>
        <p:nvSpPr>
          <p:cNvPr id="85" name="Rectángulo redondeado 5">
            <a:extLst>
              <a:ext uri="{FF2B5EF4-FFF2-40B4-BE49-F238E27FC236}">
                <a16:creationId xmlns:a16="http://schemas.microsoft.com/office/drawing/2014/main" id="{6883DC26-841C-43FA-893C-9491CF47E4ED}"/>
              </a:ext>
            </a:extLst>
          </p:cNvPr>
          <p:cNvSpPr/>
          <p:nvPr/>
        </p:nvSpPr>
        <p:spPr>
          <a:xfrm>
            <a:off x="4564068" y="2831406"/>
            <a:ext cx="890537" cy="35620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Planes Obligatorios</a:t>
            </a:r>
          </a:p>
        </p:txBody>
      </p:sp>
      <p:sp>
        <p:nvSpPr>
          <p:cNvPr id="93" name="Rectángulo redondeado 22">
            <a:extLst>
              <a:ext uri="{FF2B5EF4-FFF2-40B4-BE49-F238E27FC236}">
                <a16:creationId xmlns:a16="http://schemas.microsoft.com/office/drawing/2014/main" id="{8EFD232D-0DD5-47E6-B90B-35C4DFAF70F7}"/>
              </a:ext>
            </a:extLst>
          </p:cNvPr>
          <p:cNvSpPr/>
          <p:nvPr/>
        </p:nvSpPr>
        <p:spPr>
          <a:xfrm>
            <a:off x="6188852" y="2291172"/>
            <a:ext cx="1440160" cy="4746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EPS</a:t>
            </a:r>
          </a:p>
          <a:p>
            <a:pPr algn="ctr"/>
            <a:r>
              <a:rPr lang="es-CO" sz="1050" dirty="0">
                <a:solidFill>
                  <a:schemeClr val="bg1"/>
                </a:solidFill>
              </a:rPr>
              <a:t> (RC, RS, ADAPTADAS, CCF)</a:t>
            </a:r>
          </a:p>
        </p:txBody>
      </p:sp>
      <p:sp>
        <p:nvSpPr>
          <p:cNvPr id="94" name="Rectángulo redondeado 23">
            <a:extLst>
              <a:ext uri="{FF2B5EF4-FFF2-40B4-BE49-F238E27FC236}">
                <a16:creationId xmlns:a16="http://schemas.microsoft.com/office/drawing/2014/main" id="{9D382667-E0F2-430A-8863-42C0CBB246EB}"/>
              </a:ext>
            </a:extLst>
          </p:cNvPr>
          <p:cNvSpPr/>
          <p:nvPr/>
        </p:nvSpPr>
        <p:spPr>
          <a:xfrm>
            <a:off x="6214018" y="2841153"/>
            <a:ext cx="1414994" cy="3641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REGIMEN ESPECIAL Y DE EXCEPCIÓN</a:t>
            </a:r>
          </a:p>
        </p:txBody>
      </p: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744662ED-4A50-4768-AA32-E9CB39479A70}"/>
              </a:ext>
            </a:extLst>
          </p:cNvPr>
          <p:cNvCxnSpPr>
            <a:cxnSpLocks/>
            <a:stCxn id="85" idx="3"/>
            <a:endCxn id="93" idx="1"/>
          </p:cNvCxnSpPr>
          <p:nvPr/>
        </p:nvCxnSpPr>
        <p:spPr>
          <a:xfrm flipV="1">
            <a:off x="5454605" y="2528510"/>
            <a:ext cx="734247" cy="48100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14E2613C-A8C6-4AFA-8B04-88A5DEB626B8}"/>
              </a:ext>
            </a:extLst>
          </p:cNvPr>
          <p:cNvCxnSpPr>
            <a:cxnSpLocks/>
            <a:stCxn id="85" idx="3"/>
            <a:endCxn id="94" idx="1"/>
          </p:cNvCxnSpPr>
          <p:nvPr/>
        </p:nvCxnSpPr>
        <p:spPr>
          <a:xfrm>
            <a:off x="5454605" y="3009511"/>
            <a:ext cx="759413" cy="1370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ángulo redondeado 19">
            <a:extLst>
              <a:ext uri="{FF2B5EF4-FFF2-40B4-BE49-F238E27FC236}">
                <a16:creationId xmlns:a16="http://schemas.microsoft.com/office/drawing/2014/main" id="{2397C0FF-17A8-488B-AFFF-F5AAE2878634}"/>
              </a:ext>
            </a:extLst>
          </p:cNvPr>
          <p:cNvSpPr/>
          <p:nvPr/>
        </p:nvSpPr>
        <p:spPr>
          <a:xfrm>
            <a:off x="6560011" y="3269950"/>
            <a:ext cx="782928" cy="32239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SAP</a:t>
            </a:r>
          </a:p>
        </p:txBody>
      </p:sp>
      <p:sp>
        <p:nvSpPr>
          <p:cNvPr id="109" name="Rectángulo redondeado 20">
            <a:extLst>
              <a:ext uri="{FF2B5EF4-FFF2-40B4-BE49-F238E27FC236}">
                <a16:creationId xmlns:a16="http://schemas.microsoft.com/office/drawing/2014/main" id="{426DC965-82C8-439E-903D-BFD15D517ABF}"/>
              </a:ext>
            </a:extLst>
          </p:cNvPr>
          <p:cNvSpPr/>
          <p:nvPr/>
        </p:nvSpPr>
        <p:spPr>
          <a:xfrm>
            <a:off x="6560011" y="3623191"/>
            <a:ext cx="782928" cy="30852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EMP</a:t>
            </a:r>
          </a:p>
        </p:txBody>
      </p:sp>
      <p:sp>
        <p:nvSpPr>
          <p:cNvPr id="110" name="Rectángulo redondeado 21">
            <a:extLst>
              <a:ext uri="{FF2B5EF4-FFF2-40B4-BE49-F238E27FC236}">
                <a16:creationId xmlns:a16="http://schemas.microsoft.com/office/drawing/2014/main" id="{54FEB7B2-8020-475C-B4E6-61D8DD389C32}"/>
              </a:ext>
            </a:extLst>
          </p:cNvPr>
          <p:cNvSpPr/>
          <p:nvPr/>
        </p:nvSpPr>
        <p:spPr>
          <a:xfrm>
            <a:off x="6560011" y="3967185"/>
            <a:ext cx="782928" cy="31558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PAC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7C6AC3B-3132-40B1-8EE9-0A3579E77115}"/>
              </a:ext>
            </a:extLst>
          </p:cNvPr>
          <p:cNvCxnSpPr>
            <a:cxnSpLocks/>
            <a:stCxn id="84" idx="3"/>
            <a:endCxn id="108" idx="1"/>
          </p:cNvCxnSpPr>
          <p:nvPr/>
        </p:nvCxnSpPr>
        <p:spPr>
          <a:xfrm flipV="1">
            <a:off x="5454606" y="3431148"/>
            <a:ext cx="1105405" cy="13797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146019FA-9A10-4735-B7F7-D3B9BA504DAF}"/>
              </a:ext>
            </a:extLst>
          </p:cNvPr>
          <p:cNvCxnSpPr>
            <a:cxnSpLocks/>
            <a:stCxn id="84" idx="3"/>
            <a:endCxn id="109" idx="1"/>
          </p:cNvCxnSpPr>
          <p:nvPr/>
        </p:nvCxnSpPr>
        <p:spPr>
          <a:xfrm>
            <a:off x="5454606" y="3569127"/>
            <a:ext cx="1105405" cy="20832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559FB341-5F93-4137-BE01-EF48B6E70EBE}"/>
              </a:ext>
            </a:extLst>
          </p:cNvPr>
          <p:cNvCxnSpPr>
            <a:cxnSpLocks/>
            <a:stCxn id="84" idx="3"/>
            <a:endCxn id="110" idx="1"/>
          </p:cNvCxnSpPr>
          <p:nvPr/>
        </p:nvCxnSpPr>
        <p:spPr>
          <a:xfrm>
            <a:off x="5454606" y="3569127"/>
            <a:ext cx="1105405" cy="55585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2E472BCE-C19B-4766-A7CC-AD2F3EC62665}"/>
              </a:ext>
            </a:extLst>
          </p:cNvPr>
          <p:cNvCxnSpPr>
            <a:cxnSpLocks/>
            <a:stCxn id="29" idx="3"/>
            <a:endCxn id="85" idx="1"/>
          </p:cNvCxnSpPr>
          <p:nvPr/>
        </p:nvCxnSpPr>
        <p:spPr>
          <a:xfrm flipV="1">
            <a:off x="4145230" y="3009511"/>
            <a:ext cx="418838" cy="29090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62EFC74B-7559-4D18-927D-5292BCDF2714}"/>
              </a:ext>
            </a:extLst>
          </p:cNvPr>
          <p:cNvCxnSpPr>
            <a:cxnSpLocks/>
            <a:stCxn id="29" idx="3"/>
            <a:endCxn id="84" idx="1"/>
          </p:cNvCxnSpPr>
          <p:nvPr/>
        </p:nvCxnSpPr>
        <p:spPr>
          <a:xfrm>
            <a:off x="4145230" y="3300420"/>
            <a:ext cx="418839" cy="26870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ángulo redondeado 15">
            <a:extLst>
              <a:ext uri="{FF2B5EF4-FFF2-40B4-BE49-F238E27FC236}">
                <a16:creationId xmlns:a16="http://schemas.microsoft.com/office/drawing/2014/main" id="{489E2BB1-7300-48BE-8265-84B85EEBE4F6}"/>
              </a:ext>
            </a:extLst>
          </p:cNvPr>
          <p:cNvSpPr/>
          <p:nvPr/>
        </p:nvSpPr>
        <p:spPr>
          <a:xfrm>
            <a:off x="4574963" y="4675484"/>
            <a:ext cx="773268" cy="2758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Pólizas de Salud</a:t>
            </a:r>
          </a:p>
        </p:txBody>
      </p:sp>
      <p:sp>
        <p:nvSpPr>
          <p:cNvPr id="191" name="Rectángulo redondeado 27">
            <a:extLst>
              <a:ext uri="{FF2B5EF4-FFF2-40B4-BE49-F238E27FC236}">
                <a16:creationId xmlns:a16="http://schemas.microsoft.com/office/drawing/2014/main" id="{5D86824C-535C-408C-9E77-743D2C88EA3B}"/>
              </a:ext>
            </a:extLst>
          </p:cNvPr>
          <p:cNvSpPr/>
          <p:nvPr/>
        </p:nvSpPr>
        <p:spPr>
          <a:xfrm>
            <a:off x="4572044" y="4332016"/>
            <a:ext cx="773268" cy="2758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ARL</a:t>
            </a:r>
          </a:p>
        </p:txBody>
      </p:sp>
      <p:sp>
        <p:nvSpPr>
          <p:cNvPr id="192" name="Rectángulo redondeado 28">
            <a:extLst>
              <a:ext uri="{FF2B5EF4-FFF2-40B4-BE49-F238E27FC236}">
                <a16:creationId xmlns:a16="http://schemas.microsoft.com/office/drawing/2014/main" id="{3C5555B0-E801-4C79-A668-821DD1A8E0C2}"/>
              </a:ext>
            </a:extLst>
          </p:cNvPr>
          <p:cNvSpPr/>
          <p:nvPr/>
        </p:nvSpPr>
        <p:spPr>
          <a:xfrm>
            <a:off x="4580152" y="3996749"/>
            <a:ext cx="773268" cy="2758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SOAT</a:t>
            </a:r>
          </a:p>
        </p:txBody>
      </p: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30F2C8AC-41AF-42F8-B666-8BEA818969CF}"/>
              </a:ext>
            </a:extLst>
          </p:cNvPr>
          <p:cNvCxnSpPr>
            <a:cxnSpLocks/>
            <a:stCxn id="31" idx="3"/>
            <a:endCxn id="192" idx="1"/>
          </p:cNvCxnSpPr>
          <p:nvPr/>
        </p:nvCxnSpPr>
        <p:spPr>
          <a:xfrm flipV="1">
            <a:off x="4145230" y="4134699"/>
            <a:ext cx="434922" cy="34475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C44164CE-401F-4F98-AE65-44AEF2ABB384}"/>
              </a:ext>
            </a:extLst>
          </p:cNvPr>
          <p:cNvCxnSpPr>
            <a:cxnSpLocks/>
            <a:stCxn id="31" idx="3"/>
            <a:endCxn id="191" idx="1"/>
          </p:cNvCxnSpPr>
          <p:nvPr/>
        </p:nvCxnSpPr>
        <p:spPr>
          <a:xfrm flipV="1">
            <a:off x="4145230" y="4469966"/>
            <a:ext cx="426814" cy="948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>
            <a:extLst>
              <a:ext uri="{FF2B5EF4-FFF2-40B4-BE49-F238E27FC236}">
                <a16:creationId xmlns:a16="http://schemas.microsoft.com/office/drawing/2014/main" id="{2B7A301B-D636-40DE-B9C5-CE0B718BE89E}"/>
              </a:ext>
            </a:extLst>
          </p:cNvPr>
          <p:cNvCxnSpPr>
            <a:cxnSpLocks/>
            <a:stCxn id="31" idx="3"/>
            <a:endCxn id="190" idx="1"/>
          </p:cNvCxnSpPr>
          <p:nvPr/>
        </p:nvCxnSpPr>
        <p:spPr>
          <a:xfrm>
            <a:off x="4145230" y="4479452"/>
            <a:ext cx="429733" cy="33398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ángulo redondeado 16">
            <a:extLst>
              <a:ext uri="{FF2B5EF4-FFF2-40B4-BE49-F238E27FC236}">
                <a16:creationId xmlns:a16="http://schemas.microsoft.com/office/drawing/2014/main" id="{17DB9FFD-AE70-48BF-8A10-B797B262848C}"/>
              </a:ext>
            </a:extLst>
          </p:cNvPr>
          <p:cNvSpPr/>
          <p:nvPr/>
        </p:nvSpPr>
        <p:spPr>
          <a:xfrm>
            <a:off x="2795336" y="5873516"/>
            <a:ext cx="946599" cy="2092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Municipales</a:t>
            </a:r>
          </a:p>
        </p:txBody>
      </p:sp>
      <p:sp>
        <p:nvSpPr>
          <p:cNvPr id="212" name="Rectángulo redondeado 17">
            <a:extLst>
              <a:ext uri="{FF2B5EF4-FFF2-40B4-BE49-F238E27FC236}">
                <a16:creationId xmlns:a16="http://schemas.microsoft.com/office/drawing/2014/main" id="{F76BAA8E-5EFF-44F7-84C7-5525DDE190C9}"/>
              </a:ext>
            </a:extLst>
          </p:cNvPr>
          <p:cNvSpPr/>
          <p:nvPr/>
        </p:nvSpPr>
        <p:spPr>
          <a:xfrm>
            <a:off x="2676337" y="5605569"/>
            <a:ext cx="1303650" cy="2007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Departamentales</a:t>
            </a:r>
          </a:p>
        </p:txBody>
      </p:sp>
      <p:sp>
        <p:nvSpPr>
          <p:cNvPr id="213" name="Rectángulo redondeado 18">
            <a:extLst>
              <a:ext uri="{FF2B5EF4-FFF2-40B4-BE49-F238E27FC236}">
                <a16:creationId xmlns:a16="http://schemas.microsoft.com/office/drawing/2014/main" id="{195F3C21-5E3D-4997-947A-54E804512844}"/>
              </a:ext>
            </a:extLst>
          </p:cNvPr>
          <p:cNvSpPr/>
          <p:nvPr/>
        </p:nvSpPr>
        <p:spPr>
          <a:xfrm>
            <a:off x="2835246" y="5340297"/>
            <a:ext cx="859512" cy="1986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Distritales</a:t>
            </a:r>
          </a:p>
        </p:txBody>
      </p:sp>
      <p:cxnSp>
        <p:nvCxnSpPr>
          <p:cNvPr id="218" name="Conector: angular 217">
            <a:extLst>
              <a:ext uri="{FF2B5EF4-FFF2-40B4-BE49-F238E27FC236}">
                <a16:creationId xmlns:a16="http://schemas.microsoft.com/office/drawing/2014/main" id="{65A5D62F-8EA5-42CA-AEA8-3F3921D8C678}"/>
              </a:ext>
            </a:extLst>
          </p:cNvPr>
          <p:cNvCxnSpPr>
            <a:stCxn id="30" idx="3"/>
            <a:endCxn id="213" idx="1"/>
          </p:cNvCxnSpPr>
          <p:nvPr/>
        </p:nvCxnSpPr>
        <p:spPr>
          <a:xfrm flipV="1">
            <a:off x="2364768" y="5439620"/>
            <a:ext cx="470478" cy="3091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: angular 219">
            <a:extLst>
              <a:ext uri="{FF2B5EF4-FFF2-40B4-BE49-F238E27FC236}">
                <a16:creationId xmlns:a16="http://schemas.microsoft.com/office/drawing/2014/main" id="{62F52F86-7586-4952-9092-CBD05DB42A0C}"/>
              </a:ext>
            </a:extLst>
          </p:cNvPr>
          <p:cNvCxnSpPr>
            <a:cxnSpLocks/>
            <a:stCxn id="30" idx="3"/>
            <a:endCxn id="211" idx="1"/>
          </p:cNvCxnSpPr>
          <p:nvPr/>
        </p:nvCxnSpPr>
        <p:spPr>
          <a:xfrm>
            <a:off x="2364768" y="5748758"/>
            <a:ext cx="430568" cy="2293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: angular 222">
            <a:extLst>
              <a:ext uri="{FF2B5EF4-FFF2-40B4-BE49-F238E27FC236}">
                <a16:creationId xmlns:a16="http://schemas.microsoft.com/office/drawing/2014/main" id="{A819856C-49D8-4251-830E-4C309639CE60}"/>
              </a:ext>
            </a:extLst>
          </p:cNvPr>
          <p:cNvCxnSpPr>
            <a:cxnSpLocks/>
            <a:stCxn id="30" idx="3"/>
            <a:endCxn id="212" idx="1"/>
          </p:cNvCxnSpPr>
          <p:nvPr/>
        </p:nvCxnSpPr>
        <p:spPr>
          <a:xfrm flipV="1">
            <a:off x="2364768" y="5705933"/>
            <a:ext cx="311569" cy="42825"/>
          </a:xfrm>
          <a:prstGeom prst="bentConnector3">
            <a:avLst>
              <a:gd name="adj1" fmla="val 69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F9BE14BC-19A3-41B7-B49B-02D04F815CD1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847401" y="4023789"/>
            <a:ext cx="482312" cy="17249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redondeado 5">
            <a:extLst>
              <a:ext uri="{FF2B5EF4-FFF2-40B4-BE49-F238E27FC236}">
                <a16:creationId xmlns:a16="http://schemas.microsoft.com/office/drawing/2014/main" id="{24B19F0F-C7E5-4C05-9308-3922220B2258}"/>
              </a:ext>
            </a:extLst>
          </p:cNvPr>
          <p:cNvSpPr/>
          <p:nvPr/>
        </p:nvSpPr>
        <p:spPr>
          <a:xfrm>
            <a:off x="3157816" y="2441677"/>
            <a:ext cx="1035055" cy="3200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Objeto Social Diferente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936F864A-AC1C-411E-AD12-54C769C3B962}"/>
              </a:ext>
            </a:extLst>
          </p:cNvPr>
          <p:cNvCxnSpPr>
            <a:cxnSpLocks/>
            <a:stCxn id="17" idx="3"/>
            <a:endCxn id="90" idx="1"/>
          </p:cNvCxnSpPr>
          <p:nvPr/>
        </p:nvCxnSpPr>
        <p:spPr>
          <a:xfrm>
            <a:off x="2283575" y="1748740"/>
            <a:ext cx="874241" cy="85294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ángulo redondeado 5">
            <a:extLst>
              <a:ext uri="{FF2B5EF4-FFF2-40B4-BE49-F238E27FC236}">
                <a16:creationId xmlns:a16="http://schemas.microsoft.com/office/drawing/2014/main" id="{7B4B1B4D-F0FA-4401-AA91-325931F1B202}"/>
              </a:ext>
            </a:extLst>
          </p:cNvPr>
          <p:cNvSpPr/>
          <p:nvPr/>
        </p:nvSpPr>
        <p:spPr>
          <a:xfrm>
            <a:off x="10827369" y="626296"/>
            <a:ext cx="1224136" cy="47026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Lotería tradicional</a:t>
            </a:r>
          </a:p>
        </p:txBody>
      </p:sp>
      <p:sp>
        <p:nvSpPr>
          <p:cNvPr id="128" name="Rectángulo redondeado 5">
            <a:extLst>
              <a:ext uri="{FF2B5EF4-FFF2-40B4-BE49-F238E27FC236}">
                <a16:creationId xmlns:a16="http://schemas.microsoft.com/office/drawing/2014/main" id="{5E7108EB-EC15-4B23-B674-8C817A7EA4A8}"/>
              </a:ext>
            </a:extLst>
          </p:cNvPr>
          <p:cNvSpPr/>
          <p:nvPr/>
        </p:nvSpPr>
        <p:spPr>
          <a:xfrm>
            <a:off x="10827369" y="1176896"/>
            <a:ext cx="1224137" cy="45811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Apuestas permanentes Chance</a:t>
            </a:r>
          </a:p>
        </p:txBody>
      </p:sp>
      <p:sp>
        <p:nvSpPr>
          <p:cNvPr id="129" name="Rectángulo redondeado 5">
            <a:extLst>
              <a:ext uri="{FF2B5EF4-FFF2-40B4-BE49-F238E27FC236}">
                <a16:creationId xmlns:a16="http://schemas.microsoft.com/office/drawing/2014/main" id="{E1194B55-9FEC-4771-879F-F1CC27DB8196}"/>
              </a:ext>
            </a:extLst>
          </p:cNvPr>
          <p:cNvSpPr/>
          <p:nvPr/>
        </p:nvSpPr>
        <p:spPr>
          <a:xfrm>
            <a:off x="10828176" y="1715122"/>
            <a:ext cx="1223330" cy="4562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Distintos a Lotería y Chance</a:t>
            </a:r>
          </a:p>
        </p:txBody>
      </p:sp>
      <p:cxnSp>
        <p:nvCxnSpPr>
          <p:cNvPr id="114" name="Conector: angular 113">
            <a:extLst>
              <a:ext uri="{FF2B5EF4-FFF2-40B4-BE49-F238E27FC236}">
                <a16:creationId xmlns:a16="http://schemas.microsoft.com/office/drawing/2014/main" id="{0778D970-C3BD-4F50-82DE-5733E2C74528}"/>
              </a:ext>
            </a:extLst>
          </p:cNvPr>
          <p:cNvCxnSpPr>
            <a:cxnSpLocks/>
            <a:stCxn id="35" idx="3"/>
            <a:endCxn id="122" idx="1"/>
          </p:cNvCxnSpPr>
          <p:nvPr/>
        </p:nvCxnSpPr>
        <p:spPr>
          <a:xfrm flipV="1">
            <a:off x="10616859" y="861429"/>
            <a:ext cx="210510" cy="5445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: angular 136">
            <a:extLst>
              <a:ext uri="{FF2B5EF4-FFF2-40B4-BE49-F238E27FC236}">
                <a16:creationId xmlns:a16="http://schemas.microsoft.com/office/drawing/2014/main" id="{9AE7E201-4C96-4C72-B47B-A49D9A0A6D2D}"/>
              </a:ext>
            </a:extLst>
          </p:cNvPr>
          <p:cNvCxnSpPr>
            <a:cxnSpLocks/>
            <a:stCxn id="35" idx="3"/>
            <a:endCxn id="128" idx="1"/>
          </p:cNvCxnSpPr>
          <p:nvPr/>
        </p:nvCxnSpPr>
        <p:spPr>
          <a:xfrm>
            <a:off x="10616859" y="1405952"/>
            <a:ext cx="21051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r 138">
            <a:extLst>
              <a:ext uri="{FF2B5EF4-FFF2-40B4-BE49-F238E27FC236}">
                <a16:creationId xmlns:a16="http://schemas.microsoft.com/office/drawing/2014/main" id="{6AAB7F78-B443-4D7B-9F15-628C9DCE22AD}"/>
              </a:ext>
            </a:extLst>
          </p:cNvPr>
          <p:cNvCxnSpPr>
            <a:cxnSpLocks/>
            <a:stCxn id="35" idx="3"/>
            <a:endCxn id="129" idx="1"/>
          </p:cNvCxnSpPr>
          <p:nvPr/>
        </p:nvCxnSpPr>
        <p:spPr>
          <a:xfrm>
            <a:off x="10616859" y="1405952"/>
            <a:ext cx="211317" cy="5372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redondeado 5">
            <a:extLst>
              <a:ext uri="{FF2B5EF4-FFF2-40B4-BE49-F238E27FC236}">
                <a16:creationId xmlns:a16="http://schemas.microsoft.com/office/drawing/2014/main" id="{93B20DD1-C5C9-4AB9-B684-6FAA392A2CDE}"/>
              </a:ext>
            </a:extLst>
          </p:cNvPr>
          <p:cNvSpPr/>
          <p:nvPr/>
        </p:nvSpPr>
        <p:spPr>
          <a:xfrm>
            <a:off x="9029591" y="2511024"/>
            <a:ext cx="1587267" cy="70553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Explote, produzca, administre u opere Monopolio rentístico de los licores</a:t>
            </a:r>
          </a:p>
        </p:txBody>
      </p:sp>
      <p:sp>
        <p:nvSpPr>
          <p:cNvPr id="156" name="Rectángulo redondeado 5">
            <a:extLst>
              <a:ext uri="{FF2B5EF4-FFF2-40B4-BE49-F238E27FC236}">
                <a16:creationId xmlns:a16="http://schemas.microsoft.com/office/drawing/2014/main" id="{426EA4A2-A774-4547-939F-31FCC02F46F0}"/>
              </a:ext>
            </a:extLst>
          </p:cNvPr>
          <p:cNvSpPr/>
          <p:nvPr/>
        </p:nvSpPr>
        <p:spPr>
          <a:xfrm>
            <a:off x="9248345" y="3952823"/>
            <a:ext cx="1223330" cy="4562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Concesionario de licores</a:t>
            </a:r>
          </a:p>
        </p:txBody>
      </p:sp>
      <p:sp>
        <p:nvSpPr>
          <p:cNvPr id="157" name="Rectángulo redondeado 5">
            <a:extLst>
              <a:ext uri="{FF2B5EF4-FFF2-40B4-BE49-F238E27FC236}">
                <a16:creationId xmlns:a16="http://schemas.microsoft.com/office/drawing/2014/main" id="{EAEB2029-D36E-4244-B4F0-F428D9DBF285}"/>
              </a:ext>
            </a:extLst>
          </p:cNvPr>
          <p:cNvSpPr/>
          <p:nvPr/>
        </p:nvSpPr>
        <p:spPr>
          <a:xfrm>
            <a:off x="9029593" y="1900298"/>
            <a:ext cx="1587266" cy="46914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Fondo cuenta impuesto al consumo de productos extranjeros</a:t>
            </a:r>
          </a:p>
        </p:txBody>
      </p:sp>
      <p:sp>
        <p:nvSpPr>
          <p:cNvPr id="160" name="Rectángulo redondeado 5">
            <a:extLst>
              <a:ext uri="{FF2B5EF4-FFF2-40B4-BE49-F238E27FC236}">
                <a16:creationId xmlns:a16="http://schemas.microsoft.com/office/drawing/2014/main" id="{92934CF1-E10A-418D-B452-85525C6EFF48}"/>
              </a:ext>
            </a:extLst>
          </p:cNvPr>
          <p:cNvSpPr/>
          <p:nvPr/>
        </p:nvSpPr>
        <p:spPr>
          <a:xfrm>
            <a:off x="9029591" y="3358140"/>
            <a:ext cx="1587266" cy="4492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Fondo cuenta impuesto al consumo de cigarrillos</a:t>
            </a:r>
          </a:p>
        </p:txBody>
      </p:sp>
      <p:sp>
        <p:nvSpPr>
          <p:cNvPr id="165" name="Rectángulo redondeado 5">
            <a:extLst>
              <a:ext uri="{FF2B5EF4-FFF2-40B4-BE49-F238E27FC236}">
                <a16:creationId xmlns:a16="http://schemas.microsoft.com/office/drawing/2014/main" id="{F639F0B3-77A6-45BA-A425-2B1328632021}"/>
              </a:ext>
            </a:extLst>
          </p:cNvPr>
          <p:cNvSpPr/>
          <p:nvPr/>
        </p:nvSpPr>
        <p:spPr>
          <a:xfrm>
            <a:off x="9366743" y="5161346"/>
            <a:ext cx="1035056" cy="30906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INDUMIL</a:t>
            </a:r>
          </a:p>
        </p:txBody>
      </p:sp>
      <p:sp>
        <p:nvSpPr>
          <p:cNvPr id="183" name="Rectángulo redondeado 5">
            <a:extLst>
              <a:ext uri="{FF2B5EF4-FFF2-40B4-BE49-F238E27FC236}">
                <a16:creationId xmlns:a16="http://schemas.microsoft.com/office/drawing/2014/main" id="{0BDB1DCA-F044-4F75-8224-89CC42F1B034}"/>
              </a:ext>
            </a:extLst>
          </p:cNvPr>
          <p:cNvSpPr/>
          <p:nvPr/>
        </p:nvSpPr>
        <p:spPr>
          <a:xfrm>
            <a:off x="10827369" y="2610635"/>
            <a:ext cx="1252134" cy="54713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Quienes importen licores, vinos, aperitivos y similares y cervezas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BDECCD29-24AB-4696-A64E-B3BB0168480D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10616858" y="2863793"/>
            <a:ext cx="210511" cy="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ángulo redondeado 5">
            <a:extLst>
              <a:ext uri="{FF2B5EF4-FFF2-40B4-BE49-F238E27FC236}">
                <a16:creationId xmlns:a16="http://schemas.microsoft.com/office/drawing/2014/main" id="{DD8922B2-9EBE-4F2C-B9D4-A604BFCD9B3C}"/>
              </a:ext>
            </a:extLst>
          </p:cNvPr>
          <p:cNvSpPr/>
          <p:nvPr/>
        </p:nvSpPr>
        <p:spPr>
          <a:xfrm>
            <a:off x="9272606" y="4554464"/>
            <a:ext cx="1223330" cy="4562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Demás árbitros rentísticos del Sistema</a:t>
            </a:r>
          </a:p>
        </p:txBody>
      </p:sp>
      <p:cxnSp>
        <p:nvCxnSpPr>
          <p:cNvPr id="219" name="Conector: angular 218">
            <a:extLst>
              <a:ext uri="{FF2B5EF4-FFF2-40B4-BE49-F238E27FC236}">
                <a16:creationId xmlns:a16="http://schemas.microsoft.com/office/drawing/2014/main" id="{8E6361ED-E06E-4C94-946A-EE58C6C85613}"/>
              </a:ext>
            </a:extLst>
          </p:cNvPr>
          <p:cNvCxnSpPr>
            <a:cxnSpLocks/>
            <a:stCxn id="19" idx="3"/>
            <a:endCxn id="35" idx="1"/>
          </p:cNvCxnSpPr>
          <p:nvPr/>
        </p:nvCxnSpPr>
        <p:spPr>
          <a:xfrm flipV="1">
            <a:off x="8788246" y="1405952"/>
            <a:ext cx="241346" cy="16360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: angular 220">
            <a:extLst>
              <a:ext uri="{FF2B5EF4-FFF2-40B4-BE49-F238E27FC236}">
                <a16:creationId xmlns:a16="http://schemas.microsoft.com/office/drawing/2014/main" id="{AC59E3CA-14AC-4809-8348-46425E8FEEED}"/>
              </a:ext>
            </a:extLst>
          </p:cNvPr>
          <p:cNvCxnSpPr>
            <a:cxnSpLocks/>
            <a:stCxn id="19" idx="3"/>
            <a:endCxn id="157" idx="1"/>
          </p:cNvCxnSpPr>
          <p:nvPr/>
        </p:nvCxnSpPr>
        <p:spPr>
          <a:xfrm flipV="1">
            <a:off x="8788246" y="2134873"/>
            <a:ext cx="241347" cy="9071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: angular 223">
            <a:extLst>
              <a:ext uri="{FF2B5EF4-FFF2-40B4-BE49-F238E27FC236}">
                <a16:creationId xmlns:a16="http://schemas.microsoft.com/office/drawing/2014/main" id="{57D72F66-689C-43C5-B547-2DA06BE970F7}"/>
              </a:ext>
            </a:extLst>
          </p:cNvPr>
          <p:cNvCxnSpPr>
            <a:cxnSpLocks/>
            <a:stCxn id="19" idx="3"/>
            <a:endCxn id="146" idx="1"/>
          </p:cNvCxnSpPr>
          <p:nvPr/>
        </p:nvCxnSpPr>
        <p:spPr>
          <a:xfrm flipV="1">
            <a:off x="8788246" y="2863794"/>
            <a:ext cx="241345" cy="178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: angular 226">
            <a:extLst>
              <a:ext uri="{FF2B5EF4-FFF2-40B4-BE49-F238E27FC236}">
                <a16:creationId xmlns:a16="http://schemas.microsoft.com/office/drawing/2014/main" id="{D9CB6DC5-E30C-4D6F-A2DB-AD83207D1328}"/>
              </a:ext>
            </a:extLst>
          </p:cNvPr>
          <p:cNvCxnSpPr>
            <a:cxnSpLocks/>
            <a:stCxn id="19" idx="3"/>
            <a:endCxn id="160" idx="1"/>
          </p:cNvCxnSpPr>
          <p:nvPr/>
        </p:nvCxnSpPr>
        <p:spPr>
          <a:xfrm>
            <a:off x="8788246" y="3041988"/>
            <a:ext cx="241345" cy="5407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: angular 229">
            <a:extLst>
              <a:ext uri="{FF2B5EF4-FFF2-40B4-BE49-F238E27FC236}">
                <a16:creationId xmlns:a16="http://schemas.microsoft.com/office/drawing/2014/main" id="{A3F9FA0B-71F2-4C47-B74E-04152A7F2D29}"/>
              </a:ext>
            </a:extLst>
          </p:cNvPr>
          <p:cNvCxnSpPr>
            <a:cxnSpLocks/>
            <a:stCxn id="19" idx="3"/>
            <a:endCxn id="156" idx="1"/>
          </p:cNvCxnSpPr>
          <p:nvPr/>
        </p:nvCxnSpPr>
        <p:spPr>
          <a:xfrm>
            <a:off x="8788246" y="3041988"/>
            <a:ext cx="460099" cy="1138952"/>
          </a:xfrm>
          <a:prstGeom prst="bentConnector3">
            <a:avLst>
              <a:gd name="adj1" fmla="val 249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: angular 233">
            <a:extLst>
              <a:ext uri="{FF2B5EF4-FFF2-40B4-BE49-F238E27FC236}">
                <a16:creationId xmlns:a16="http://schemas.microsoft.com/office/drawing/2014/main" id="{A6A385B7-FF20-4D86-BB08-2F94FE7B8E4B}"/>
              </a:ext>
            </a:extLst>
          </p:cNvPr>
          <p:cNvCxnSpPr>
            <a:cxnSpLocks/>
            <a:stCxn id="19" idx="3"/>
            <a:endCxn id="188" idx="1"/>
          </p:cNvCxnSpPr>
          <p:nvPr/>
        </p:nvCxnSpPr>
        <p:spPr>
          <a:xfrm>
            <a:off x="8788246" y="3041988"/>
            <a:ext cx="484360" cy="1740593"/>
          </a:xfrm>
          <a:prstGeom prst="bentConnector3">
            <a:avLst>
              <a:gd name="adj1" fmla="val 24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: angular 237">
            <a:extLst>
              <a:ext uri="{FF2B5EF4-FFF2-40B4-BE49-F238E27FC236}">
                <a16:creationId xmlns:a16="http://schemas.microsoft.com/office/drawing/2014/main" id="{2B27B2BC-9DED-48CD-9974-88F9121E7F3A}"/>
              </a:ext>
            </a:extLst>
          </p:cNvPr>
          <p:cNvCxnSpPr>
            <a:cxnSpLocks/>
            <a:stCxn id="19" idx="3"/>
            <a:endCxn id="165" idx="1"/>
          </p:cNvCxnSpPr>
          <p:nvPr/>
        </p:nvCxnSpPr>
        <p:spPr>
          <a:xfrm>
            <a:off x="8788246" y="3041988"/>
            <a:ext cx="578497" cy="2273892"/>
          </a:xfrm>
          <a:prstGeom prst="bentConnector3">
            <a:avLst>
              <a:gd name="adj1" fmla="val 208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: angular 241">
            <a:extLst>
              <a:ext uri="{FF2B5EF4-FFF2-40B4-BE49-F238E27FC236}">
                <a16:creationId xmlns:a16="http://schemas.microsoft.com/office/drawing/2014/main" id="{3290981E-46C4-4860-B12C-5FA894B223A0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8788246" y="3041988"/>
            <a:ext cx="616812" cy="2733609"/>
          </a:xfrm>
          <a:prstGeom prst="bentConnector3">
            <a:avLst>
              <a:gd name="adj1" fmla="val 18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n 90">
            <a:extLst>
              <a:ext uri="{FF2B5EF4-FFF2-40B4-BE49-F238E27FC236}">
                <a16:creationId xmlns:a16="http://schemas.microsoft.com/office/drawing/2014/main" id="{C7D4C6A5-FE62-4659-8F73-F926FD3C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391" y="4320"/>
            <a:ext cx="4130475" cy="67033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A55E2FA-1FDB-4A65-B2BC-ED8EEDD9E97B}"/>
              </a:ext>
            </a:extLst>
          </p:cNvPr>
          <p:cNvSpPr txBox="1"/>
          <p:nvPr/>
        </p:nvSpPr>
        <p:spPr>
          <a:xfrm>
            <a:off x="4812974" y="66424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928</a:t>
            </a:r>
            <a:endParaRPr lang="es-CO" sz="1000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97EE874F-11D3-4C7E-9CB0-38D78404D203}"/>
              </a:ext>
            </a:extLst>
          </p:cNvPr>
          <p:cNvSpPr txBox="1"/>
          <p:nvPr/>
        </p:nvSpPr>
        <p:spPr>
          <a:xfrm>
            <a:off x="4842618" y="16350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7854</a:t>
            </a:r>
            <a:endParaRPr lang="es-CO" sz="1000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63EFF81F-0AF7-4C3F-8488-FBFA631252A9}"/>
              </a:ext>
            </a:extLst>
          </p:cNvPr>
          <p:cNvSpPr txBox="1"/>
          <p:nvPr/>
        </p:nvSpPr>
        <p:spPr>
          <a:xfrm>
            <a:off x="4168475" y="161067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319</a:t>
            </a:r>
            <a:endParaRPr lang="es-CO" sz="1000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898B8B2D-B50C-4947-813A-834D6A86D227}"/>
              </a:ext>
            </a:extLst>
          </p:cNvPr>
          <p:cNvSpPr txBox="1"/>
          <p:nvPr/>
        </p:nvSpPr>
        <p:spPr>
          <a:xfrm>
            <a:off x="4214077" y="205748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39598</a:t>
            </a:r>
            <a:endParaRPr lang="es-CO" sz="1000" dirty="0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4A6DB863-9B2E-4F45-A4F3-42F6A1C869E9}"/>
              </a:ext>
            </a:extLst>
          </p:cNvPr>
          <p:cNvSpPr txBox="1"/>
          <p:nvPr/>
        </p:nvSpPr>
        <p:spPr>
          <a:xfrm>
            <a:off x="5815366" y="292539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1577</a:t>
            </a:r>
            <a:endParaRPr lang="es-CO" sz="1000" dirty="0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32AA635-6CB4-49D8-B02B-E942E256B291}"/>
              </a:ext>
            </a:extLst>
          </p:cNvPr>
          <p:cNvSpPr txBox="1"/>
          <p:nvPr/>
        </p:nvSpPr>
        <p:spPr>
          <a:xfrm>
            <a:off x="7650345" y="238724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42</a:t>
            </a:r>
            <a:endParaRPr lang="es-CO" sz="1000" dirty="0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BB478F50-4BE1-4C5B-B32E-FCF6624DD7E4}"/>
              </a:ext>
            </a:extLst>
          </p:cNvPr>
          <p:cNvSpPr txBox="1"/>
          <p:nvPr/>
        </p:nvSpPr>
        <p:spPr>
          <a:xfrm>
            <a:off x="7547856" y="276180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13</a:t>
            </a:r>
            <a:endParaRPr lang="es-CO" sz="1000" dirty="0"/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A2542D05-C305-4C5D-9F50-19ED8116A21D}"/>
              </a:ext>
            </a:extLst>
          </p:cNvPr>
          <p:cNvSpPr txBox="1"/>
          <p:nvPr/>
        </p:nvSpPr>
        <p:spPr>
          <a:xfrm>
            <a:off x="7329370" y="333115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7</a:t>
            </a:r>
            <a:endParaRPr lang="es-CO" sz="1000" dirty="0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AFA793C4-18A2-497E-B4AB-183C711E6D91}"/>
              </a:ext>
            </a:extLst>
          </p:cNvPr>
          <p:cNvSpPr txBox="1"/>
          <p:nvPr/>
        </p:nvSpPr>
        <p:spPr>
          <a:xfrm>
            <a:off x="7331889" y="36334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9</a:t>
            </a:r>
            <a:endParaRPr lang="es-CO" sz="1000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AF2994B6-DB89-40DC-88FE-16821912F003}"/>
              </a:ext>
            </a:extLst>
          </p:cNvPr>
          <p:cNvSpPr txBox="1"/>
          <p:nvPr/>
        </p:nvSpPr>
        <p:spPr>
          <a:xfrm>
            <a:off x="5362514" y="399945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12</a:t>
            </a:r>
            <a:endParaRPr lang="es-CO" sz="1000" dirty="0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69BBD3D-5FF7-4B1A-83F0-77C9A2E0EBAB}"/>
              </a:ext>
            </a:extLst>
          </p:cNvPr>
          <p:cNvSpPr txBox="1"/>
          <p:nvPr/>
        </p:nvSpPr>
        <p:spPr>
          <a:xfrm>
            <a:off x="5364480" y="434456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10</a:t>
            </a:r>
            <a:endParaRPr lang="es-CO" sz="1000" dirty="0"/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E736F01E-6698-402E-AA86-C31D42FF4E5D}"/>
              </a:ext>
            </a:extLst>
          </p:cNvPr>
          <p:cNvSpPr txBox="1"/>
          <p:nvPr/>
        </p:nvSpPr>
        <p:spPr>
          <a:xfrm>
            <a:off x="5364480" y="469858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14</a:t>
            </a:r>
            <a:endParaRPr lang="es-CO" sz="1000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AFBAAADF-F42D-4AD3-A41B-39235CFA7F06}"/>
              </a:ext>
            </a:extLst>
          </p:cNvPr>
          <p:cNvSpPr txBox="1"/>
          <p:nvPr/>
        </p:nvSpPr>
        <p:spPr>
          <a:xfrm>
            <a:off x="3694850" y="529520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9</a:t>
            </a:r>
            <a:endParaRPr lang="es-CO" sz="1000" dirty="0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8E2F8AE4-512B-4994-A1C0-0CB62F8064AC}"/>
              </a:ext>
            </a:extLst>
          </p:cNvPr>
          <p:cNvSpPr txBox="1"/>
          <p:nvPr/>
        </p:nvSpPr>
        <p:spPr>
          <a:xfrm>
            <a:off x="3987174" y="556166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33</a:t>
            </a:r>
            <a:endParaRPr lang="es-CO" sz="1000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2A2EB008-C247-4BA5-B731-AD9297BDF1CF}"/>
              </a:ext>
            </a:extLst>
          </p:cNvPr>
          <p:cNvSpPr txBox="1"/>
          <p:nvPr/>
        </p:nvSpPr>
        <p:spPr>
          <a:xfrm>
            <a:off x="3720717" y="5849106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1122</a:t>
            </a:r>
            <a:endParaRPr lang="es-CO" sz="1000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2E224DF5-381C-4E65-8C82-E0DB44A10456}"/>
              </a:ext>
            </a:extLst>
          </p:cNvPr>
          <p:cNvSpPr txBox="1"/>
          <p:nvPr/>
        </p:nvSpPr>
        <p:spPr>
          <a:xfrm>
            <a:off x="7919868" y="2538371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Públicos: 22</a:t>
            </a:r>
          </a:p>
          <a:p>
            <a:r>
              <a:rPr lang="es-ES" sz="1000" dirty="0"/>
              <a:t>Privados: 223</a:t>
            </a:r>
            <a:endParaRPr lang="es-CO" sz="1000" dirty="0"/>
          </a:p>
        </p:txBody>
      </p:sp>
      <p:sp>
        <p:nvSpPr>
          <p:cNvPr id="127" name="Rectángulo redondeado 21">
            <a:extLst>
              <a:ext uri="{FF2B5EF4-FFF2-40B4-BE49-F238E27FC236}">
                <a16:creationId xmlns:a16="http://schemas.microsoft.com/office/drawing/2014/main" id="{3F1328C3-547A-4CF2-9BCC-593E333189C8}"/>
              </a:ext>
            </a:extLst>
          </p:cNvPr>
          <p:cNvSpPr/>
          <p:nvPr/>
        </p:nvSpPr>
        <p:spPr>
          <a:xfrm>
            <a:off x="1368204" y="6411080"/>
            <a:ext cx="782928" cy="31558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ADRES</a:t>
            </a:r>
          </a:p>
        </p:txBody>
      </p:sp>
      <p:cxnSp>
        <p:nvCxnSpPr>
          <p:cNvPr id="130" name="Conector: angular 129">
            <a:extLst>
              <a:ext uri="{FF2B5EF4-FFF2-40B4-BE49-F238E27FC236}">
                <a16:creationId xmlns:a16="http://schemas.microsoft.com/office/drawing/2014/main" id="{375F306B-50CB-409B-9A65-D0B1EB07F27B}"/>
              </a:ext>
            </a:extLst>
          </p:cNvPr>
          <p:cNvCxnSpPr>
            <a:cxnSpLocks/>
            <a:endCxn id="127" idx="1"/>
          </p:cNvCxnSpPr>
          <p:nvPr/>
        </p:nvCxnSpPr>
        <p:spPr>
          <a:xfrm rot="16200000" flipH="1">
            <a:off x="-366102" y="4834568"/>
            <a:ext cx="2425344" cy="10432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758FEF5-DAC3-4D93-B416-6CAF7492612F}"/>
              </a:ext>
            </a:extLst>
          </p:cNvPr>
          <p:cNvSpPr txBox="1"/>
          <p:nvPr/>
        </p:nvSpPr>
        <p:spPr>
          <a:xfrm>
            <a:off x="7126433" y="6325585"/>
            <a:ext cx="394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APROXIMADAMENTE 51,780 VIGILADOS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" name="4 CuadroTexto">
            <a:extLst>
              <a:ext uri="{FF2B5EF4-FFF2-40B4-BE49-F238E27FC236}">
                <a16:creationId xmlns:a16="http://schemas.microsoft.com/office/drawing/2014/main" id="{558CC9A9-DF7B-462F-8970-62B6ABC3A4F9}"/>
              </a:ext>
            </a:extLst>
          </p:cNvPr>
          <p:cNvSpPr txBox="1"/>
          <p:nvPr/>
        </p:nvSpPr>
        <p:spPr>
          <a:xfrm>
            <a:off x="-76624" y="55661"/>
            <a:ext cx="403244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GRUPOS DE VALOR- Vigilados SNS</a:t>
            </a:r>
            <a:endParaRPr lang="es-CO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TextBox 2">
            <a:extLst>
              <a:ext uri="{FF2B5EF4-FFF2-40B4-BE49-F238E27FC236}">
                <a16:creationId xmlns:a16="http://schemas.microsoft.com/office/drawing/2014/main" id="{43451025-9186-455E-9F35-0AB003168120}"/>
              </a:ext>
            </a:extLst>
          </p:cNvPr>
          <p:cNvSpPr txBox="1"/>
          <p:nvPr/>
        </p:nvSpPr>
        <p:spPr>
          <a:xfrm>
            <a:off x="4721987" y="111438"/>
            <a:ext cx="611075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Personas naturales  o jurídicas (organizaciones públicas o privadas) a quienes van dirigidos los bienes y servicios de una entidad.</a:t>
            </a:r>
          </a:p>
        </p:txBody>
      </p:sp>
    </p:spTree>
    <p:extLst>
      <p:ext uri="{BB962C8B-B14F-4D97-AF65-F5344CB8AC3E}">
        <p14:creationId xmlns:p14="http://schemas.microsoft.com/office/powerpoint/2010/main" val="18132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387AC8F-4EE9-4118-B332-0A047A4A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3" y="3744793"/>
            <a:ext cx="834681" cy="806482"/>
          </a:xfrm>
          <a:prstGeom prst="rect">
            <a:avLst/>
          </a:prstGeom>
        </p:spPr>
      </p:pic>
      <p:sp>
        <p:nvSpPr>
          <p:cNvPr id="3" name="Rectángulo redondeado 4">
            <a:extLst>
              <a:ext uri="{FF2B5EF4-FFF2-40B4-BE49-F238E27FC236}">
                <a16:creationId xmlns:a16="http://schemas.microsoft.com/office/drawing/2014/main" id="{AF8A9B55-5D5B-42F0-93D7-1A77F3183004}"/>
              </a:ext>
            </a:extLst>
          </p:cNvPr>
          <p:cNvSpPr/>
          <p:nvPr/>
        </p:nvSpPr>
        <p:spPr>
          <a:xfrm>
            <a:off x="429862" y="3324839"/>
            <a:ext cx="834681" cy="3132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Entes de Control</a:t>
            </a:r>
          </a:p>
        </p:txBody>
      </p:sp>
      <p:sp>
        <p:nvSpPr>
          <p:cNvPr id="4" name="Rectángulo redondeado 5">
            <a:extLst>
              <a:ext uri="{FF2B5EF4-FFF2-40B4-BE49-F238E27FC236}">
                <a16:creationId xmlns:a16="http://schemas.microsoft.com/office/drawing/2014/main" id="{4193B307-6D94-4707-B0AD-83DF5F746DA4}"/>
              </a:ext>
            </a:extLst>
          </p:cNvPr>
          <p:cNvSpPr/>
          <p:nvPr/>
        </p:nvSpPr>
        <p:spPr>
          <a:xfrm>
            <a:off x="1679434" y="2884301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Procuraduría</a:t>
            </a:r>
          </a:p>
        </p:txBody>
      </p:sp>
      <p:sp>
        <p:nvSpPr>
          <p:cNvPr id="5" name="Rectángulo redondeado 5">
            <a:extLst>
              <a:ext uri="{FF2B5EF4-FFF2-40B4-BE49-F238E27FC236}">
                <a16:creationId xmlns:a16="http://schemas.microsoft.com/office/drawing/2014/main" id="{DDD9491B-6DE2-423D-91BA-2ADE19DD4E06}"/>
              </a:ext>
            </a:extLst>
          </p:cNvPr>
          <p:cNvSpPr/>
          <p:nvPr/>
        </p:nvSpPr>
        <p:spPr>
          <a:xfrm>
            <a:off x="1679434" y="3278642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Contraloría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B21479FD-E843-4E52-9458-461C804470DA}"/>
              </a:ext>
            </a:extLst>
          </p:cNvPr>
          <p:cNvSpPr/>
          <p:nvPr/>
        </p:nvSpPr>
        <p:spPr>
          <a:xfrm>
            <a:off x="1679434" y="3672983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Fiscalía</a:t>
            </a:r>
          </a:p>
        </p:txBody>
      </p:sp>
      <p:sp>
        <p:nvSpPr>
          <p:cNvPr id="7" name="Rectángulo redondeado 5">
            <a:extLst>
              <a:ext uri="{FF2B5EF4-FFF2-40B4-BE49-F238E27FC236}">
                <a16:creationId xmlns:a16="http://schemas.microsoft.com/office/drawing/2014/main" id="{A4BAD847-7480-449B-BAF0-2E5A96CE5789}"/>
              </a:ext>
            </a:extLst>
          </p:cNvPr>
          <p:cNvSpPr/>
          <p:nvPr/>
        </p:nvSpPr>
        <p:spPr>
          <a:xfrm>
            <a:off x="1679434" y="4067324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Personería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A72E18C4-AEA5-45BA-911D-97E71C03B9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264543" y="3026884"/>
            <a:ext cx="414891" cy="4545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746D062D-6C0D-4BE4-9B33-B2831FC76E0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264543" y="3421225"/>
            <a:ext cx="414891" cy="602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F1DB6980-898F-49E8-926B-6F5652FD619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264543" y="3481456"/>
            <a:ext cx="414891" cy="334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CEC48F97-8F1D-4544-AA55-EEC455C16BCF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1264543" y="3481456"/>
            <a:ext cx="414891" cy="7284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5">
            <a:extLst>
              <a:ext uri="{FF2B5EF4-FFF2-40B4-BE49-F238E27FC236}">
                <a16:creationId xmlns:a16="http://schemas.microsoft.com/office/drawing/2014/main" id="{6946C388-1112-40EC-9BA3-725C4780F7DC}"/>
              </a:ext>
            </a:extLst>
          </p:cNvPr>
          <p:cNvSpPr/>
          <p:nvPr/>
        </p:nvSpPr>
        <p:spPr>
          <a:xfrm>
            <a:off x="1679434" y="4461665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Defensoría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E02DB2E6-DED0-43A9-A265-0F999F4751A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1264543" y="3481456"/>
            <a:ext cx="414891" cy="11227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5">
            <a:extLst>
              <a:ext uri="{FF2B5EF4-FFF2-40B4-BE49-F238E27FC236}">
                <a16:creationId xmlns:a16="http://schemas.microsoft.com/office/drawing/2014/main" id="{51A6AE95-520C-4AA7-A5E5-FB2570F12A5C}"/>
              </a:ext>
            </a:extLst>
          </p:cNvPr>
          <p:cNvSpPr/>
          <p:nvPr/>
        </p:nvSpPr>
        <p:spPr>
          <a:xfrm>
            <a:off x="3201691" y="4643498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>
                <a:solidFill>
                  <a:schemeClr val="bg1"/>
                </a:solidFill>
              </a:rPr>
              <a:t>Defensor del usuarios</a:t>
            </a:r>
          </a:p>
        </p:txBody>
      </p:sp>
      <p:sp>
        <p:nvSpPr>
          <p:cNvPr id="15" name="Rectángulo redondeado 5">
            <a:extLst>
              <a:ext uri="{FF2B5EF4-FFF2-40B4-BE49-F238E27FC236}">
                <a16:creationId xmlns:a16="http://schemas.microsoft.com/office/drawing/2014/main" id="{DA5065C4-19E4-4156-B263-E8D69621B2F5}"/>
              </a:ext>
            </a:extLst>
          </p:cNvPr>
          <p:cNvSpPr/>
          <p:nvPr/>
        </p:nvSpPr>
        <p:spPr>
          <a:xfrm>
            <a:off x="1601208" y="4901665"/>
            <a:ext cx="1035056" cy="2851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SNS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F4E8E12-B73F-48E8-910D-EE24780A8BC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714490" y="4786081"/>
            <a:ext cx="487201" cy="163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958A612-C08E-448E-972B-080AFD99D3A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2714490" y="4604248"/>
            <a:ext cx="487201" cy="18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redondeado 4">
            <a:extLst>
              <a:ext uri="{FF2B5EF4-FFF2-40B4-BE49-F238E27FC236}">
                <a16:creationId xmlns:a16="http://schemas.microsoft.com/office/drawing/2014/main" id="{2734C20C-C3A6-4E48-966B-C06493B447FF}"/>
              </a:ext>
            </a:extLst>
          </p:cNvPr>
          <p:cNvSpPr/>
          <p:nvPr/>
        </p:nvSpPr>
        <p:spPr>
          <a:xfrm>
            <a:off x="4827277" y="2833934"/>
            <a:ext cx="834681" cy="3132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Actores Políticos</a:t>
            </a:r>
          </a:p>
        </p:txBody>
      </p:sp>
      <p:sp>
        <p:nvSpPr>
          <p:cNvPr id="19" name="Rectángulo redondeado 5">
            <a:extLst>
              <a:ext uri="{FF2B5EF4-FFF2-40B4-BE49-F238E27FC236}">
                <a16:creationId xmlns:a16="http://schemas.microsoft.com/office/drawing/2014/main" id="{D4A3C454-9B96-4BF9-B41C-EE9753CC6177}"/>
              </a:ext>
            </a:extLst>
          </p:cNvPr>
          <p:cNvSpPr/>
          <p:nvPr/>
        </p:nvSpPr>
        <p:spPr>
          <a:xfrm>
            <a:off x="6076849" y="2393396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Legislativo</a:t>
            </a:r>
          </a:p>
        </p:txBody>
      </p:sp>
      <p:sp>
        <p:nvSpPr>
          <p:cNvPr id="20" name="Rectángulo redondeado 5">
            <a:extLst>
              <a:ext uri="{FF2B5EF4-FFF2-40B4-BE49-F238E27FC236}">
                <a16:creationId xmlns:a16="http://schemas.microsoft.com/office/drawing/2014/main" id="{C7F179E3-14CA-42ED-AF99-57759F231C56}"/>
              </a:ext>
            </a:extLst>
          </p:cNvPr>
          <p:cNvSpPr/>
          <p:nvPr/>
        </p:nvSpPr>
        <p:spPr>
          <a:xfrm>
            <a:off x="6076849" y="2787737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Gobernadores</a:t>
            </a:r>
          </a:p>
        </p:txBody>
      </p:sp>
      <p:sp>
        <p:nvSpPr>
          <p:cNvPr id="21" name="Rectángulo redondeado 5">
            <a:extLst>
              <a:ext uri="{FF2B5EF4-FFF2-40B4-BE49-F238E27FC236}">
                <a16:creationId xmlns:a16="http://schemas.microsoft.com/office/drawing/2014/main" id="{909F4949-D892-4B2E-B6DF-FB2D9E959371}"/>
              </a:ext>
            </a:extLst>
          </p:cNvPr>
          <p:cNvSpPr/>
          <p:nvPr/>
        </p:nvSpPr>
        <p:spPr>
          <a:xfrm>
            <a:off x="6076849" y="3182078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Alcaldes</a:t>
            </a:r>
          </a:p>
        </p:txBody>
      </p:sp>
      <p:sp>
        <p:nvSpPr>
          <p:cNvPr id="22" name="Rectángulo redondeado 5">
            <a:extLst>
              <a:ext uri="{FF2B5EF4-FFF2-40B4-BE49-F238E27FC236}">
                <a16:creationId xmlns:a16="http://schemas.microsoft.com/office/drawing/2014/main" id="{1D12C8D7-D0F8-4A9B-A1A1-05FB5761246D}"/>
              </a:ext>
            </a:extLst>
          </p:cNvPr>
          <p:cNvSpPr/>
          <p:nvPr/>
        </p:nvSpPr>
        <p:spPr>
          <a:xfrm>
            <a:off x="6076849" y="3576419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Ediles y JAC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6BDC2D4A-A1CB-482D-8972-AB71A5D9C0F0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5661958" y="2535979"/>
            <a:ext cx="414891" cy="4545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2B188AE0-66DF-4B11-AF2E-C3FF64CC59F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5661958" y="2930320"/>
            <a:ext cx="414891" cy="60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6E9C8F14-E73A-4015-B301-02DE2C7FE6F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661958" y="2990551"/>
            <a:ext cx="414891" cy="3341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F8E9763F-9836-40E1-AC67-B9F4D36E760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5661958" y="2990551"/>
            <a:ext cx="414891" cy="7284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ABC0012A-5196-4595-A217-38E2596A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6" y="1593303"/>
            <a:ext cx="717202" cy="722476"/>
          </a:xfrm>
          <a:prstGeom prst="rect">
            <a:avLst/>
          </a:prstGeom>
        </p:spPr>
      </p:pic>
      <p:sp>
        <p:nvSpPr>
          <p:cNvPr id="28" name="Rectángulo redondeado 4">
            <a:extLst>
              <a:ext uri="{FF2B5EF4-FFF2-40B4-BE49-F238E27FC236}">
                <a16:creationId xmlns:a16="http://schemas.microsoft.com/office/drawing/2014/main" id="{CCAFB351-F239-417F-98ED-555536020323}"/>
              </a:ext>
            </a:extLst>
          </p:cNvPr>
          <p:cNvSpPr/>
          <p:nvPr/>
        </p:nvSpPr>
        <p:spPr>
          <a:xfrm>
            <a:off x="1264543" y="1801702"/>
            <a:ext cx="834681" cy="3132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Altas Cortes</a:t>
            </a:r>
          </a:p>
        </p:txBody>
      </p:sp>
      <p:sp>
        <p:nvSpPr>
          <p:cNvPr id="29" name="Rectángulo redondeado 5">
            <a:extLst>
              <a:ext uri="{FF2B5EF4-FFF2-40B4-BE49-F238E27FC236}">
                <a16:creationId xmlns:a16="http://schemas.microsoft.com/office/drawing/2014/main" id="{9D494698-B072-4492-A1B6-3E39D1024B13}"/>
              </a:ext>
            </a:extLst>
          </p:cNvPr>
          <p:cNvSpPr/>
          <p:nvPr/>
        </p:nvSpPr>
        <p:spPr>
          <a:xfrm>
            <a:off x="2514115" y="1811959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Salas de Salud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90B4B3F-A869-4ADF-A595-69AD895DC93C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2099224" y="1954542"/>
            <a:ext cx="414891" cy="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n 30">
            <a:extLst>
              <a:ext uri="{FF2B5EF4-FFF2-40B4-BE49-F238E27FC236}">
                <a16:creationId xmlns:a16="http://schemas.microsoft.com/office/drawing/2014/main" id="{7176FDA6-4510-4C5F-89E5-77E6F9861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781" y="2535979"/>
            <a:ext cx="492269" cy="807321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5FCCA141-186A-478E-816F-E9B2476BD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740" y="2051460"/>
            <a:ext cx="778646" cy="801717"/>
          </a:xfrm>
          <a:prstGeom prst="rect">
            <a:avLst/>
          </a:prstGeom>
        </p:spPr>
      </p:pic>
      <p:sp>
        <p:nvSpPr>
          <p:cNvPr id="33" name="Rectángulo redondeado 4">
            <a:extLst>
              <a:ext uri="{FF2B5EF4-FFF2-40B4-BE49-F238E27FC236}">
                <a16:creationId xmlns:a16="http://schemas.microsoft.com/office/drawing/2014/main" id="{AB4BDB1E-5CAC-41E4-99E2-B9D3802F74B8}"/>
              </a:ext>
            </a:extLst>
          </p:cNvPr>
          <p:cNvSpPr/>
          <p:nvPr/>
        </p:nvSpPr>
        <p:spPr>
          <a:xfrm>
            <a:off x="7859733" y="2851255"/>
            <a:ext cx="1314338" cy="35125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Entes Gubernamentales</a:t>
            </a:r>
          </a:p>
        </p:txBody>
      </p:sp>
      <p:sp>
        <p:nvSpPr>
          <p:cNvPr id="34" name="Rectángulo redondeado 5">
            <a:extLst>
              <a:ext uri="{FF2B5EF4-FFF2-40B4-BE49-F238E27FC236}">
                <a16:creationId xmlns:a16="http://schemas.microsoft.com/office/drawing/2014/main" id="{88AA0279-7C49-47D5-8D09-3813B1A909C7}"/>
              </a:ext>
            </a:extLst>
          </p:cNvPr>
          <p:cNvSpPr/>
          <p:nvPr/>
        </p:nvSpPr>
        <p:spPr>
          <a:xfrm>
            <a:off x="9645050" y="917397"/>
            <a:ext cx="990110" cy="2842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MinSalud</a:t>
            </a:r>
          </a:p>
        </p:txBody>
      </p:sp>
      <p:sp>
        <p:nvSpPr>
          <p:cNvPr id="35" name="Rectángulo redondeado 5">
            <a:extLst>
              <a:ext uri="{FF2B5EF4-FFF2-40B4-BE49-F238E27FC236}">
                <a16:creationId xmlns:a16="http://schemas.microsoft.com/office/drawing/2014/main" id="{DDB85835-ECB4-4CE7-9C1F-841814BCE417}"/>
              </a:ext>
            </a:extLst>
          </p:cNvPr>
          <p:cNvSpPr/>
          <p:nvPr/>
        </p:nvSpPr>
        <p:spPr>
          <a:xfrm>
            <a:off x="9645049" y="1370185"/>
            <a:ext cx="990110" cy="2842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MinHacienda</a:t>
            </a:r>
          </a:p>
        </p:txBody>
      </p:sp>
      <p:sp>
        <p:nvSpPr>
          <p:cNvPr id="36" name="Rectángulo redondeado 5">
            <a:extLst>
              <a:ext uri="{FF2B5EF4-FFF2-40B4-BE49-F238E27FC236}">
                <a16:creationId xmlns:a16="http://schemas.microsoft.com/office/drawing/2014/main" id="{96663986-EDA5-4B54-8AE7-CD7BF88B0F40}"/>
              </a:ext>
            </a:extLst>
          </p:cNvPr>
          <p:cNvSpPr/>
          <p:nvPr/>
        </p:nvSpPr>
        <p:spPr>
          <a:xfrm>
            <a:off x="9645046" y="1858421"/>
            <a:ext cx="990110" cy="2842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MinTrabajo</a:t>
            </a:r>
          </a:p>
        </p:txBody>
      </p:sp>
      <p:sp>
        <p:nvSpPr>
          <p:cNvPr id="37" name="Rectángulo redondeado 5">
            <a:extLst>
              <a:ext uri="{FF2B5EF4-FFF2-40B4-BE49-F238E27FC236}">
                <a16:creationId xmlns:a16="http://schemas.microsoft.com/office/drawing/2014/main" id="{F3BAD236-F550-438F-9BEC-1F1267D667D0}"/>
              </a:ext>
            </a:extLst>
          </p:cNvPr>
          <p:cNvSpPr/>
          <p:nvPr/>
        </p:nvSpPr>
        <p:spPr>
          <a:xfrm>
            <a:off x="9645046" y="2306892"/>
            <a:ext cx="990110" cy="2842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MinTransporte</a:t>
            </a:r>
          </a:p>
        </p:txBody>
      </p:sp>
      <p:sp>
        <p:nvSpPr>
          <p:cNvPr id="38" name="Rectángulo redondeado 5">
            <a:extLst>
              <a:ext uri="{FF2B5EF4-FFF2-40B4-BE49-F238E27FC236}">
                <a16:creationId xmlns:a16="http://schemas.microsoft.com/office/drawing/2014/main" id="{1C84A1AB-7166-4BAC-93EB-0AC8269D2D70}"/>
              </a:ext>
            </a:extLst>
          </p:cNvPr>
          <p:cNvSpPr/>
          <p:nvPr/>
        </p:nvSpPr>
        <p:spPr>
          <a:xfrm>
            <a:off x="9645049" y="2782935"/>
            <a:ext cx="990110" cy="2842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Super Financiera</a:t>
            </a:r>
          </a:p>
        </p:txBody>
      </p:sp>
      <p:sp>
        <p:nvSpPr>
          <p:cNvPr id="39" name="Rectángulo redondeado 5">
            <a:extLst>
              <a:ext uri="{FF2B5EF4-FFF2-40B4-BE49-F238E27FC236}">
                <a16:creationId xmlns:a16="http://schemas.microsoft.com/office/drawing/2014/main" id="{8F0AC55B-EEBA-45C8-8CC4-72522A23A39D}"/>
              </a:ext>
            </a:extLst>
          </p:cNvPr>
          <p:cNvSpPr/>
          <p:nvPr/>
        </p:nvSpPr>
        <p:spPr>
          <a:xfrm>
            <a:off x="9652325" y="3255355"/>
            <a:ext cx="990110" cy="2842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Super Solidaria</a:t>
            </a:r>
          </a:p>
        </p:txBody>
      </p:sp>
      <p:sp>
        <p:nvSpPr>
          <p:cNvPr id="40" name="Rectángulo redondeado 5">
            <a:extLst>
              <a:ext uri="{FF2B5EF4-FFF2-40B4-BE49-F238E27FC236}">
                <a16:creationId xmlns:a16="http://schemas.microsoft.com/office/drawing/2014/main" id="{E8E5E250-B94A-43A4-A213-AA1F9E003F21}"/>
              </a:ext>
            </a:extLst>
          </p:cNvPr>
          <p:cNvSpPr/>
          <p:nvPr/>
        </p:nvSpPr>
        <p:spPr>
          <a:xfrm>
            <a:off x="9652325" y="3723736"/>
            <a:ext cx="990110" cy="2842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Super Subsidio</a:t>
            </a:r>
          </a:p>
        </p:txBody>
      </p:sp>
      <p:sp>
        <p:nvSpPr>
          <p:cNvPr id="41" name="Rectángulo redondeado 5">
            <a:extLst>
              <a:ext uri="{FF2B5EF4-FFF2-40B4-BE49-F238E27FC236}">
                <a16:creationId xmlns:a16="http://schemas.microsoft.com/office/drawing/2014/main" id="{B1BA8F1E-5BEB-4111-BC9C-E59A26787810}"/>
              </a:ext>
            </a:extLst>
          </p:cNvPr>
          <p:cNvSpPr/>
          <p:nvPr/>
        </p:nvSpPr>
        <p:spPr>
          <a:xfrm>
            <a:off x="9645047" y="4668105"/>
            <a:ext cx="990110" cy="2842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SIC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861232A2-F42F-4624-9DB0-71AB731AD21C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9181349" y="1059532"/>
            <a:ext cx="463701" cy="19481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0084DECF-0D5B-4DA6-9207-4A91587154E9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9181349" y="1512320"/>
            <a:ext cx="463700" cy="14953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1F073366-145D-4772-BFA2-56DD122526B1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9181349" y="2000556"/>
            <a:ext cx="463697" cy="10070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DEA414A6-FBE7-4752-BAF7-A216A8D9936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9181349" y="2449027"/>
            <a:ext cx="463697" cy="5586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E9A04C46-DBAA-41EB-8C98-0C923FCC44B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181349" y="2925070"/>
            <a:ext cx="463700" cy="82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9D667823-9549-4B87-8865-DC7E39DA02D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181349" y="3007633"/>
            <a:ext cx="470976" cy="389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A6066412-003F-4367-B113-B7ABF860C66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9181349" y="3007633"/>
            <a:ext cx="470976" cy="8582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0C1109CA-638A-4508-BACB-AA5F1748B705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181349" y="3007633"/>
            <a:ext cx="463698" cy="1802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redondeado 5">
            <a:extLst>
              <a:ext uri="{FF2B5EF4-FFF2-40B4-BE49-F238E27FC236}">
                <a16:creationId xmlns:a16="http://schemas.microsoft.com/office/drawing/2014/main" id="{408D86D1-7B41-4213-B056-834BC5F805B4}"/>
              </a:ext>
            </a:extLst>
          </p:cNvPr>
          <p:cNvSpPr/>
          <p:nvPr/>
        </p:nvSpPr>
        <p:spPr>
          <a:xfrm>
            <a:off x="10952404" y="1272184"/>
            <a:ext cx="990110" cy="21620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ADRES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2B479257-E007-4B23-A5F6-6D24561D5C1D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>
            <a:off x="10635160" y="1059532"/>
            <a:ext cx="317244" cy="32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redondeado 5">
            <a:extLst>
              <a:ext uri="{FF2B5EF4-FFF2-40B4-BE49-F238E27FC236}">
                <a16:creationId xmlns:a16="http://schemas.microsoft.com/office/drawing/2014/main" id="{D1B956AC-D7A4-4693-9F4A-52065652BB3D}"/>
              </a:ext>
            </a:extLst>
          </p:cNvPr>
          <p:cNvSpPr/>
          <p:nvPr/>
        </p:nvSpPr>
        <p:spPr>
          <a:xfrm>
            <a:off x="10952404" y="979406"/>
            <a:ext cx="990110" cy="21620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INVIMA</a:t>
            </a:r>
          </a:p>
        </p:txBody>
      </p:sp>
      <p:sp>
        <p:nvSpPr>
          <p:cNvPr id="53" name="Rectángulo redondeado 5">
            <a:extLst>
              <a:ext uri="{FF2B5EF4-FFF2-40B4-BE49-F238E27FC236}">
                <a16:creationId xmlns:a16="http://schemas.microsoft.com/office/drawing/2014/main" id="{7C39F5B0-5DBA-4F12-89E6-3815E457034F}"/>
              </a:ext>
            </a:extLst>
          </p:cNvPr>
          <p:cNvSpPr/>
          <p:nvPr/>
        </p:nvSpPr>
        <p:spPr>
          <a:xfrm>
            <a:off x="10952403" y="680699"/>
            <a:ext cx="990110" cy="21620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INS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9BBB141-0430-4B41-915A-23D68FCD13EF}"/>
              </a:ext>
            </a:extLst>
          </p:cNvPr>
          <p:cNvCxnSpPr>
            <a:cxnSpLocks/>
            <a:stCxn id="34" idx="3"/>
            <a:endCxn id="53" idx="1"/>
          </p:cNvCxnSpPr>
          <p:nvPr/>
        </p:nvCxnSpPr>
        <p:spPr>
          <a:xfrm flipV="1">
            <a:off x="10635160" y="788801"/>
            <a:ext cx="317243" cy="270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0489EA42-DC85-47F1-A656-13A142AE3E87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10635160" y="1059532"/>
            <a:ext cx="317244" cy="27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redondeado 5">
            <a:extLst>
              <a:ext uri="{FF2B5EF4-FFF2-40B4-BE49-F238E27FC236}">
                <a16:creationId xmlns:a16="http://schemas.microsoft.com/office/drawing/2014/main" id="{CF7F2D86-83FB-46D7-BF3C-14C7D41764D0}"/>
              </a:ext>
            </a:extLst>
          </p:cNvPr>
          <p:cNvSpPr/>
          <p:nvPr/>
        </p:nvSpPr>
        <p:spPr>
          <a:xfrm>
            <a:off x="9645045" y="5117174"/>
            <a:ext cx="990110" cy="2842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Super Transporte</a:t>
            </a:r>
          </a:p>
        </p:txBody>
      </p:sp>
      <p:sp>
        <p:nvSpPr>
          <p:cNvPr id="57" name="Rectángulo redondeado 5">
            <a:extLst>
              <a:ext uri="{FF2B5EF4-FFF2-40B4-BE49-F238E27FC236}">
                <a16:creationId xmlns:a16="http://schemas.microsoft.com/office/drawing/2014/main" id="{F96A8D50-4215-4EB5-B2B3-82828D97CFEB}"/>
              </a:ext>
            </a:extLst>
          </p:cNvPr>
          <p:cNvSpPr/>
          <p:nvPr/>
        </p:nvSpPr>
        <p:spPr>
          <a:xfrm>
            <a:off x="9645046" y="4204517"/>
            <a:ext cx="990110" cy="2842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Super Sociedades</a:t>
            </a:r>
          </a:p>
        </p:txBody>
      </p: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99378F3A-B585-48C9-9CED-C4E6BBD2A2A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9181349" y="3007633"/>
            <a:ext cx="463697" cy="1339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70E199F6-F6E8-4E01-948B-107E59B1B49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9181349" y="3007633"/>
            <a:ext cx="463696" cy="22516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redondeado 4">
            <a:extLst>
              <a:ext uri="{FF2B5EF4-FFF2-40B4-BE49-F238E27FC236}">
                <a16:creationId xmlns:a16="http://schemas.microsoft.com/office/drawing/2014/main" id="{D410C936-6995-4F87-B199-1DB10A04DE28}"/>
              </a:ext>
            </a:extLst>
          </p:cNvPr>
          <p:cNvSpPr/>
          <p:nvPr/>
        </p:nvSpPr>
        <p:spPr>
          <a:xfrm>
            <a:off x="5951984" y="5316523"/>
            <a:ext cx="1130855" cy="3251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Organizaciones Sociales</a:t>
            </a:r>
          </a:p>
        </p:txBody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009F353B-0ED0-4778-86A1-75E442747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763" y="4963430"/>
            <a:ext cx="1031306" cy="1031306"/>
          </a:xfrm>
          <a:prstGeom prst="rect">
            <a:avLst/>
          </a:prstGeom>
        </p:spPr>
      </p:pic>
      <p:sp>
        <p:nvSpPr>
          <p:cNvPr id="78" name="Rectángulo redondeado 5">
            <a:extLst>
              <a:ext uri="{FF2B5EF4-FFF2-40B4-BE49-F238E27FC236}">
                <a16:creationId xmlns:a16="http://schemas.microsoft.com/office/drawing/2014/main" id="{5A3F9370-FCD7-4F46-A178-FFC1F869D584}"/>
              </a:ext>
            </a:extLst>
          </p:cNvPr>
          <p:cNvSpPr/>
          <p:nvPr/>
        </p:nvSpPr>
        <p:spPr>
          <a:xfrm>
            <a:off x="7644212" y="5140839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Asociaciones de Usuarios</a:t>
            </a:r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BEEC01AA-5B9F-4C72-B37E-7D84B0F20118}"/>
              </a:ext>
            </a:extLst>
          </p:cNvPr>
          <p:cNvCxnSpPr>
            <a:stCxn id="76" idx="3"/>
            <a:endCxn id="78" idx="1"/>
          </p:cNvCxnSpPr>
          <p:nvPr/>
        </p:nvCxnSpPr>
        <p:spPr>
          <a:xfrm flipV="1">
            <a:off x="7082839" y="5283422"/>
            <a:ext cx="561373" cy="19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redondeado 5">
            <a:extLst>
              <a:ext uri="{FF2B5EF4-FFF2-40B4-BE49-F238E27FC236}">
                <a16:creationId xmlns:a16="http://schemas.microsoft.com/office/drawing/2014/main" id="{E6B1D250-EC67-4666-887E-CA51CC42F1C0}"/>
              </a:ext>
            </a:extLst>
          </p:cNvPr>
          <p:cNvSpPr/>
          <p:nvPr/>
        </p:nvSpPr>
        <p:spPr>
          <a:xfrm>
            <a:off x="7526524" y="5639031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Veedurías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CC5E3BF4-C088-4D20-9FCC-EA758838863E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>
            <a:off x="7082839" y="5479084"/>
            <a:ext cx="443685" cy="30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redondeado 5">
            <a:extLst>
              <a:ext uri="{FF2B5EF4-FFF2-40B4-BE49-F238E27FC236}">
                <a16:creationId xmlns:a16="http://schemas.microsoft.com/office/drawing/2014/main" id="{BAB644BE-D8E7-49D7-9316-FA4962A2DECF}"/>
              </a:ext>
            </a:extLst>
          </p:cNvPr>
          <p:cNvSpPr/>
          <p:nvPr/>
        </p:nvSpPr>
        <p:spPr>
          <a:xfrm>
            <a:off x="10955201" y="1578088"/>
            <a:ext cx="990110" cy="21620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IETS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E4595267-BAAA-4DC9-80BB-10161A8CE1D5}"/>
              </a:ext>
            </a:extLst>
          </p:cNvPr>
          <p:cNvCxnSpPr>
            <a:cxnSpLocks/>
            <a:stCxn id="34" idx="3"/>
            <a:endCxn id="82" idx="1"/>
          </p:cNvCxnSpPr>
          <p:nvPr/>
        </p:nvCxnSpPr>
        <p:spPr>
          <a:xfrm>
            <a:off x="10635160" y="1059532"/>
            <a:ext cx="320041" cy="626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n 13">
            <a:extLst>
              <a:ext uri="{FF2B5EF4-FFF2-40B4-BE49-F238E27FC236}">
                <a16:creationId xmlns:a16="http://schemas.microsoft.com/office/drawing/2014/main" id="{CFAAD44F-9A18-4F90-94A5-48ECC77DD7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5763" y="62645"/>
            <a:ext cx="4550295" cy="488090"/>
          </a:xfrm>
          <a:prstGeom prst="rect">
            <a:avLst/>
          </a:prstGeom>
        </p:spPr>
      </p:pic>
      <p:sp>
        <p:nvSpPr>
          <p:cNvPr id="60" name="4 CuadroTexto">
            <a:extLst>
              <a:ext uri="{FF2B5EF4-FFF2-40B4-BE49-F238E27FC236}">
                <a16:creationId xmlns:a16="http://schemas.microsoft.com/office/drawing/2014/main" id="{2B7D62CD-D9D0-4B44-94A4-A354840B7BA6}"/>
              </a:ext>
            </a:extLst>
          </p:cNvPr>
          <p:cNvSpPr txBox="1"/>
          <p:nvPr/>
        </p:nvSpPr>
        <p:spPr>
          <a:xfrm>
            <a:off x="189938" y="111007"/>
            <a:ext cx="403244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GRUPOS DE INTERÉS</a:t>
            </a:r>
            <a:endParaRPr lang="es-CO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Rectángulo 224">
            <a:extLst>
              <a:ext uri="{FF2B5EF4-FFF2-40B4-BE49-F238E27FC236}">
                <a16:creationId xmlns:a16="http://schemas.microsoft.com/office/drawing/2014/main" id="{2650D230-D70C-462A-AB14-71DCA1855F67}"/>
              </a:ext>
            </a:extLst>
          </p:cNvPr>
          <p:cNvSpPr/>
          <p:nvPr/>
        </p:nvSpPr>
        <p:spPr>
          <a:xfrm>
            <a:off x="4893917" y="352008"/>
            <a:ext cx="3330466" cy="1100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pic>
        <p:nvPicPr>
          <p:cNvPr id="84" name="Imagen 7">
            <a:extLst>
              <a:ext uri="{FF2B5EF4-FFF2-40B4-BE49-F238E27FC236}">
                <a16:creationId xmlns:a16="http://schemas.microsoft.com/office/drawing/2014/main" id="{3C3ED726-660D-4077-A101-E3A8BD4EA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771" y="492624"/>
            <a:ext cx="801717" cy="801717"/>
          </a:xfrm>
          <a:prstGeom prst="rect">
            <a:avLst/>
          </a:prstGeom>
        </p:spPr>
      </p:pic>
      <p:sp>
        <p:nvSpPr>
          <p:cNvPr id="85" name="Rectángulo redondeado 4">
            <a:extLst>
              <a:ext uri="{FF2B5EF4-FFF2-40B4-BE49-F238E27FC236}">
                <a16:creationId xmlns:a16="http://schemas.microsoft.com/office/drawing/2014/main" id="{701CCABD-3123-4238-9462-020359E2CE2D}"/>
              </a:ext>
            </a:extLst>
          </p:cNvPr>
          <p:cNvSpPr/>
          <p:nvPr/>
        </p:nvSpPr>
        <p:spPr>
          <a:xfrm>
            <a:off x="5991583" y="754711"/>
            <a:ext cx="748417" cy="2775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Usuarios</a:t>
            </a:r>
          </a:p>
        </p:txBody>
      </p:sp>
      <p:cxnSp>
        <p:nvCxnSpPr>
          <p:cNvPr id="86" name="Conector recto 10">
            <a:extLst>
              <a:ext uri="{FF2B5EF4-FFF2-40B4-BE49-F238E27FC236}">
                <a16:creationId xmlns:a16="http://schemas.microsoft.com/office/drawing/2014/main" id="{2BE686DD-EA9E-4BAE-97C4-CBBFEF494E52}"/>
              </a:ext>
            </a:extLst>
          </p:cNvPr>
          <p:cNvCxnSpPr>
            <a:cxnSpLocks/>
          </p:cNvCxnSpPr>
          <p:nvPr/>
        </p:nvCxnSpPr>
        <p:spPr>
          <a:xfrm>
            <a:off x="6739999" y="893483"/>
            <a:ext cx="336430" cy="13877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ángulo redondeado 5">
            <a:extLst>
              <a:ext uri="{FF2B5EF4-FFF2-40B4-BE49-F238E27FC236}">
                <a16:creationId xmlns:a16="http://schemas.microsoft.com/office/drawing/2014/main" id="{F8F772E0-C3AD-40C7-A6C8-A917B675ED67}"/>
              </a:ext>
            </a:extLst>
          </p:cNvPr>
          <p:cNvSpPr/>
          <p:nvPr/>
        </p:nvSpPr>
        <p:spPr>
          <a:xfrm>
            <a:off x="7076429" y="644150"/>
            <a:ext cx="849132" cy="1808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050" dirty="0">
                <a:solidFill>
                  <a:schemeClr val="bg1"/>
                </a:solidFill>
              </a:rPr>
              <a:t>Del Sistema</a:t>
            </a:r>
          </a:p>
        </p:txBody>
      </p:sp>
      <p:sp>
        <p:nvSpPr>
          <p:cNvPr id="88" name="Rectángulo redondeado 5">
            <a:extLst>
              <a:ext uri="{FF2B5EF4-FFF2-40B4-BE49-F238E27FC236}">
                <a16:creationId xmlns:a16="http://schemas.microsoft.com/office/drawing/2014/main" id="{BAA3B3CC-A18A-4F87-A787-4C02A51F31D8}"/>
              </a:ext>
            </a:extLst>
          </p:cNvPr>
          <p:cNvSpPr/>
          <p:nvPr/>
        </p:nvSpPr>
        <p:spPr>
          <a:xfrm>
            <a:off x="7076429" y="907442"/>
            <a:ext cx="849132" cy="1808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050" dirty="0">
                <a:solidFill>
                  <a:schemeClr val="bg1"/>
                </a:solidFill>
              </a:rPr>
              <a:t>PQRD´s</a:t>
            </a:r>
          </a:p>
        </p:txBody>
      </p:sp>
      <p:cxnSp>
        <p:nvCxnSpPr>
          <p:cNvPr id="90" name="Conector recto 9">
            <a:extLst>
              <a:ext uri="{FF2B5EF4-FFF2-40B4-BE49-F238E27FC236}">
                <a16:creationId xmlns:a16="http://schemas.microsoft.com/office/drawing/2014/main" id="{1AF4B123-DBEA-4171-A9B6-4C35946279E5}"/>
              </a:ext>
            </a:extLst>
          </p:cNvPr>
          <p:cNvCxnSpPr>
            <a:cxnSpLocks/>
          </p:cNvCxnSpPr>
          <p:nvPr/>
        </p:nvCxnSpPr>
        <p:spPr>
          <a:xfrm flipV="1">
            <a:off x="6755874" y="738835"/>
            <a:ext cx="336430" cy="13590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09029DA-73D3-4FE3-BA35-7C45B901021E}"/>
              </a:ext>
            </a:extLst>
          </p:cNvPr>
          <p:cNvSpPr txBox="1"/>
          <p:nvPr/>
        </p:nvSpPr>
        <p:spPr>
          <a:xfrm>
            <a:off x="153124" y="683777"/>
            <a:ext cx="37274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cs typeface="Calibri"/>
              </a:rPr>
              <a:t>Organización, persona o grupos que tiene interes en el desempeño o exito de una entidad.</a:t>
            </a:r>
          </a:p>
        </p:txBody>
      </p:sp>
    </p:spTree>
    <p:extLst>
      <p:ext uri="{BB962C8B-B14F-4D97-AF65-F5344CB8AC3E}">
        <p14:creationId xmlns:p14="http://schemas.microsoft.com/office/powerpoint/2010/main" val="266937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4">
            <a:extLst>
              <a:ext uri="{FF2B5EF4-FFF2-40B4-BE49-F238E27FC236}">
                <a16:creationId xmlns:a16="http://schemas.microsoft.com/office/drawing/2014/main" id="{EEA30544-53C1-4C94-A032-FFE51D460FA6}"/>
              </a:ext>
            </a:extLst>
          </p:cNvPr>
          <p:cNvSpPr/>
          <p:nvPr/>
        </p:nvSpPr>
        <p:spPr>
          <a:xfrm>
            <a:off x="1567681" y="1794532"/>
            <a:ext cx="834681" cy="3132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Academia</a:t>
            </a:r>
          </a:p>
        </p:txBody>
      </p:sp>
      <p:sp>
        <p:nvSpPr>
          <p:cNvPr id="3" name="Rectángulo redondeado 5">
            <a:extLst>
              <a:ext uri="{FF2B5EF4-FFF2-40B4-BE49-F238E27FC236}">
                <a16:creationId xmlns:a16="http://schemas.microsoft.com/office/drawing/2014/main" id="{F51FEA94-9B4E-4DE5-A3D4-4229CF9176DD}"/>
              </a:ext>
            </a:extLst>
          </p:cNvPr>
          <p:cNvSpPr/>
          <p:nvPr/>
        </p:nvSpPr>
        <p:spPr>
          <a:xfrm>
            <a:off x="3302181" y="1126161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Universidades</a:t>
            </a:r>
          </a:p>
        </p:txBody>
      </p:sp>
      <p:sp>
        <p:nvSpPr>
          <p:cNvPr id="4" name="Rectángulo redondeado 5">
            <a:extLst>
              <a:ext uri="{FF2B5EF4-FFF2-40B4-BE49-F238E27FC236}">
                <a16:creationId xmlns:a16="http://schemas.microsoft.com/office/drawing/2014/main" id="{B53F05EE-CF0D-44F1-8FD0-5A37A1FA44B5}"/>
              </a:ext>
            </a:extLst>
          </p:cNvPr>
          <p:cNvSpPr/>
          <p:nvPr/>
        </p:nvSpPr>
        <p:spPr>
          <a:xfrm>
            <a:off x="3297831" y="1693409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Centros de investigación</a:t>
            </a:r>
          </a:p>
        </p:txBody>
      </p:sp>
      <p:sp>
        <p:nvSpPr>
          <p:cNvPr id="5" name="Rectángulo redondeado 5">
            <a:extLst>
              <a:ext uri="{FF2B5EF4-FFF2-40B4-BE49-F238E27FC236}">
                <a16:creationId xmlns:a16="http://schemas.microsoft.com/office/drawing/2014/main" id="{D1E6F77B-406F-4B33-BA8F-B32D8E0A3D1D}"/>
              </a:ext>
            </a:extLst>
          </p:cNvPr>
          <p:cNvSpPr/>
          <p:nvPr/>
        </p:nvSpPr>
        <p:spPr>
          <a:xfrm>
            <a:off x="3302181" y="2189210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Consultores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00DE78C-FFA7-4F5D-AF8C-E068E11FDE7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402362" y="1268744"/>
            <a:ext cx="899819" cy="68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03E83E5-FE51-4229-8F56-FA6780E92BB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2402362" y="1835992"/>
            <a:ext cx="895469" cy="11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478F9F7-542E-4E60-9B87-3ADD0C522B71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402362" y="1951149"/>
            <a:ext cx="899819" cy="380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12ACBDC1-A0E9-432F-BBBF-45D81197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28736"/>
            <a:ext cx="1060282" cy="805486"/>
          </a:xfrm>
          <a:prstGeom prst="rect">
            <a:avLst/>
          </a:prstGeom>
        </p:spPr>
      </p:pic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2DB7A646-A956-4788-A59C-686C5BF0CCDC}"/>
              </a:ext>
            </a:extLst>
          </p:cNvPr>
          <p:cNvSpPr/>
          <p:nvPr/>
        </p:nvSpPr>
        <p:spPr>
          <a:xfrm>
            <a:off x="1433922" y="3646020"/>
            <a:ext cx="1058968" cy="3782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Medios de Comunicación</a:t>
            </a:r>
          </a:p>
        </p:txBody>
      </p:sp>
      <p:sp>
        <p:nvSpPr>
          <p:cNvPr id="11" name="Rectángulo redondeado 5">
            <a:extLst>
              <a:ext uri="{FF2B5EF4-FFF2-40B4-BE49-F238E27FC236}">
                <a16:creationId xmlns:a16="http://schemas.microsoft.com/office/drawing/2014/main" id="{6B7B6629-12F0-406D-BD2B-50F30C6B0E91}"/>
              </a:ext>
            </a:extLst>
          </p:cNvPr>
          <p:cNvSpPr/>
          <p:nvPr/>
        </p:nvSpPr>
        <p:spPr>
          <a:xfrm>
            <a:off x="3272171" y="3268772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Medios tradicionales</a:t>
            </a:r>
          </a:p>
        </p:txBody>
      </p:sp>
      <p:sp>
        <p:nvSpPr>
          <p:cNvPr id="12" name="Rectángulo redondeado 5">
            <a:extLst>
              <a:ext uri="{FF2B5EF4-FFF2-40B4-BE49-F238E27FC236}">
                <a16:creationId xmlns:a16="http://schemas.microsoft.com/office/drawing/2014/main" id="{41EE70E9-769C-49FE-967D-DAE3E23EFEF8}"/>
              </a:ext>
            </a:extLst>
          </p:cNvPr>
          <p:cNvSpPr/>
          <p:nvPr/>
        </p:nvSpPr>
        <p:spPr>
          <a:xfrm>
            <a:off x="3272171" y="3687187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Medios digitales</a:t>
            </a:r>
          </a:p>
        </p:txBody>
      </p:sp>
      <p:sp>
        <p:nvSpPr>
          <p:cNvPr id="13" name="Rectángulo redondeado 5">
            <a:extLst>
              <a:ext uri="{FF2B5EF4-FFF2-40B4-BE49-F238E27FC236}">
                <a16:creationId xmlns:a16="http://schemas.microsoft.com/office/drawing/2014/main" id="{A3F3E9B4-D809-4BE6-B253-5CA67B262955}"/>
              </a:ext>
            </a:extLst>
          </p:cNvPr>
          <p:cNvSpPr/>
          <p:nvPr/>
        </p:nvSpPr>
        <p:spPr>
          <a:xfrm>
            <a:off x="3272171" y="4105602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Lideres de opinión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0A62945-C78D-4C5A-BB6E-87032AC6466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2492890" y="3411355"/>
            <a:ext cx="779281" cy="423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D688F7B-F40D-4505-B772-876C1E07A0B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492890" y="3829770"/>
            <a:ext cx="779281" cy="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109D2E-966E-482A-917A-229F316CCD9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492890" y="3835150"/>
            <a:ext cx="779281" cy="41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9B256F2E-5AE4-4CEF-98D9-3D7B97472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7" y="3350725"/>
            <a:ext cx="914400" cy="914400"/>
          </a:xfrm>
          <a:prstGeom prst="rect">
            <a:avLst/>
          </a:prstGeom>
        </p:spPr>
      </p:pic>
      <p:sp>
        <p:nvSpPr>
          <p:cNvPr id="18" name="Rectángulo redondeado 4">
            <a:extLst>
              <a:ext uri="{FF2B5EF4-FFF2-40B4-BE49-F238E27FC236}">
                <a16:creationId xmlns:a16="http://schemas.microsoft.com/office/drawing/2014/main" id="{9A2DC13A-AF00-4A42-B9AC-4A611C899E78}"/>
              </a:ext>
            </a:extLst>
          </p:cNvPr>
          <p:cNvSpPr/>
          <p:nvPr/>
        </p:nvSpPr>
        <p:spPr>
          <a:xfrm>
            <a:off x="7234673" y="3003135"/>
            <a:ext cx="834681" cy="3132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Gremios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F1F9FD1-581F-4CA6-B326-B474924EA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604" y="2653747"/>
            <a:ext cx="1212981" cy="1019894"/>
          </a:xfrm>
          <a:prstGeom prst="rect">
            <a:avLst/>
          </a:prstGeom>
        </p:spPr>
      </p:pic>
      <p:sp>
        <p:nvSpPr>
          <p:cNvPr id="20" name="Rectángulo redondeado 5">
            <a:extLst>
              <a:ext uri="{FF2B5EF4-FFF2-40B4-BE49-F238E27FC236}">
                <a16:creationId xmlns:a16="http://schemas.microsoft.com/office/drawing/2014/main" id="{8964FA99-0015-4FE3-901C-DCC34DB0A2E7}"/>
              </a:ext>
            </a:extLst>
          </p:cNvPr>
          <p:cNvSpPr/>
          <p:nvPr/>
        </p:nvSpPr>
        <p:spPr>
          <a:xfrm>
            <a:off x="8544272" y="709531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FASECOLDA</a:t>
            </a:r>
          </a:p>
        </p:txBody>
      </p:sp>
      <p:sp>
        <p:nvSpPr>
          <p:cNvPr id="21" name="Rectángulo redondeado 5">
            <a:extLst>
              <a:ext uri="{FF2B5EF4-FFF2-40B4-BE49-F238E27FC236}">
                <a16:creationId xmlns:a16="http://schemas.microsoft.com/office/drawing/2014/main" id="{1377A8E4-6370-41EC-B57F-E0DAB5F6F582}"/>
              </a:ext>
            </a:extLst>
          </p:cNvPr>
          <p:cNvSpPr/>
          <p:nvPr/>
        </p:nvSpPr>
        <p:spPr>
          <a:xfrm>
            <a:off x="8544272" y="1083240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GESTARSALUD</a:t>
            </a:r>
          </a:p>
        </p:txBody>
      </p:sp>
      <p:sp>
        <p:nvSpPr>
          <p:cNvPr id="22" name="Rectángulo redondeado 5">
            <a:extLst>
              <a:ext uri="{FF2B5EF4-FFF2-40B4-BE49-F238E27FC236}">
                <a16:creationId xmlns:a16="http://schemas.microsoft.com/office/drawing/2014/main" id="{6DD24815-9B9C-4ED2-8865-0414D3BE063F}"/>
              </a:ext>
            </a:extLst>
          </p:cNvPr>
          <p:cNvSpPr/>
          <p:nvPr/>
        </p:nvSpPr>
        <p:spPr>
          <a:xfrm>
            <a:off x="8544272" y="1456949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ACEMI</a:t>
            </a:r>
          </a:p>
        </p:txBody>
      </p:sp>
      <p:sp>
        <p:nvSpPr>
          <p:cNvPr id="26" name="Rectángulo redondeado 5">
            <a:extLst>
              <a:ext uri="{FF2B5EF4-FFF2-40B4-BE49-F238E27FC236}">
                <a16:creationId xmlns:a16="http://schemas.microsoft.com/office/drawing/2014/main" id="{D5F60B0D-EB57-451D-85B4-2E243BCD49FC}"/>
              </a:ext>
            </a:extLst>
          </p:cNvPr>
          <p:cNvSpPr/>
          <p:nvPr/>
        </p:nvSpPr>
        <p:spPr>
          <a:xfrm>
            <a:off x="8544272" y="1831479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ASOCAJAS</a:t>
            </a:r>
          </a:p>
        </p:txBody>
      </p:sp>
      <p:sp>
        <p:nvSpPr>
          <p:cNvPr id="27" name="Rectángulo redondeado 5">
            <a:extLst>
              <a:ext uri="{FF2B5EF4-FFF2-40B4-BE49-F238E27FC236}">
                <a16:creationId xmlns:a16="http://schemas.microsoft.com/office/drawing/2014/main" id="{21BF5F1E-2F3B-486E-9E85-CB39C70C5AD4}"/>
              </a:ext>
            </a:extLst>
          </p:cNvPr>
          <p:cNvSpPr/>
          <p:nvPr/>
        </p:nvSpPr>
        <p:spPr>
          <a:xfrm>
            <a:off x="8544272" y="2201756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ACHC</a:t>
            </a:r>
          </a:p>
        </p:txBody>
      </p:sp>
      <p:sp>
        <p:nvSpPr>
          <p:cNvPr id="28" name="Rectángulo redondeado 5">
            <a:extLst>
              <a:ext uri="{FF2B5EF4-FFF2-40B4-BE49-F238E27FC236}">
                <a16:creationId xmlns:a16="http://schemas.microsoft.com/office/drawing/2014/main" id="{014C4682-2685-4CEF-BC1A-053D3B4C0C1F}"/>
              </a:ext>
            </a:extLst>
          </p:cNvPr>
          <p:cNvSpPr/>
          <p:nvPr/>
        </p:nvSpPr>
        <p:spPr>
          <a:xfrm>
            <a:off x="8544272" y="2572033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ASOJUEGOS</a:t>
            </a:r>
          </a:p>
        </p:txBody>
      </p:sp>
      <p:sp>
        <p:nvSpPr>
          <p:cNvPr id="32" name="Rectángulo redondeado 5">
            <a:extLst>
              <a:ext uri="{FF2B5EF4-FFF2-40B4-BE49-F238E27FC236}">
                <a16:creationId xmlns:a16="http://schemas.microsoft.com/office/drawing/2014/main" id="{5FD1FE9B-EB7D-4C6E-89FE-1BDBE12E43BE}"/>
              </a:ext>
            </a:extLst>
          </p:cNvPr>
          <p:cNvSpPr/>
          <p:nvPr/>
        </p:nvSpPr>
        <p:spPr>
          <a:xfrm>
            <a:off x="8544272" y="2942310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CORNAZAR</a:t>
            </a:r>
          </a:p>
        </p:txBody>
      </p:sp>
      <p:sp>
        <p:nvSpPr>
          <p:cNvPr id="33" name="Rectángulo redondeado 5">
            <a:extLst>
              <a:ext uri="{FF2B5EF4-FFF2-40B4-BE49-F238E27FC236}">
                <a16:creationId xmlns:a16="http://schemas.microsoft.com/office/drawing/2014/main" id="{92D8D541-46FC-4E5B-97A9-BF237F2E24F5}"/>
              </a:ext>
            </a:extLst>
          </p:cNvPr>
          <p:cNvSpPr/>
          <p:nvPr/>
        </p:nvSpPr>
        <p:spPr>
          <a:xfrm>
            <a:off x="8544272" y="3312587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COLJUEGOS</a:t>
            </a:r>
          </a:p>
        </p:txBody>
      </p:sp>
      <p:sp>
        <p:nvSpPr>
          <p:cNvPr id="34" name="Rectángulo redondeado 5">
            <a:extLst>
              <a:ext uri="{FF2B5EF4-FFF2-40B4-BE49-F238E27FC236}">
                <a16:creationId xmlns:a16="http://schemas.microsoft.com/office/drawing/2014/main" id="{FAFB6C92-C215-45E9-A306-A3C32FB095F7}"/>
              </a:ext>
            </a:extLst>
          </p:cNvPr>
          <p:cNvSpPr/>
          <p:nvPr/>
        </p:nvSpPr>
        <p:spPr>
          <a:xfrm>
            <a:off x="8544272" y="3682864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CNJSA</a:t>
            </a:r>
          </a:p>
        </p:txBody>
      </p:sp>
      <p:sp>
        <p:nvSpPr>
          <p:cNvPr id="35" name="Rectángulo redondeado 5">
            <a:extLst>
              <a:ext uri="{FF2B5EF4-FFF2-40B4-BE49-F238E27FC236}">
                <a16:creationId xmlns:a16="http://schemas.microsoft.com/office/drawing/2014/main" id="{FB788CC1-773D-4DFD-9C30-C61E77FDF219}"/>
              </a:ext>
            </a:extLst>
          </p:cNvPr>
          <p:cNvSpPr/>
          <p:nvPr/>
        </p:nvSpPr>
        <p:spPr>
          <a:xfrm>
            <a:off x="8544272" y="4053141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FECEAZAR</a:t>
            </a:r>
          </a:p>
        </p:txBody>
      </p:sp>
      <p:sp>
        <p:nvSpPr>
          <p:cNvPr id="36" name="Rectángulo redondeado 5">
            <a:extLst>
              <a:ext uri="{FF2B5EF4-FFF2-40B4-BE49-F238E27FC236}">
                <a16:creationId xmlns:a16="http://schemas.microsoft.com/office/drawing/2014/main" id="{2B78DDA1-A508-48D6-9B8A-D567522F7FCD}"/>
              </a:ext>
            </a:extLst>
          </p:cNvPr>
          <p:cNvSpPr/>
          <p:nvPr/>
        </p:nvSpPr>
        <p:spPr>
          <a:xfrm>
            <a:off x="8544272" y="4420807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FND</a:t>
            </a:r>
          </a:p>
        </p:txBody>
      </p:sp>
      <p:sp>
        <p:nvSpPr>
          <p:cNvPr id="37" name="Rectángulo redondeado 5">
            <a:extLst>
              <a:ext uri="{FF2B5EF4-FFF2-40B4-BE49-F238E27FC236}">
                <a16:creationId xmlns:a16="http://schemas.microsoft.com/office/drawing/2014/main" id="{73024509-617A-452B-A124-C9FC92E6E716}"/>
              </a:ext>
            </a:extLst>
          </p:cNvPr>
          <p:cNvSpPr/>
          <p:nvPr/>
        </p:nvSpPr>
        <p:spPr>
          <a:xfrm>
            <a:off x="8544272" y="4786282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ACIL</a:t>
            </a:r>
          </a:p>
        </p:txBody>
      </p:sp>
      <p:sp>
        <p:nvSpPr>
          <p:cNvPr id="38" name="Rectángulo redondeado 5">
            <a:extLst>
              <a:ext uri="{FF2B5EF4-FFF2-40B4-BE49-F238E27FC236}">
                <a16:creationId xmlns:a16="http://schemas.microsoft.com/office/drawing/2014/main" id="{4F96EB43-56E0-444D-BB99-8C66CC874178}"/>
              </a:ext>
            </a:extLst>
          </p:cNvPr>
          <p:cNvSpPr/>
          <p:nvPr/>
        </p:nvSpPr>
        <p:spPr>
          <a:xfrm>
            <a:off x="8544272" y="5151757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ACODIL</a:t>
            </a:r>
          </a:p>
        </p:txBody>
      </p:sp>
      <p:sp>
        <p:nvSpPr>
          <p:cNvPr id="39" name="Rectángulo redondeado 5">
            <a:extLst>
              <a:ext uri="{FF2B5EF4-FFF2-40B4-BE49-F238E27FC236}">
                <a16:creationId xmlns:a16="http://schemas.microsoft.com/office/drawing/2014/main" id="{9996B3B2-85AA-47DB-985B-3BFBE7999BCB}"/>
              </a:ext>
            </a:extLst>
          </p:cNvPr>
          <p:cNvSpPr/>
          <p:nvPr/>
        </p:nvSpPr>
        <p:spPr>
          <a:xfrm>
            <a:off x="8544272" y="5517232"/>
            <a:ext cx="1035056" cy="2851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OTROS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CD72DB88-001F-4B89-9522-D727541BDB38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8069354" y="852114"/>
            <a:ext cx="474918" cy="23076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BE59CA04-101C-43F3-9C2D-FAA9F6193979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8069354" y="3159752"/>
            <a:ext cx="474918" cy="25000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51F3C9E-19C0-4461-8092-FEA33452D545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8306813" y="1225822"/>
            <a:ext cx="2374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8459AF73-240A-46FC-9152-6BAAE90A19B2}"/>
              </a:ext>
            </a:extLst>
          </p:cNvPr>
          <p:cNvCxnSpPr/>
          <p:nvPr/>
        </p:nvCxnSpPr>
        <p:spPr>
          <a:xfrm flipH="1" flipV="1">
            <a:off x="8306813" y="1616836"/>
            <a:ext cx="2374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47538AF5-3463-44D4-9BA9-B5FD4B20B0D5}"/>
              </a:ext>
            </a:extLst>
          </p:cNvPr>
          <p:cNvCxnSpPr/>
          <p:nvPr/>
        </p:nvCxnSpPr>
        <p:spPr>
          <a:xfrm flipH="1" flipV="1">
            <a:off x="8306812" y="1990544"/>
            <a:ext cx="2374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B211392E-762C-45AB-8416-D724153BDBDF}"/>
              </a:ext>
            </a:extLst>
          </p:cNvPr>
          <p:cNvCxnSpPr/>
          <p:nvPr/>
        </p:nvCxnSpPr>
        <p:spPr>
          <a:xfrm flipH="1" flipV="1">
            <a:off x="8306811" y="2334592"/>
            <a:ext cx="2374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D7D1C63-B3E7-4230-AAF1-C265E94E0393}"/>
              </a:ext>
            </a:extLst>
          </p:cNvPr>
          <p:cNvCxnSpPr/>
          <p:nvPr/>
        </p:nvCxnSpPr>
        <p:spPr>
          <a:xfrm flipH="1" flipV="1">
            <a:off x="8309864" y="2698685"/>
            <a:ext cx="2374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BF66AD3C-D3F6-417B-BF72-BD2553B61CBD}"/>
              </a:ext>
            </a:extLst>
          </p:cNvPr>
          <p:cNvCxnSpPr/>
          <p:nvPr/>
        </p:nvCxnSpPr>
        <p:spPr>
          <a:xfrm flipH="1" flipV="1">
            <a:off x="8306811" y="3097369"/>
            <a:ext cx="2374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69950F23-2EEC-4B6D-9972-C45820BF1663}"/>
              </a:ext>
            </a:extLst>
          </p:cNvPr>
          <p:cNvCxnSpPr/>
          <p:nvPr/>
        </p:nvCxnSpPr>
        <p:spPr>
          <a:xfrm flipH="1" flipV="1">
            <a:off x="8306811" y="3458900"/>
            <a:ext cx="2374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5ACFCB23-73D7-45BA-8FA3-4C0F8BE3254E}"/>
              </a:ext>
            </a:extLst>
          </p:cNvPr>
          <p:cNvCxnSpPr>
            <a:cxnSpLocks/>
          </p:cNvCxnSpPr>
          <p:nvPr/>
        </p:nvCxnSpPr>
        <p:spPr>
          <a:xfrm flipH="1" flipV="1">
            <a:off x="8306811" y="3835150"/>
            <a:ext cx="2374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18849B55-1F68-41D1-85BF-2141FCE63B35}"/>
              </a:ext>
            </a:extLst>
          </p:cNvPr>
          <p:cNvCxnSpPr/>
          <p:nvPr/>
        </p:nvCxnSpPr>
        <p:spPr>
          <a:xfrm flipH="1" flipV="1">
            <a:off x="8306811" y="4207177"/>
            <a:ext cx="2374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2AC6C3F-FC22-4D21-B7A3-A4D2D195E6E4}"/>
              </a:ext>
            </a:extLst>
          </p:cNvPr>
          <p:cNvCxnSpPr/>
          <p:nvPr/>
        </p:nvCxnSpPr>
        <p:spPr>
          <a:xfrm flipH="1" flipV="1">
            <a:off x="8306810" y="4585130"/>
            <a:ext cx="2374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FBE17D46-341E-488C-968A-2D08484620A3}"/>
              </a:ext>
            </a:extLst>
          </p:cNvPr>
          <p:cNvCxnSpPr/>
          <p:nvPr/>
        </p:nvCxnSpPr>
        <p:spPr>
          <a:xfrm flipH="1" flipV="1">
            <a:off x="8306809" y="4929378"/>
            <a:ext cx="2374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7FDDCA7-BC30-46E3-8701-89B324A1788D}"/>
              </a:ext>
            </a:extLst>
          </p:cNvPr>
          <p:cNvCxnSpPr/>
          <p:nvPr/>
        </p:nvCxnSpPr>
        <p:spPr>
          <a:xfrm flipH="1" flipV="1">
            <a:off x="8306809" y="5318007"/>
            <a:ext cx="2374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13">
            <a:extLst>
              <a:ext uri="{FF2B5EF4-FFF2-40B4-BE49-F238E27FC236}">
                <a16:creationId xmlns:a16="http://schemas.microsoft.com/office/drawing/2014/main" id="{E732CC37-12E5-41DC-8153-D63B561CD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90" y="188640"/>
            <a:ext cx="4550295" cy="488090"/>
          </a:xfrm>
          <a:prstGeom prst="rect">
            <a:avLst/>
          </a:prstGeom>
        </p:spPr>
      </p:pic>
      <p:sp>
        <p:nvSpPr>
          <p:cNvPr id="24" name="4 CuadroTexto">
            <a:extLst>
              <a:ext uri="{FF2B5EF4-FFF2-40B4-BE49-F238E27FC236}">
                <a16:creationId xmlns:a16="http://schemas.microsoft.com/office/drawing/2014/main" id="{FAD0E374-968A-4DCA-BF04-D807E14A61D3}"/>
              </a:ext>
            </a:extLst>
          </p:cNvPr>
          <p:cNvSpPr txBox="1"/>
          <p:nvPr/>
        </p:nvSpPr>
        <p:spPr>
          <a:xfrm>
            <a:off x="462358" y="174336"/>
            <a:ext cx="403244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GRUPOS DE INTERÉS</a:t>
            </a:r>
            <a:endParaRPr lang="es-CO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15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DF731DDB156B43AE83FFC140486D25" ma:contentTypeVersion="15" ma:contentTypeDescription="Crear nuevo documento." ma:contentTypeScope="" ma:versionID="ab03e61f473759b8bd8adf6605105f5e">
  <xsd:schema xmlns:xsd="http://www.w3.org/2001/XMLSchema" xmlns:xs="http://www.w3.org/2001/XMLSchema" xmlns:p="http://schemas.microsoft.com/office/2006/metadata/properties" xmlns:ns1="http://schemas.microsoft.com/sharepoint/v3" xmlns:ns3="e20c9561-2187-4073-a833-5a656e96fd28" xmlns:ns4="ff0f7aca-869a-457a-92d0-eebfa05c23ad" targetNamespace="http://schemas.microsoft.com/office/2006/metadata/properties" ma:root="true" ma:fieldsID="1c83c66e51f36a3a9bbe746a6e05c5f2" ns1:_="" ns3:_="" ns4:_="">
    <xsd:import namespace="http://schemas.microsoft.com/sharepoint/v3"/>
    <xsd:import namespace="e20c9561-2187-4073-a833-5a656e96fd28"/>
    <xsd:import namespace="ff0f7aca-869a-457a-92d0-eebfa05c23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1:_ip_UnifiedCompliancePolicyProperties" minOccurs="0"/>
                <xsd:element ref="ns1:_ip_UnifiedCompliancePolicyUIAction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c9561-2187-4073-a833-5a656e96fd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0f7aca-869a-457a-92d0-eebfa05c23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B9C2F-DCF3-4163-B8B6-EC6B22B9FA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20c9561-2187-4073-a833-5a656e96fd28"/>
    <ds:schemaRef ds:uri="ff0f7aca-869a-457a-92d0-eebfa05c23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B3617C-F861-47C1-9D7D-7CE9821945DA}">
  <ds:schemaRefs>
    <ds:schemaRef ds:uri="http://purl.org/dc/dcmitype/"/>
    <ds:schemaRef ds:uri="e20c9561-2187-4073-a833-5a656e96fd28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ff0f7aca-869a-457a-92d0-eebfa05c23ad"/>
    <ds:schemaRef ds:uri="http://schemas.microsoft.com/sharepoint/v3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DEDF1AC-8B41-4851-861E-13B1337A90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292</Words>
  <Application>Microsoft Office PowerPoint</Application>
  <PresentationFormat>Panorámica</PresentationFormat>
  <Paragraphs>128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Andres Pinzon Fonseca</dc:creator>
  <cp:lastModifiedBy>Yulieth Diaz Gonzalez</cp:lastModifiedBy>
  <cp:revision>4</cp:revision>
  <dcterms:created xsi:type="dcterms:W3CDTF">2019-08-16T17:15:50Z</dcterms:created>
  <dcterms:modified xsi:type="dcterms:W3CDTF">2019-10-15T15:56:55Z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0x010100C5DF731DDB156B43AE83FFC140486D25</vt:lpwstr>
  </property>
</Properties>
</file>