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3" r:id="rId5"/>
    <p:sldId id="260" r:id="rId6"/>
    <p:sldId id="261" r:id="rId7"/>
    <p:sldId id="292" r:id="rId8"/>
    <p:sldId id="293" r:id="rId9"/>
    <p:sldId id="294" r:id="rId10"/>
    <p:sldId id="295" r:id="rId11"/>
    <p:sldId id="296" r:id="rId12"/>
    <p:sldId id="286" r:id="rId13"/>
    <p:sldId id="290" r:id="rId14"/>
    <p:sldId id="289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5B5"/>
    <a:srgbClr val="BBE2AD"/>
    <a:srgbClr val="97D382"/>
    <a:srgbClr val="C2E18F"/>
    <a:srgbClr val="B3FBA7"/>
    <a:srgbClr val="C5FBA7"/>
    <a:srgbClr val="C5FEB8"/>
    <a:srgbClr val="C7FEBA"/>
    <a:srgbClr val="B9FFD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7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B41B65-3F75-4276-9707-4AFA855CCDFD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816868-EF27-4F29-9C61-917DA3548B9D}" type="datetime1">
              <a:rPr lang="es-ES" noProof="0" smtClean="0"/>
              <a:t>25/10/2019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7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856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7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633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05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48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2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57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</a:t>
            </a:r>
            <a:br>
              <a:rPr lang="es-ES" noProof="0"/>
            </a:br>
            <a:r>
              <a:rPr lang="es-ES" noProof="0"/>
              <a:t>Su foto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6" name="Flecha: Derecha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9" name="Flecha: Derecha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noProof="0"/>
            </a:p>
          </p:txBody>
        </p:sp>
      </p:grpSp>
      <p:sp>
        <p:nvSpPr>
          <p:cNvPr id="47" name="Marcador de posición de imagen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4" name="Marcador de posición de imagen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cabezado de sección con imagen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Muchas </a:t>
            </a:r>
            <a:br>
              <a:rPr lang="es-ES" noProof="0"/>
            </a:br>
            <a:r>
              <a:rPr lang="es-ES" noProof="0"/>
              <a:t>gracias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Teléfono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Correo electrónico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Sitio web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cabezado de sección con imagen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a libre: Forma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76" name="Forma libre: Forma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43" name="Forma libre: Forma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63" name="Forma libre: Forma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87" name="Forma libre: Forma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2" name="Forma libre: Forma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74" name="Forma libre: Forma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texto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 Opció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3" name="Marcador de posición de imagen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38" name="Marcador de posición de imagen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Icono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 de diapositiva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sección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sección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5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58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a libre: Forma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grpSp>
          <p:nvGrpSpPr>
            <p:cNvPr id="182" name="Grupo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a libre: Forma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4" name="Forma libre: Forma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5" name="Forma libre: Forma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6" name="Forma libre: Forma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7" name="Forma libre: Forma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8" name="Forma libre: Forma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89" name="Forma libre: Forma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0" name="Forma libre: Forma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  <p:sp>
            <p:nvSpPr>
              <p:cNvPr id="191" name="Forma libre: Forma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mensajeria.supersalud.gov.co:8080/ExtranetQuejasReclamosV2.nsf/FTramite?openform" TargetMode="External"/><Relationship Id="rId4" Type="http://schemas.openxmlformats.org/officeDocument/2006/relationships/hyperlink" Target="mailto:anticorrupcion-vigilados@supersalud.gov.c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49">
            <a:extLst>
              <a:ext uri="{FF2B5EF4-FFF2-40B4-BE49-F238E27FC236}">
                <a16:creationId xmlns:a16="http://schemas.microsoft.com/office/drawing/2014/main" id="{479FAB75-0120-4A7F-B5FB-EDE2D1C1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82" y="992572"/>
            <a:ext cx="7009396" cy="2289663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71AB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F424D2A-B2FD-4CAD-AE9C-5F0A71612601}"/>
              </a:ext>
            </a:extLst>
          </p:cNvPr>
          <p:cNvSpPr txBox="1"/>
          <p:nvPr/>
        </p:nvSpPr>
        <p:spPr>
          <a:xfrm>
            <a:off x="1775586" y="4053132"/>
            <a:ext cx="415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Integrantes:</a:t>
            </a:r>
          </a:p>
          <a:p>
            <a:r>
              <a:rPr lang="es-CO" i="1" dirty="0"/>
              <a:t>Amalia Inés Alfonso Campuzano</a:t>
            </a:r>
          </a:p>
          <a:p>
            <a:r>
              <a:rPr lang="es-CO" i="1" dirty="0"/>
              <a:t>Carlos Andrés Medina Rivas</a:t>
            </a:r>
          </a:p>
          <a:p>
            <a:r>
              <a:rPr lang="es-CO" i="1" dirty="0"/>
              <a:t>Daniel Alberto Rosales Castro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335B0284-3F75-4659-AE40-96DCD98B15B8}"/>
              </a:ext>
            </a:extLst>
          </p:cNvPr>
          <p:cNvCxnSpPr/>
          <p:nvPr/>
        </p:nvCxnSpPr>
        <p:spPr>
          <a:xfrm>
            <a:off x="1121482" y="3425927"/>
            <a:ext cx="546219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9C25DE2-3F94-4C79-8365-19DF13C077D4}"/>
              </a:ext>
            </a:extLst>
          </p:cNvPr>
          <p:cNvSpPr txBox="1"/>
          <p:nvPr/>
        </p:nvSpPr>
        <p:spPr>
          <a:xfrm>
            <a:off x="951180" y="3425927"/>
            <a:ext cx="5802797" cy="4154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O" sz="2100" b="1" i="1" dirty="0">
                <a:ln/>
                <a:solidFill>
                  <a:schemeClr val="accent4"/>
                </a:solidFill>
                <a:cs typeface="Arial" panose="020B0604020202020204" pitchFamily="34" charset="0"/>
              </a:rPr>
              <a:t>Arquitectura Empresarial y Transformación Digital</a:t>
            </a:r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E2BE431-E642-40D6-85FC-41432DD9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72" y="334155"/>
            <a:ext cx="2171651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PROBLEMA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FC862-3BE1-470A-A5F2-62C82629990C}"/>
              </a:ext>
            </a:extLst>
          </p:cNvPr>
          <p:cNvSpPr txBox="1"/>
          <p:nvPr/>
        </p:nvSpPr>
        <p:spPr>
          <a:xfrm>
            <a:off x="790670" y="918157"/>
            <a:ext cx="10539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</a:t>
            </a:r>
            <a:r>
              <a:rPr lang="en-US" sz="2800" dirty="0" err="1"/>
              <a:t>cuentan</a:t>
            </a:r>
            <a:r>
              <a:rPr lang="en-US" sz="2800" dirty="0"/>
              <a:t> con </a:t>
            </a:r>
            <a:r>
              <a:rPr lang="en-US" sz="2800" dirty="0" err="1"/>
              <a:t>estructuras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Tienen </a:t>
            </a:r>
            <a:r>
              <a:rPr lang="en-US" sz="2800" dirty="0" err="1"/>
              <a:t>mucha</a:t>
            </a:r>
            <a:r>
              <a:rPr lang="en-US" sz="2800" dirty="0"/>
              <a:t> </a:t>
            </a:r>
            <a:r>
              <a:rPr lang="en-US" sz="2800" dirty="0" err="1"/>
              <a:t>información</a:t>
            </a:r>
            <a:r>
              <a:rPr lang="en-US" sz="2800" dirty="0"/>
              <a:t> </a:t>
            </a:r>
            <a:r>
              <a:rPr lang="en-US" sz="2800" dirty="0" err="1"/>
              <a:t>desorganizada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 </a:t>
            </a:r>
            <a:r>
              <a:rPr lang="en-US" sz="2800" dirty="0" err="1"/>
              <a:t>áreas</a:t>
            </a:r>
            <a:r>
              <a:rPr lang="en-US" sz="2800" dirty="0"/>
              <a:t> </a:t>
            </a:r>
            <a:r>
              <a:rPr lang="en-US" sz="2800" dirty="0" err="1"/>
              <a:t>cuentan</a:t>
            </a:r>
            <a:r>
              <a:rPr lang="en-US" sz="2800" dirty="0"/>
              <a:t> con </a:t>
            </a:r>
            <a:r>
              <a:rPr lang="en-US" sz="2800" dirty="0" err="1"/>
              <a:t>información</a:t>
            </a:r>
            <a:r>
              <a:rPr lang="en-US" sz="2800" dirty="0"/>
              <a:t> </a:t>
            </a:r>
            <a:r>
              <a:rPr lang="en-US" sz="2800" dirty="0" err="1"/>
              <a:t>independiente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 </a:t>
            </a:r>
            <a:r>
              <a:rPr lang="en-US" sz="2800" dirty="0" err="1"/>
              <a:t>análisis</a:t>
            </a:r>
            <a:r>
              <a:rPr lang="en-US" sz="2800" dirty="0"/>
              <a:t> y </a:t>
            </a:r>
            <a:r>
              <a:rPr lang="en-US" sz="2800" dirty="0" err="1"/>
              <a:t>generación</a:t>
            </a:r>
            <a:r>
              <a:rPr lang="en-US" sz="2800" dirty="0"/>
              <a:t> de </a:t>
            </a:r>
            <a:r>
              <a:rPr lang="en-US" sz="2800" dirty="0" err="1"/>
              <a:t>informes</a:t>
            </a:r>
            <a:r>
              <a:rPr lang="en-US" sz="2800" dirty="0"/>
              <a:t> de los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toma</a:t>
            </a:r>
            <a:r>
              <a:rPr lang="en-US" sz="2800" dirty="0"/>
              <a:t> </a:t>
            </a:r>
            <a:r>
              <a:rPr lang="en-US" sz="2800" dirty="0" err="1"/>
              <a:t>mucho</a:t>
            </a:r>
            <a:r>
              <a:rPr lang="en-US" sz="2800" dirty="0"/>
              <a:t> </a:t>
            </a:r>
            <a:r>
              <a:rPr lang="en-US" sz="2800" dirty="0" err="1"/>
              <a:t>tiempo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área</a:t>
            </a:r>
            <a:r>
              <a:rPr lang="en-US" sz="2800" dirty="0"/>
              <a:t> </a:t>
            </a:r>
            <a:r>
              <a:rPr lang="en-US" sz="2800" dirty="0" err="1"/>
              <a:t>cuenta</a:t>
            </a:r>
            <a:r>
              <a:rPr lang="en-US" sz="2800" dirty="0"/>
              <a:t> con una </a:t>
            </a:r>
            <a:r>
              <a:rPr lang="en-US" sz="2800" dirty="0" err="1"/>
              <a:t>parte</a:t>
            </a:r>
            <a:r>
              <a:rPr lang="en-US" sz="2800" dirty="0"/>
              <a:t> de </a:t>
            </a:r>
            <a:r>
              <a:rPr lang="en-US" sz="2800" dirty="0" err="1"/>
              <a:t>tecnología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Negocio</a:t>
            </a:r>
            <a:r>
              <a:rPr lang="en-US" sz="2800" dirty="0"/>
              <a:t>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muy</a:t>
            </a:r>
            <a:r>
              <a:rPr lang="en-US" sz="2800" dirty="0"/>
              <a:t> </a:t>
            </a:r>
            <a:r>
              <a:rPr lang="en-US" sz="2800" dirty="0" err="1"/>
              <a:t>desintegrado</a:t>
            </a:r>
            <a:r>
              <a:rPr lang="en-US" sz="2800" dirty="0"/>
              <a:t> de </a:t>
            </a:r>
            <a:r>
              <a:rPr lang="en-US" sz="2800" dirty="0" err="1"/>
              <a:t>tecnología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Tienen al </a:t>
            </a:r>
            <a:r>
              <a:rPr lang="en-US" sz="2800" dirty="0" err="1"/>
              <a:t>área</a:t>
            </a:r>
            <a:r>
              <a:rPr lang="en-US" sz="2800" dirty="0"/>
              <a:t> de </a:t>
            </a:r>
            <a:r>
              <a:rPr lang="en-US" sz="2800" dirty="0" err="1"/>
              <a:t>tecnología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de </a:t>
            </a:r>
            <a:r>
              <a:rPr lang="en-US" sz="2800" dirty="0" err="1"/>
              <a:t>apoyo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Cuentan</a:t>
            </a:r>
            <a:r>
              <a:rPr lang="en-US" sz="2800" dirty="0"/>
              <a:t> con </a:t>
            </a:r>
            <a:r>
              <a:rPr lang="en-US" sz="2800" dirty="0" err="1"/>
              <a:t>muchos</a:t>
            </a:r>
            <a:r>
              <a:rPr lang="en-US" sz="2800" dirty="0"/>
              <a:t> </a:t>
            </a:r>
            <a:r>
              <a:rPr lang="en-US" sz="2800" dirty="0" err="1"/>
              <a:t>servidores</a:t>
            </a:r>
            <a:r>
              <a:rPr lang="en-US" sz="2800" dirty="0"/>
              <a:t> y </a:t>
            </a:r>
            <a:r>
              <a:rPr lang="en-US" sz="2800" dirty="0" err="1"/>
              <a:t>aplicaciones</a:t>
            </a:r>
            <a:r>
              <a:rPr lang="en-US" sz="2800" dirty="0"/>
              <a:t> con </a:t>
            </a:r>
            <a:r>
              <a:rPr lang="en-US" sz="2800" dirty="0" err="1"/>
              <a:t>información</a:t>
            </a:r>
            <a:r>
              <a:rPr lang="en-US" sz="2800" dirty="0"/>
              <a:t> </a:t>
            </a:r>
            <a:r>
              <a:rPr lang="en-US" sz="2800" dirty="0" err="1"/>
              <a:t>compartida</a:t>
            </a:r>
            <a:r>
              <a:rPr lang="en-US" sz="2800" dirty="0"/>
              <a:t> y </a:t>
            </a:r>
            <a:r>
              <a:rPr lang="en-US" sz="2800" dirty="0" err="1"/>
              <a:t>duplicada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50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BCC592-AD85-4552-ADDE-966355C7E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ABBAA5-73F8-4BB1-8A68-9E05477618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3075" y="6384925"/>
            <a:ext cx="288925" cy="288925"/>
          </a:xfrm>
        </p:spPr>
        <p:txBody>
          <a:bodyPr/>
          <a:lstStyle/>
          <a:p>
            <a:pPr rtl="0"/>
            <a:fld id="{B67B645E-C5E5-4727-B977-D372A0AA71D9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01E802-9353-43DF-BB9D-B7E57482F543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C2E5B5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54056FC-30C2-4911-A5BC-D6D6AF25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32" y="1858355"/>
            <a:ext cx="6363571" cy="20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5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ABB9F8-F120-4693-8605-9D8569F9D51F}"/>
              </a:ext>
            </a:extLst>
          </p:cNvPr>
          <p:cNvSpPr txBox="1"/>
          <p:nvPr/>
        </p:nvSpPr>
        <p:spPr>
          <a:xfrm>
            <a:off x="6592440" y="2904931"/>
            <a:ext cx="559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agona Book" panose="020B0604020202020204" pitchFamily="18" charset="0"/>
                <a:cs typeface="Raavi" panose="020B0502040204020203" pitchFamily="34" charset="0"/>
              </a:rPr>
              <a:t>Sobre la organización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BB9FE84-12DB-45BC-9400-469F82CCA9C9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CO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AD289D-616B-456A-B822-31621390B9EE}"/>
              </a:ext>
            </a:extLst>
          </p:cNvPr>
          <p:cNvSpPr txBox="1"/>
          <p:nvPr/>
        </p:nvSpPr>
        <p:spPr>
          <a:xfrm>
            <a:off x="10554789" y="6191794"/>
            <a:ext cx="1071154" cy="574766"/>
          </a:xfrm>
          <a:prstGeom prst="rect">
            <a:avLst/>
          </a:prstGeom>
          <a:solidFill>
            <a:srgbClr val="BBE2AD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DFB1CCF-9188-40FE-A390-037DC6ED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00" y="1281330"/>
            <a:ext cx="4449148" cy="1453343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EEF54FF8-4D83-4A13-BDB1-F56047912CFD}"/>
              </a:ext>
            </a:extLst>
          </p:cNvPr>
          <p:cNvCxnSpPr>
            <a:cxnSpLocks/>
          </p:cNvCxnSpPr>
          <p:nvPr/>
        </p:nvCxnSpPr>
        <p:spPr>
          <a:xfrm>
            <a:off x="7247081" y="2875696"/>
            <a:ext cx="437886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A9DEB0B-FAE8-4E8C-85F3-9DA3A01D2258}"/>
              </a:ext>
            </a:extLst>
          </p:cNvPr>
          <p:cNvSpPr/>
          <p:nvPr/>
        </p:nvSpPr>
        <p:spPr>
          <a:xfrm>
            <a:off x="521089" y="1358354"/>
            <a:ext cx="5280507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205E35"/>
                </a:solidFill>
              </a:rPr>
              <a:t>Misión Institucional</a:t>
            </a:r>
          </a:p>
          <a:p>
            <a:pPr algn="just"/>
            <a:r>
              <a:rPr lang="es-ES" dirty="0">
                <a:solidFill>
                  <a:srgbClr val="666666"/>
                </a:solidFill>
              </a:rPr>
              <a:t>Proteger los derechos de los usuarios del Sistema General de Seguridad Social en Salud mediante la inspección, vigilancia, control y el ejercicio de la función jurisdiccional y de conciliación, de manera transparente y oportuna.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666666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b="1" dirty="0">
                <a:solidFill>
                  <a:srgbClr val="205E35"/>
                </a:solidFill>
              </a:rPr>
              <a:t>Visión Institucional</a:t>
            </a:r>
          </a:p>
          <a:p>
            <a:pPr algn="just"/>
            <a:r>
              <a:rPr lang="es-ES" dirty="0">
                <a:solidFill>
                  <a:srgbClr val="666666"/>
                </a:solidFill>
              </a:rPr>
              <a:t>La Superintendencia Nacional de Salud será reconocida y respetada por sus decisiones técnicas y autónomas para garantizar el derecho a la salud oportuno y de calidad en el territorio nacional</a:t>
            </a:r>
          </a:p>
          <a:p>
            <a:pPr algn="just"/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5254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​Los bienes públicos son sagrados.</a:t>
            </a:r>
            <a:endParaRPr lang="es-ES" sz="17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126113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Primero la vida y la salud</a:t>
            </a:r>
            <a:endParaRPr lang="es-ES" sz="170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256972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Gestión institucional por resultados</a:t>
            </a:r>
          </a:p>
          <a:p>
            <a:pPr rtl="0"/>
            <a:endParaRPr lang="es-ES" sz="17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87831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Sostenibilidad del medio ambiente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18689" y="3928154"/>
            <a:ext cx="1620000" cy="720000"/>
          </a:xfrm>
        </p:spPr>
        <p:txBody>
          <a:bodyPr rtlCol="0"/>
          <a:lstStyle/>
          <a:p>
            <a:r>
              <a:rPr lang="es-ES" sz="1700" dirty="0">
                <a:solidFill>
                  <a:srgbClr val="666666"/>
                </a:solidFill>
              </a:rPr>
              <a:t>El talento humano como el capital más valioso de la entidad.</a:t>
            </a:r>
          </a:p>
          <a:p>
            <a:pPr rtl="0"/>
            <a:endParaRPr lang="es-ES" sz="1700" dirty="0"/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D135BA-75B5-47B4-8B9B-3ADE2E406DB7}"/>
              </a:ext>
            </a:extLst>
          </p:cNvPr>
          <p:cNvSpPr txBox="1"/>
          <p:nvPr/>
        </p:nvSpPr>
        <p:spPr>
          <a:xfrm>
            <a:off x="10554789" y="6191794"/>
            <a:ext cx="1071154" cy="5747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F2CE4BD-2956-4B52-A97E-B31D0D6D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84" y="6240365"/>
            <a:ext cx="1462159" cy="477624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6DAA5521-05DA-442A-BA73-9E1D94CE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PRINCIPIO​​​S INSTITUCIONALES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pic>
        <p:nvPicPr>
          <p:cNvPr id="46" name="Marcador de posición de imagen 45" descr="Niños">
            <a:extLst>
              <a:ext uri="{FF2B5EF4-FFF2-40B4-BE49-F238E27FC236}">
                <a16:creationId xmlns:a16="http://schemas.microsoft.com/office/drawing/2014/main" id="{1913B98A-AD36-49C1-89B8-1FBF133C3441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9649" y="2571920"/>
            <a:ext cx="968750" cy="968750"/>
          </a:xfrm>
        </p:spPr>
      </p:pic>
      <p:pic>
        <p:nvPicPr>
          <p:cNvPr id="50" name="Marcador de posición de imagen 49" descr="Corazón con pulso">
            <a:extLst>
              <a:ext uri="{FF2B5EF4-FFF2-40B4-BE49-F238E27FC236}">
                <a16:creationId xmlns:a16="http://schemas.microsoft.com/office/drawing/2014/main" id="{D443C13B-1DB2-4CE7-A6D4-6BF2B068CCA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" r="128"/>
          <a:stretch>
            <a:fillRect/>
          </a:stretch>
        </p:blipFill>
        <p:spPr>
          <a:xfrm>
            <a:off x="3501910" y="2622092"/>
            <a:ext cx="868406" cy="868406"/>
          </a:xfrm>
        </p:spPr>
      </p:pic>
      <p:pic>
        <p:nvPicPr>
          <p:cNvPr id="52" name="Marcador de posición de imagen 51" descr="Engranaje único">
            <a:extLst>
              <a:ext uri="{FF2B5EF4-FFF2-40B4-BE49-F238E27FC236}">
                <a16:creationId xmlns:a16="http://schemas.microsoft.com/office/drawing/2014/main" id="{BBE87D33-1BDA-40E4-896C-901F7380AD83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51171" y="2467416"/>
            <a:ext cx="621792" cy="621792"/>
          </a:xfrm>
        </p:spPr>
      </p:pic>
      <p:pic>
        <p:nvPicPr>
          <p:cNvPr id="54" name="Marcador de posición de imagen 53" descr="Documento">
            <a:extLst>
              <a:ext uri="{FF2B5EF4-FFF2-40B4-BE49-F238E27FC236}">
                <a16:creationId xmlns:a16="http://schemas.microsoft.com/office/drawing/2014/main" id="{0ED37B2A-9DDE-4B14-BFD0-64E26619C044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668566" y="2703865"/>
            <a:ext cx="770685" cy="770685"/>
          </a:xfrm>
        </p:spPr>
      </p:pic>
      <p:pic>
        <p:nvPicPr>
          <p:cNvPr id="58" name="Gráfico 57" descr="Mano abierta con planta">
            <a:extLst>
              <a:ext uri="{FF2B5EF4-FFF2-40B4-BE49-F238E27FC236}">
                <a16:creationId xmlns:a16="http://schemas.microsoft.com/office/drawing/2014/main" id="{EA7DB41E-2EB0-4CE5-9837-09D7BE7F99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5146" y="2560150"/>
            <a:ext cx="914400" cy="914400"/>
          </a:xfrm>
          <a:prstGeom prst="rect">
            <a:avLst/>
          </a:prstGeom>
        </p:spPr>
      </p:pic>
      <p:pic>
        <p:nvPicPr>
          <p:cNvPr id="62" name="Gráfico 61" descr="Cabeza con engranajes">
            <a:extLst>
              <a:ext uri="{FF2B5EF4-FFF2-40B4-BE49-F238E27FC236}">
                <a16:creationId xmlns:a16="http://schemas.microsoft.com/office/drawing/2014/main" id="{2B4EA604-9FE6-4695-B77E-8FA69D7AAC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0793" y="2576097"/>
            <a:ext cx="931557" cy="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3" grpId="0" build="p"/>
      <p:bldP spid="16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6F881AC-692B-4281-B353-34A90982D571}"/>
              </a:ext>
            </a:extLst>
          </p:cNvPr>
          <p:cNvSpPr/>
          <p:nvPr/>
        </p:nvSpPr>
        <p:spPr>
          <a:xfrm>
            <a:off x="817091" y="1502229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0D5AFEB-D632-44E3-8443-DE51F1DD04E6}"/>
              </a:ext>
            </a:extLst>
          </p:cNvPr>
          <p:cNvSpPr/>
          <p:nvPr/>
        </p:nvSpPr>
        <p:spPr>
          <a:xfrm>
            <a:off x="2614751" y="363147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9D4FCFA-72C5-4EFA-9799-94E0FBA0A562}"/>
              </a:ext>
            </a:extLst>
          </p:cNvPr>
          <p:cNvSpPr/>
          <p:nvPr/>
        </p:nvSpPr>
        <p:spPr>
          <a:xfrm>
            <a:off x="4639492" y="150222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AAB3AAC-B4EA-4667-8B06-6E5CF52E6107}"/>
              </a:ext>
            </a:extLst>
          </p:cNvPr>
          <p:cNvSpPr/>
          <p:nvPr/>
        </p:nvSpPr>
        <p:spPr>
          <a:xfrm>
            <a:off x="6985789" y="3631479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78D2D5-34DF-4942-BF21-C476FD62F261}"/>
              </a:ext>
            </a:extLst>
          </p:cNvPr>
          <p:cNvSpPr/>
          <p:nvPr/>
        </p:nvSpPr>
        <p:spPr>
          <a:xfrm>
            <a:off x="8906027" y="1502228"/>
            <a:ext cx="2358146" cy="1789614"/>
          </a:xfrm>
          <a:prstGeom prst="ellipse">
            <a:avLst/>
          </a:prstGeom>
          <a:solidFill>
            <a:srgbClr val="C2E18F"/>
          </a:solidFill>
          <a:ln/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lt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987D44-47E0-4411-8460-34C4DBA582A1}"/>
              </a:ext>
            </a:extLst>
          </p:cNvPr>
          <p:cNvSpPr/>
          <p:nvPr/>
        </p:nvSpPr>
        <p:spPr>
          <a:xfrm>
            <a:off x="931423" y="2071986"/>
            <a:ext cx="21357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Honestidad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B80498-0819-4788-95B9-E8363C8C8585}"/>
              </a:ext>
            </a:extLst>
          </p:cNvPr>
          <p:cNvSpPr/>
          <p:nvPr/>
        </p:nvSpPr>
        <p:spPr>
          <a:xfrm>
            <a:off x="3011651" y="4201239"/>
            <a:ext cx="1563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Respeto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5069827-5ABF-4145-88F3-2347857CFAEA}"/>
              </a:ext>
            </a:extLst>
          </p:cNvPr>
          <p:cNvSpPr/>
          <p:nvPr/>
        </p:nvSpPr>
        <p:spPr>
          <a:xfrm>
            <a:off x="4642608" y="2071985"/>
            <a:ext cx="2358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Compromiso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F32DE48-C092-429A-B515-0C9D49EB1C3F}"/>
              </a:ext>
            </a:extLst>
          </p:cNvPr>
          <p:cNvSpPr/>
          <p:nvPr/>
        </p:nvSpPr>
        <p:spPr>
          <a:xfrm>
            <a:off x="7249906" y="4190915"/>
            <a:ext cx="18361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Diligencia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86DAC3-0967-4167-9DCF-C9087FF41D8F}"/>
              </a:ext>
            </a:extLst>
          </p:cNvPr>
          <p:cNvSpPr/>
          <p:nvPr/>
        </p:nvSpPr>
        <p:spPr>
          <a:xfrm>
            <a:off x="9413543" y="2071984"/>
            <a:ext cx="14175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Justicia</a:t>
            </a:r>
            <a:endParaRPr lang="es-ES" sz="4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912C30C-20EB-4551-B43F-F05B563A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VALORES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1531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3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0335" y="2634919"/>
            <a:ext cx="2339179" cy="475080"/>
          </a:xfrm>
        </p:spPr>
        <p:txBody>
          <a:bodyPr rtlCol="0"/>
          <a:lstStyle/>
          <a:p>
            <a:pPr algn="ctr" rtl="0"/>
            <a:r>
              <a:rPr lang="es-ES" sz="1800" dirty="0"/>
              <a:t>Derechos de los usuarios de SGSSS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300474" y="2496886"/>
            <a:ext cx="1742054" cy="395805"/>
          </a:xfrm>
        </p:spPr>
        <p:txBody>
          <a:bodyPr rtlCol="0"/>
          <a:lstStyle/>
          <a:p>
            <a:pPr algn="ctr" rtl="0"/>
            <a:r>
              <a:rPr lang="es-ES" sz="1800" dirty="0"/>
              <a:t>El sector Salud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31778" y="2405926"/>
            <a:ext cx="2141114" cy="633430"/>
          </a:xfrm>
        </p:spPr>
        <p:txBody>
          <a:bodyPr rtlCol="0"/>
          <a:lstStyle/>
          <a:p>
            <a:pPr algn="ctr" rtl="0"/>
            <a:r>
              <a:rPr lang="es-ES" sz="1800" dirty="0"/>
              <a:t>Funciones Jurisdiccionales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" y="340039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OBJETIVOS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A8188BD-9790-419B-BFA6-23B43A7B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6298203-4AF1-48AE-A76A-BB9AE0EB1FBF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tretch>
            <a:fillRect/>
          </a:stretch>
        </p:blipFill>
        <p:spPr>
          <a:xfrm>
            <a:off x="9032438" y="887456"/>
            <a:ext cx="1452563" cy="1452563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B6C1947A-7056-48A0-8919-534E61DD768A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/>
          <a:stretch>
            <a:fillRect/>
          </a:stretch>
        </p:blipFill>
        <p:spPr>
          <a:xfrm>
            <a:off x="5434043" y="935628"/>
            <a:ext cx="1476375" cy="1476375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E248E88-BA09-4F0C-9781-48008900BA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6129" r="6129"/>
          <a:stretch>
            <a:fillRect/>
          </a:stretch>
        </p:blipFill>
        <p:spPr>
          <a:xfrm>
            <a:off x="2131738" y="939610"/>
            <a:ext cx="1476375" cy="1476375"/>
          </a:xfr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119E96-7A62-4EEF-B35C-F370BC5C651F}"/>
              </a:ext>
            </a:extLst>
          </p:cNvPr>
          <p:cNvCxnSpPr/>
          <p:nvPr/>
        </p:nvCxnSpPr>
        <p:spPr>
          <a:xfrm>
            <a:off x="4118994" y="1677798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Marcador de texto 5">
            <a:extLst>
              <a:ext uri="{FF2B5EF4-FFF2-40B4-BE49-F238E27FC236}">
                <a16:creationId xmlns:a16="http://schemas.microsoft.com/office/drawing/2014/main" id="{EFBB5049-D37E-46E0-A3C0-7A36A2F3DCFB}"/>
              </a:ext>
            </a:extLst>
          </p:cNvPr>
          <p:cNvSpPr txBox="1">
            <a:spLocks/>
          </p:cNvSpPr>
          <p:nvPr/>
        </p:nvSpPr>
        <p:spPr>
          <a:xfrm>
            <a:off x="3764137" y="1362655"/>
            <a:ext cx="1476375" cy="2614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En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B092D-D7F2-4938-ACB7-C72440474F95}"/>
              </a:ext>
            </a:extLst>
          </p:cNvPr>
          <p:cNvCxnSpPr>
            <a:cxnSpLocks/>
          </p:cNvCxnSpPr>
          <p:nvPr/>
        </p:nvCxnSpPr>
        <p:spPr>
          <a:xfrm flipV="1">
            <a:off x="7266719" y="1581537"/>
            <a:ext cx="1378658" cy="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Marcador de texto 5">
            <a:extLst>
              <a:ext uri="{FF2B5EF4-FFF2-40B4-BE49-F238E27FC236}">
                <a16:creationId xmlns:a16="http://schemas.microsoft.com/office/drawing/2014/main" id="{A99C07D5-6EE7-4FB6-9179-33D4EEA06C13}"/>
              </a:ext>
            </a:extLst>
          </p:cNvPr>
          <p:cNvSpPr txBox="1">
            <a:spLocks/>
          </p:cNvSpPr>
          <p:nvPr/>
        </p:nvSpPr>
        <p:spPr>
          <a:xfrm>
            <a:off x="6468357" y="1278739"/>
            <a:ext cx="2830441" cy="2614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A </a:t>
            </a:r>
            <a:r>
              <a:rPr lang="es-ES" sz="2000" i="1" dirty="0" err="1"/>
              <a:t>trav</a:t>
            </a:r>
            <a:r>
              <a:rPr lang="en-US" sz="2000" i="1" dirty="0"/>
              <a:t>é</a:t>
            </a:r>
            <a:r>
              <a:rPr lang="es-ES" sz="2000" i="1" dirty="0"/>
              <a:t>s de</a:t>
            </a:r>
          </a:p>
        </p:txBody>
      </p:sp>
      <p:pic>
        <p:nvPicPr>
          <p:cNvPr id="62" name="Picture Placeholder 23">
            <a:extLst>
              <a:ext uri="{FF2B5EF4-FFF2-40B4-BE49-F238E27FC236}">
                <a16:creationId xmlns:a16="http://schemas.microsoft.com/office/drawing/2014/main" id="{3AC9AFCA-04A9-494A-944B-1F74F381C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653" y="3884770"/>
            <a:ext cx="1476375" cy="1476375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64" name="Marcador de texto 5">
            <a:extLst>
              <a:ext uri="{FF2B5EF4-FFF2-40B4-BE49-F238E27FC236}">
                <a16:creationId xmlns:a16="http://schemas.microsoft.com/office/drawing/2014/main" id="{C0951A8F-36F3-40FC-B1D0-FA57F11A5507}"/>
              </a:ext>
            </a:extLst>
          </p:cNvPr>
          <p:cNvSpPr txBox="1">
            <a:spLocks/>
          </p:cNvSpPr>
          <p:nvPr/>
        </p:nvSpPr>
        <p:spPr>
          <a:xfrm>
            <a:off x="5125607" y="5487538"/>
            <a:ext cx="2830441" cy="3221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/>
              <a:t>Mejorar la atención</a:t>
            </a:r>
          </a:p>
        </p:txBody>
      </p:sp>
      <p:sp>
        <p:nvSpPr>
          <p:cNvPr id="65" name="Marcador de texto 9">
            <a:extLst>
              <a:ext uri="{FF2B5EF4-FFF2-40B4-BE49-F238E27FC236}">
                <a16:creationId xmlns:a16="http://schemas.microsoft.com/office/drawing/2014/main" id="{7AD304FC-39D1-43B5-90C8-2298D9B481CA}"/>
              </a:ext>
            </a:extLst>
          </p:cNvPr>
          <p:cNvSpPr txBox="1">
            <a:spLocks/>
          </p:cNvSpPr>
          <p:nvPr/>
        </p:nvSpPr>
        <p:spPr>
          <a:xfrm>
            <a:off x="1700335" y="5470743"/>
            <a:ext cx="2927980" cy="4750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dirty="0"/>
              <a:t>Promueve la participación de los ciudadanos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B66925-7281-4F9F-99CA-ADA6F2587D91}"/>
              </a:ext>
            </a:extLst>
          </p:cNvPr>
          <p:cNvCxnSpPr/>
          <p:nvPr/>
        </p:nvCxnSpPr>
        <p:spPr>
          <a:xfrm>
            <a:off x="1006890" y="1711227"/>
            <a:ext cx="897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Marcador de texto 5">
            <a:extLst>
              <a:ext uri="{FF2B5EF4-FFF2-40B4-BE49-F238E27FC236}">
                <a16:creationId xmlns:a16="http://schemas.microsoft.com/office/drawing/2014/main" id="{49A82B0E-3FEC-450A-9E9C-1C3946D6471E}"/>
              </a:ext>
            </a:extLst>
          </p:cNvPr>
          <p:cNvSpPr txBox="1">
            <a:spLocks/>
          </p:cNvSpPr>
          <p:nvPr/>
        </p:nvSpPr>
        <p:spPr>
          <a:xfrm>
            <a:off x="652033" y="990973"/>
            <a:ext cx="1476375" cy="66652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i="1" dirty="0"/>
              <a:t>Protege y promueve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15E4B6-D936-4B16-9AF4-903076E997D8}"/>
              </a:ext>
            </a:extLst>
          </p:cNvPr>
          <p:cNvCxnSpPr/>
          <p:nvPr/>
        </p:nvCxnSpPr>
        <p:spPr>
          <a:xfrm flipV="1">
            <a:off x="2961314" y="3196206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7E7FEC-2FB7-4FA9-955F-C141CBDE143B}"/>
              </a:ext>
            </a:extLst>
          </p:cNvPr>
          <p:cNvCxnSpPr/>
          <p:nvPr/>
        </p:nvCxnSpPr>
        <p:spPr>
          <a:xfrm flipV="1">
            <a:off x="6189677" y="310999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1" name="Picture Placeholder 23">
            <a:extLst>
              <a:ext uri="{FF2B5EF4-FFF2-40B4-BE49-F238E27FC236}">
                <a16:creationId xmlns:a16="http://schemas.microsoft.com/office/drawing/2014/main" id="{D79EBB0E-69E0-4979-9A9B-1B2875C8E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126" y="3880527"/>
            <a:ext cx="1476375" cy="1476375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D599E3D-DED7-4A27-B09A-772EE0253B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5613" y="4132047"/>
            <a:ext cx="851401" cy="8941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185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BD1348-E6B9-4405-A04B-65E0BBE96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80144"/>
              </p:ext>
            </p:extLst>
          </p:nvPr>
        </p:nvGraphicFramePr>
        <p:xfrm>
          <a:off x="847377" y="609446"/>
          <a:ext cx="10249248" cy="5907659"/>
        </p:xfrm>
        <a:graphic>
          <a:graphicData uri="http://schemas.openxmlformats.org/drawingml/2006/table">
            <a:tbl>
              <a:tblPr firstRow="1" firstCol="1" bandRow="1"/>
              <a:tblGrid>
                <a:gridCol w="1745444">
                  <a:extLst>
                    <a:ext uri="{9D8B030D-6E8A-4147-A177-3AD203B41FA5}">
                      <a16:colId xmlns:a16="http://schemas.microsoft.com/office/drawing/2014/main" val="1613395421"/>
                    </a:ext>
                  </a:extLst>
                </a:gridCol>
                <a:gridCol w="2407804">
                  <a:extLst>
                    <a:ext uri="{9D8B030D-6E8A-4147-A177-3AD203B41FA5}">
                      <a16:colId xmlns:a16="http://schemas.microsoft.com/office/drawing/2014/main" val="3525811529"/>
                    </a:ext>
                  </a:extLst>
                </a:gridCol>
                <a:gridCol w="971376">
                  <a:extLst>
                    <a:ext uri="{9D8B030D-6E8A-4147-A177-3AD203B41FA5}">
                      <a16:colId xmlns:a16="http://schemas.microsoft.com/office/drawing/2014/main" val="471480990"/>
                    </a:ext>
                  </a:extLst>
                </a:gridCol>
                <a:gridCol w="1075145">
                  <a:extLst>
                    <a:ext uri="{9D8B030D-6E8A-4147-A177-3AD203B41FA5}">
                      <a16:colId xmlns:a16="http://schemas.microsoft.com/office/drawing/2014/main" val="3408000651"/>
                    </a:ext>
                  </a:extLst>
                </a:gridCol>
                <a:gridCol w="2039704">
                  <a:extLst>
                    <a:ext uri="{9D8B030D-6E8A-4147-A177-3AD203B41FA5}">
                      <a16:colId xmlns:a16="http://schemas.microsoft.com/office/drawing/2014/main" val="1114230337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616804915"/>
                    </a:ext>
                  </a:extLst>
                </a:gridCol>
              </a:tblGrid>
              <a:tr h="2930977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•Direcciones Territoriales de Salud.</a:t>
                      </a: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•Superintendencia del Subsidio Familiar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•Superintendencia de la Economía Solidaria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•Superintendencia Financiera.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•Contaduría General de la Nación.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•Ministerio de Salud y Protección Social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•Defensoría del Pueblo.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Actividades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Proteger el cumplimiento de los derechos y deberes de los usuarios en el sector salud a través de las funciones jurisdiccionales y de conciliación.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Promover la participación de los ciudadanos para la defensa de sus derechos.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 mejorar la atención en la salud.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Inspeccionar, vigilar y controlar todas las entidades que afectan al sector salud.</a:t>
                      </a:r>
                      <a:endParaRPr lang="es-E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Propuesta de Valor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Proteger los derechos de los usuarios del Sistema General de Seguridad Social en Salud mediante la inspección, vigilancia, control y el ejercicio de la función jurisdiccional y de conciliación, de manera transparente y oportuna.</a:t>
                      </a: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Relación con clientes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Denuncie Entidades del Sector: </a:t>
                      </a:r>
                      <a:r>
                        <a:rPr lang="es-E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anticorrupcion-vigilados@supersalud.gov.co</a:t>
                      </a:r>
                      <a:r>
                        <a:rPr lang="es-E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Denuncie Funcionarios de Supersalud – </a:t>
                      </a:r>
                      <a:r>
                        <a:rPr lang="es-ES" sz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Página Web</a:t>
                      </a:r>
                      <a:endParaRPr lang="en-US" sz="12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Presencial en el Centro de Atención al Ciudadano.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Segmento de Clientes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del Sistema de gestión y seguridad social de salud.</a:t>
                      </a:r>
                    </a:p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Usuarios afiliados o vinculados a un plan de beneficios de salud.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568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s-E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Canales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Página web (PQRD).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Chat.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Videollamada.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Ruta del consumidor.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Correo Electrónico.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Llamada en línea.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14441"/>
                  </a:ext>
                </a:extLst>
              </a:tr>
              <a:tr h="100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 Clave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Infraestructura TI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 humanos.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Activos financieros.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Leyes.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Infraestructura física.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Documentos y registros.</a:t>
                      </a:r>
                    </a:p>
                  </a:txBody>
                  <a:tcPr marT="91440" marB="91440"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Canales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Página web (PQRD).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Chat.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Videollamada.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Ruta del consumidor.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Correo Electrónico.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Llamada en línea.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5813857"/>
                  </a:ext>
                </a:extLst>
              </a:tr>
              <a:tr h="965397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Estructura de Costos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Infraestructura TI.                                                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Personal.                                                               </a:t>
                      </a: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Fuente de Ingresos</a:t>
                      </a:r>
                      <a:endParaRPr lang="en-US" sz="1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Impuestos.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Ingreso recibido de lo pagos de los servicios de Salud por usuarios.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02372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E5ABE01-79CC-4131-AA56-9D35F906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166813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BUSINESS MODEL CANVAS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4604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xfrm>
            <a:off x="11728948" y="6385422"/>
            <a:ext cx="288000" cy="288000"/>
          </a:xfrm>
        </p:spPr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EEB0E4C-E9AB-4186-812D-34206D98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" y="340039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DIAGRAMA DE PROCESOS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0E938E-379A-4096-9AFC-B1D25804E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733882"/>
            <a:ext cx="6026726" cy="5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C592E3C7-C5F5-487D-BD26-C4DBC1741AC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B87CCA-9BF7-4835-92D3-D241045813AB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E4F2DE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9A213C46-3405-4A67-8647-A4E3FBAE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B2A4AC-A145-4C1A-B42D-287F1718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45" y="412583"/>
            <a:ext cx="4377297" cy="610537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EEB0E4C-E9AB-4186-812D-34206D98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" y="340039"/>
            <a:ext cx="11329200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ORGANIGRAMA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3836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F787C-18D8-47FF-9022-C62B1F4AB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es-ES" noProof="0" smtClean="0"/>
              <a:pPr algn="ctr" rtl="0"/>
              <a:t>9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31615C-AE32-4D03-BB56-44D9F0A6135A}"/>
              </a:ext>
            </a:extLst>
          </p:cNvPr>
          <p:cNvSpPr txBox="1"/>
          <p:nvPr/>
        </p:nvSpPr>
        <p:spPr>
          <a:xfrm>
            <a:off x="10763793" y="6385421"/>
            <a:ext cx="882595" cy="3279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8ABFD5-67FB-4CC2-9128-14B7BF2F09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7" y="5926131"/>
            <a:ext cx="634839" cy="6348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7B4141-DB53-4934-8C5B-C15A23B1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61" y="5926130"/>
            <a:ext cx="634839" cy="6348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3ADACA-155E-4187-93B2-B5A83E30F0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65" y="5926130"/>
            <a:ext cx="634839" cy="6348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55C4B8-2E81-44E4-8418-9886AD75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69" y="5926131"/>
            <a:ext cx="634839" cy="63483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CC98D3-9C1A-4C9F-AB1F-1B6C695002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73" y="5926130"/>
            <a:ext cx="634839" cy="6348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6F3F85-47B4-4B3D-82CE-A30EFC29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77" y="5926130"/>
            <a:ext cx="634839" cy="6348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36D7EC8-9AE3-4A9D-9004-5C60B0C2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7" y="4391092"/>
            <a:ext cx="634839" cy="63483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7882ED2-BF53-4036-AAA7-2AD5C4CF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60" y="4391092"/>
            <a:ext cx="634839" cy="6348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679BEE-9385-4EDD-A1CA-67C790CC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63" y="4391091"/>
            <a:ext cx="634839" cy="63483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AEF3A6-DC15-4743-B2D9-0911276B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66" y="4391091"/>
            <a:ext cx="634839" cy="6348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9071C40-F82C-4EBE-BC4D-13C7D190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69" y="4391091"/>
            <a:ext cx="634839" cy="63483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E32ECE1-54DB-4E37-B965-DB301D0EE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372" y="4391090"/>
            <a:ext cx="634839" cy="6348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C50B177-5037-4D12-BC80-8D26CA86C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32" y="2864845"/>
            <a:ext cx="1149531" cy="84062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FF1457-5AF4-4D59-91BF-48B84C42B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5" y="2885551"/>
            <a:ext cx="1149531" cy="84062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672DDFD-2005-4CBC-A584-08991C8C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20" y="2885551"/>
            <a:ext cx="1149531" cy="84062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5F8F4B6-961A-4579-978A-E405811F0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32" y="1734202"/>
            <a:ext cx="1149531" cy="6213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C62EF8F-CCA3-4328-B6C1-00AE1A1B4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5" y="1734202"/>
            <a:ext cx="1149531" cy="62136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B512502-3832-43FC-970C-2C8BBBF66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18" y="1734202"/>
            <a:ext cx="1149531" cy="621368"/>
          </a:xfrm>
          <a:prstGeom prst="rect">
            <a:avLst/>
          </a:prstGeom>
        </p:spPr>
      </p:pic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53F1B67-3820-4716-88CF-C09D65C8BD24}"/>
              </a:ext>
            </a:extLst>
          </p:cNvPr>
          <p:cNvSpPr/>
          <p:nvPr/>
        </p:nvSpPr>
        <p:spPr>
          <a:xfrm>
            <a:off x="3802990" y="842325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Área 1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7147241-5FFE-4949-AE50-7DBB136BBC75}"/>
              </a:ext>
            </a:extLst>
          </p:cNvPr>
          <p:cNvSpPr/>
          <p:nvPr/>
        </p:nvSpPr>
        <p:spPr>
          <a:xfrm>
            <a:off x="5972404" y="834001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Área 2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51D32C1-E952-49B0-85B4-1A8C476AF023}"/>
              </a:ext>
            </a:extLst>
          </p:cNvPr>
          <p:cNvSpPr/>
          <p:nvPr/>
        </p:nvSpPr>
        <p:spPr>
          <a:xfrm>
            <a:off x="8155217" y="835531"/>
            <a:ext cx="1433732" cy="366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Área 3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78C6B19-5CBF-4A0E-8C81-9836E2923468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832777" y="5025931"/>
            <a:ext cx="0" cy="9002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ACE246-6944-4026-A3A8-278ED725E52B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3832777" y="5025931"/>
            <a:ext cx="1109003" cy="9002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A0444C5-B39C-4682-9F50-BFFFB0480041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4941780" y="5025931"/>
            <a:ext cx="1" cy="9001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289C8FF-76F0-4FFC-8199-38920F312585}"/>
              </a:ext>
            </a:extLst>
          </p:cNvPr>
          <p:cNvCxnSpPr>
            <a:stCxn id="14" idx="2"/>
            <a:endCxn id="7" idx="0"/>
          </p:cNvCxnSpPr>
          <p:nvPr/>
        </p:nvCxnSpPr>
        <p:spPr>
          <a:xfrm flipH="1">
            <a:off x="4941781" y="5025930"/>
            <a:ext cx="1109002" cy="9002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C236F8B-5C28-4981-96BF-E7ACE276A073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6050783" y="5025930"/>
            <a:ext cx="2" cy="9002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5995F0E-C871-4E74-B2F6-54A9395C27B8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050783" y="5025930"/>
            <a:ext cx="3327014" cy="9002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4CCD161-F805-4D91-BB33-CDA26D9E721F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7159786" y="5025930"/>
            <a:ext cx="3" cy="9002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AA60CB0-0C59-423C-8188-8B63A20FF8B7}"/>
              </a:ext>
            </a:extLst>
          </p:cNvPr>
          <p:cNvCxnSpPr>
            <a:stCxn id="16" idx="2"/>
            <a:endCxn id="9" idx="0"/>
          </p:cNvCxnSpPr>
          <p:nvPr/>
        </p:nvCxnSpPr>
        <p:spPr>
          <a:xfrm flipH="1">
            <a:off x="7159789" y="5025930"/>
            <a:ext cx="1109000" cy="9002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51F8A49-8268-4B34-878F-1E39E4E6B860}"/>
              </a:ext>
            </a:extLst>
          </p:cNvPr>
          <p:cNvCxnSpPr>
            <a:stCxn id="17" idx="2"/>
          </p:cNvCxnSpPr>
          <p:nvPr/>
        </p:nvCxnSpPr>
        <p:spPr>
          <a:xfrm flipH="1">
            <a:off x="7318495" y="5025929"/>
            <a:ext cx="2059297" cy="9002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70DC4F1-F4BF-46E0-B921-C0CF27ADBBA4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6050783" y="5025930"/>
            <a:ext cx="1109006" cy="90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65076-C4A1-4D19-8B2D-876346C8102A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>
            <a:off x="4517798" y="3705472"/>
            <a:ext cx="1532985" cy="685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B3C5D96-7047-4F1C-A2DF-0A9C60F6D3C1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4517798" y="3705472"/>
            <a:ext cx="423982" cy="6856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16C3787-A942-4078-BED1-A67D54938891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flipH="1">
            <a:off x="3832777" y="3705472"/>
            <a:ext cx="685021" cy="6856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93F969E-0DA0-4899-A853-5CBBC075C81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6050783" y="3726178"/>
            <a:ext cx="644158" cy="664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A5CA69C-E4F4-43E7-9EAF-3CC9E9D3DF95}"/>
              </a:ext>
            </a:extLst>
          </p:cNvPr>
          <p:cNvCxnSpPr>
            <a:stCxn id="19" idx="2"/>
            <a:endCxn id="15" idx="0"/>
          </p:cNvCxnSpPr>
          <p:nvPr/>
        </p:nvCxnSpPr>
        <p:spPr>
          <a:xfrm>
            <a:off x="6694941" y="3726178"/>
            <a:ext cx="464845" cy="664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1A399B2-2082-486F-9825-111F0164C697}"/>
              </a:ext>
            </a:extLst>
          </p:cNvPr>
          <p:cNvCxnSpPr>
            <a:stCxn id="20" idx="2"/>
            <a:endCxn id="15" idx="0"/>
          </p:cNvCxnSpPr>
          <p:nvPr/>
        </p:nvCxnSpPr>
        <p:spPr>
          <a:xfrm flipH="1">
            <a:off x="7159786" y="3726178"/>
            <a:ext cx="1712300" cy="664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3B487DD-1C83-4FB9-ACF8-44327559DF0E}"/>
              </a:ext>
            </a:extLst>
          </p:cNvPr>
          <p:cNvCxnSpPr>
            <a:stCxn id="20" idx="2"/>
            <a:endCxn id="16" idx="0"/>
          </p:cNvCxnSpPr>
          <p:nvPr/>
        </p:nvCxnSpPr>
        <p:spPr>
          <a:xfrm flipH="1">
            <a:off x="8268789" y="3726178"/>
            <a:ext cx="603297" cy="6649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17E4659-7675-43B9-8063-98279029DDE3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>
            <a:off x="8872086" y="3726178"/>
            <a:ext cx="505706" cy="664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DAAB39-E5F3-4D80-B9C9-F446A2072FE7}"/>
              </a:ext>
            </a:extLst>
          </p:cNvPr>
          <p:cNvCxnSpPr>
            <a:stCxn id="21" idx="2"/>
            <a:endCxn id="18" idx="0"/>
          </p:cNvCxnSpPr>
          <p:nvPr/>
        </p:nvCxnSpPr>
        <p:spPr>
          <a:xfrm>
            <a:off x="4517798" y="2355570"/>
            <a:ext cx="0" cy="5092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E519B63-A39F-4594-8A25-58ACDD18CA1F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517798" y="2355570"/>
            <a:ext cx="2177143" cy="5299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52FC0D0-BEE5-4537-9568-4C5DB0808C98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6694941" y="2355570"/>
            <a:ext cx="0" cy="5299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C9C1843-0392-4291-A868-9B46E384C8B2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4517798" y="1208370"/>
            <a:ext cx="2058" cy="5258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B570DED-4E3A-4A20-B67E-496964DDC65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692076" y="1200046"/>
            <a:ext cx="59" cy="5341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BD71795-B8DB-4D22-9060-C510B732D266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8872083" y="1201576"/>
            <a:ext cx="1" cy="53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CFA3BB6-D09D-433E-BB8F-D3EAE3FB41FD}"/>
              </a:ext>
            </a:extLst>
          </p:cNvPr>
          <p:cNvCxnSpPr/>
          <p:nvPr/>
        </p:nvCxnSpPr>
        <p:spPr>
          <a:xfrm>
            <a:off x="2832690" y="5476029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370482-BB4C-444A-BC10-C18D62821A4A}"/>
              </a:ext>
            </a:extLst>
          </p:cNvPr>
          <p:cNvCxnSpPr/>
          <p:nvPr/>
        </p:nvCxnSpPr>
        <p:spPr>
          <a:xfrm>
            <a:off x="2832690" y="4058634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91050AB-7E85-448A-ABC8-D552DFEED4D9}"/>
              </a:ext>
            </a:extLst>
          </p:cNvPr>
          <p:cNvCxnSpPr/>
          <p:nvPr/>
        </p:nvCxnSpPr>
        <p:spPr>
          <a:xfrm>
            <a:off x="2832690" y="2635227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7A1FAB03-5945-4EC0-A433-60598315EAEA}"/>
              </a:ext>
            </a:extLst>
          </p:cNvPr>
          <p:cNvCxnSpPr/>
          <p:nvPr/>
        </p:nvCxnSpPr>
        <p:spPr>
          <a:xfrm>
            <a:off x="2832690" y="1467124"/>
            <a:ext cx="7367451" cy="0"/>
          </a:xfrm>
          <a:prstGeom prst="line">
            <a:avLst/>
          </a:prstGeom>
          <a:ln w="28575"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66E6626-3551-4A31-BEFF-F42AB3C431A1}"/>
              </a:ext>
            </a:extLst>
          </p:cNvPr>
          <p:cNvSpPr txBox="1"/>
          <p:nvPr/>
        </p:nvSpPr>
        <p:spPr>
          <a:xfrm>
            <a:off x="1669110" y="5920385"/>
            <a:ext cx="116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Bases de Datos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35C4822-75EC-4D45-A136-70E2A819B18A}"/>
              </a:ext>
            </a:extLst>
          </p:cNvPr>
          <p:cNvSpPr txBox="1"/>
          <p:nvPr/>
        </p:nvSpPr>
        <p:spPr>
          <a:xfrm>
            <a:off x="1386818" y="4523843"/>
            <a:ext cx="1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Infraestructura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C8D699C-BDD2-4E51-8E22-B99CCD46365D}"/>
              </a:ext>
            </a:extLst>
          </p:cNvPr>
          <p:cNvSpPr txBox="1"/>
          <p:nvPr/>
        </p:nvSpPr>
        <p:spPr>
          <a:xfrm>
            <a:off x="1580239" y="2961992"/>
            <a:ext cx="134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Sistemas de Información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823D966-3AF5-4B31-A25A-B7504A858407}"/>
              </a:ext>
            </a:extLst>
          </p:cNvPr>
          <p:cNvSpPr txBox="1"/>
          <p:nvPr/>
        </p:nvSpPr>
        <p:spPr>
          <a:xfrm>
            <a:off x="1554912" y="1719707"/>
            <a:ext cx="13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Subprocesos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759B8FB-C761-4092-9883-D6852FD8AA5A}"/>
              </a:ext>
            </a:extLst>
          </p:cNvPr>
          <p:cNvSpPr txBox="1"/>
          <p:nvPr/>
        </p:nvSpPr>
        <p:spPr>
          <a:xfrm>
            <a:off x="1840446" y="834001"/>
            <a:ext cx="81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Áreas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5C892E79-6AFE-49E9-9D66-1ACBEAD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72" y="334155"/>
            <a:ext cx="2171651" cy="432000"/>
          </a:xfrm>
        </p:spPr>
        <p:txBody>
          <a:bodyPr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rtl="0"/>
            <a:r>
              <a:rPr lang="es-ES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ngsana New" panose="02020603050405020304" pitchFamily="18" charset="-34"/>
              </a:rPr>
              <a:t>PROBLEMA</a:t>
            </a:r>
            <a:endParaRPr lang="es-ES" spc="0" dirty="0">
              <a:ln/>
              <a:solidFill>
                <a:srgbClr val="00B050"/>
              </a:solidFill>
              <a:latin typeface="+mn-lt"/>
              <a:cs typeface="Angsana New" panose="02020603050405020304" pitchFamily="18" charset="-34"/>
            </a:endParaRP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E7B0DAA9-9986-4209-B382-E1D3F735F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9397" y="6233419"/>
            <a:ext cx="1346991" cy="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2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A8DA96"/>
      </a:dk2>
      <a:lt2>
        <a:srgbClr val="E3DED1"/>
      </a:lt2>
      <a:accent1>
        <a:srgbClr val="C2E5B5"/>
      </a:accent1>
      <a:accent2>
        <a:srgbClr val="BDDD8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C2E5B5"/>
      </a:hlink>
      <a:folHlink>
        <a:srgbClr val="BA6906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63_TF66835393" id="{E0DB5EC9-88BE-4326-8CDA-183FE8A56833}" vid="{BD83488B-7349-4AD6-9D0F-E5C648D25B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CFEE3-59F5-490C-AC74-047FF9F6A8FC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120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Angsana New</vt:lpstr>
      <vt:lpstr>Arial</vt:lpstr>
      <vt:lpstr>Calibri</vt:lpstr>
      <vt:lpstr>Corbel</vt:lpstr>
      <vt:lpstr>Raavi</vt:lpstr>
      <vt:lpstr>Sagona Book</vt:lpstr>
      <vt:lpstr>Times New Roman</vt:lpstr>
      <vt:lpstr>Tema de Office</vt:lpstr>
      <vt:lpstr>PowerPoint Presentation</vt:lpstr>
      <vt:lpstr>PowerPoint Presentation</vt:lpstr>
      <vt:lpstr>PRINCIPIO​​​S INSTITUCIONALES</vt:lpstr>
      <vt:lpstr>VALORES</vt:lpstr>
      <vt:lpstr>OBJETIVOS</vt:lpstr>
      <vt:lpstr>BUSINESS MODEL CANVAS</vt:lpstr>
      <vt:lpstr>DIAGRAMA DE PROCESOS</vt:lpstr>
      <vt:lpstr>ORGANIGRAMA</vt:lpstr>
      <vt:lpstr>PROBLEMA</vt:lpstr>
      <vt:lpstr>PROBLEMA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2019-10-24T01:22:09Z</dcterms:created>
  <dcterms:modified xsi:type="dcterms:W3CDTF">2019-10-25T17:21:58Z</dcterms:modified>
</cp:coreProperties>
</file>