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3" r:id="rId5"/>
    <p:sldId id="260" r:id="rId6"/>
    <p:sldId id="261" r:id="rId7"/>
    <p:sldId id="292" r:id="rId8"/>
    <p:sldId id="293" r:id="rId9"/>
    <p:sldId id="294" r:id="rId10"/>
    <p:sldId id="291" r:id="rId11"/>
    <p:sldId id="276" r:id="rId12"/>
    <p:sldId id="290" r:id="rId13"/>
    <p:sldId id="286" r:id="rId14"/>
    <p:sldId id="289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18F"/>
    <a:srgbClr val="B3FBA7"/>
    <a:srgbClr val="C5FBA7"/>
    <a:srgbClr val="C5FEB8"/>
    <a:srgbClr val="C7FEBA"/>
    <a:srgbClr val="B9FFDC"/>
    <a:srgbClr val="99FFCC"/>
    <a:srgbClr val="B7FAAC"/>
    <a:srgbClr val="8CF4A5"/>
    <a:srgbClr val="87E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85794" autoAdjust="0"/>
  </p:normalViewPr>
  <p:slideViewPr>
    <p:cSldViewPr snapToGrid="0">
      <p:cViewPr>
        <p:scale>
          <a:sx n="100" d="100"/>
          <a:sy n="100" d="100"/>
        </p:scale>
        <p:origin x="-2250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B41B65-3F75-4276-9707-4AFA855CCDFD}" type="datetime1">
              <a:rPr lang="es-ES" smtClean="0"/>
              <a:t>24/10/2019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816868-EF27-4F29-9C61-917DA3548B9D}" type="datetime1">
              <a:rPr lang="es-ES" noProof="0" smtClean="0"/>
              <a:t>24/10/2019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6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74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56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74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63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05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18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57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57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larg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rtlCol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</a:t>
            </a:r>
            <a:br>
              <a:rPr lang="es-ES" noProof="0"/>
            </a:br>
            <a:r>
              <a:rPr lang="es-ES" noProof="0"/>
              <a:t>Su foto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 de la sección 3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6" name="Flecha: Derecha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9" name="Flecha: Derecha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0" name="Marcador de texto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 del elemento</a:t>
            </a:r>
          </a:p>
        </p:txBody>
      </p:sp>
      <p:sp>
        <p:nvSpPr>
          <p:cNvPr id="41" name="Marcador de texto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Mes, año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39" name="Marcador de texto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43" name="Marcador de texto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texto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47" name="Marcador de texto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47" name="Marcador de posición de imagen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6" name="Marcador de posición de imagen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4" name="Marcador de posición de imagen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3" name="Marcador de posición de imagen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0" name="Marcador de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2" name="Marcador de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9" name="Marcador de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cabezado de sección con imagen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rtlCol="0"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Muchas </a:t>
            </a:r>
            <a:br>
              <a:rPr lang="es-ES" noProof="0"/>
            </a:br>
            <a:r>
              <a:rPr lang="es-ES" noProof="0"/>
              <a:t>gracias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Nombre completo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Sitio web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cabezado de sección con imagen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rma libre: Forma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76" name="Forma libre: Forma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43" name="Forma libre: Forma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3" name="Forma libre: Forma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87" name="Forma libre: Forma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42" name="Forma libre: Forma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74" name="Forma libre: Forma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1" name="Marcador de posición de imagen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59999"/>
            <a:ext cx="4186800" cy="3400227"/>
          </a:xfrm>
        </p:spPr>
        <p:txBody>
          <a:bodyPr rtlCol="0" anchor="b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3" name="Marcador de posición de imagen 2" descr="Marcador de posición de imagen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posición de texto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1" name="Marcador de posición de imagen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2" name="Marcador de posición de imagen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5" name="Marcador de posición de imagen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6" name="Marcador de posición de imagen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4X Opció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3" name="Marcador de posición de imagen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7" name="Marcador de posición de imagen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8" name="Marcador de posición de imagen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27" name="Marcador de texto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78276" y="4362628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su diseño de la pantalla aquí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sección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Encabezado de sección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5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5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/>
              <a:t>2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5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/>
              <a:t>3</a:t>
            </a:r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orma libre: Forma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grpSp>
          <p:nvGrpSpPr>
            <p:cNvPr id="182" name="Grupo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orma libre: Forma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6" name="Forma libre: Forma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7" name="Forma libre: Forma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8" name="Forma libre: Forma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9" name="Forma libre: Forma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90" name="Forma libre: Forma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91" name="Forma libre: Forma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rtlCol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n 49">
            <a:extLst>
              <a:ext uri="{FF2B5EF4-FFF2-40B4-BE49-F238E27FC236}">
                <a16:creationId xmlns:a16="http://schemas.microsoft.com/office/drawing/2014/main" id="{479FAB75-0120-4A7F-B5FB-EDE2D1C1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82" y="992572"/>
            <a:ext cx="7009396" cy="2289663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71A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F424D2A-B2FD-4CAD-AE9C-5F0A71612601}"/>
              </a:ext>
            </a:extLst>
          </p:cNvPr>
          <p:cNvSpPr txBox="1"/>
          <p:nvPr/>
        </p:nvSpPr>
        <p:spPr>
          <a:xfrm>
            <a:off x="1775586" y="4053132"/>
            <a:ext cx="415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Integrantes:</a:t>
            </a:r>
          </a:p>
          <a:p>
            <a:r>
              <a:rPr lang="es-CO" i="1" dirty="0"/>
              <a:t>Amalia Inés Alfonso Campuzano</a:t>
            </a:r>
          </a:p>
          <a:p>
            <a:r>
              <a:rPr lang="es-CO" i="1" dirty="0"/>
              <a:t>Carlos Andrés Medina Rivas</a:t>
            </a:r>
          </a:p>
          <a:p>
            <a:r>
              <a:rPr lang="es-CO" i="1" dirty="0"/>
              <a:t>Daniel Alberto Rosales Castro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35B0284-3F75-4659-AE40-96DCD98B15B8}"/>
              </a:ext>
            </a:extLst>
          </p:cNvPr>
          <p:cNvCxnSpPr/>
          <p:nvPr/>
        </p:nvCxnSpPr>
        <p:spPr>
          <a:xfrm>
            <a:off x="1121482" y="3425927"/>
            <a:ext cx="546219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9C25DE2-3F94-4C79-8365-19DF13C077D4}"/>
              </a:ext>
            </a:extLst>
          </p:cNvPr>
          <p:cNvSpPr txBox="1"/>
          <p:nvPr/>
        </p:nvSpPr>
        <p:spPr>
          <a:xfrm>
            <a:off x="951180" y="3425927"/>
            <a:ext cx="5802797" cy="4154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CO" sz="2100" b="1" i="1" dirty="0">
                <a:ln/>
                <a:solidFill>
                  <a:schemeClr val="accent4"/>
                </a:solidFill>
                <a:cs typeface="Arial" panose="020B0604020202020204" pitchFamily="34" charset="0"/>
              </a:rPr>
              <a:t>Arquitectura Empresarial y Transformación Digital</a:t>
            </a:r>
          </a:p>
        </p:txBody>
      </p:sp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1F787C-18D8-47FF-9022-C62B1F4AB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10</a:t>
            </a:fld>
            <a:endParaRPr lang="es-ES" noProof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31615C-AE32-4D03-BB56-44D9F0A6135A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95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B3ABBAA5-73F8-4BB1-8A68-9E054776183B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pPr rtl="0"/>
            <a:fld id="{B67B645E-C5E5-4727-B977-D372A0AA71D9}" type="slidenum">
              <a:rPr lang="es-ES" noProof="0" smtClean="0"/>
              <a:pPr rtl="0"/>
              <a:t>11</a:t>
            </a:fld>
            <a:endParaRPr lang="es-ES" noProof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001E802-9353-43DF-BB9D-B7E57482F543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54056FC-30C2-4911-A5BC-D6D6AF25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5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número de diapositiva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</p:spPr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7ABB9F8-F120-4693-8605-9D8569F9D51F}"/>
              </a:ext>
            </a:extLst>
          </p:cNvPr>
          <p:cNvSpPr txBox="1"/>
          <p:nvPr/>
        </p:nvSpPr>
        <p:spPr>
          <a:xfrm>
            <a:off x="6592440" y="2904931"/>
            <a:ext cx="559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agona Book" panose="020B0604020202020204" pitchFamily="18" charset="0"/>
                <a:cs typeface="Raavi" panose="020B0502040204020203" pitchFamily="34" charset="0"/>
              </a:rPr>
              <a:t>Sobre la organización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BB9FE84-12DB-45BC-9400-469F82CCA9C9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CO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8AD289D-616B-456A-B822-31621390B9EE}"/>
              </a:ext>
            </a:extLst>
          </p:cNvPr>
          <p:cNvSpPr txBox="1"/>
          <p:nvPr/>
        </p:nvSpPr>
        <p:spPr>
          <a:xfrm>
            <a:off x="10554789" y="6191794"/>
            <a:ext cx="1071154" cy="574766"/>
          </a:xfrm>
          <a:prstGeom prst="rect">
            <a:avLst/>
          </a:prstGeom>
          <a:solidFill>
            <a:srgbClr val="BBE2AD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DFB1CCF-9188-40FE-A390-037DC6ED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800" y="1281330"/>
            <a:ext cx="4449148" cy="1453343"/>
          </a:xfrm>
          <a:prstGeom prst="rect">
            <a:avLst/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EF54FF8-4D83-4A13-BDB1-F56047912CFD}"/>
              </a:ext>
            </a:extLst>
          </p:cNvPr>
          <p:cNvCxnSpPr>
            <a:cxnSpLocks/>
          </p:cNvCxnSpPr>
          <p:nvPr/>
        </p:nvCxnSpPr>
        <p:spPr>
          <a:xfrm>
            <a:off x="7247081" y="2875696"/>
            <a:ext cx="437886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A9DEB0B-FAE8-4E8C-85F3-9DA3A01D2258}"/>
              </a:ext>
            </a:extLst>
          </p:cNvPr>
          <p:cNvSpPr/>
          <p:nvPr/>
        </p:nvSpPr>
        <p:spPr>
          <a:xfrm>
            <a:off x="503781" y="1141573"/>
            <a:ext cx="5280507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205E35"/>
                </a:solidFill>
              </a:rPr>
              <a:t>Misión Institucional</a:t>
            </a:r>
          </a:p>
          <a:p>
            <a:pPr algn="just"/>
            <a:r>
              <a:rPr lang="es-ES" dirty="0">
                <a:solidFill>
                  <a:srgbClr val="666666"/>
                </a:solidFill>
              </a:rPr>
              <a:t>Proteger los derechos de los usuarios del Sistema General de Seguridad Social en Salud mediante la inspección, vigilancia, control y el ejercicio de la función jurisdiccional y de conciliación, de manera transparente y oportuna.</a:t>
            </a:r>
          </a:p>
          <a:p>
            <a:pPr algn="just">
              <a:lnSpc>
                <a:spcPct val="150000"/>
              </a:lnSpc>
            </a:pPr>
            <a:endParaRPr lang="es-ES" dirty="0">
              <a:solidFill>
                <a:srgbClr val="666666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205E35"/>
                </a:solidFill>
              </a:rPr>
              <a:t>Visión Institucional</a:t>
            </a:r>
          </a:p>
          <a:p>
            <a:pPr algn="just"/>
            <a:r>
              <a:rPr lang="es-ES" dirty="0">
                <a:solidFill>
                  <a:srgbClr val="666666"/>
                </a:solidFill>
              </a:rPr>
              <a:t>La Superintendencia Nacional de Salud será reconocida y respetada por sus decisiones técnicas y autónomas para garantizar el derecho a la salud oportuno y de calidad en el territorio nacional</a:t>
            </a:r>
          </a:p>
          <a:p>
            <a:pPr algn="just"/>
            <a:br>
              <a:rPr lang="es-E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254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​Los bienes públicos son sagrados.</a:t>
            </a:r>
            <a:endParaRPr lang="es-ES" sz="1700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26113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Primero la vida y la salud</a:t>
            </a:r>
            <a:endParaRPr lang="es-ES" sz="1700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56972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Gestión institucional por resultados</a:t>
            </a:r>
          </a:p>
          <a:p>
            <a:pPr rtl="0"/>
            <a:endParaRPr lang="es-ES" sz="17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87831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Sostenibilidad del medio ambiente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18689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El talento humano como el capital más valioso de la entidad.</a:t>
            </a:r>
          </a:p>
          <a:p>
            <a:pPr rtl="0"/>
            <a:endParaRPr lang="es-ES" sz="1700" dirty="0"/>
          </a:p>
        </p:txBody>
      </p:sp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AD135BA-75B5-47B4-8B9B-3ADE2E406DB7}"/>
              </a:ext>
            </a:extLst>
          </p:cNvPr>
          <p:cNvSpPr txBox="1"/>
          <p:nvPr/>
        </p:nvSpPr>
        <p:spPr>
          <a:xfrm>
            <a:off x="10554789" y="6191794"/>
            <a:ext cx="1071154" cy="5747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F2CE4BD-2956-4B52-A97E-B31D0D6D5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784" y="6240365"/>
            <a:ext cx="1462159" cy="477624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6DAA5521-05DA-442A-BA73-9E1D94CE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Principio​​​s Institucionales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  <p:pic>
        <p:nvPicPr>
          <p:cNvPr id="46" name="Marcador de posición de imagen 45" descr="Niños">
            <a:extLst>
              <a:ext uri="{FF2B5EF4-FFF2-40B4-BE49-F238E27FC236}">
                <a16:creationId xmlns:a16="http://schemas.microsoft.com/office/drawing/2014/main" id="{1913B98A-AD36-49C1-89B8-1FBF133C3441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49649" y="2571920"/>
            <a:ext cx="968750" cy="968750"/>
          </a:xfrm>
        </p:spPr>
      </p:pic>
      <p:pic>
        <p:nvPicPr>
          <p:cNvPr id="50" name="Marcador de posición de imagen 49" descr="Corazón con pulso">
            <a:extLst>
              <a:ext uri="{FF2B5EF4-FFF2-40B4-BE49-F238E27FC236}">
                <a16:creationId xmlns:a16="http://schemas.microsoft.com/office/drawing/2014/main" id="{D443C13B-1DB2-4CE7-A6D4-6BF2B068CCAE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8" r="128"/>
          <a:stretch>
            <a:fillRect/>
          </a:stretch>
        </p:blipFill>
        <p:spPr>
          <a:xfrm>
            <a:off x="3501910" y="2622092"/>
            <a:ext cx="868406" cy="868406"/>
          </a:xfrm>
        </p:spPr>
      </p:pic>
      <p:pic>
        <p:nvPicPr>
          <p:cNvPr id="52" name="Marcador de posición de imagen 51" descr="Engranaje único">
            <a:extLst>
              <a:ext uri="{FF2B5EF4-FFF2-40B4-BE49-F238E27FC236}">
                <a16:creationId xmlns:a16="http://schemas.microsoft.com/office/drawing/2014/main" id="{BBE87D33-1BDA-40E4-896C-901F7380AD83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951171" y="2467416"/>
            <a:ext cx="621792" cy="621792"/>
          </a:xfrm>
        </p:spPr>
      </p:pic>
      <p:pic>
        <p:nvPicPr>
          <p:cNvPr id="54" name="Marcador de posición de imagen 53" descr="Documento">
            <a:extLst>
              <a:ext uri="{FF2B5EF4-FFF2-40B4-BE49-F238E27FC236}">
                <a16:creationId xmlns:a16="http://schemas.microsoft.com/office/drawing/2014/main" id="{0ED37B2A-9DDE-4B14-BFD0-64E26619C044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668566" y="2703865"/>
            <a:ext cx="770685" cy="770685"/>
          </a:xfrm>
        </p:spPr>
      </p:pic>
      <p:pic>
        <p:nvPicPr>
          <p:cNvPr id="58" name="Gráfico 57" descr="Mano abierta con planta">
            <a:extLst>
              <a:ext uri="{FF2B5EF4-FFF2-40B4-BE49-F238E27FC236}">
                <a16:creationId xmlns:a16="http://schemas.microsoft.com/office/drawing/2014/main" id="{EA7DB41E-2EB0-4CE5-9837-09D7BE7F99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15146" y="2560150"/>
            <a:ext cx="914400" cy="914400"/>
          </a:xfrm>
          <a:prstGeom prst="rect">
            <a:avLst/>
          </a:prstGeom>
        </p:spPr>
      </p:pic>
      <p:pic>
        <p:nvPicPr>
          <p:cNvPr id="62" name="Gráfico 61" descr="Cabeza con engranajes">
            <a:extLst>
              <a:ext uri="{FF2B5EF4-FFF2-40B4-BE49-F238E27FC236}">
                <a16:creationId xmlns:a16="http://schemas.microsoft.com/office/drawing/2014/main" id="{2B4EA604-9FE6-4695-B77E-8FA69D7AAC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0793" y="2576097"/>
            <a:ext cx="931557" cy="9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3" grpId="0" build="p"/>
      <p:bldP spid="16" grpId="0" build="p"/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B87CCA-9BF7-4835-92D3-D241045813AB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9A213C46-3405-4A67-8647-A4E3FBAE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46F881AC-692B-4281-B353-34A90982D571}"/>
              </a:ext>
            </a:extLst>
          </p:cNvPr>
          <p:cNvSpPr/>
          <p:nvPr/>
        </p:nvSpPr>
        <p:spPr>
          <a:xfrm>
            <a:off x="817091" y="1502229"/>
            <a:ext cx="2358146" cy="1789614"/>
          </a:xfrm>
          <a:prstGeom prst="ellipse">
            <a:avLst/>
          </a:prstGeom>
          <a:solidFill>
            <a:srgbClr val="C2E18F"/>
          </a:solidFill>
          <a:ln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lt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0D5AFEB-D632-44E3-8443-DE51F1DD04E6}"/>
              </a:ext>
            </a:extLst>
          </p:cNvPr>
          <p:cNvSpPr/>
          <p:nvPr/>
        </p:nvSpPr>
        <p:spPr>
          <a:xfrm>
            <a:off x="2614751" y="3631478"/>
            <a:ext cx="2358146" cy="1789614"/>
          </a:xfrm>
          <a:prstGeom prst="ellipse">
            <a:avLst/>
          </a:prstGeom>
          <a:solidFill>
            <a:srgbClr val="C2E18F"/>
          </a:solidFill>
          <a:ln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lt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9D4FCFA-72C5-4EFA-9799-94E0FBA0A562}"/>
              </a:ext>
            </a:extLst>
          </p:cNvPr>
          <p:cNvSpPr/>
          <p:nvPr/>
        </p:nvSpPr>
        <p:spPr>
          <a:xfrm>
            <a:off x="4639492" y="1502228"/>
            <a:ext cx="2358146" cy="1789614"/>
          </a:xfrm>
          <a:prstGeom prst="ellipse">
            <a:avLst/>
          </a:prstGeom>
          <a:solidFill>
            <a:srgbClr val="C2E18F"/>
          </a:solidFill>
          <a:ln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lt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AAB3AAC-B4EA-4667-8B06-6E5CF52E6107}"/>
              </a:ext>
            </a:extLst>
          </p:cNvPr>
          <p:cNvSpPr/>
          <p:nvPr/>
        </p:nvSpPr>
        <p:spPr>
          <a:xfrm>
            <a:off x="6985789" y="3631479"/>
            <a:ext cx="2358146" cy="1789614"/>
          </a:xfrm>
          <a:prstGeom prst="ellipse">
            <a:avLst/>
          </a:prstGeom>
          <a:solidFill>
            <a:srgbClr val="C2E18F"/>
          </a:solidFill>
          <a:ln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lt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578D2D5-34DF-4942-BF21-C476FD62F261}"/>
              </a:ext>
            </a:extLst>
          </p:cNvPr>
          <p:cNvSpPr/>
          <p:nvPr/>
        </p:nvSpPr>
        <p:spPr>
          <a:xfrm>
            <a:off x="8906027" y="1502228"/>
            <a:ext cx="2358146" cy="1789614"/>
          </a:xfrm>
          <a:prstGeom prst="ellipse">
            <a:avLst/>
          </a:prstGeom>
          <a:solidFill>
            <a:srgbClr val="C2E18F"/>
          </a:solidFill>
          <a:ln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lt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987D44-47E0-4411-8460-34C4DBA582A1}"/>
              </a:ext>
            </a:extLst>
          </p:cNvPr>
          <p:cNvSpPr/>
          <p:nvPr/>
        </p:nvSpPr>
        <p:spPr>
          <a:xfrm>
            <a:off x="931423" y="2071986"/>
            <a:ext cx="21357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Honestidad</a:t>
            </a:r>
            <a:endParaRPr lang="es-ES" sz="4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9B80498-0819-4788-95B9-E8363C8C8585}"/>
              </a:ext>
            </a:extLst>
          </p:cNvPr>
          <p:cNvSpPr/>
          <p:nvPr/>
        </p:nvSpPr>
        <p:spPr>
          <a:xfrm>
            <a:off x="3011651" y="4201239"/>
            <a:ext cx="15631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Respeto</a:t>
            </a:r>
            <a:endParaRPr lang="es-ES" sz="4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5069827-5ABF-4145-88F3-2347857CFAEA}"/>
              </a:ext>
            </a:extLst>
          </p:cNvPr>
          <p:cNvSpPr/>
          <p:nvPr/>
        </p:nvSpPr>
        <p:spPr>
          <a:xfrm>
            <a:off x="4642608" y="2071985"/>
            <a:ext cx="2358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Compromiso</a:t>
            </a:r>
            <a:endParaRPr lang="es-ES" sz="4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F32DE48-C092-429A-B515-0C9D49EB1C3F}"/>
              </a:ext>
            </a:extLst>
          </p:cNvPr>
          <p:cNvSpPr/>
          <p:nvPr/>
        </p:nvSpPr>
        <p:spPr>
          <a:xfrm>
            <a:off x="7249906" y="4190915"/>
            <a:ext cx="18361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Diligencia</a:t>
            </a:r>
            <a:endParaRPr lang="es-ES" sz="4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186DAC3-0967-4167-9DCF-C9087FF41D8F}"/>
              </a:ext>
            </a:extLst>
          </p:cNvPr>
          <p:cNvSpPr/>
          <p:nvPr/>
        </p:nvSpPr>
        <p:spPr>
          <a:xfrm>
            <a:off x="9413543" y="2071984"/>
            <a:ext cx="1417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Justicia</a:t>
            </a:r>
            <a:endParaRPr lang="es-ES" sz="4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912C30C-20EB-4551-B43F-F05B563A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Valores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1531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3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0335" y="2634919"/>
            <a:ext cx="2339179" cy="475080"/>
          </a:xfrm>
        </p:spPr>
        <p:txBody>
          <a:bodyPr rtlCol="0"/>
          <a:lstStyle/>
          <a:p>
            <a:pPr algn="ctr" rtl="0"/>
            <a:r>
              <a:rPr lang="es-ES" sz="1800" dirty="0"/>
              <a:t>Derechos de los usuarios de SGSSS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00474" y="2496886"/>
            <a:ext cx="1742054" cy="395805"/>
          </a:xfrm>
        </p:spPr>
        <p:txBody>
          <a:bodyPr rtlCol="0"/>
          <a:lstStyle/>
          <a:p>
            <a:pPr algn="ctr" rtl="0"/>
            <a:r>
              <a:rPr lang="es-ES" sz="1800" dirty="0"/>
              <a:t>El sector Salud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831778" y="2405926"/>
            <a:ext cx="2141114" cy="633430"/>
          </a:xfrm>
        </p:spPr>
        <p:txBody>
          <a:bodyPr rtlCol="0"/>
          <a:lstStyle/>
          <a:p>
            <a:pPr algn="ctr" rtl="0"/>
            <a:r>
              <a:rPr lang="es-ES" sz="1800" dirty="0"/>
              <a:t>Funciones Jurisdiccionales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00" y="340039"/>
            <a:ext cx="11329200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OBJETIVOS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B87CCA-9BF7-4835-92D3-D241045813AB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A8188BD-9790-419B-BFA6-23B43A7B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66298203-4AF1-48AE-A76A-BB9AE0EB1FBF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/>
          <a:stretch>
            <a:fillRect/>
          </a:stretch>
        </p:blipFill>
        <p:spPr>
          <a:xfrm>
            <a:off x="9032438" y="887456"/>
            <a:ext cx="1452563" cy="1452563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B6C1947A-7056-48A0-8919-534E61DD768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/>
          <a:srcRect/>
          <a:stretch>
            <a:fillRect/>
          </a:stretch>
        </p:blipFill>
        <p:spPr>
          <a:xfrm>
            <a:off x="5434043" y="935628"/>
            <a:ext cx="1476375" cy="1476375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E248E88-BA09-4F0C-9781-48008900BA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6129" r="6129"/>
          <a:stretch>
            <a:fillRect/>
          </a:stretch>
        </p:blipFill>
        <p:spPr>
          <a:xfrm>
            <a:off x="2131738" y="939610"/>
            <a:ext cx="1476375" cy="1476375"/>
          </a:xfr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119E96-7A62-4EEF-B35C-F370BC5C651F}"/>
              </a:ext>
            </a:extLst>
          </p:cNvPr>
          <p:cNvCxnSpPr/>
          <p:nvPr/>
        </p:nvCxnSpPr>
        <p:spPr>
          <a:xfrm>
            <a:off x="4118994" y="1677798"/>
            <a:ext cx="897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Marcador de texto 5">
            <a:extLst>
              <a:ext uri="{FF2B5EF4-FFF2-40B4-BE49-F238E27FC236}">
                <a16:creationId xmlns:a16="http://schemas.microsoft.com/office/drawing/2014/main" id="{EFBB5049-D37E-46E0-A3C0-7A36A2F3DCFB}"/>
              </a:ext>
            </a:extLst>
          </p:cNvPr>
          <p:cNvSpPr txBox="1">
            <a:spLocks/>
          </p:cNvSpPr>
          <p:nvPr/>
        </p:nvSpPr>
        <p:spPr>
          <a:xfrm>
            <a:off x="3764137" y="1362655"/>
            <a:ext cx="1476375" cy="2614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i="1" dirty="0"/>
              <a:t>En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B092D-D7F2-4938-ACB7-C72440474F95}"/>
              </a:ext>
            </a:extLst>
          </p:cNvPr>
          <p:cNvCxnSpPr>
            <a:cxnSpLocks/>
          </p:cNvCxnSpPr>
          <p:nvPr/>
        </p:nvCxnSpPr>
        <p:spPr>
          <a:xfrm flipV="1">
            <a:off x="7266719" y="1581537"/>
            <a:ext cx="1378658" cy="6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Marcador de texto 5">
            <a:extLst>
              <a:ext uri="{FF2B5EF4-FFF2-40B4-BE49-F238E27FC236}">
                <a16:creationId xmlns:a16="http://schemas.microsoft.com/office/drawing/2014/main" id="{A99C07D5-6EE7-4FB6-9179-33D4EEA06C13}"/>
              </a:ext>
            </a:extLst>
          </p:cNvPr>
          <p:cNvSpPr txBox="1">
            <a:spLocks/>
          </p:cNvSpPr>
          <p:nvPr/>
        </p:nvSpPr>
        <p:spPr>
          <a:xfrm>
            <a:off x="6468357" y="1278739"/>
            <a:ext cx="2830441" cy="2614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i="1" dirty="0"/>
              <a:t>A </a:t>
            </a:r>
            <a:r>
              <a:rPr lang="es-ES" sz="2000" i="1" dirty="0" err="1"/>
              <a:t>trav</a:t>
            </a:r>
            <a:r>
              <a:rPr lang="en-US" sz="2000" i="1" dirty="0"/>
              <a:t>é</a:t>
            </a:r>
            <a:r>
              <a:rPr lang="es-ES" sz="2000" i="1" dirty="0"/>
              <a:t>s de</a:t>
            </a:r>
          </a:p>
        </p:txBody>
      </p:sp>
      <p:pic>
        <p:nvPicPr>
          <p:cNvPr id="62" name="Picture Placeholder 23">
            <a:extLst>
              <a:ext uri="{FF2B5EF4-FFF2-40B4-BE49-F238E27FC236}">
                <a16:creationId xmlns:a16="http://schemas.microsoft.com/office/drawing/2014/main" id="{3AC9AFCA-04A9-494A-944B-1F74F381C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653" y="3884770"/>
            <a:ext cx="1476375" cy="1476375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64" name="Marcador de texto 5">
            <a:extLst>
              <a:ext uri="{FF2B5EF4-FFF2-40B4-BE49-F238E27FC236}">
                <a16:creationId xmlns:a16="http://schemas.microsoft.com/office/drawing/2014/main" id="{C0951A8F-36F3-40FC-B1D0-FA57F11A5507}"/>
              </a:ext>
            </a:extLst>
          </p:cNvPr>
          <p:cNvSpPr txBox="1">
            <a:spLocks/>
          </p:cNvSpPr>
          <p:nvPr/>
        </p:nvSpPr>
        <p:spPr>
          <a:xfrm>
            <a:off x="5125607" y="5487538"/>
            <a:ext cx="2830441" cy="322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dirty="0"/>
              <a:t>Mejorar la atención</a:t>
            </a:r>
          </a:p>
        </p:txBody>
      </p:sp>
      <p:sp>
        <p:nvSpPr>
          <p:cNvPr id="65" name="Marcador de texto 9">
            <a:extLst>
              <a:ext uri="{FF2B5EF4-FFF2-40B4-BE49-F238E27FC236}">
                <a16:creationId xmlns:a16="http://schemas.microsoft.com/office/drawing/2014/main" id="{7AD304FC-39D1-43B5-90C8-2298D9B481CA}"/>
              </a:ext>
            </a:extLst>
          </p:cNvPr>
          <p:cNvSpPr txBox="1">
            <a:spLocks/>
          </p:cNvSpPr>
          <p:nvPr/>
        </p:nvSpPr>
        <p:spPr>
          <a:xfrm>
            <a:off x="1700335" y="5470743"/>
            <a:ext cx="2927980" cy="4750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dirty="0"/>
              <a:t>Promueve la participación de los ciudadanos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B66925-7281-4F9F-99CA-ADA6F2587D91}"/>
              </a:ext>
            </a:extLst>
          </p:cNvPr>
          <p:cNvCxnSpPr/>
          <p:nvPr/>
        </p:nvCxnSpPr>
        <p:spPr>
          <a:xfrm>
            <a:off x="1006890" y="1711227"/>
            <a:ext cx="897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Marcador de texto 5">
            <a:extLst>
              <a:ext uri="{FF2B5EF4-FFF2-40B4-BE49-F238E27FC236}">
                <a16:creationId xmlns:a16="http://schemas.microsoft.com/office/drawing/2014/main" id="{49A82B0E-3FEC-450A-9E9C-1C3946D6471E}"/>
              </a:ext>
            </a:extLst>
          </p:cNvPr>
          <p:cNvSpPr txBox="1">
            <a:spLocks/>
          </p:cNvSpPr>
          <p:nvPr/>
        </p:nvSpPr>
        <p:spPr>
          <a:xfrm>
            <a:off x="652033" y="1396084"/>
            <a:ext cx="1476375" cy="2614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i="1" dirty="0"/>
              <a:t>Protege y promueve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15E4B6-D936-4B16-9AF4-903076E997D8}"/>
              </a:ext>
            </a:extLst>
          </p:cNvPr>
          <p:cNvCxnSpPr/>
          <p:nvPr/>
        </p:nvCxnSpPr>
        <p:spPr>
          <a:xfrm flipV="1">
            <a:off x="2961314" y="3196206"/>
            <a:ext cx="0" cy="612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7E7FEC-2FB7-4FA9-955F-C141CBDE143B}"/>
              </a:ext>
            </a:extLst>
          </p:cNvPr>
          <p:cNvCxnSpPr/>
          <p:nvPr/>
        </p:nvCxnSpPr>
        <p:spPr>
          <a:xfrm flipV="1">
            <a:off x="6189677" y="3109999"/>
            <a:ext cx="0" cy="612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1" name="Picture Placeholder 23">
            <a:extLst>
              <a:ext uri="{FF2B5EF4-FFF2-40B4-BE49-F238E27FC236}">
                <a16:creationId xmlns:a16="http://schemas.microsoft.com/office/drawing/2014/main" id="{D79EBB0E-69E0-4979-9A9B-1B2875C8E8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3126" y="3880527"/>
            <a:ext cx="1476375" cy="1476375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D599E3D-DED7-4A27-B09A-772EE0253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613" y="4132047"/>
            <a:ext cx="851401" cy="8941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018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B87CCA-9BF7-4835-92D3-D241045813AB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9A213C46-3405-4A67-8647-A4E3FBAE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BD1348-E6B9-4405-A04B-65E0BBE96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6138"/>
              </p:ext>
            </p:extLst>
          </p:nvPr>
        </p:nvGraphicFramePr>
        <p:xfrm>
          <a:off x="847378" y="644330"/>
          <a:ext cx="10125514" cy="5395214"/>
        </p:xfrm>
        <a:graphic>
          <a:graphicData uri="http://schemas.openxmlformats.org/drawingml/2006/table">
            <a:tbl>
              <a:tblPr firstRow="1" firstCol="1" bandRow="1"/>
              <a:tblGrid>
                <a:gridCol w="1929468">
                  <a:extLst>
                    <a:ext uri="{9D8B030D-6E8A-4147-A177-3AD203B41FA5}">
                      <a16:colId xmlns:a16="http://schemas.microsoft.com/office/drawing/2014/main" val="1613395421"/>
                    </a:ext>
                  </a:extLst>
                </a:gridCol>
                <a:gridCol w="2189527">
                  <a:extLst>
                    <a:ext uri="{9D8B030D-6E8A-4147-A177-3AD203B41FA5}">
                      <a16:colId xmlns:a16="http://schemas.microsoft.com/office/drawing/2014/main" val="3525811529"/>
                    </a:ext>
                  </a:extLst>
                </a:gridCol>
                <a:gridCol w="943762">
                  <a:extLst>
                    <a:ext uri="{9D8B030D-6E8A-4147-A177-3AD203B41FA5}">
                      <a16:colId xmlns:a16="http://schemas.microsoft.com/office/drawing/2014/main" val="471480990"/>
                    </a:ext>
                  </a:extLst>
                </a:gridCol>
                <a:gridCol w="1212208">
                  <a:extLst>
                    <a:ext uri="{9D8B030D-6E8A-4147-A177-3AD203B41FA5}">
                      <a16:colId xmlns:a16="http://schemas.microsoft.com/office/drawing/2014/main" val="3408000651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1114230337"/>
                    </a:ext>
                  </a:extLst>
                </a:gridCol>
                <a:gridCol w="1937859">
                  <a:extLst>
                    <a:ext uri="{9D8B030D-6E8A-4147-A177-3AD203B41FA5}">
                      <a16:colId xmlns:a16="http://schemas.microsoft.com/office/drawing/2014/main" val="2616804915"/>
                    </a:ext>
                  </a:extLst>
                </a:gridCol>
              </a:tblGrid>
              <a:tr h="727036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Socios Clave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Organizadoras de eventos.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Empresas de seguridad.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Constructoras y aseguradoras.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Actividades Clave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Administración y privacidad de los datos.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Desarrollo de plataforma.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Propuesta de Valor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Administrar, asegurar, agilizar el control de acceso para espacios tales como: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Eventos.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Universidades.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Edificios.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 otros.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mediante el uso de una aplicación que use los mecanismos de seguridad del hardware de un dispositivo móvil.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Relación con clientes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Automatización de ingreso.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Same-side</a:t>
                      </a: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</a:t>
                      </a: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effect</a:t>
                      </a: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Segmento de Clientes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Usuarios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del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56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Recursos Clave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Infraestructura TI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Recursos humanos.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Activos financieros.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Canales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Redes sociales.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Dispositivos móviles.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01498"/>
                  </a:ext>
                </a:extLst>
              </a:tr>
              <a:tr h="248321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Estructura de Costos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Infraestructura TI.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Personal.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Marketing y publicidad.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Fuente de Ingresos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Pago por planes de acuerdo con la cantidad de personas que ingresen.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60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4442" y="2904711"/>
            <a:ext cx="1620000" cy="720000"/>
          </a:xfrm>
        </p:spPr>
        <p:txBody>
          <a:bodyPr rtlCol="0"/>
          <a:lstStyle/>
          <a:p>
            <a:r>
              <a:rPr lang="es-ES" sz="2000" dirty="0">
                <a:solidFill>
                  <a:srgbClr val="666666"/>
                </a:solidFill>
              </a:rPr>
              <a:t>Honestidad</a:t>
            </a:r>
            <a:endParaRPr lang="es-ES" sz="1700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26113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Primero la vida y la salud</a:t>
            </a:r>
            <a:endParaRPr lang="es-ES" sz="1700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56972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Gestión institucional por resultados</a:t>
            </a:r>
          </a:p>
          <a:p>
            <a:pPr rtl="0"/>
            <a:endParaRPr lang="es-ES" sz="17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87831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Sostenibilidad del medio ambiente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18689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El talento humano como el capital más valioso de la entidad.</a:t>
            </a:r>
          </a:p>
          <a:p>
            <a:pPr rtl="0"/>
            <a:endParaRPr lang="es-ES" sz="1700" dirty="0"/>
          </a:p>
        </p:txBody>
      </p:sp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AD135BA-75B5-47B4-8B9B-3ADE2E406DB7}"/>
              </a:ext>
            </a:extLst>
          </p:cNvPr>
          <p:cNvSpPr txBox="1"/>
          <p:nvPr/>
        </p:nvSpPr>
        <p:spPr>
          <a:xfrm>
            <a:off x="10554789" y="6191794"/>
            <a:ext cx="1071154" cy="5747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F2CE4BD-2956-4B52-A97E-B31D0D6D5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784" y="6240365"/>
            <a:ext cx="1462159" cy="477624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6DAA5521-05DA-442A-BA73-9E1D94CE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Principio​​​s Institucionales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46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Marcador de posición de imagen 21" descr="Marcador de posición de foto de perfil">
            <a:extLst>
              <a:ext uri="{FF2B5EF4-FFF2-40B4-BE49-F238E27FC236}">
                <a16:creationId xmlns:a16="http://schemas.microsoft.com/office/drawing/2014/main" id="{C0D750E9-1807-4D2C-81D0-2B1FE4D59186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4" r="754"/>
          <a:stretch>
            <a:fillRect/>
          </a:stretch>
        </p:blipFill>
        <p:spPr>
          <a:xfrm>
            <a:off x="8411118" y="1947041"/>
            <a:ext cx="1452550" cy="1476000"/>
          </a:xfrm>
        </p:spPr>
      </p:pic>
      <p:pic>
        <p:nvPicPr>
          <p:cNvPr id="20" name="Marcador de posición de imagen 19" descr="Marcador de posición de foto de perfil">
            <a:extLst>
              <a:ext uri="{FF2B5EF4-FFF2-40B4-BE49-F238E27FC236}">
                <a16:creationId xmlns:a16="http://schemas.microsoft.com/office/drawing/2014/main" id="{A5F71D52-F0EB-46D7-AB91-DC83E3625F08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7" b="107"/>
          <a:stretch>
            <a:fillRect/>
          </a:stretch>
        </p:blipFill>
        <p:spPr>
          <a:xfrm>
            <a:off x="4754502" y="1947041"/>
            <a:ext cx="1476951" cy="1476000"/>
          </a:xfrm>
        </p:spPr>
      </p:pic>
      <p:pic>
        <p:nvPicPr>
          <p:cNvPr id="18" name="Marcador de posición de imagen 17" descr="Marcador de posición de foto de perfil">
            <a:extLst>
              <a:ext uri="{FF2B5EF4-FFF2-40B4-BE49-F238E27FC236}">
                <a16:creationId xmlns:a16="http://schemas.microsoft.com/office/drawing/2014/main" id="{2366F33C-BFA3-42B7-8B5D-E4922B5C53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" b="54"/>
          <a:stretch>
            <a:fillRect/>
          </a:stretch>
        </p:blipFill>
        <p:spPr>
          <a:xfrm>
            <a:off x="1098005" y="1947041"/>
            <a:ext cx="1476951" cy="1476000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8005" y="3552676"/>
            <a:ext cx="2830441" cy="395805"/>
          </a:xfrm>
        </p:spPr>
        <p:txBody>
          <a:bodyPr rtlCol="0"/>
          <a:lstStyle/>
          <a:p>
            <a:pPr rtl="0"/>
            <a:r>
              <a:rPr lang="es-ES"/>
              <a:t>Isabel Robledo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98005" y="4447765"/>
            <a:ext cx="2830441" cy="1250615"/>
          </a:xfrm>
        </p:spPr>
        <p:txBody>
          <a:bodyPr rtlCol="0"/>
          <a:lstStyle/>
          <a:p>
            <a:pPr rtl="0"/>
            <a:r>
              <a:rPr lang="es-ES"/>
              <a:t>Lorem </a:t>
            </a:r>
            <a:r>
              <a:rPr lang="es-ES" noProof="1"/>
              <a:t>ipsum dolor sit amet, consectetur adipiscing elit. Etiam aliquet eu mi quis lacinia. Ut fermentum a magna ut eleifend. Integer convallis suscipit ante eu varius. </a:t>
            </a:r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98005" y="4077165"/>
            <a:ext cx="2830441" cy="245885"/>
          </a:xfrm>
        </p:spPr>
        <p:txBody>
          <a:bodyPr rtlCol="0"/>
          <a:lstStyle/>
          <a:p>
            <a:pPr rtl="0"/>
            <a:r>
              <a:rPr lang="es-ES"/>
              <a:t>Director general de operaciones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54502" y="3552676"/>
            <a:ext cx="2830441" cy="395805"/>
          </a:xfrm>
        </p:spPr>
        <p:txBody>
          <a:bodyPr rtlCol="0"/>
          <a:lstStyle/>
          <a:p>
            <a:pPr rtl="0"/>
            <a:r>
              <a:rPr lang="es-ES"/>
              <a:t>Naiara Padilla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A3749A7-1EE7-44BF-8B36-93BE1DBD37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54502" y="4447765"/>
            <a:ext cx="2830441" cy="1250615"/>
          </a:xfrm>
        </p:spPr>
        <p:txBody>
          <a:bodyPr rtlCol="0"/>
          <a:lstStyle/>
          <a:p>
            <a:pPr rtl="0"/>
            <a:r>
              <a:rPr lang="es-ES"/>
              <a:t>Lorem </a:t>
            </a:r>
            <a:r>
              <a:rPr lang="es-ES" noProof="1"/>
              <a:t>ipsum dolor sit amet, consectetur adipiscing elit. Etiam aliquet eu mi quis lacinia. Ut fermentum a magna ut eleifend. Integer convallis suscipit ante eu varius. </a:t>
            </a:r>
          </a:p>
          <a:p>
            <a:pPr rtl="0"/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54502" y="4077165"/>
            <a:ext cx="2830441" cy="245885"/>
          </a:xfrm>
        </p:spPr>
        <p:txBody>
          <a:bodyPr rtlCol="0"/>
          <a:lstStyle/>
          <a:p>
            <a:pPr rtl="0"/>
            <a:r>
              <a:rPr lang="es-ES"/>
              <a:t>Presidenta de la junta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10999" y="3552676"/>
            <a:ext cx="2830441" cy="395805"/>
          </a:xfrm>
        </p:spPr>
        <p:txBody>
          <a:bodyPr rtlCol="0"/>
          <a:lstStyle/>
          <a:p>
            <a:pPr rtl="0"/>
            <a:r>
              <a:rPr lang="es-ES"/>
              <a:t>Elvira Cano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A5BE34B7-672D-4390-B2F7-050BA6A3BA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10999" y="4447765"/>
            <a:ext cx="2830441" cy="1250615"/>
          </a:xfrm>
        </p:spPr>
        <p:txBody>
          <a:bodyPr rtlCol="0"/>
          <a:lstStyle/>
          <a:p>
            <a:pPr rt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noProof="1"/>
              <a:t>ipsum dolor sit amet, consectetur adipiscing elit. Etiam aliquet eu mi quis lacinia. Ut fermentum a magna ut eleifend. Integer convallis suscipit ante eu varius. </a:t>
            </a:r>
          </a:p>
          <a:p>
            <a:pPr rtl="0"/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410999" y="4077165"/>
            <a:ext cx="2830441" cy="245885"/>
          </a:xfrm>
        </p:spPr>
        <p:txBody>
          <a:bodyPr rtlCol="0"/>
          <a:lstStyle/>
          <a:p>
            <a:pPr rtl="0"/>
            <a:r>
              <a:rPr lang="es-ES"/>
              <a:t>Directora financiera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EQUIPO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1450C112-2EB4-4D8A-B3F5-02B79221F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B87CCA-9BF7-4835-92D3-D241045813AB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A8188BD-9790-419B-BFA6-23B43A7BF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B87CCA-9BF7-4835-92D3-D241045813AB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9A213C46-3405-4A67-8647-A4E3FBAE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7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A8DA96"/>
      </a:dk2>
      <a:lt2>
        <a:srgbClr val="E3DED1"/>
      </a:lt2>
      <a:accent1>
        <a:srgbClr val="C2E5B5"/>
      </a:accent1>
      <a:accent2>
        <a:srgbClr val="BDDD8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C2E5B5"/>
      </a:hlink>
      <a:folHlink>
        <a:srgbClr val="BA6906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263_TF66835393" id="{E0DB5EC9-88BE-4326-8CDA-183FE8A56833}" vid="{BD83488B-7349-4AD6-9D0F-E5C648D25B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FCFEE3-59F5-490C-AC74-047FF9F6A8FC}">
  <ds:schemaRefs>
    <ds:schemaRef ds:uri="http://purl.org/dc/elements/1.1/"/>
    <ds:schemaRef ds:uri="http://schemas.microsoft.com/office/2006/documentManagement/types"/>
    <ds:schemaRef ds:uri="71af3243-3dd4-4a8d-8c0d-dd76da1f02a5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111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Angsana New</vt:lpstr>
      <vt:lpstr>Arial</vt:lpstr>
      <vt:lpstr>Calibri</vt:lpstr>
      <vt:lpstr>Corbel</vt:lpstr>
      <vt:lpstr>Raavi</vt:lpstr>
      <vt:lpstr>Sagona Book</vt:lpstr>
      <vt:lpstr>Symbol</vt:lpstr>
      <vt:lpstr>Times New Roman</vt:lpstr>
      <vt:lpstr>Tema de Office</vt:lpstr>
      <vt:lpstr>PowerPoint Presentation</vt:lpstr>
      <vt:lpstr>PowerPoint Presentation</vt:lpstr>
      <vt:lpstr>Principio​​​s Institucionales</vt:lpstr>
      <vt:lpstr>Valores</vt:lpstr>
      <vt:lpstr>OBJETIVOS</vt:lpstr>
      <vt:lpstr>PowerPoint Presentation</vt:lpstr>
      <vt:lpstr>Principio​​​s Institucionales</vt:lpstr>
      <vt:lpstr>EQUIPO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2019-10-24T01:22:09Z</dcterms:created>
  <dcterms:modified xsi:type="dcterms:W3CDTF">2019-10-24T18:06:35Z</dcterms:modified>
</cp:coreProperties>
</file>