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88" autoAdjust="0"/>
  </p:normalViewPr>
  <p:slideViewPr>
    <p:cSldViewPr>
      <p:cViewPr varScale="1">
        <p:scale>
          <a:sx n="55" d="100"/>
          <a:sy n="55" d="100"/>
        </p:scale>
        <p:origin x="-96" y="-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7D4E2A-02AA-4CEB-926E-2F4C3F255890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237CB1-3D10-4E06-BDF8-9CEFE50D08D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7D4E2A-02AA-4CEB-926E-2F4C3F255890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237CB1-3D10-4E06-BDF8-9CEFE50D08D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7D4E2A-02AA-4CEB-926E-2F4C3F255890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237CB1-3D10-4E06-BDF8-9CEFE50D08D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7D4E2A-02AA-4CEB-926E-2F4C3F255890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237CB1-3D10-4E06-BDF8-9CEFE50D08D5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7D4E2A-02AA-4CEB-926E-2F4C3F255890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237CB1-3D10-4E06-BDF8-9CEFE50D08D5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7D4E2A-02AA-4CEB-926E-2F4C3F255890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237CB1-3D10-4E06-BDF8-9CEFE50D08D5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7D4E2A-02AA-4CEB-926E-2F4C3F255890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237CB1-3D10-4E06-BDF8-9CEFE50D08D5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7D4E2A-02AA-4CEB-926E-2F4C3F255890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237CB1-3D10-4E06-BDF8-9CEFE50D08D5}" type="slidenum">
              <a:rPr lang="es-AR" smtClean="0"/>
              <a:t>‹Nº›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7D4E2A-02AA-4CEB-926E-2F4C3F255890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237CB1-3D10-4E06-BDF8-9CEFE50D08D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97D4E2A-02AA-4CEB-926E-2F4C3F255890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237CB1-3D10-4E06-BDF8-9CEFE50D08D5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7D4E2A-02AA-4CEB-926E-2F4C3F255890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237CB1-3D10-4E06-BDF8-9CEFE50D08D5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97D4E2A-02AA-4CEB-926E-2F4C3F255890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A237CB1-3D10-4E06-BDF8-9CEFE50D08D5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PROGRAMACION PYTHON</a:t>
            </a:r>
            <a:br>
              <a:rPr lang="es-ES" dirty="0" smtClean="0"/>
            </a:br>
            <a:r>
              <a:rPr lang="es-ES" dirty="0" smtClean="0"/>
              <a:t>NIVEL 1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COMENTARIOS Y PRINT()</a:t>
            </a:r>
          </a:p>
          <a:p>
            <a:r>
              <a:rPr lang="es-ES" dirty="0" err="1" smtClean="0"/>
              <a:t>Prof</a:t>
            </a:r>
            <a:r>
              <a:rPr lang="es-ES" dirty="0" smtClean="0"/>
              <a:t>: </a:t>
            </a:r>
            <a:r>
              <a:rPr lang="es-ES" dirty="0" err="1" smtClean="0"/>
              <a:t>Caceres</a:t>
            </a:r>
            <a:r>
              <a:rPr lang="es-ES" dirty="0" smtClean="0"/>
              <a:t> Katherine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6983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25963"/>
          </a:xfrm>
        </p:spPr>
        <p:txBody>
          <a:bodyPr/>
          <a:lstStyle/>
          <a:p>
            <a:r>
              <a:rPr lang="es-AR" sz="2800" dirty="0">
                <a:solidFill>
                  <a:schemeClr val="tx2">
                    <a:lumMod val="10000"/>
                  </a:schemeClr>
                </a:solidFill>
              </a:rPr>
              <a:t>Al momento de ejecutar un programa en Python se ejecutarán todas las líneas del </a:t>
            </a:r>
            <a:r>
              <a:rPr lang="es-AR" sz="2800" dirty="0" smtClean="0">
                <a:solidFill>
                  <a:schemeClr val="tx2">
                    <a:lumMod val="10000"/>
                  </a:schemeClr>
                </a:solidFill>
              </a:rPr>
              <a:t>programa.</a:t>
            </a:r>
          </a:p>
          <a:p>
            <a:pPr marL="109728" indent="0">
              <a:buNone/>
            </a:pPr>
            <a:endParaRPr lang="es-AR" sz="2800" dirty="0" smtClean="0">
              <a:solidFill>
                <a:schemeClr val="tx2">
                  <a:lumMod val="10000"/>
                </a:schemeClr>
              </a:solidFill>
            </a:endParaRPr>
          </a:p>
          <a:p>
            <a:pPr marL="109728" indent="0">
              <a:buNone/>
            </a:pPr>
            <a:r>
              <a:rPr lang="es-AR" sz="2800" dirty="0">
                <a:solidFill>
                  <a:schemeClr val="bg2">
                    <a:lumMod val="50000"/>
                  </a:schemeClr>
                </a:solidFill>
              </a:rPr>
              <a:t>Los comentarios son líneas de texto, que no se ejecutan, sino que sirven para explicar a los programadores sobre el código escrito.</a:t>
            </a:r>
          </a:p>
          <a:p>
            <a:pPr marL="109728" indent="0">
              <a:buNone/>
            </a:pPr>
            <a:r>
              <a:rPr lang="es-AR" sz="2800" dirty="0">
                <a:solidFill>
                  <a:schemeClr val="bg2">
                    <a:lumMod val="50000"/>
                  </a:schemeClr>
                </a:solidFill>
              </a:rPr>
              <a:t>Podemos escribir un comentario de un renglón empezando la oración con </a:t>
            </a:r>
            <a:r>
              <a:rPr lang="es-AR" sz="2800" dirty="0" smtClean="0">
                <a:solidFill>
                  <a:schemeClr val="bg2">
                    <a:lumMod val="50000"/>
                  </a:schemeClr>
                </a:solidFill>
              </a:rPr>
              <a:t>#</a:t>
            </a:r>
          </a:p>
          <a:p>
            <a:pPr marL="109728" indent="0">
              <a:buNone/>
            </a:pPr>
            <a:endParaRPr lang="es-AR" sz="2800" dirty="0">
              <a:solidFill>
                <a:schemeClr val="bg2">
                  <a:lumMod val="50000"/>
                </a:schemeClr>
              </a:solidFill>
            </a:endParaRPr>
          </a:p>
          <a:p>
            <a:pPr marL="109728" indent="0">
              <a:buNone/>
            </a:pPr>
            <a:endParaRPr lang="es-AR" dirty="0"/>
          </a:p>
        </p:txBody>
      </p:sp>
      <p:pic>
        <p:nvPicPr>
          <p:cNvPr id="4" name="Imagen 9">
            <a:extLst>
              <a:ext uri="{FF2B5EF4-FFF2-40B4-BE49-F238E27FC236}">
                <a16:creationId xmlns="" xmlns:a16="http://schemas.microsoft.com/office/drawing/2014/main" id="{E9F83168-7ED5-4FC5-8C85-F4D0D2082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76" y="5013176"/>
            <a:ext cx="7340923" cy="8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1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 smtClean="0"/>
              <a:t>Comentarios</a:t>
            </a:r>
            <a:endParaRPr lang="es-AR" u="sng" dirty="0"/>
          </a:p>
        </p:txBody>
      </p:sp>
      <p:pic>
        <p:nvPicPr>
          <p:cNvPr id="4" name="Imagen 9">
            <a:extLst>
              <a:ext uri="{FF2B5EF4-FFF2-40B4-BE49-F238E27FC236}">
                <a16:creationId xmlns="" xmlns:a16="http://schemas.microsoft.com/office/drawing/2014/main" id="{E9F83168-7ED5-4FC5-8C85-F4D0D2082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484784"/>
            <a:ext cx="7811428" cy="864096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323528" y="2779006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050" indent="0">
              <a:buNone/>
            </a:pPr>
            <a:r>
              <a:rPr lang="es-AR" dirty="0">
                <a:solidFill>
                  <a:schemeClr val="tx2">
                    <a:lumMod val="10000"/>
                  </a:schemeClr>
                </a:solidFill>
              </a:rPr>
              <a:t>Al ejecutar, lo que hayamos escrito en el renglón luego del # no aparecerá</a:t>
            </a:r>
          </a:p>
        </p:txBody>
      </p:sp>
      <p:pic>
        <p:nvPicPr>
          <p:cNvPr id="6" name="Imagen 7">
            <a:extLst>
              <a:ext uri="{FF2B5EF4-FFF2-40B4-BE49-F238E27FC236}">
                <a16:creationId xmlns="" xmlns:a16="http://schemas.microsoft.com/office/drawing/2014/main" id="{4333A336-19B9-4773-B0FD-3E1A65B1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48" y="4056530"/>
            <a:ext cx="3884872" cy="1187045"/>
          </a:xfrm>
          <a:prstGeom prst="rect">
            <a:avLst/>
          </a:prstGeom>
        </p:spPr>
      </p:pic>
      <p:pic>
        <p:nvPicPr>
          <p:cNvPr id="1026" name="Picture 2" descr="Imágenes de Programador Animado - Descarga gratuita en Freepi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501008"/>
            <a:ext cx="309634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39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404665"/>
            <a:ext cx="8229600" cy="1440160"/>
          </a:xfrm>
        </p:spPr>
        <p:txBody>
          <a:bodyPr/>
          <a:lstStyle/>
          <a:p>
            <a:r>
              <a:rPr lang="es-AR" sz="2800" dirty="0">
                <a:solidFill>
                  <a:schemeClr val="tx2">
                    <a:lumMod val="10000"/>
                  </a:schemeClr>
                </a:solidFill>
              </a:rPr>
              <a:t>Si queremos escribir comentarios de varios renglones debemos escribir un # delante de cada uno</a:t>
            </a:r>
          </a:p>
          <a:p>
            <a:pPr marL="109728" indent="0">
              <a:buNone/>
            </a:pPr>
            <a:endParaRPr lang="es-AR" dirty="0"/>
          </a:p>
        </p:txBody>
      </p:sp>
      <p:pic>
        <p:nvPicPr>
          <p:cNvPr id="4" name="Imagen 2">
            <a:extLst>
              <a:ext uri="{FF2B5EF4-FFF2-40B4-BE49-F238E27FC236}">
                <a16:creationId xmlns="" xmlns:a16="http://schemas.microsoft.com/office/drawing/2014/main" id="{948FF8B6-7079-48F2-AF22-9C06B131A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32856"/>
            <a:ext cx="4652447" cy="143152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3ADDF849-B5BE-4556-B206-0AAFB6E6A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214825"/>
            <a:ext cx="7992888" cy="1224136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5868144" y="2087050"/>
            <a:ext cx="288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050" indent="0">
              <a:buFont typeface="Calibri"/>
              <a:buNone/>
            </a:pPr>
            <a:r>
              <a:rPr lang="es-AR" dirty="0">
                <a:solidFill>
                  <a:schemeClr val="bg2">
                    <a:lumMod val="50000"/>
                  </a:schemeClr>
                </a:solidFill>
              </a:rPr>
              <a:t>También podemos escribir comentarios de varios renglones encerrándolo entre ‘’’ </a:t>
            </a:r>
          </a:p>
        </p:txBody>
      </p:sp>
    </p:spTree>
    <p:extLst>
      <p:ext uri="{BB962C8B-B14F-4D97-AF65-F5344CB8AC3E}">
        <p14:creationId xmlns:p14="http://schemas.microsoft.com/office/powerpoint/2010/main" val="278401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83576"/>
          </a:xfrm>
        </p:spPr>
        <p:txBody>
          <a:bodyPr/>
          <a:lstStyle/>
          <a:p>
            <a:r>
              <a:rPr lang="es-AR" sz="2800" dirty="0">
                <a:solidFill>
                  <a:schemeClr val="tx2">
                    <a:lumMod val="10000"/>
                  </a:schemeClr>
                </a:solidFill>
              </a:rPr>
              <a:t>Con el comando </a:t>
            </a:r>
            <a:r>
              <a:rPr lang="es-AR" sz="2800" dirty="0" err="1">
                <a:solidFill>
                  <a:schemeClr val="tx2">
                    <a:lumMod val="10000"/>
                  </a:schemeClr>
                </a:solidFill>
              </a:rPr>
              <a:t>Print</a:t>
            </a:r>
            <a:r>
              <a:rPr lang="es-AR" sz="2800" dirty="0">
                <a:solidFill>
                  <a:schemeClr val="tx2">
                    <a:lumMod val="10000"/>
                  </a:schemeClr>
                </a:solidFill>
              </a:rPr>
              <a:t>() podemos imprimir mensajes por la consola</a:t>
            </a:r>
          </a:p>
          <a:p>
            <a:pPr marL="109728" indent="0"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 err="1" smtClean="0"/>
              <a:t>Print</a:t>
            </a:r>
            <a:r>
              <a:rPr lang="es-ES" dirty="0" smtClean="0"/>
              <a:t>()</a:t>
            </a:r>
            <a:endParaRPr lang="es-AR" dirty="0"/>
          </a:p>
        </p:txBody>
      </p:sp>
      <p:pic>
        <p:nvPicPr>
          <p:cNvPr id="4" name="Imagen 6">
            <a:extLst>
              <a:ext uri="{FF2B5EF4-FFF2-40B4-BE49-F238E27FC236}">
                <a16:creationId xmlns="" xmlns:a16="http://schemas.microsoft.com/office/drawing/2014/main" id="{19122C7B-FC2B-4EEA-B1CE-5B8E8D87F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05476"/>
            <a:ext cx="3923038" cy="1127580"/>
          </a:xfrm>
          <a:prstGeom prst="rect">
            <a:avLst/>
          </a:prstGeom>
        </p:spPr>
      </p:pic>
      <p:pic>
        <p:nvPicPr>
          <p:cNvPr id="5" name="Imagen 8">
            <a:extLst>
              <a:ext uri="{FF2B5EF4-FFF2-40B4-BE49-F238E27FC236}">
                <a16:creationId xmlns="" xmlns:a16="http://schemas.microsoft.com/office/drawing/2014/main" id="{C6A11739-6DED-45D2-A581-D19A183F2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941167"/>
            <a:ext cx="2880320" cy="1027247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1835696" y="4941167"/>
            <a:ext cx="29149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050" indent="0">
              <a:buFont typeface="Calibri"/>
              <a:buNone/>
            </a:pPr>
            <a:r>
              <a:rPr lang="es-AR" sz="2800" dirty="0">
                <a:solidFill>
                  <a:schemeClr val="bg2">
                    <a:lumMod val="50000"/>
                  </a:schemeClr>
                </a:solidFill>
              </a:rPr>
              <a:t>En la consola nos aparecerá: </a:t>
            </a:r>
          </a:p>
        </p:txBody>
      </p:sp>
      <p:pic>
        <p:nvPicPr>
          <p:cNvPr id="2050" name="Picture 2" descr="Cute Programador de depuración de código Vector de dibujos animados |  Vector Premium generado con 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44125"/>
            <a:ext cx="2808312" cy="253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87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980728"/>
            <a:ext cx="5544616" cy="651528"/>
          </a:xfrm>
        </p:spPr>
        <p:txBody>
          <a:bodyPr/>
          <a:lstStyle/>
          <a:p>
            <a:r>
              <a:rPr lang="es-AR" sz="2800" dirty="0">
                <a:solidFill>
                  <a:schemeClr val="tx2">
                    <a:lumMod val="10000"/>
                  </a:schemeClr>
                </a:solidFill>
              </a:rPr>
              <a:t>Si ponemos varios </a:t>
            </a:r>
            <a:r>
              <a:rPr lang="es-AR" sz="2800" dirty="0" err="1">
                <a:solidFill>
                  <a:schemeClr val="tx2">
                    <a:lumMod val="10000"/>
                  </a:schemeClr>
                </a:solidFill>
              </a:rPr>
              <a:t>print</a:t>
            </a:r>
            <a:r>
              <a:rPr lang="es-AR" sz="2800" dirty="0">
                <a:solidFill>
                  <a:schemeClr val="tx2">
                    <a:lumMod val="10000"/>
                  </a:schemeClr>
                </a:solidFill>
              </a:rPr>
              <a:t>()</a:t>
            </a:r>
          </a:p>
          <a:p>
            <a:endParaRPr lang="es-AR" dirty="0"/>
          </a:p>
        </p:txBody>
      </p:sp>
      <p:pic>
        <p:nvPicPr>
          <p:cNvPr id="4" name="Imagen 2">
            <a:extLst>
              <a:ext uri="{FF2B5EF4-FFF2-40B4-BE49-F238E27FC236}">
                <a16:creationId xmlns="" xmlns:a16="http://schemas.microsoft.com/office/drawing/2014/main" id="{928D055C-18FC-4578-85B7-02CCDD395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18" y="1916832"/>
            <a:ext cx="5112568" cy="106934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7DD85B71-78A5-4AAE-A841-ED37A0642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647" y="4163628"/>
            <a:ext cx="3366345" cy="1567887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5630968" y="5080783"/>
            <a:ext cx="29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050" indent="0">
              <a:buFont typeface="Calibri"/>
              <a:buNone/>
            </a:pPr>
            <a:r>
              <a:rPr lang="es-AR" dirty="0">
                <a:solidFill>
                  <a:schemeClr val="bg2">
                    <a:lumMod val="50000"/>
                  </a:schemeClr>
                </a:solidFill>
              </a:rPr>
              <a:t>Aparecerán varios mensajes por consola:</a:t>
            </a:r>
          </a:p>
        </p:txBody>
      </p:sp>
      <p:pic>
        <p:nvPicPr>
          <p:cNvPr id="8" name="Picture 2" descr="Programación de código javascript o html: vector de stock (libre de  regalías) 1650492826 | Shutterstoc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4"/>
          <a:stretch/>
        </p:blipFill>
        <p:spPr bwMode="auto">
          <a:xfrm>
            <a:off x="5747018" y="2715731"/>
            <a:ext cx="3016800" cy="217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82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1724" y="836712"/>
            <a:ext cx="8229600" cy="504056"/>
          </a:xfrm>
        </p:spPr>
        <p:txBody>
          <a:bodyPr/>
          <a:lstStyle/>
          <a:p>
            <a:r>
              <a:rPr lang="es-AR" sz="1800" dirty="0">
                <a:solidFill>
                  <a:schemeClr val="tx2">
                    <a:lumMod val="10000"/>
                  </a:schemeClr>
                </a:solidFill>
              </a:rPr>
              <a:t>También podemos agregar más renglones a nuestros </a:t>
            </a:r>
            <a:r>
              <a:rPr lang="es-AR" sz="1800" dirty="0" err="1">
                <a:solidFill>
                  <a:schemeClr val="tx2">
                    <a:lumMod val="10000"/>
                  </a:schemeClr>
                </a:solidFill>
              </a:rPr>
              <a:t>print</a:t>
            </a:r>
            <a:r>
              <a:rPr lang="es-AR" sz="1800" dirty="0">
                <a:solidFill>
                  <a:schemeClr val="tx2">
                    <a:lumMod val="10000"/>
                  </a:schemeClr>
                </a:solidFill>
              </a:rPr>
              <a:t>(), con \n</a:t>
            </a:r>
          </a:p>
          <a:p>
            <a:endParaRPr lang="es-AR" dirty="0"/>
          </a:p>
        </p:txBody>
      </p:sp>
      <p:pic>
        <p:nvPicPr>
          <p:cNvPr id="4" name="Imagen 6">
            <a:extLst>
              <a:ext uri="{FF2B5EF4-FFF2-40B4-BE49-F238E27FC236}">
                <a16:creationId xmlns="" xmlns:a16="http://schemas.microsoft.com/office/drawing/2014/main" id="{84BC357F-91D1-4A3F-9C2C-072AA941A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28801"/>
            <a:ext cx="8136904" cy="882098"/>
          </a:xfrm>
          <a:prstGeom prst="rect">
            <a:avLst/>
          </a:prstGeom>
        </p:spPr>
      </p:pic>
      <p:pic>
        <p:nvPicPr>
          <p:cNvPr id="5" name="Imagen 12">
            <a:extLst>
              <a:ext uri="{FF2B5EF4-FFF2-40B4-BE49-F238E27FC236}">
                <a16:creationId xmlns="" xmlns:a16="http://schemas.microsoft.com/office/drawing/2014/main" id="{6F786AFF-62F6-4FE4-B2A5-8CDB8E76B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61" y="3416954"/>
            <a:ext cx="3419087" cy="1465323"/>
          </a:xfrm>
          <a:prstGeom prst="rect">
            <a:avLst/>
          </a:prstGeom>
        </p:spPr>
      </p:pic>
      <p:pic>
        <p:nvPicPr>
          <p:cNvPr id="3074" name="Picture 2" descr="persona que trabaja en la computadora. concepto de programación o  codificación. diseño plano moderno para banner web, elemento de sitio web,  folletos o portada de libro 5484713 Vector en Vecteez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961180"/>
            <a:ext cx="3848314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916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</TotalTime>
  <Words>146</Words>
  <Application>Microsoft Office PowerPoint</Application>
  <PresentationFormat>Presentación en pantalla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Concurrencia</vt:lpstr>
      <vt:lpstr>PROGRAMACION PYTHON NIVEL 1</vt:lpstr>
      <vt:lpstr>Presentación de PowerPoint</vt:lpstr>
      <vt:lpstr>Comentarios</vt:lpstr>
      <vt:lpstr>Presentación de PowerPoint</vt:lpstr>
      <vt:lpstr>Print()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PYTHON NIVEL 1</dc:title>
  <dc:creator>jcoronel</dc:creator>
  <cp:lastModifiedBy>jcoronel</cp:lastModifiedBy>
  <cp:revision>4</cp:revision>
  <dcterms:created xsi:type="dcterms:W3CDTF">2025-03-04T00:07:25Z</dcterms:created>
  <dcterms:modified xsi:type="dcterms:W3CDTF">2025-03-04T01:14:53Z</dcterms:modified>
</cp:coreProperties>
</file>