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2A56AD3-FFF7-473C-876F-FE3773E72671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D29F17-7280-4097-B997-5D7D019C1C4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56AD3-FFF7-473C-876F-FE3773E72671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D29F17-7280-4097-B997-5D7D019C1C4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56AD3-FFF7-473C-876F-FE3773E72671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D29F17-7280-4097-B997-5D7D019C1C4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56AD3-FFF7-473C-876F-FE3773E72671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D29F17-7280-4097-B997-5D7D019C1C45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56AD3-FFF7-473C-876F-FE3773E72671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D29F17-7280-4097-B997-5D7D019C1C45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56AD3-FFF7-473C-876F-FE3773E72671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D29F17-7280-4097-B997-5D7D019C1C45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56AD3-FFF7-473C-876F-FE3773E72671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D29F17-7280-4097-B997-5D7D019C1C45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56AD3-FFF7-473C-876F-FE3773E72671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D29F17-7280-4097-B997-5D7D019C1C45}" type="slidenum">
              <a:rPr lang="es-AR" smtClean="0"/>
              <a:t>‹Nº›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2A56AD3-FFF7-473C-876F-FE3773E72671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D29F17-7280-4097-B997-5D7D019C1C45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2A56AD3-FFF7-473C-876F-FE3773E72671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6D29F17-7280-4097-B997-5D7D019C1C45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2A56AD3-FFF7-473C-876F-FE3773E72671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D29F17-7280-4097-B997-5D7D019C1C45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2A56AD3-FFF7-473C-876F-FE3773E72671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6D29F17-7280-4097-B997-5D7D019C1C45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PROGRAMACION PYTHON</a:t>
            </a:r>
            <a:br>
              <a:rPr lang="es-ES" dirty="0"/>
            </a:br>
            <a:r>
              <a:rPr lang="es-ES" dirty="0"/>
              <a:t>NIVEL 1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VARIABLES  e INPUT()</a:t>
            </a:r>
          </a:p>
          <a:p>
            <a:r>
              <a:rPr lang="es-ES" dirty="0" err="1" smtClean="0"/>
              <a:t>Prof</a:t>
            </a:r>
            <a:r>
              <a:rPr lang="es-ES" dirty="0" smtClean="0"/>
              <a:t>: </a:t>
            </a:r>
            <a:r>
              <a:rPr lang="es-ES" dirty="0" err="1" smtClean="0"/>
              <a:t>Caceres</a:t>
            </a:r>
            <a:r>
              <a:rPr lang="es-ES" dirty="0" smtClean="0"/>
              <a:t> Katherine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6362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019680"/>
          </a:xfrm>
        </p:spPr>
        <p:txBody>
          <a:bodyPr/>
          <a:lstStyle/>
          <a:p>
            <a:pPr marL="109728" lvl="0" indent="0">
              <a:buNone/>
            </a:pPr>
            <a:r>
              <a:rPr lang="es-ES" sz="2800" dirty="0"/>
              <a:t>Además de mostrar texto, podemos almacenar valores en el </a:t>
            </a:r>
            <a:r>
              <a:rPr lang="es-ES" sz="2800" dirty="0" smtClean="0"/>
              <a:t>programa.</a:t>
            </a:r>
            <a:endParaRPr lang="es-ES" dirty="0"/>
          </a:p>
          <a:p>
            <a:pPr marL="109728" lvl="0" indent="0">
              <a:buNone/>
            </a:pPr>
            <a:r>
              <a:rPr lang="es-E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 ello, podemos almacenar esos valores dentro de </a:t>
            </a:r>
            <a:r>
              <a:rPr lang="es-ES" sz="28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variables.</a:t>
            </a:r>
            <a:endParaRPr lang="es-ES" sz="28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 smtClean="0"/>
              <a:t>VARIABLES</a:t>
            </a:r>
            <a:endParaRPr lang="es-AR" u="sng" dirty="0"/>
          </a:p>
        </p:txBody>
      </p:sp>
      <p:sp>
        <p:nvSpPr>
          <p:cNvPr id="4" name="3 Rectángulo"/>
          <p:cNvSpPr/>
          <p:nvPr/>
        </p:nvSpPr>
        <p:spPr>
          <a:xfrm>
            <a:off x="2286000" y="3861048"/>
            <a:ext cx="4572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46050" lvl="0">
              <a:lnSpc>
                <a:spcPct val="115000"/>
              </a:lnSpc>
              <a:buClr>
                <a:schemeClr val="dk2"/>
              </a:buClr>
              <a:buSzPts val="1300"/>
            </a:pP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Las variables son espacios en la memoria que permiten almacenar diferentes tipos de datos</a:t>
            </a:r>
            <a:endParaRPr lang="es-ES" sz="1400" b="0" i="0" u="none" strike="noStrike" cap="none" dirty="0">
              <a:solidFill>
                <a:schemeClr val="bg2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2123728" y="3429000"/>
            <a:ext cx="489654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Las variables son espacios en la memoria que permiten almacenar diferentes tipos de datos</a:t>
            </a:r>
            <a:endParaRPr lang="es-ES" dirty="0"/>
          </a:p>
        </p:txBody>
      </p:sp>
      <p:pic>
        <p:nvPicPr>
          <p:cNvPr id="6" name="Google Shape;14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4873" y="4797152"/>
            <a:ext cx="7772213" cy="96678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38572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/>
          <a:lstStyle/>
          <a:p>
            <a:pPr marL="146050" lvl="0" indent="0">
              <a:lnSpc>
                <a:spcPct val="115000"/>
              </a:lnSpc>
              <a:spcBef>
                <a:spcPts val="0"/>
              </a:spcBef>
              <a:buSzPts val="1300"/>
              <a:buNone/>
            </a:pPr>
            <a:r>
              <a:rPr lang="es-ES" sz="2000" dirty="0"/>
              <a:t>Ahora que tenemos almacenada la información, en este caso un nombre, podemos mostrar dicha información con un </a:t>
            </a:r>
            <a:r>
              <a:rPr lang="es-ES" sz="2000" dirty="0" err="1"/>
              <a:t>print</a:t>
            </a:r>
            <a:r>
              <a:rPr lang="es-ES" sz="2000" dirty="0" smtClean="0"/>
              <a:t>().</a:t>
            </a:r>
          </a:p>
          <a:p>
            <a:pPr marL="146050" lvl="0" indent="0">
              <a:lnSpc>
                <a:spcPct val="115000"/>
              </a:lnSpc>
              <a:spcBef>
                <a:spcPts val="0"/>
              </a:spcBef>
              <a:buSzPts val="1300"/>
              <a:buNone/>
            </a:pPr>
            <a:endParaRPr lang="es-ES" sz="2000" dirty="0" smtClean="0"/>
          </a:p>
          <a:p>
            <a:pPr marL="146050" lvl="0" indent="0">
              <a:lnSpc>
                <a:spcPct val="115000"/>
              </a:lnSpc>
              <a:spcBef>
                <a:spcPts val="0"/>
              </a:spcBef>
              <a:buSzPts val="1300"/>
              <a:buNone/>
            </a:pPr>
            <a:endParaRPr lang="es-ES" sz="2000" dirty="0" smtClean="0"/>
          </a:p>
          <a:p>
            <a:pPr marL="146050" indent="0">
              <a:lnSpc>
                <a:spcPct val="115000"/>
              </a:lnSpc>
              <a:spcBef>
                <a:spcPts val="0"/>
              </a:spcBef>
              <a:buSzPts val="1300"/>
              <a:buNone/>
            </a:pPr>
            <a:r>
              <a:rPr lang="es-ES" sz="2000" dirty="0">
                <a:solidFill>
                  <a:schemeClr val="dk2"/>
                </a:solidFill>
                <a:latin typeface="Lucida Sans Unicode (Cuerpo)"/>
                <a:ea typeface="Calibri"/>
                <a:cs typeface="Calibri"/>
                <a:sym typeface="Calibri"/>
              </a:rPr>
              <a:t>En este caso no queremos imprimir la palabra </a:t>
            </a:r>
            <a:endParaRPr lang="es-ES" sz="2000" dirty="0" smtClean="0">
              <a:solidFill>
                <a:schemeClr val="dk2"/>
              </a:solidFill>
              <a:latin typeface="Lucida Sans Unicode (Cuerpo)"/>
              <a:ea typeface="Calibri"/>
              <a:cs typeface="Calibri"/>
              <a:sym typeface="Calibri"/>
            </a:endParaRPr>
          </a:p>
          <a:p>
            <a:pPr marL="146050" indent="0">
              <a:lnSpc>
                <a:spcPct val="115000"/>
              </a:lnSpc>
              <a:spcBef>
                <a:spcPts val="0"/>
              </a:spcBef>
              <a:buSzPts val="1300"/>
              <a:buNone/>
            </a:pPr>
            <a:r>
              <a:rPr lang="es-ES" sz="2000" dirty="0" smtClean="0">
                <a:solidFill>
                  <a:schemeClr val="dk2"/>
                </a:solidFill>
                <a:latin typeface="Lucida Sans Unicode (Cuerpo)"/>
                <a:ea typeface="Calibri"/>
                <a:cs typeface="Calibri"/>
                <a:sym typeface="Calibri"/>
              </a:rPr>
              <a:t>“valor” sino </a:t>
            </a:r>
            <a:r>
              <a:rPr lang="es-ES" sz="2000" dirty="0">
                <a:solidFill>
                  <a:schemeClr val="dk2"/>
                </a:solidFill>
                <a:latin typeface="Lucida Sans Unicode (Cuerpo)"/>
                <a:ea typeface="Calibri"/>
                <a:cs typeface="Calibri"/>
                <a:sym typeface="Calibri"/>
              </a:rPr>
              <a:t>que queremos mostrar el contenido </a:t>
            </a:r>
            <a:endParaRPr lang="es-ES" sz="2000" dirty="0" smtClean="0">
              <a:solidFill>
                <a:schemeClr val="dk2"/>
              </a:solidFill>
              <a:latin typeface="Lucida Sans Unicode (Cuerpo)"/>
              <a:ea typeface="Calibri"/>
              <a:cs typeface="Calibri"/>
              <a:sym typeface="Calibri"/>
            </a:endParaRPr>
          </a:p>
          <a:p>
            <a:pPr marL="146050" indent="0">
              <a:lnSpc>
                <a:spcPct val="115000"/>
              </a:lnSpc>
              <a:spcBef>
                <a:spcPts val="0"/>
              </a:spcBef>
              <a:buSzPts val="1300"/>
              <a:buNone/>
            </a:pPr>
            <a:r>
              <a:rPr lang="es-ES" sz="2000" dirty="0" smtClean="0">
                <a:solidFill>
                  <a:schemeClr val="dk2"/>
                </a:solidFill>
                <a:latin typeface="Lucida Sans Unicode (Cuerpo)"/>
                <a:ea typeface="Calibri"/>
                <a:cs typeface="Calibri"/>
                <a:sym typeface="Calibri"/>
              </a:rPr>
              <a:t>de </a:t>
            </a:r>
            <a:r>
              <a:rPr lang="es-ES" sz="2000" dirty="0">
                <a:solidFill>
                  <a:schemeClr val="dk2"/>
                </a:solidFill>
                <a:latin typeface="Lucida Sans Unicode (Cuerpo)"/>
                <a:ea typeface="Calibri"/>
                <a:cs typeface="Calibri"/>
                <a:sym typeface="Calibri"/>
              </a:rPr>
              <a:t>la </a:t>
            </a:r>
            <a:r>
              <a:rPr lang="es-ES" sz="2000" dirty="0" smtClean="0">
                <a:solidFill>
                  <a:schemeClr val="dk2"/>
                </a:solidFill>
                <a:latin typeface="Lucida Sans Unicode (Cuerpo)"/>
                <a:ea typeface="Calibri"/>
                <a:cs typeface="Calibri"/>
                <a:sym typeface="Calibri"/>
              </a:rPr>
              <a:t>variable </a:t>
            </a:r>
            <a:r>
              <a:rPr lang="es-ES" sz="2000" dirty="0">
                <a:solidFill>
                  <a:schemeClr val="dk2"/>
                </a:solidFill>
                <a:latin typeface="Lucida Sans Unicode (Cuerpo)"/>
                <a:ea typeface="Calibri"/>
                <a:cs typeface="Calibri"/>
                <a:sym typeface="Calibri"/>
              </a:rPr>
              <a:t>valor, por lo tanto no se utilizan </a:t>
            </a:r>
            <a:endParaRPr lang="es-ES" sz="2000" dirty="0" smtClean="0">
              <a:solidFill>
                <a:schemeClr val="dk2"/>
              </a:solidFill>
              <a:latin typeface="Lucida Sans Unicode (Cuerpo)"/>
              <a:ea typeface="Calibri"/>
              <a:cs typeface="Calibri"/>
              <a:sym typeface="Calibri"/>
            </a:endParaRPr>
          </a:p>
          <a:p>
            <a:pPr marL="146050" indent="0">
              <a:lnSpc>
                <a:spcPct val="115000"/>
              </a:lnSpc>
              <a:spcBef>
                <a:spcPts val="0"/>
              </a:spcBef>
              <a:buSzPts val="1300"/>
              <a:buNone/>
            </a:pPr>
            <a:r>
              <a:rPr lang="es-ES" sz="2000" dirty="0" smtClean="0">
                <a:solidFill>
                  <a:schemeClr val="dk2"/>
                </a:solidFill>
                <a:latin typeface="Lucida Sans Unicode (Cuerpo)"/>
                <a:ea typeface="Calibri"/>
                <a:cs typeface="Calibri"/>
                <a:sym typeface="Calibri"/>
              </a:rPr>
              <a:t>comillas dobles </a:t>
            </a:r>
            <a:r>
              <a:rPr lang="es-ES" sz="2000" dirty="0">
                <a:solidFill>
                  <a:schemeClr val="dk2"/>
                </a:solidFill>
                <a:latin typeface="Lucida Sans Unicode (Cuerpo)"/>
                <a:ea typeface="Calibri"/>
                <a:cs typeface="Calibri"/>
                <a:sym typeface="Calibri"/>
              </a:rPr>
              <a:t>dentro del </a:t>
            </a:r>
            <a:r>
              <a:rPr lang="es-ES" sz="2000" dirty="0" err="1">
                <a:solidFill>
                  <a:schemeClr val="dk2"/>
                </a:solidFill>
                <a:latin typeface="Lucida Sans Unicode (Cuerpo)"/>
                <a:ea typeface="Calibri"/>
                <a:cs typeface="Calibri"/>
                <a:sym typeface="Calibri"/>
              </a:rPr>
              <a:t>print</a:t>
            </a:r>
            <a:r>
              <a:rPr lang="es-ES" sz="2000" dirty="0">
                <a:solidFill>
                  <a:schemeClr val="dk2"/>
                </a:solidFill>
                <a:latin typeface="Lucida Sans Unicode (Cuerpo)"/>
                <a:ea typeface="Calibri"/>
                <a:cs typeface="Calibri"/>
                <a:sym typeface="Calibri"/>
              </a:rPr>
              <a:t>.</a:t>
            </a:r>
          </a:p>
          <a:p>
            <a:pPr marL="146050" lvl="0" indent="0">
              <a:lnSpc>
                <a:spcPct val="115000"/>
              </a:lnSpc>
              <a:spcBef>
                <a:spcPts val="0"/>
              </a:spcBef>
              <a:buSzPts val="1300"/>
              <a:buNone/>
            </a:pPr>
            <a:endParaRPr lang="es-ES" sz="2800" dirty="0"/>
          </a:p>
        </p:txBody>
      </p:sp>
      <p:pic>
        <p:nvPicPr>
          <p:cNvPr id="4" name="Google Shape;153;g11390b15588_0_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375" y="4493554"/>
            <a:ext cx="7252700" cy="9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Cute Programador de depuración de código Vector de dibujos animados |  Vector Premium generado con 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854403"/>
            <a:ext cx="2520280" cy="227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84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579520"/>
          </a:xfrm>
        </p:spPr>
        <p:txBody>
          <a:bodyPr/>
          <a:lstStyle/>
          <a:p>
            <a:pPr lvl="0"/>
            <a:r>
              <a:rPr lang="es-AR" sz="2800" dirty="0"/>
              <a:t>Al ejecutar esta sentencia:</a:t>
            </a:r>
          </a:p>
          <a:p>
            <a:pPr marL="109728" indent="0">
              <a:buNone/>
            </a:pPr>
            <a:endParaRPr lang="es-AR" dirty="0"/>
          </a:p>
        </p:txBody>
      </p:sp>
      <p:pic>
        <p:nvPicPr>
          <p:cNvPr id="4" name="Google Shape;162;g11390b15588_0_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6391" y="2204864"/>
            <a:ext cx="7252700" cy="906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Rectángulo"/>
          <p:cNvSpPr/>
          <p:nvPr/>
        </p:nvSpPr>
        <p:spPr>
          <a:xfrm>
            <a:off x="1835696" y="3941093"/>
            <a:ext cx="291618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6050" lvl="0">
              <a:lnSpc>
                <a:spcPct val="115000"/>
              </a:lnSpc>
              <a:buSzPts val="1300"/>
            </a:pPr>
            <a:r>
              <a:rPr lang="es-AR" dirty="0"/>
              <a:t>Aparecerá por consola:</a:t>
            </a:r>
            <a:endParaRPr lang="es-AR" dirty="0"/>
          </a:p>
        </p:txBody>
      </p:sp>
      <p:pic>
        <p:nvPicPr>
          <p:cNvPr id="6" name="Google Shape;165;g11390b15588_0_12"/>
          <p:cNvPicPr preferRelativeResize="0"/>
          <p:nvPr/>
        </p:nvPicPr>
        <p:blipFill rotWithShape="1">
          <a:blip r:embed="rId3">
            <a:alphaModFix/>
          </a:blip>
          <a:srcRect t="8660"/>
          <a:stretch/>
        </p:blipFill>
        <p:spPr>
          <a:xfrm>
            <a:off x="2195736" y="4725144"/>
            <a:ext cx="2889966" cy="86409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" name="Picture 2" descr="Programación de código javascript o html: vector de stock (libre de  regalías) 1650492826 | Shutterstoc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4"/>
          <a:stretch/>
        </p:blipFill>
        <p:spPr bwMode="auto">
          <a:xfrm>
            <a:off x="5580112" y="3372633"/>
            <a:ext cx="3352800" cy="24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296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867552"/>
          </a:xfrm>
        </p:spPr>
        <p:txBody>
          <a:bodyPr>
            <a:normAutofit lnSpcReduction="10000"/>
          </a:bodyPr>
          <a:lstStyle/>
          <a:p>
            <a:pPr lvl="0"/>
            <a:r>
              <a:rPr lang="es-ES" sz="2800" dirty="0"/>
              <a:t>También podemos mostrar texto y valores de variables, por ejemplo: </a:t>
            </a:r>
          </a:p>
          <a:p>
            <a:pPr marL="109728" indent="0">
              <a:buNone/>
            </a:pPr>
            <a:endParaRPr lang="es-AR" dirty="0"/>
          </a:p>
        </p:txBody>
      </p:sp>
      <p:pic>
        <p:nvPicPr>
          <p:cNvPr id="4" name="Google Shape;175;g11390b15588_0_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3568" y="2420888"/>
            <a:ext cx="7845475" cy="1031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4 Rectángulo"/>
          <p:cNvSpPr/>
          <p:nvPr/>
        </p:nvSpPr>
        <p:spPr>
          <a:xfrm>
            <a:off x="716168" y="3717032"/>
            <a:ext cx="3320140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46050" lvl="0">
              <a:lnSpc>
                <a:spcPct val="115000"/>
              </a:lnSpc>
              <a:buSzPts val="1300"/>
            </a:pPr>
            <a:r>
              <a:rPr lang="es-AR" dirty="0"/>
              <a:t>Que mostrará por consola:</a:t>
            </a:r>
            <a:endParaRPr lang="es-AR" dirty="0"/>
          </a:p>
        </p:txBody>
      </p:sp>
      <p:pic>
        <p:nvPicPr>
          <p:cNvPr id="6" name="Picture 2" descr="Programación de código javascript o html: vector de stock (libre de  regalías) 1650492826 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4"/>
          <a:stretch/>
        </p:blipFill>
        <p:spPr bwMode="auto">
          <a:xfrm>
            <a:off x="5724128" y="3460010"/>
            <a:ext cx="3352800" cy="24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oogle Shape;176;g11390b15588_0_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9592" y="4365104"/>
            <a:ext cx="4896544" cy="92820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95492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811768"/>
          </a:xfrm>
        </p:spPr>
        <p:txBody>
          <a:bodyPr/>
          <a:lstStyle/>
          <a:p>
            <a:pPr marL="109728" lvl="0" indent="0">
              <a:buNone/>
            </a:pPr>
            <a:r>
              <a:rPr lang="es-ES" sz="2800" dirty="0"/>
              <a:t>Además de almacenar valores y mostrarlos, podemos interactuar con los usuarios y pedirles que ellos carguen ciertos </a:t>
            </a:r>
            <a:r>
              <a:rPr lang="es-ES" sz="2800" dirty="0" smtClean="0"/>
              <a:t>valores.</a:t>
            </a:r>
          </a:p>
          <a:p>
            <a:pPr marL="109728" lvl="0" indent="0">
              <a:buNone/>
            </a:pPr>
            <a:endParaRPr lang="es-ES" sz="2800" dirty="0"/>
          </a:p>
          <a:p>
            <a:pPr marL="109728" lvl="0" indent="0">
              <a:buNone/>
            </a:pPr>
            <a:r>
              <a:rPr lang="es-ES" sz="2800" dirty="0"/>
              <a:t>Por ejemplo si quisiéramos saber el nombre del usuario, podríamos hacer</a:t>
            </a:r>
          </a:p>
          <a:p>
            <a:pPr marL="109728" indent="0"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INPUT()</a:t>
            </a:r>
            <a:endParaRPr lang="es-AR" dirty="0"/>
          </a:p>
        </p:txBody>
      </p:sp>
      <p:pic>
        <p:nvPicPr>
          <p:cNvPr id="4" name="Picture 2" descr="Imágenes de Programador Animado - Descarga gratuita en Freepi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908" y="3933056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187;g11390b15588_0_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3688" y="4648188"/>
            <a:ext cx="4015650" cy="94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361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579520"/>
          </a:xfrm>
        </p:spPr>
        <p:txBody>
          <a:bodyPr/>
          <a:lstStyle/>
          <a:p>
            <a:pPr marL="109728" lvl="0" indent="0">
              <a:buNone/>
            </a:pPr>
            <a:r>
              <a:rPr lang="es-ES" sz="2800" dirty="0"/>
              <a:t>Al ejecutarlo, aparecería en la consola:</a:t>
            </a:r>
          </a:p>
          <a:p>
            <a:pPr marL="109728" indent="0">
              <a:buNone/>
            </a:pPr>
            <a:endParaRPr lang="es-AR" dirty="0"/>
          </a:p>
        </p:txBody>
      </p:sp>
      <p:pic>
        <p:nvPicPr>
          <p:cNvPr id="4" name="Google Shape;197;g11390b15588_0_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5147" y="1545497"/>
            <a:ext cx="3899100" cy="95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Programación de código javascript o html: vector de stock (libre de  regalías) 1650492826 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4"/>
          <a:stretch/>
        </p:blipFill>
        <p:spPr bwMode="auto">
          <a:xfrm>
            <a:off x="5364088" y="1412776"/>
            <a:ext cx="3352800" cy="24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792088" y="3305775"/>
            <a:ext cx="4572000" cy="104797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5000"/>
              </a:lnSpc>
              <a:buSzPts val="1300"/>
            </a:pPr>
            <a:r>
              <a:rPr lang="es-ES" dirty="0"/>
              <a:t>Debajo estaría esperando el cursor a que ingresemos nuestro nombre, por ejemplo: </a:t>
            </a:r>
            <a:endParaRPr lang="es-ES" dirty="0"/>
          </a:p>
        </p:txBody>
      </p:sp>
      <p:pic>
        <p:nvPicPr>
          <p:cNvPr id="7" name="Google Shape;199;g11390b15588_0_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9952" y="4725144"/>
            <a:ext cx="3019775" cy="109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676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1443616"/>
          </a:xfrm>
        </p:spPr>
        <p:txBody>
          <a:bodyPr/>
          <a:lstStyle/>
          <a:p>
            <a:pPr marL="109728" lvl="0" indent="0">
              <a:buNone/>
            </a:pPr>
            <a:r>
              <a:rPr lang="es-ES" sz="2800" dirty="0"/>
              <a:t>De esta manera nuestro programa en esa ejecución, estaría almacenando en la variable nombre, </a:t>
            </a:r>
            <a:r>
              <a:rPr lang="es-ES" sz="2800" dirty="0" err="1"/>
              <a:t>Maria</a:t>
            </a:r>
            <a:r>
              <a:rPr lang="es-ES" sz="2800" dirty="0"/>
              <a:t>.</a:t>
            </a:r>
          </a:p>
          <a:p>
            <a:pPr marL="109728" indent="0">
              <a:buNone/>
            </a:pPr>
            <a:endParaRPr lang="es-AR" dirty="0"/>
          </a:p>
        </p:txBody>
      </p:sp>
      <p:pic>
        <p:nvPicPr>
          <p:cNvPr id="4" name="Google Shape;209;g11390b15588_0_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584" y="2348880"/>
            <a:ext cx="4267500" cy="1005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Programación de código javascript o html: vector de stock (libre de  regalías) 1650492826 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4"/>
          <a:stretch/>
        </p:blipFill>
        <p:spPr bwMode="auto">
          <a:xfrm>
            <a:off x="5580112" y="2357368"/>
            <a:ext cx="3352800" cy="241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oogle Shape;210;g11390b15588_0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7664" y="4307599"/>
            <a:ext cx="4267500" cy="93351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01791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46050" lvl="0">
              <a:lnSpc>
                <a:spcPct val="115000"/>
              </a:lnSpc>
              <a:spcBef>
                <a:spcPts val="0"/>
              </a:spcBef>
            </a:pPr>
            <a:r>
              <a:rPr lang="es-AR" sz="4400" u="sng" dirty="0"/>
              <a:t>Palabras reservadas de Python</a:t>
            </a:r>
            <a:endParaRPr lang="es-AR" sz="4400" u="sng" dirty="0"/>
          </a:p>
        </p:txBody>
      </p:sp>
      <p:pic>
        <p:nvPicPr>
          <p:cNvPr id="5" name="Google Shape;220;g11d5bdfefec_0_0"/>
          <p:cNvPicPr preferRelativeResize="0"/>
          <p:nvPr/>
        </p:nvPicPr>
        <p:blipFill rotWithShape="1">
          <a:blip r:embed="rId2">
            <a:alphaModFix/>
          </a:blip>
          <a:srcRect t="-1137" r="-22"/>
          <a:stretch/>
        </p:blipFill>
        <p:spPr>
          <a:xfrm>
            <a:off x="971600" y="2142435"/>
            <a:ext cx="7418382" cy="36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CuadroTexto"/>
          <p:cNvSpPr txBox="1"/>
          <p:nvPr/>
        </p:nvSpPr>
        <p:spPr>
          <a:xfrm>
            <a:off x="971600" y="1412776"/>
            <a:ext cx="6803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Son palabras las cuales el lenguaje de programación ya ha </a:t>
            </a:r>
          </a:p>
          <a:p>
            <a:r>
              <a:rPr lang="es-ES" dirty="0" smtClean="0"/>
              <a:t>reservado para realizar ciertas tareas.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21776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</TotalTime>
  <Words>237</Words>
  <Application>Microsoft Office PowerPoint</Application>
  <PresentationFormat>Presentación en pantalla (4:3)</PresentationFormat>
  <Paragraphs>29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Concurrencia</vt:lpstr>
      <vt:lpstr>PROGRAMACION PYTHON NIVEL 1</vt:lpstr>
      <vt:lpstr>VARIABLES</vt:lpstr>
      <vt:lpstr>Presentación de PowerPoint</vt:lpstr>
      <vt:lpstr>Presentación de PowerPoint</vt:lpstr>
      <vt:lpstr>Presentación de PowerPoint</vt:lpstr>
      <vt:lpstr>INPUT()</vt:lpstr>
      <vt:lpstr>Presentación de PowerPoint</vt:lpstr>
      <vt:lpstr>Presentación de PowerPoint</vt:lpstr>
      <vt:lpstr>Palabras reservadas de Python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PYTHON NIVEL 1</dc:title>
  <dc:creator>jcoronel</dc:creator>
  <cp:lastModifiedBy>jcoronel</cp:lastModifiedBy>
  <cp:revision>3</cp:revision>
  <dcterms:created xsi:type="dcterms:W3CDTF">2025-03-04T00:32:51Z</dcterms:created>
  <dcterms:modified xsi:type="dcterms:W3CDTF">2025-03-04T00:56:37Z</dcterms:modified>
</cp:coreProperties>
</file>