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3" r:id="rId6"/>
    <p:sldId id="262" r:id="rId7"/>
    <p:sldId id="261" r:id="rId8"/>
    <p:sldId id="260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82BE6E-94B1-4B11-8322-1A0B6D8C7E0A}" type="datetimeFigureOut">
              <a:rPr lang="es-AR" smtClean="0"/>
              <a:t>23/4/2025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F4315E0-AD17-4A27-B0D6-C8D9E27581C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2BE6E-94B1-4B11-8322-1A0B6D8C7E0A}" type="datetimeFigureOut">
              <a:rPr lang="es-AR" smtClean="0"/>
              <a:t>23/4/2025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315E0-AD17-4A27-B0D6-C8D9E27581C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2BE6E-94B1-4B11-8322-1A0B6D8C7E0A}" type="datetimeFigureOut">
              <a:rPr lang="es-AR" smtClean="0"/>
              <a:t>23/4/2025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315E0-AD17-4A27-B0D6-C8D9E27581C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2BE6E-94B1-4B11-8322-1A0B6D8C7E0A}" type="datetimeFigureOut">
              <a:rPr lang="es-AR" smtClean="0"/>
              <a:t>23/4/2025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315E0-AD17-4A27-B0D6-C8D9E27581CE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2BE6E-94B1-4B11-8322-1A0B6D8C7E0A}" type="datetimeFigureOut">
              <a:rPr lang="es-AR" smtClean="0"/>
              <a:t>23/4/2025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315E0-AD17-4A27-B0D6-C8D9E27581CE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2BE6E-94B1-4B11-8322-1A0B6D8C7E0A}" type="datetimeFigureOut">
              <a:rPr lang="es-AR" smtClean="0"/>
              <a:t>23/4/2025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315E0-AD17-4A27-B0D6-C8D9E27581CE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2BE6E-94B1-4B11-8322-1A0B6D8C7E0A}" type="datetimeFigureOut">
              <a:rPr lang="es-AR" smtClean="0"/>
              <a:t>23/4/2025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315E0-AD17-4A27-B0D6-C8D9E27581CE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2BE6E-94B1-4B11-8322-1A0B6D8C7E0A}" type="datetimeFigureOut">
              <a:rPr lang="es-AR" smtClean="0"/>
              <a:t>23/4/2025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315E0-AD17-4A27-B0D6-C8D9E27581CE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82BE6E-94B1-4B11-8322-1A0B6D8C7E0A}" type="datetimeFigureOut">
              <a:rPr lang="es-AR" smtClean="0"/>
              <a:t>23/4/2025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315E0-AD17-4A27-B0D6-C8D9E27581CE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82BE6E-94B1-4B11-8322-1A0B6D8C7E0A}" type="datetimeFigureOut">
              <a:rPr lang="es-AR" smtClean="0"/>
              <a:t>23/4/2025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F4315E0-AD17-4A27-B0D6-C8D9E27581CE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82BE6E-94B1-4B11-8322-1A0B6D8C7E0A}" type="datetimeFigureOut">
              <a:rPr lang="es-AR" smtClean="0"/>
              <a:t>23/4/2025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F4315E0-AD17-4A27-B0D6-C8D9E27581CE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82BE6E-94B1-4B11-8322-1A0B6D8C7E0A}" type="datetimeFigureOut">
              <a:rPr lang="es-AR" smtClean="0"/>
              <a:t>23/4/2025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F4315E0-AD17-4A27-B0D6-C8D9E27581CE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PROGRAMACION PYTHON</a:t>
            </a:r>
            <a:br>
              <a:rPr lang="es-ES" dirty="0"/>
            </a:br>
            <a:r>
              <a:rPr lang="es-ES" dirty="0"/>
              <a:t>NIVEL 1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For</a:t>
            </a:r>
            <a:endParaRPr lang="es-ES" dirty="0" smtClean="0"/>
          </a:p>
          <a:p>
            <a:r>
              <a:rPr lang="es-ES" dirty="0" err="1"/>
              <a:t>Prof</a:t>
            </a:r>
            <a:r>
              <a:rPr lang="es-ES" dirty="0"/>
              <a:t>: </a:t>
            </a:r>
            <a:r>
              <a:rPr lang="es-ES" dirty="0" err="1"/>
              <a:t>Caceres</a:t>
            </a:r>
            <a:r>
              <a:rPr lang="es-ES" dirty="0"/>
              <a:t> Katherine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041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875664"/>
          </a:xfrm>
        </p:spPr>
        <p:txBody>
          <a:bodyPr/>
          <a:lstStyle/>
          <a:p>
            <a:pPr marL="109728" lvl="0" indent="0">
              <a:buNone/>
            </a:pPr>
            <a:r>
              <a:rPr lang="es-ES" sz="2800" dirty="0"/>
              <a:t>En el bucle </a:t>
            </a:r>
            <a:r>
              <a:rPr lang="es-ES" sz="2800" dirty="0" err="1"/>
              <a:t>While</a:t>
            </a:r>
            <a:r>
              <a:rPr lang="es-ES" sz="2800" dirty="0"/>
              <a:t>, desconocemos de antemano cuántas veces se va a ejecutar el bucle ya que esto depende de lo que haga el usuario.</a:t>
            </a:r>
            <a:endParaRPr lang="es-ES" dirty="0"/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smtClean="0"/>
              <a:t>FOR</a:t>
            </a:r>
            <a:endParaRPr lang="es-AR" u="sng" dirty="0"/>
          </a:p>
        </p:txBody>
      </p:sp>
      <p:pic>
        <p:nvPicPr>
          <p:cNvPr id="4" name="Picture 2" descr="persona que trabaja en la computadora. concepto de programación o  codificación. diseño plano moderno para banner web, elemento de sitio web,  folletos o portada de libro 5484713 Vector en Vecteez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2552170" cy="200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779912" y="3501008"/>
            <a:ext cx="4572000" cy="20036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buSzPts val="1300"/>
            </a:pPr>
            <a:r>
              <a:rPr lang="es-ES" dirty="0"/>
              <a:t>En cambio en el bucle </a:t>
            </a:r>
            <a:r>
              <a:rPr lang="es-ES" dirty="0" err="1"/>
              <a:t>For</a:t>
            </a:r>
            <a:r>
              <a:rPr lang="es-ES" dirty="0"/>
              <a:t>, nosotros sabemos cuántas veces se va a ejecutar el bucle de antemano</a:t>
            </a:r>
            <a:r>
              <a:rPr lang="es-ES" dirty="0" smtClean="0"/>
              <a:t>.</a:t>
            </a:r>
          </a:p>
          <a:p>
            <a:pPr lvl="0">
              <a:lnSpc>
                <a:spcPct val="115000"/>
              </a:lnSpc>
              <a:buSzPts val="1300"/>
            </a:pPr>
            <a:r>
              <a:rPr lang="es-ES" dirty="0" smtClean="0"/>
              <a:t>Es </a:t>
            </a:r>
            <a:r>
              <a:rPr lang="es-ES" dirty="0"/>
              <a:t>decir, si conocemos de antemano cuántas veces debe ejecutarse el bucle, </a:t>
            </a:r>
            <a:r>
              <a:rPr lang="es-ES" dirty="0" smtClean="0"/>
              <a:t>debemos usar </a:t>
            </a:r>
            <a:r>
              <a:rPr lang="es-ES" dirty="0" err="1"/>
              <a:t>For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925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2160240"/>
          </a:xfrm>
        </p:spPr>
        <p:txBody>
          <a:bodyPr/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r>
              <a:rPr lang="es-ES" sz="2800" dirty="0"/>
              <a:t>En el siguiente código tenemos un ejemplo de un </a:t>
            </a:r>
            <a:r>
              <a:rPr lang="es-ES" sz="2800" dirty="0" err="1"/>
              <a:t>For</a:t>
            </a:r>
            <a:r>
              <a:rPr lang="es-ES" sz="2800" dirty="0"/>
              <a:t>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SzPts val="1300"/>
              <a:buNone/>
            </a:pPr>
            <a:r>
              <a:rPr lang="es-ES" sz="2800" dirty="0"/>
              <a:t>la variable i es la variable que se incrementará en cada vuelta del ciclo.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Picture 2" descr="Programación de código javascript o html: vector de stock (libre de  regalías) 1650492826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4"/>
          <a:stretch/>
        </p:blipFill>
        <p:spPr bwMode="auto">
          <a:xfrm>
            <a:off x="5940152" y="2431558"/>
            <a:ext cx="3016800" cy="21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150;g120ab76b075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1680" y="2852936"/>
            <a:ext cx="4028866" cy="10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5 Rectángulo"/>
          <p:cNvSpPr/>
          <p:nvPr/>
        </p:nvSpPr>
        <p:spPr>
          <a:xfrm>
            <a:off x="323528" y="4335352"/>
            <a:ext cx="601216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SzPts val="1300"/>
            </a:pPr>
            <a:r>
              <a:rPr lang="es-ES" dirty="0"/>
              <a:t>El 2 es desde qué número se empezará a incrementar</a:t>
            </a:r>
            <a:r>
              <a:rPr lang="es-ES" dirty="0" smtClean="0"/>
              <a:t>.</a:t>
            </a:r>
          </a:p>
          <a:p>
            <a:pPr lvl="0">
              <a:lnSpc>
                <a:spcPct val="115000"/>
              </a:lnSpc>
              <a:buSzPts val="1300"/>
            </a:pPr>
            <a:endParaRPr lang="es-ES" dirty="0"/>
          </a:p>
          <a:p>
            <a:pPr lvl="0">
              <a:lnSpc>
                <a:spcPct val="115000"/>
              </a:lnSpc>
              <a:buSzPts val="1300"/>
            </a:pPr>
            <a:r>
              <a:rPr lang="es-ES" dirty="0"/>
              <a:t>el 20 hasta qué número se incrementará</a:t>
            </a:r>
          </a:p>
          <a:p>
            <a:pPr lvl="0">
              <a:lnSpc>
                <a:spcPct val="115000"/>
              </a:lnSpc>
              <a:buSzPts val="1300"/>
            </a:pPr>
            <a:r>
              <a:rPr lang="es-ES" dirty="0"/>
              <a:t>El 1 de a cuántos números se incrementará por </a:t>
            </a:r>
            <a:r>
              <a:rPr lang="es-ES" dirty="0" smtClean="0"/>
              <a:t>vez.</a:t>
            </a:r>
            <a:endParaRPr lang="es-AR" dirty="0"/>
          </a:p>
        </p:txBody>
      </p:sp>
      <p:pic>
        <p:nvPicPr>
          <p:cNvPr id="7" name="Google Shape;152;g120ab76b075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9777" y="4606329"/>
            <a:ext cx="3767175" cy="92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606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2307712"/>
          </a:xfrm>
        </p:spPr>
        <p:txBody>
          <a:bodyPr/>
          <a:lstStyle/>
          <a:p>
            <a:pPr marL="109728" lvl="0" indent="0">
              <a:buNone/>
            </a:pPr>
            <a:r>
              <a:rPr lang="es-ES" sz="2800" dirty="0"/>
              <a:t>Lo que hace el código es en cada vuelta del bucle, sumarle 1 a la variable i y mostrarla. </a:t>
            </a:r>
            <a:br>
              <a:rPr lang="es-ES" sz="2800" dirty="0"/>
            </a:br>
            <a:r>
              <a:rPr lang="es-ES" sz="2800" dirty="0"/>
              <a:t>La  variable i comienza valiendo 2, y mientras sea menor a 20 se seguirá ejecutando el bucle.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161;g120ab76b075_0_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7624" y="3140968"/>
            <a:ext cx="4028866" cy="10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3;g120ab76b075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0152" y="2708920"/>
            <a:ext cx="1560312" cy="3380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830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3603856"/>
          </a:xfrm>
        </p:spPr>
        <p:txBody>
          <a:bodyPr>
            <a:normAutofit lnSpcReduction="10000"/>
          </a:bodyPr>
          <a:lstStyle/>
          <a:p>
            <a:pPr lvl="0"/>
            <a:r>
              <a:rPr lang="es-ES" sz="2800" dirty="0"/>
              <a:t>También existen otras formas de escribir los </a:t>
            </a:r>
            <a:r>
              <a:rPr lang="es-ES" sz="2800" dirty="0" err="1" smtClean="0"/>
              <a:t>for</a:t>
            </a:r>
            <a:r>
              <a:rPr lang="es-ES" sz="2800" dirty="0" smtClean="0"/>
              <a:t>:</a:t>
            </a:r>
          </a:p>
          <a:p>
            <a:pPr marL="109728" lvl="0" indent="0">
              <a:buNone/>
            </a:pPr>
            <a:r>
              <a:rPr lang="es-ES" sz="2800" dirty="0" smtClean="0"/>
              <a:t>Si </a:t>
            </a:r>
            <a:r>
              <a:rPr lang="es-ES" sz="2800" dirty="0"/>
              <a:t>ingresamos sólo 2 valores, el sistema detectará que no ingresamos de a cuánto queremos incrementar el contador, y lo incrementará de a 1 por defecto. </a:t>
            </a: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Este </a:t>
            </a:r>
            <a:r>
              <a:rPr lang="es-ES" sz="2800" dirty="0"/>
              <a:t>código imprime lo mismo que el código anterior.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5" name="Google Shape;171;g120ab76b075_0_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63688" y="4424085"/>
            <a:ext cx="2979275" cy="1199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" name="Google Shape;172;g120ab76b075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144" y="3573016"/>
            <a:ext cx="1560312" cy="3007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3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3171807"/>
          </a:xfrm>
        </p:spPr>
        <p:txBody>
          <a:bodyPr/>
          <a:lstStyle/>
          <a:p>
            <a:pPr marL="109728" lvl="0" indent="0">
              <a:buNone/>
            </a:pPr>
            <a:r>
              <a:rPr lang="es-ES" sz="2800" dirty="0"/>
              <a:t>Si cargamos sólo 1 valor, el sistema interpreta que no ingresamos de a cuánto queremos incrementar el contador, por lo que incrementará de a 1. </a:t>
            </a: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Pero </a:t>
            </a:r>
            <a:r>
              <a:rPr lang="es-ES" sz="2800" dirty="0"/>
              <a:t>también interpreta que no ingresamos desde qué número comenzar a contar, por lo que comenzará a contar desde el 0.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182;g120ab76b075_0_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71800" y="4149080"/>
            <a:ext cx="3377425" cy="10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3;g120ab76b075_0_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4288" y="3284984"/>
            <a:ext cx="1093001" cy="331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834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620688"/>
            <a:ext cx="8229600" cy="3315824"/>
          </a:xfrm>
        </p:spPr>
        <p:txBody>
          <a:bodyPr/>
          <a:lstStyle/>
          <a:p>
            <a:pPr lvl="0"/>
            <a:r>
              <a:rPr lang="es-ES" sz="2800" dirty="0"/>
              <a:t>Además de recorrer rangos de números, podemos recorrer </a:t>
            </a:r>
            <a:r>
              <a:rPr lang="es-ES" sz="2800" dirty="0" err="1" smtClean="0"/>
              <a:t>Strings</a:t>
            </a:r>
            <a:r>
              <a:rPr lang="es-ES" sz="2800" dirty="0" smtClean="0"/>
              <a:t>.</a:t>
            </a:r>
          </a:p>
          <a:p>
            <a:pPr marL="109728" lvl="0" indent="0">
              <a:buNone/>
            </a:pPr>
            <a:r>
              <a:rPr lang="es-ES" sz="2800" dirty="0" smtClean="0"/>
              <a:t>En </a:t>
            </a:r>
            <a:r>
              <a:rPr lang="es-ES" sz="2800" dirty="0"/>
              <a:t>este caso tenemos una variable de tipo </a:t>
            </a:r>
            <a:r>
              <a:rPr lang="es-ES" sz="2800" dirty="0" err="1"/>
              <a:t>String</a:t>
            </a:r>
            <a:r>
              <a:rPr lang="es-ES" sz="2800" dirty="0"/>
              <a:t>, frase. </a:t>
            </a: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Luego </a:t>
            </a:r>
            <a:r>
              <a:rPr lang="es-ES" sz="2800" dirty="0"/>
              <a:t>con el </a:t>
            </a:r>
            <a:r>
              <a:rPr lang="es-ES" sz="2800" dirty="0" err="1"/>
              <a:t>String</a:t>
            </a:r>
            <a:r>
              <a:rPr lang="es-ES" sz="2800" dirty="0"/>
              <a:t> recorremos letra a letra y la imprimimos. </a:t>
            </a: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El </a:t>
            </a:r>
            <a:r>
              <a:rPr lang="es-ES" sz="2800" dirty="0"/>
              <a:t>rango a recorrer, es la variable Frase.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192;g120ab76b075_0_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5656" y="4149080"/>
            <a:ext cx="3603029" cy="1407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193;g120ab76b075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176" y="3789040"/>
            <a:ext cx="1139234" cy="29164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86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2235704"/>
          </a:xfrm>
        </p:spPr>
        <p:txBody>
          <a:bodyPr>
            <a:normAutofit lnSpcReduction="10000"/>
          </a:bodyPr>
          <a:lstStyle/>
          <a:p>
            <a:pPr marL="109728" lvl="0" indent="0">
              <a:buNone/>
            </a:pPr>
            <a:r>
              <a:rPr lang="es-ES" sz="2800" dirty="0"/>
              <a:t>Además podemos decirle a </a:t>
            </a:r>
            <a:r>
              <a:rPr lang="es-ES" sz="2800" dirty="0" err="1"/>
              <a:t>for</a:t>
            </a:r>
            <a:r>
              <a:rPr lang="es-ES" sz="2800" dirty="0"/>
              <a:t> que comience a recorrer un </a:t>
            </a:r>
            <a:r>
              <a:rPr lang="es-ES" sz="2800" dirty="0" err="1"/>
              <a:t>String</a:t>
            </a:r>
            <a:r>
              <a:rPr lang="es-ES" sz="2800" dirty="0"/>
              <a:t> desde el final hacia el principio, utilizando </a:t>
            </a:r>
            <a:r>
              <a:rPr lang="es-ES" sz="2800" dirty="0" err="1">
                <a:solidFill>
                  <a:schemeClr val="bg2">
                    <a:lumMod val="50000"/>
                  </a:schemeClr>
                </a:solidFill>
              </a:rPr>
              <a:t>reversed</a:t>
            </a:r>
            <a:r>
              <a:rPr lang="es-ES" sz="2800" dirty="0"/>
              <a:t>. </a:t>
            </a:r>
            <a:endParaRPr lang="es-ES" sz="2800" dirty="0" smtClean="0"/>
          </a:p>
          <a:p>
            <a:pPr marL="109728" lvl="0" indent="0">
              <a:buNone/>
            </a:pPr>
            <a:r>
              <a:rPr lang="es-ES" sz="2800" dirty="0" smtClean="0"/>
              <a:t>El </a:t>
            </a:r>
            <a:r>
              <a:rPr lang="es-ES" sz="2800" dirty="0"/>
              <a:t>siguiente código muestra en pantalla la imagen de la derecha.</a:t>
            </a:r>
          </a:p>
          <a:p>
            <a:pPr marL="109728" indent="0">
              <a:buNone/>
            </a:pPr>
            <a:endParaRPr lang="es-AR" dirty="0"/>
          </a:p>
        </p:txBody>
      </p:sp>
      <p:pic>
        <p:nvPicPr>
          <p:cNvPr id="4" name="Google Shape;203;g120ab76b075_0_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5656" y="3429000"/>
            <a:ext cx="3558656" cy="1362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01;g120ab76b075_0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2160" y="2996952"/>
            <a:ext cx="1488400" cy="307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6180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</TotalTime>
  <Words>326</Words>
  <Application>Microsoft Office PowerPoint</Application>
  <PresentationFormat>Presentación en pantalla 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Concurrencia</vt:lpstr>
      <vt:lpstr>PROGRAMACION PYTHON NIVEL 1</vt:lpstr>
      <vt:lpstr>FOR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PYTHON NIVEL 1</dc:title>
  <dc:creator>jcoronel</dc:creator>
  <cp:lastModifiedBy>jcoronel</cp:lastModifiedBy>
  <cp:revision>3</cp:revision>
  <dcterms:created xsi:type="dcterms:W3CDTF">2025-03-04T02:15:29Z</dcterms:created>
  <dcterms:modified xsi:type="dcterms:W3CDTF">2025-04-23T21:32:06Z</dcterms:modified>
</cp:coreProperties>
</file>