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8BO+PMCSa0VND1ATjzfMKRWUk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" name="Google Shape;30;p3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" name="Google Shape;32;p3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Machine Vision</a:t>
            </a:r>
            <a:br>
              <a:rPr b="1" lang="en-US"/>
            </a:br>
            <a:r>
              <a:rPr lang="en-US"/>
              <a:t>MCT 4323/ MCTE 4323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Dr. Hasan Firdaus Bin Mohd Zaki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Lecture 11: </a:t>
            </a:r>
            <a:r>
              <a:rPr b="1" lang="en-US"/>
              <a:t>Transfer Learning &amp; Domain Adaptation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628650" y="1690688"/>
            <a:ext cx="7886700" cy="436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For simplicity, only two domains or two tasks are usually considered</a:t>
            </a:r>
            <a:endParaRPr/>
          </a:p>
        </p:txBody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Notation (I</a:t>
            </a:r>
            <a:r>
              <a:rPr b="1" lang="en-US">
                <a:solidFill>
                  <a:srgbClr val="0070C0"/>
                </a:solidFill>
              </a:rPr>
              <a:t>II</a:t>
            </a: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91" y="2428252"/>
            <a:ext cx="7462701" cy="340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628650" y="1690688"/>
            <a:ext cx="7886700" cy="436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74" name="Google Shape;174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</a:t>
            </a:r>
            <a:endParaRPr/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90687"/>
            <a:ext cx="8045809" cy="271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628650" y="1690688"/>
            <a:ext cx="7886700" cy="436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Datasets are samples of the world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 many cases, there is a shift or bias in the distributions of the source and target data representations</a:t>
            </a:r>
            <a:endParaRPr/>
          </a:p>
        </p:txBody>
      </p:sp>
      <p:sp>
        <p:nvSpPr>
          <p:cNvPr id="181" name="Google Shape;181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Biases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550" y="3192152"/>
            <a:ext cx="6606899" cy="276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628650" y="1690688"/>
            <a:ext cx="7886700" cy="436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When there is a domain shift</a:t>
            </a:r>
            <a:endParaRPr sz="19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The size of this shift is often measured by the distance between source and target subspaces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 typical approach is to learn a feature space transformation to align the source and target representations (reduce domain divergence)</a:t>
            </a:r>
            <a:endParaRPr/>
          </a:p>
          <a:p>
            <a:pPr indent="-31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88" name="Google Shape;18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875041"/>
            <a:ext cx="7702558" cy="165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628650" y="1690688"/>
            <a:ext cx="7886700" cy="436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When there is a domain shift</a:t>
            </a:r>
            <a:endParaRPr sz="19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The size of this shift is often measured by the distance between source and target subspaces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 typical approach is to learn a feature space transformation to align the source and target representations (reduce domain divergence)</a:t>
            </a:r>
            <a:endParaRPr/>
          </a:p>
          <a:p>
            <a:pPr indent="-31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</a:t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875041"/>
            <a:ext cx="7702558" cy="165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628650" y="1690688"/>
            <a:ext cx="7886700" cy="436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Idea</a:t>
            </a:r>
            <a:r>
              <a:rPr lang="en-US" sz="2200"/>
              <a:t>: use outputs of one or more layers of a network trained on a different task as generic feature detectors. Train a new shallow model on these features.</a:t>
            </a:r>
            <a:endParaRPr/>
          </a:p>
          <a:p>
            <a:pPr indent="-31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9999"/>
              </a:buClr>
              <a:buSzPts val="2200"/>
              <a:buNone/>
            </a:pPr>
            <a:r>
              <a:rPr lang="en-US" sz="2200">
                <a:solidFill>
                  <a:srgbClr val="009999"/>
                </a:solidFill>
              </a:rPr>
              <a:t>Assumes that DS ≈ DT</a:t>
            </a:r>
            <a:endParaRPr/>
          </a:p>
        </p:txBody>
      </p:sp>
      <p:sp>
        <p:nvSpPr>
          <p:cNvPr id="202" name="Google Shape;202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 using “off-the-shelf” CNN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40" y="3649160"/>
            <a:ext cx="7248159" cy="263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628650" y="1690688"/>
            <a:ext cx="7886700" cy="436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Idea</a:t>
            </a:r>
            <a:r>
              <a:rPr lang="en-US" sz="2200"/>
              <a:t>: use outputs of one or more layers of a network trained on a different task as generic feature detectors. Train a new shallow model on these features.</a:t>
            </a:r>
            <a:endParaRPr/>
          </a:p>
          <a:p>
            <a:pPr indent="-31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9999"/>
              </a:buClr>
              <a:buSzPts val="2200"/>
              <a:buNone/>
            </a:pPr>
            <a:r>
              <a:rPr lang="en-US" sz="2200">
                <a:solidFill>
                  <a:srgbClr val="009999"/>
                </a:solidFill>
              </a:rPr>
              <a:t>Assumes that DS ≈ DT</a:t>
            </a:r>
            <a:endParaRPr/>
          </a:p>
        </p:txBody>
      </p:sp>
      <p:sp>
        <p:nvSpPr>
          <p:cNvPr id="209" name="Google Shape;209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 using “off-the-shelf” CNN</a:t>
            </a: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40" y="3649160"/>
            <a:ext cx="7248159" cy="263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628650" y="1541417"/>
            <a:ext cx="7886700" cy="4924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Works surprisingly well in practice!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Surpasses or on par with state-of-the-art in several tasks in 2014</a:t>
            </a:r>
            <a:endParaRPr/>
          </a:p>
          <a:p>
            <a:pPr indent="-31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9999"/>
              </a:buClr>
              <a:buSzPts val="2200"/>
              <a:buNone/>
            </a:pPr>
            <a:r>
              <a:rPr lang="en-US" sz="2200">
                <a:solidFill>
                  <a:srgbClr val="009999"/>
                </a:solidFill>
              </a:rPr>
              <a:t>Image classification: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PASCAL VOC 2007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Oxford flowers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CUB Bird dataset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MIT indoors</a:t>
            </a:r>
            <a:endParaRPr/>
          </a:p>
          <a:p>
            <a:pPr indent="-31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9999"/>
              </a:buClr>
              <a:buSzPts val="2200"/>
              <a:buNone/>
            </a:pPr>
            <a:r>
              <a:rPr lang="en-US" sz="2200">
                <a:solidFill>
                  <a:srgbClr val="009999"/>
                </a:solidFill>
              </a:rPr>
              <a:t>Image retrieval: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Parik 6k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Holidays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UKBench</a:t>
            </a:r>
            <a:endParaRPr sz="2000"/>
          </a:p>
          <a:p>
            <a:pPr indent="-31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16" name="Google Shape;21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 using “off-the-shelf” CNN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759898" y="6335309"/>
            <a:ext cx="762420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Razavian et al,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Features off-the-shelf: an Astounding Baseline for Recognition,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CVPRW 2014 http://arxiv.org/abs/1403.6382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628650" y="1541417"/>
            <a:ext cx="7886700" cy="4924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23" name="Google Shape;223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 using “off-the-shelf” CNN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759898" y="6335309"/>
            <a:ext cx="762420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Razavian et al,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Features off-the-shelf: an Astounding Baseline for Recognition,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CVPRW 2014 http://arxiv.org/abs/1403.6382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104126"/>
            <a:ext cx="5485902" cy="342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0873" y="2253398"/>
            <a:ext cx="3103228" cy="207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628650" y="1541417"/>
            <a:ext cx="7886700" cy="4924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Domain adaptation using “off-the-shelf” CNN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759898" y="6335309"/>
            <a:ext cx="762420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Razavian et al, </a:t>
            </a: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Features off-the-shelf: an Astounding Baseline for Recognition,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CVPRW 2014 http://arxiv.org/abs/1403.6382</a:t>
            </a:r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104126"/>
            <a:ext cx="5485902" cy="342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0873" y="2253398"/>
            <a:ext cx="3103228" cy="207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Transfer Learning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/>
              <a:t>The ability to apply knowledge learned in previous tasks to novel tasks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Based on human learning, people can often transfer knowledge learned previously to novel situations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Play classic piano 🡪 Play jazz piano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Ride Motorbike 🡪 Drive a car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Play soccer 🡪 play futsal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Math 🡪 Machine Learning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623888" y="1709739"/>
            <a:ext cx="7886700" cy="1780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Can we do better than off-the-shelf features?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Fine-tuning: supervised domain adaptation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628649" y="1825625"/>
            <a:ext cx="45964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Train deep net on “nearby” task for which it is easy to get labels using standard gradient descent + backprop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ImageNet classification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Pseudo classes from synthetic data</a:t>
            </a:r>
            <a:endParaRPr/>
          </a:p>
          <a:p>
            <a:pPr indent="-48133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Cut off top layer(s) of network and replace with supervised objective for target domain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Fine-tune</a:t>
            </a:r>
            <a:r>
              <a:rPr lang="en-US"/>
              <a:t> network using backprop with labels for target domain until validation loss is minimized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9999"/>
              </a:buClr>
              <a:buSzPct val="100000"/>
              <a:buNone/>
            </a:pPr>
            <a:r>
              <a:rPr lang="en-US">
                <a:solidFill>
                  <a:srgbClr val="009999"/>
                </a:solidFill>
              </a:rPr>
              <a:t>Align D</a:t>
            </a:r>
            <a:r>
              <a:rPr baseline="-25000" lang="en-US">
                <a:solidFill>
                  <a:srgbClr val="009999"/>
                </a:solidFill>
              </a:rPr>
              <a:t>S</a:t>
            </a:r>
            <a:r>
              <a:rPr lang="en-US">
                <a:solidFill>
                  <a:srgbClr val="009999"/>
                </a:solidFill>
              </a:rPr>
              <a:t> with D</a:t>
            </a:r>
            <a:r>
              <a:rPr baseline="-25000" lang="en-US">
                <a:solidFill>
                  <a:srgbClr val="009999"/>
                </a:solidFill>
              </a:rPr>
              <a:t>T</a:t>
            </a:r>
            <a:endParaRPr/>
          </a:p>
        </p:txBody>
      </p:sp>
      <p:sp>
        <p:nvSpPr>
          <p:cNvPr id="249" name="Google Shape;249;p2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8133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828" y="1690689"/>
            <a:ext cx="3102522" cy="3795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Freeze or fine-tune?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628649" y="1502229"/>
            <a:ext cx="4596493" cy="467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Bottom n layers can be frozen or fine-tuned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200"/>
              <a:t>Frozen</a:t>
            </a:r>
            <a:r>
              <a:rPr lang="en-US" sz="2200"/>
              <a:t>: not updated during backprop</a:t>
            </a:r>
            <a:endParaRPr sz="2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200"/>
              <a:t>Fine-tuned</a:t>
            </a:r>
            <a:r>
              <a:rPr lang="en-US" sz="2200"/>
              <a:t>: updated during backprop</a:t>
            </a:r>
            <a:endParaRPr sz="2200"/>
          </a:p>
          <a:p>
            <a:pPr indent="-30479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Which to do depends on target task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200"/>
              <a:t>Freeze</a:t>
            </a:r>
            <a:r>
              <a:rPr lang="en-US" sz="2200"/>
              <a:t>: target task labels are scarce and we cant to avoid overfitting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200"/>
              <a:t>Fine-tune</a:t>
            </a:r>
            <a:r>
              <a:rPr lang="en-US" sz="2200"/>
              <a:t>: target task labels are more plentiful</a:t>
            </a:r>
            <a:endParaRPr/>
          </a:p>
          <a:p>
            <a:pPr indent="-30479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In general, we can set learning rates to be different for each layer to find a tradeoff between freezing and fine-tuning</a:t>
            </a:r>
            <a:endParaRPr/>
          </a:p>
          <a:p>
            <a:pPr indent="-30479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258" name="Google Shape;258;p2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8133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142" y="1825625"/>
            <a:ext cx="3392411" cy="334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How transferable are features?</a:t>
            </a:r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628650" y="1489166"/>
            <a:ext cx="38862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100"/>
              <a:buChar char="•"/>
            </a:pPr>
            <a:r>
              <a:rPr lang="en-US">
                <a:solidFill>
                  <a:srgbClr val="2E75B5"/>
                </a:solidFill>
              </a:rPr>
              <a:t>Lower layers</a:t>
            </a:r>
            <a:r>
              <a:rPr lang="en-US"/>
              <a:t>: more general features. Transfer very well to other tasks.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9999"/>
              </a:buClr>
              <a:buSzPts val="2100"/>
              <a:buChar char="•"/>
            </a:pPr>
            <a:r>
              <a:rPr lang="en-US">
                <a:solidFill>
                  <a:srgbClr val="009999"/>
                </a:solidFill>
              </a:rPr>
              <a:t>Higher layers</a:t>
            </a:r>
            <a:r>
              <a:rPr lang="en-US"/>
              <a:t>: more task specific (more semantically meaningful)</a:t>
            </a:r>
            <a:endParaRPr/>
          </a:p>
        </p:txBody>
      </p:sp>
      <p:pic>
        <p:nvPicPr>
          <p:cNvPr id="267" name="Google Shape;267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940" y="1671095"/>
            <a:ext cx="362841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486" y="3219096"/>
            <a:ext cx="3564527" cy="276266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69" name="Google Shape;269;p23"/>
          <p:cNvSpPr txBox="1"/>
          <p:nvPr/>
        </p:nvSpPr>
        <p:spPr>
          <a:xfrm>
            <a:off x="6352596" y="1496970"/>
            <a:ext cx="638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1450280" y="6348546"/>
            <a:ext cx="6243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 Zeiler, Rob Fergus, “Visualizing and Understanding Convolutional Networks”, CVPR 2013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70C0"/>
                </a:solidFill>
              </a:rPr>
              <a:t>Learning from Synthetic Data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Learning from synthetic depth images for 3D object recognition 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22" y="2379903"/>
            <a:ext cx="6328547" cy="36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/>
        </p:nvSpPr>
        <p:spPr>
          <a:xfrm>
            <a:off x="847711" y="6176963"/>
            <a:ext cx="74485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H.F.M. Zaki, F. Shafait, A. Mian, “Viewpoint invariant semantic object and scene categorization with RGB-D sensors 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Autonomous Robots 2018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Learning from Synthetic Data</a:t>
            </a:r>
            <a:endParaRPr/>
          </a:p>
        </p:txBody>
      </p:sp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Learning from 3D human model for multi-view action recognition</a:t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628650" y="6311899"/>
            <a:ext cx="78509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Rahmani, A. Mian, M. Shah, “Learning a Deep Model for Human Action Recognition from Novel Viewpoints ”, PAMI 2017</a:t>
            </a:r>
            <a:endParaRPr/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388" y="2472719"/>
            <a:ext cx="7263085" cy="317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Learning from Synthetic Data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Learning from 3D human model for multi-view action recognition</a:t>
            </a: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517479" y="6142291"/>
            <a:ext cx="77267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Liu, H. Rahmani, N. Akhtar,  A. Mian, “Learning Human Pose Models from Synthesized Data for Robust RGB-D Action Recognition”,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https://arxiv.org/pdf/1707.00823.pdf</a:t>
            </a:r>
            <a:endParaRPr/>
          </a:p>
        </p:txBody>
      </p:sp>
      <p:pic>
        <p:nvPicPr>
          <p:cNvPr id="296" name="Google Shape;2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526" y="2370703"/>
            <a:ext cx="3577590" cy="146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089" y="2469900"/>
            <a:ext cx="3545432" cy="261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479" y="3972451"/>
            <a:ext cx="4452439" cy="153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629842" y="727577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 sz="3200">
                <a:solidFill>
                  <a:srgbClr val="0070C0"/>
                </a:solidFill>
              </a:rPr>
              <a:t>Traditional ML</a:t>
            </a:r>
            <a:endParaRPr/>
          </a:p>
        </p:txBody>
      </p:sp>
      <p:sp>
        <p:nvSpPr>
          <p:cNvPr id="101" name="Google Shape;101;p3"/>
          <p:cNvSpPr txBox="1"/>
          <p:nvPr>
            <p:ph idx="2" type="body"/>
          </p:nvPr>
        </p:nvSpPr>
        <p:spPr>
          <a:xfrm>
            <a:off x="629842" y="1750423"/>
            <a:ext cx="3868340" cy="44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Isolated, single task learning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Knowledge is not retained or accumulated. Learning is performed w/o considering past learned knowledge in other tasks</a:t>
            </a:r>
            <a:endParaRPr/>
          </a:p>
        </p:txBody>
      </p:sp>
      <p:sp>
        <p:nvSpPr>
          <p:cNvPr id="102" name="Google Shape;102;p3"/>
          <p:cNvSpPr txBox="1"/>
          <p:nvPr>
            <p:ph idx="3" type="body"/>
          </p:nvPr>
        </p:nvSpPr>
        <p:spPr>
          <a:xfrm>
            <a:off x="4629150" y="727576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 sz="3200">
                <a:solidFill>
                  <a:srgbClr val="0070C0"/>
                </a:solidFill>
              </a:rPr>
              <a:t>Transfer Learning</a:t>
            </a:r>
            <a:endParaRPr/>
          </a:p>
        </p:txBody>
      </p:sp>
      <p:sp>
        <p:nvSpPr>
          <p:cNvPr id="103" name="Google Shape;103;p3"/>
          <p:cNvSpPr txBox="1"/>
          <p:nvPr>
            <p:ph idx="4" type="body"/>
          </p:nvPr>
        </p:nvSpPr>
        <p:spPr>
          <a:xfrm>
            <a:off x="4629150" y="1750423"/>
            <a:ext cx="3887391" cy="44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Learning of new tasks built upon the previous learned tasks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Learning process can be faster, more accurate and/ or need less training data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57200" y="3814354"/>
            <a:ext cx="1306286" cy="966652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1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457200" y="5477188"/>
            <a:ext cx="1306286" cy="966652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2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965268" y="3788228"/>
            <a:ext cx="1201783" cy="966652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task 1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2965268" y="5477188"/>
            <a:ext cx="1201783" cy="966652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task 2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2181497" y="4140926"/>
            <a:ext cx="382515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220981" y="5823354"/>
            <a:ext cx="382515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898469" y="3683726"/>
            <a:ext cx="1306286" cy="966652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1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4898469" y="5346560"/>
            <a:ext cx="1306286" cy="966652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2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7423292" y="3200400"/>
            <a:ext cx="1201783" cy="966652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task 1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7423292" y="5706337"/>
            <a:ext cx="1201783" cy="966652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task 2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-935746">
            <a:off x="6614704" y="3780292"/>
            <a:ext cx="382515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rot="941681">
            <a:off x="6635015" y="5947321"/>
            <a:ext cx="382515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477558" y="4702628"/>
            <a:ext cx="1093249" cy="509451"/>
          </a:xfrm>
          <a:prstGeom prst="flowChartMagneticDisk">
            <a:avLst/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rot="5400000">
            <a:off x="7832924" y="4312589"/>
            <a:ext cx="382515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rot="5400000">
            <a:off x="7832923" y="5340028"/>
            <a:ext cx="382515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4498182" y="1894114"/>
            <a:ext cx="0" cy="4006583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dash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Transfer learning in DL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Myth</a:t>
            </a:r>
            <a:r>
              <a:rPr lang="en-US" sz="2400"/>
              <a:t>: You can’t do deep learning unless you have a million labelled examples for your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Reality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learn useful representations from </a:t>
            </a:r>
            <a:r>
              <a:rPr b="1" lang="en-US" sz="2400"/>
              <a:t>unlabeled data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train on a nearby </a:t>
            </a:r>
            <a:r>
              <a:rPr b="1" lang="en-US" sz="2400"/>
              <a:t>surrogate objective </a:t>
            </a:r>
            <a:r>
              <a:rPr lang="en-US" sz="2400"/>
              <a:t>for which it is easy to generate labels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You can </a:t>
            </a:r>
            <a:r>
              <a:rPr b="1" lang="en-US" sz="2400">
                <a:solidFill>
                  <a:srgbClr val="00B050"/>
                </a:solidFill>
              </a:rPr>
              <a:t>transfer</a:t>
            </a:r>
            <a:r>
              <a:rPr lang="en-US" sz="2400">
                <a:solidFill>
                  <a:srgbClr val="00B050"/>
                </a:solidFill>
              </a:rPr>
              <a:t> learned representations from a related task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912" y="4172630"/>
            <a:ext cx="4923213" cy="2004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Transfer learning: idea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Instead of training a deep network from scratch for your task,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 a network trained on a different domain for a different </a:t>
            </a:r>
            <a:r>
              <a:rPr b="1" lang="en-US" sz="2000"/>
              <a:t>source task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Adapt it for your domain and your </a:t>
            </a:r>
            <a:r>
              <a:rPr b="1" lang="en-US" sz="2000"/>
              <a:t>target task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Variations: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Same domain, different task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Different domain, same task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628650" y="170805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Standard classification benchmark, 20 classes, ~10K images, 50% train, 50% test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Deep networks can have many parameters to learn (e.g. 60M in Alexnet)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Direct training </a:t>
            </a:r>
            <a:r>
              <a:rPr lang="en-US" sz="2000"/>
              <a:t>(from scratch) using only 5K training images can be problematic 🡪 </a:t>
            </a:r>
            <a:r>
              <a:rPr b="1" lang="en-US" sz="2000"/>
              <a:t>model overfitting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can we use deep networks in this setting?</a:t>
            </a:r>
            <a:endParaRPr sz="2000"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Example: PASCAL VOC 2007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565" y="4030543"/>
            <a:ext cx="5598869" cy="244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628650" y="170805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Transfer Learning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9" y="1708058"/>
            <a:ext cx="7877527" cy="3895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628650" y="170805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Notation (I)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" y="1690689"/>
            <a:ext cx="7886700" cy="323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971" y="1777320"/>
            <a:ext cx="3089583" cy="18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125277"/>
            <a:ext cx="51816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628650" y="1528354"/>
            <a:ext cx="7886700" cy="4531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 two </a:t>
            </a:r>
            <a:r>
              <a:rPr b="1" lang="en-US" sz="2400"/>
              <a:t>domains</a:t>
            </a:r>
            <a:r>
              <a:rPr lang="en-US" sz="2400"/>
              <a:t> are different, they may have different </a:t>
            </a:r>
            <a:r>
              <a:rPr lang="en-US" sz="2400">
                <a:solidFill>
                  <a:srgbClr val="009999"/>
                </a:solidFill>
              </a:rPr>
              <a:t>feature spaces </a:t>
            </a:r>
            <a:r>
              <a:rPr lang="en-US" sz="2400"/>
              <a:t>or different </a:t>
            </a:r>
            <a:r>
              <a:rPr lang="en-US" sz="2400">
                <a:solidFill>
                  <a:srgbClr val="009999"/>
                </a:solidFill>
              </a:rPr>
              <a:t>marginal distributions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 two tasks are different, they may have different </a:t>
            </a:r>
            <a:r>
              <a:rPr lang="en-US" sz="2400">
                <a:solidFill>
                  <a:srgbClr val="009999"/>
                </a:solidFill>
              </a:rPr>
              <a:t>label spaces </a:t>
            </a:r>
            <a:r>
              <a:rPr lang="en-US" sz="2400"/>
              <a:t>or different </a:t>
            </a:r>
            <a:r>
              <a:rPr lang="en-US" sz="2400">
                <a:solidFill>
                  <a:srgbClr val="009999"/>
                </a:solidFill>
              </a:rPr>
              <a:t>conditional distributions</a:t>
            </a:r>
            <a:endParaRPr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Notation (I</a:t>
            </a:r>
            <a:r>
              <a:rPr b="1" lang="en-US">
                <a:solidFill>
                  <a:srgbClr val="0070C0"/>
                </a:solidFill>
              </a:rPr>
              <a:t>I</a:t>
            </a: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2018-07-19T04:24:13Z</dcterms:created>
  <dc:creator>Windows User</dc:creator>
</cp:coreProperties>
</file>