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5"/>
  </p:notesMasterIdLst>
  <p:sldIdLst>
    <p:sldId id="256" r:id="rId2"/>
    <p:sldId id="258" r:id="rId3"/>
    <p:sldId id="266" r:id="rId4"/>
    <p:sldId id="271" r:id="rId5"/>
    <p:sldId id="272" r:id="rId6"/>
    <p:sldId id="273" r:id="rId7"/>
    <p:sldId id="274" r:id="rId8"/>
    <p:sldId id="275" r:id="rId9"/>
    <p:sldId id="265" r:id="rId10"/>
    <p:sldId id="269" r:id="rId11"/>
    <p:sldId id="276" r:id="rId12"/>
    <p:sldId id="277" r:id="rId13"/>
    <p:sldId id="270" r:id="rId1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p15:clr>
            <a:srgbClr val="A4A3A4"/>
          </p15:clr>
        </p15:guide>
        <p15:guide id="2" pos="289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660"/>
  </p:normalViewPr>
  <p:slideViewPr>
    <p:cSldViewPr snapToGrid="0">
      <p:cViewPr varScale="1">
        <p:scale>
          <a:sx n="88" d="100"/>
          <a:sy n="88" d="100"/>
        </p:scale>
        <p:origin x="1258" y="62"/>
      </p:cViewPr>
      <p:guideLst>
        <p:guide orient="horz" pos="2160"/>
        <p:guide pos="289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42724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5312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FBB7FF0A-42EE-3452-C1AF-5D645516206C}"/>
            </a:ext>
          </a:extLst>
        </p:cNvPr>
        <p:cNvGrpSpPr/>
        <p:nvPr/>
      </p:nvGrpSpPr>
      <p:grpSpPr>
        <a:xfrm>
          <a:off x="0" y="0"/>
          <a:ext cx="0" cy="0"/>
          <a:chOff x="0" y="0"/>
          <a:chExt cx="0" cy="0"/>
        </a:xfrm>
      </p:grpSpPr>
      <p:sp>
        <p:nvSpPr>
          <p:cNvPr id="172" name="Google Shape;172;p9:notes">
            <a:extLst>
              <a:ext uri="{FF2B5EF4-FFF2-40B4-BE49-F238E27FC236}">
                <a16:creationId xmlns:a16="http://schemas.microsoft.com/office/drawing/2014/main" id="{E19AEF80-CA0E-B0C3-9EE5-EA3D3850396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9:notes">
            <a:extLst>
              <a:ext uri="{FF2B5EF4-FFF2-40B4-BE49-F238E27FC236}">
                <a16:creationId xmlns:a16="http://schemas.microsoft.com/office/drawing/2014/main" id="{920CEF09-1CA2-7B4E-A7D8-D52CDE469F29}"/>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8660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4C340FDB-00FC-DEF7-11C8-2E5DF0647EBC}"/>
            </a:ext>
          </a:extLst>
        </p:cNvPr>
        <p:cNvGrpSpPr/>
        <p:nvPr/>
      </p:nvGrpSpPr>
      <p:grpSpPr>
        <a:xfrm>
          <a:off x="0" y="0"/>
          <a:ext cx="0" cy="0"/>
          <a:chOff x="0" y="0"/>
          <a:chExt cx="0" cy="0"/>
        </a:xfrm>
      </p:grpSpPr>
      <p:sp>
        <p:nvSpPr>
          <p:cNvPr id="172" name="Google Shape;172;p9:notes">
            <a:extLst>
              <a:ext uri="{FF2B5EF4-FFF2-40B4-BE49-F238E27FC236}">
                <a16:creationId xmlns:a16="http://schemas.microsoft.com/office/drawing/2014/main" id="{D97ED83B-2972-6736-7820-9D487CF74FF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9:notes">
            <a:extLst>
              <a:ext uri="{FF2B5EF4-FFF2-40B4-BE49-F238E27FC236}">
                <a16:creationId xmlns:a16="http://schemas.microsoft.com/office/drawing/2014/main" id="{7B5B8CB2-595B-1367-7F4C-D7036F0C17CF}"/>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61305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46DC9695-535C-0E2F-67DE-C4F344BC7EDA}"/>
            </a:ext>
          </a:extLst>
        </p:cNvPr>
        <p:cNvGrpSpPr/>
        <p:nvPr/>
      </p:nvGrpSpPr>
      <p:grpSpPr>
        <a:xfrm>
          <a:off x="0" y="0"/>
          <a:ext cx="0" cy="0"/>
          <a:chOff x="0" y="0"/>
          <a:chExt cx="0" cy="0"/>
        </a:xfrm>
      </p:grpSpPr>
      <p:sp>
        <p:nvSpPr>
          <p:cNvPr id="172" name="Google Shape;172;p9:notes">
            <a:extLst>
              <a:ext uri="{FF2B5EF4-FFF2-40B4-BE49-F238E27FC236}">
                <a16:creationId xmlns:a16="http://schemas.microsoft.com/office/drawing/2014/main" id="{D06AB2AF-B2C4-48B8-7FF1-E05AF5665D2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9:notes">
            <a:extLst>
              <a:ext uri="{FF2B5EF4-FFF2-40B4-BE49-F238E27FC236}">
                <a16:creationId xmlns:a16="http://schemas.microsoft.com/office/drawing/2014/main" id="{608320FB-765E-CC5C-4A47-F505C9520D32}"/>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4242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68313469-D878-A9D0-42A9-1E14C2F679E2}"/>
            </a:ext>
          </a:extLst>
        </p:cNvPr>
        <p:cNvGrpSpPr/>
        <p:nvPr/>
      </p:nvGrpSpPr>
      <p:grpSpPr>
        <a:xfrm>
          <a:off x="0" y="0"/>
          <a:ext cx="0" cy="0"/>
          <a:chOff x="0" y="0"/>
          <a:chExt cx="0" cy="0"/>
        </a:xfrm>
      </p:grpSpPr>
      <p:sp>
        <p:nvSpPr>
          <p:cNvPr id="172" name="Google Shape;172;p9:notes">
            <a:extLst>
              <a:ext uri="{FF2B5EF4-FFF2-40B4-BE49-F238E27FC236}">
                <a16:creationId xmlns:a16="http://schemas.microsoft.com/office/drawing/2014/main" id="{E4790D8D-9F19-F8FF-0217-8BD6F7C5A01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9:notes">
            <a:extLst>
              <a:ext uri="{FF2B5EF4-FFF2-40B4-BE49-F238E27FC236}">
                <a16:creationId xmlns:a16="http://schemas.microsoft.com/office/drawing/2014/main" id="{7D4130E2-7A70-6EE1-572F-2D8DD9160FF7}"/>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78423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00300911-BA1D-DA9D-4BE1-33653BC5881E}"/>
            </a:ext>
          </a:extLst>
        </p:cNvPr>
        <p:cNvGrpSpPr/>
        <p:nvPr/>
      </p:nvGrpSpPr>
      <p:grpSpPr>
        <a:xfrm>
          <a:off x="0" y="0"/>
          <a:ext cx="0" cy="0"/>
          <a:chOff x="0" y="0"/>
          <a:chExt cx="0" cy="0"/>
        </a:xfrm>
      </p:grpSpPr>
      <p:sp>
        <p:nvSpPr>
          <p:cNvPr id="172" name="Google Shape;172;p9:notes">
            <a:extLst>
              <a:ext uri="{FF2B5EF4-FFF2-40B4-BE49-F238E27FC236}">
                <a16:creationId xmlns:a16="http://schemas.microsoft.com/office/drawing/2014/main" id="{E0760147-0565-419A-5B20-7D6198A329D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9:notes">
            <a:extLst>
              <a:ext uri="{FF2B5EF4-FFF2-40B4-BE49-F238E27FC236}">
                <a16:creationId xmlns:a16="http://schemas.microsoft.com/office/drawing/2014/main" id="{D2B0F49E-44DA-73A3-D0A3-4ACED6A701B6}"/>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22438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5" name="Google Shape;15;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6" name="Google Shape;16;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8" name="Google Shape;78;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9" name="Google Shape;79;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1" name="Google Shape;21;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2" name="Google Shape;2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2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panose="020F0502020204030204"/>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3" name="Google Shape;33;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4" name="Google Shape;34;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5" name="Google Shape;35;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panose="020F050202020403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9" name="Google Shape;39;p2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0" name="Google Shape;40;p2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2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3" name="Google Shape;43;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4" name="Google Shape;44;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8" name="Google Shape;4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9" name="Google Shape;4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2" name="Google Shape;52;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3" name="Google Shape;53;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panose="020F050202020403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2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9" name="Google Shape;59;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0" name="Google Shape;60;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panose="020F050202020403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5"/>
          <p:cNvSpPr>
            <a:spLocks noGrp="1"/>
          </p:cNvSpPr>
          <p:nvPr>
            <p:ph type="pic" idx="2"/>
          </p:nvPr>
        </p:nvSpPr>
        <p:spPr>
          <a:xfrm>
            <a:off x="1792288" y="612775"/>
            <a:ext cx="5486400" cy="4114800"/>
          </a:xfrm>
          <a:prstGeom prst="rect">
            <a:avLst/>
          </a:prstGeom>
          <a:noFill/>
          <a:ln>
            <a:noFill/>
          </a:ln>
        </p:spPr>
      </p:sp>
      <p:sp>
        <p:nvSpPr>
          <p:cNvPr id="64" name="Google Shape;64;p2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6" name="Google Shape;66;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7" name="Google Shape;67;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2" name="Google Shape;7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3" name="Google Shape;7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dirty="0"/>
          </a:p>
        </p:txBody>
      </p:sp>
      <p:sp>
        <p:nvSpPr>
          <p:cNvPr id="9" name="Google Shape;9;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dirty="0"/>
          </a:p>
        </p:txBody>
      </p:sp>
      <p:sp>
        <p:nvSpPr>
          <p:cNvPr id="10" name="Google Shape;10;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srcRect/>
          <a:stretch>
            <a:fillRect/>
          </a:stretch>
        </p:blipFill>
        <p:spPr>
          <a:xfrm>
            <a:off x="0" y="0"/>
            <a:ext cx="9144000" cy="6858000"/>
          </a:xfrm>
          <a:prstGeom prst="rect">
            <a:avLst/>
          </a:prstGeom>
          <a:noFill/>
          <a:ln>
            <a:noFill/>
          </a:ln>
        </p:spPr>
      </p:pic>
      <p:sp>
        <p:nvSpPr>
          <p:cNvPr id="86" name="Google Shape;86;p1"/>
          <p:cNvSpPr txBox="1">
            <a:spLocks noGrp="1"/>
          </p:cNvSpPr>
          <p:nvPr>
            <p:ph type="ctrTitle"/>
          </p:nvPr>
        </p:nvSpPr>
        <p:spPr>
          <a:xfrm>
            <a:off x="-98600" y="1447800"/>
            <a:ext cx="9242700" cy="381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333"/>
              <a:buFont typeface="Times New Roman" panose="02020603050405020304"/>
              <a:buNone/>
            </a:pPr>
            <a:r>
              <a:rPr lang="en-US" sz="3200" b="1" u="sng" dirty="0">
                <a:latin typeface="Times New Roman" panose="02020603050405020304"/>
                <a:ea typeface="Times New Roman" panose="02020603050405020304"/>
                <a:cs typeface="Times New Roman" panose="02020603050405020304"/>
                <a:sym typeface="Times New Roman" panose="02020603050405020304"/>
              </a:rPr>
              <a:t>Automatic Street Light Fault Detection</a:t>
            </a:r>
            <a:endParaRPr sz="3200" b="1" u="sng" dirty="0">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4" name="Table 3">
            <a:extLst>
              <a:ext uri="{FF2B5EF4-FFF2-40B4-BE49-F238E27FC236}">
                <a16:creationId xmlns:a16="http://schemas.microsoft.com/office/drawing/2014/main" id="{3BED8463-815A-A26F-BC34-C3D3DCDAD6E8}"/>
              </a:ext>
            </a:extLst>
          </p:cNvPr>
          <p:cNvGraphicFramePr>
            <a:graphicFrameLocks noGrp="1"/>
          </p:cNvGraphicFramePr>
          <p:nvPr>
            <p:extLst>
              <p:ext uri="{D42A27DB-BD31-4B8C-83A1-F6EECF244321}">
                <p14:modId xmlns:p14="http://schemas.microsoft.com/office/powerpoint/2010/main" val="1953500899"/>
              </p:ext>
            </p:extLst>
          </p:nvPr>
        </p:nvGraphicFramePr>
        <p:xfrm>
          <a:off x="788026" y="1998617"/>
          <a:ext cx="7947300" cy="4114798"/>
        </p:xfrm>
        <a:graphic>
          <a:graphicData uri="http://schemas.openxmlformats.org/drawingml/2006/table">
            <a:tbl>
              <a:tblPr>
                <a:tableStyleId>{2D5ABB26-0587-4C30-8999-92F81FD0307C}</a:tableStyleId>
              </a:tblPr>
              <a:tblGrid>
                <a:gridCol w="3973650">
                  <a:extLst>
                    <a:ext uri="{9D8B030D-6E8A-4147-A177-3AD203B41FA5}">
                      <a16:colId xmlns:a16="http://schemas.microsoft.com/office/drawing/2014/main" val="2871235392"/>
                    </a:ext>
                  </a:extLst>
                </a:gridCol>
                <a:gridCol w="3973650">
                  <a:extLst>
                    <a:ext uri="{9D8B030D-6E8A-4147-A177-3AD203B41FA5}">
                      <a16:colId xmlns:a16="http://schemas.microsoft.com/office/drawing/2014/main" val="2546825223"/>
                    </a:ext>
                  </a:extLst>
                </a:gridCol>
              </a:tblGrid>
              <a:tr h="402198">
                <a:tc gridSpan="2">
                  <a:txBody>
                    <a:bodyPr/>
                    <a:lstStyle/>
                    <a:p>
                      <a:pPr algn="ctr"/>
                      <a:r>
                        <a:rPr lang="en-US" sz="2000" b="1" i="1" dirty="0">
                          <a:latin typeface="Times New Roman" panose="02020603050405020304" pitchFamily="18" charset="0"/>
                          <a:cs typeface="Times New Roman" panose="02020603050405020304" pitchFamily="18" charset="0"/>
                        </a:rPr>
                        <a:t>Team Members:</a:t>
                      </a:r>
                      <a:endParaRPr lang="en-IN" sz="2000" b="1" i="1" dirty="0">
                        <a:latin typeface="Times New Roman" panose="02020603050405020304" pitchFamily="18" charset="0"/>
                        <a:cs typeface="Times New Roman" panose="02020603050405020304" pitchFamily="18" charset="0"/>
                      </a:endParaRPr>
                    </a:p>
                  </a:txBody>
                  <a:tcPr anchor="ctr"/>
                </a:tc>
                <a:tc hMerge="1">
                  <a:txBody>
                    <a:bodyPr/>
                    <a:lstStyle/>
                    <a:p>
                      <a:pPr algn="l"/>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920776032"/>
                  </a:ext>
                </a:extLst>
              </a:tr>
              <a:tr h="402198">
                <a:tc>
                  <a:txBody>
                    <a:bodyPr/>
                    <a:lstStyle/>
                    <a:p>
                      <a:pPr algn="r"/>
                      <a:r>
                        <a:rPr lang="en-US" sz="2000" dirty="0">
                          <a:latin typeface="Times New Roman" panose="02020603050405020304" pitchFamily="18" charset="0"/>
                          <a:cs typeface="Times New Roman" panose="02020603050405020304" pitchFamily="18" charset="0"/>
                        </a:rPr>
                        <a:t>ARUN R G</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latin typeface="Times New Roman" panose="02020603050405020304" pitchFamily="18" charset="0"/>
                          <a:cs typeface="Times New Roman" panose="02020603050405020304" pitchFamily="18" charset="0"/>
                        </a:rPr>
                        <a:t>(611220104007)</a:t>
                      </a: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10704320"/>
                  </a:ext>
                </a:extLst>
              </a:tr>
              <a:tr h="402198">
                <a:tc>
                  <a:txBody>
                    <a:bodyPr/>
                    <a:lstStyle/>
                    <a:p>
                      <a:pPr algn="r"/>
                      <a:r>
                        <a:rPr lang="en-US" sz="2000" dirty="0">
                          <a:latin typeface="Times New Roman" panose="02020603050405020304" pitchFamily="18" charset="0"/>
                          <a:cs typeface="Times New Roman" panose="02020603050405020304" pitchFamily="18" charset="0"/>
                        </a:rPr>
                        <a:t>BALAJI S </a:t>
                      </a:r>
                      <a:r>
                        <a:rPr lang="en-US" sz="2000" dirty="0" err="1">
                          <a:latin typeface="Times New Roman" panose="02020603050405020304" pitchFamily="18" charset="0"/>
                          <a:cs typeface="Times New Roman" panose="02020603050405020304" pitchFamily="18" charset="0"/>
                        </a:rPr>
                        <a:t>S</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latin typeface="Times New Roman" panose="02020603050405020304" pitchFamily="18" charset="0"/>
                          <a:cs typeface="Times New Roman" panose="02020603050405020304" pitchFamily="18" charset="0"/>
                        </a:rPr>
                        <a:t>(611220104016)</a:t>
                      </a: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823933554"/>
                  </a:ext>
                </a:extLst>
              </a:tr>
              <a:tr h="402198">
                <a:tc>
                  <a:txBody>
                    <a:bodyPr/>
                    <a:lstStyle/>
                    <a:p>
                      <a:pPr algn="r"/>
                      <a:r>
                        <a:rPr lang="en-US" sz="2000" dirty="0">
                          <a:latin typeface="Times New Roman" panose="02020603050405020304" pitchFamily="18" charset="0"/>
                          <a:cs typeface="Times New Roman" panose="02020603050405020304" pitchFamily="18" charset="0"/>
                        </a:rPr>
                        <a:t>DEEPESH KUMAR S</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latin typeface="Times New Roman" panose="02020603050405020304" pitchFamily="18" charset="0"/>
                          <a:cs typeface="Times New Roman" panose="02020603050405020304" pitchFamily="18" charset="0"/>
                        </a:rPr>
                        <a:t>(611220104028)</a:t>
                      </a: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747079178"/>
                  </a:ext>
                </a:extLst>
              </a:tr>
              <a:tr h="402198">
                <a:tc>
                  <a:txBody>
                    <a:bodyPr/>
                    <a:lstStyle/>
                    <a:p>
                      <a:pPr algn="r"/>
                      <a:r>
                        <a:rPr lang="en-US" sz="2000" dirty="0">
                          <a:latin typeface="Times New Roman" panose="02020603050405020304" pitchFamily="18" charset="0"/>
                          <a:cs typeface="Times New Roman" panose="02020603050405020304" pitchFamily="18" charset="0"/>
                        </a:rPr>
                        <a:t>GOKUL HARI R</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latin typeface="Times New Roman" panose="02020603050405020304" pitchFamily="18" charset="0"/>
                          <a:cs typeface="Times New Roman" panose="02020603050405020304" pitchFamily="18" charset="0"/>
                        </a:rPr>
                        <a:t>(611220104048)</a:t>
                      </a: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04231648"/>
                  </a:ext>
                </a:extLst>
              </a:tr>
              <a:tr h="2103808">
                <a:tc gridSpan="2">
                  <a:txBody>
                    <a:bodyPr/>
                    <a:lstStyle/>
                    <a:p>
                      <a:pPr marL="0" lvl="0" indent="0" algn="ctr" rtl="0">
                        <a:lnSpc>
                          <a:spcPct val="100000"/>
                        </a:lnSpc>
                        <a:spcBef>
                          <a:spcPts val="360"/>
                        </a:spcBef>
                        <a:spcAft>
                          <a:spcPts val="0"/>
                        </a:spcAft>
                        <a:buClr>
                          <a:srgbClr val="0F1118"/>
                        </a:buClr>
                        <a:buSzPts val="1800"/>
                        <a:buNone/>
                      </a:pPr>
                      <a:r>
                        <a:rPr lang="en-US" sz="2000" b="1" dirty="0">
                          <a:solidFill>
                            <a:srgbClr val="0F1118"/>
                          </a:solidFill>
                          <a:latin typeface="Times New Roman" panose="02020603050405020304" pitchFamily="18" charset="0"/>
                          <a:cs typeface="Times New Roman" panose="02020603050405020304" pitchFamily="18" charset="0"/>
                          <a:sym typeface="Times New Roman" panose="02020603050405020304"/>
                        </a:rPr>
                        <a:t>UNDER THE GUIDANCE OF </a:t>
                      </a:r>
                    </a:p>
                    <a:p>
                      <a:pPr marL="0" lvl="0" indent="0" algn="ctr" rtl="0">
                        <a:lnSpc>
                          <a:spcPct val="100000"/>
                        </a:lnSpc>
                        <a:spcBef>
                          <a:spcPts val="360"/>
                        </a:spcBef>
                        <a:spcAft>
                          <a:spcPts val="0"/>
                        </a:spcAft>
                        <a:buClr>
                          <a:srgbClr val="0F1118"/>
                        </a:buClr>
                        <a:buSzPts val="1800"/>
                        <a:buNone/>
                      </a:pPr>
                      <a:r>
                        <a:rPr lang="en-US" sz="2000" b="1" kern="100" dirty="0">
                          <a:solidFill>
                            <a:schemeClr val="tx1"/>
                          </a:solidFill>
                          <a:effectLst/>
                          <a:latin typeface="Times New Roman" panose="02020603050405020304" pitchFamily="18" charset="0"/>
                          <a:cs typeface="Times New Roman" panose="02020603050405020304" pitchFamily="18" charset="0"/>
                        </a:rPr>
                        <a:t>Mr. </a:t>
                      </a:r>
                      <a:r>
                        <a:rPr lang="en-US" sz="2000" b="1" kern="100" spc="-15" dirty="0">
                          <a:solidFill>
                            <a:schemeClr val="tx1"/>
                          </a:solidFill>
                          <a:latin typeface="Times New Roman" panose="02020603050405020304" pitchFamily="18" charset="0"/>
                          <a:cs typeface="Times New Roman" panose="02020603050405020304" pitchFamily="18" charset="0"/>
                        </a:rPr>
                        <a:t>T</a:t>
                      </a:r>
                      <a:r>
                        <a:rPr lang="en-US" sz="2000" b="1" kern="100" spc="-15" dirty="0">
                          <a:solidFill>
                            <a:schemeClr val="tx1"/>
                          </a:solidFill>
                          <a:effectLst/>
                          <a:latin typeface="Times New Roman" panose="02020603050405020304" pitchFamily="18" charset="0"/>
                          <a:cs typeface="Times New Roman" panose="02020603050405020304" pitchFamily="18" charset="0"/>
                        </a:rPr>
                        <a:t>. KARTHIKEYAN</a:t>
                      </a:r>
                      <a:r>
                        <a:rPr lang="en-US" sz="2000" b="1" dirty="0">
                          <a:solidFill>
                            <a:schemeClr val="tx1"/>
                          </a:solidFill>
                          <a:latin typeface="Times New Roman" panose="02020603050405020304" pitchFamily="18" charset="0"/>
                          <a:cs typeface="Times New Roman" panose="02020603050405020304" pitchFamily="18" charset="0"/>
                          <a:sym typeface="Times New Roman" panose="02020603050405020304"/>
                        </a:rPr>
                        <a:t>,</a:t>
                      </a:r>
                    </a:p>
                    <a:p>
                      <a:pPr marL="0" lvl="0" indent="0" algn="ctr" rtl="0">
                        <a:lnSpc>
                          <a:spcPct val="100000"/>
                        </a:lnSpc>
                        <a:spcBef>
                          <a:spcPts val="360"/>
                        </a:spcBef>
                        <a:spcAft>
                          <a:spcPts val="0"/>
                        </a:spcAft>
                        <a:buClr>
                          <a:srgbClr val="0F1118"/>
                        </a:buClr>
                        <a:buSzPts val="1800"/>
                        <a:buNone/>
                      </a:pPr>
                      <a:r>
                        <a:rPr lang="en-US" sz="2000" b="1" dirty="0">
                          <a:solidFill>
                            <a:srgbClr val="0F1118"/>
                          </a:solidFill>
                          <a:latin typeface="Times New Roman" panose="02020603050405020304" pitchFamily="18" charset="0"/>
                          <a:cs typeface="Times New Roman" panose="02020603050405020304" pitchFamily="18" charset="0"/>
                          <a:sym typeface="Times New Roman" panose="02020603050405020304"/>
                        </a:rPr>
                        <a:t>HEAD OF THE DEPARTMENT - CSE,</a:t>
                      </a:r>
                    </a:p>
                    <a:p>
                      <a:pPr marL="0" lvl="0" indent="0" algn="ctr" rtl="0">
                        <a:lnSpc>
                          <a:spcPct val="100000"/>
                        </a:lnSpc>
                        <a:spcBef>
                          <a:spcPts val="360"/>
                        </a:spcBef>
                        <a:spcAft>
                          <a:spcPts val="0"/>
                        </a:spcAft>
                        <a:buClr>
                          <a:srgbClr val="0F1118"/>
                        </a:buClr>
                        <a:buSzPts val="1800"/>
                        <a:buNone/>
                      </a:pPr>
                      <a:r>
                        <a:rPr lang="en-US" sz="2000" b="1" dirty="0">
                          <a:solidFill>
                            <a:srgbClr val="0F1118"/>
                          </a:solidFill>
                          <a:latin typeface="Times New Roman" panose="02020603050405020304" pitchFamily="18" charset="0"/>
                          <a:cs typeface="Times New Roman" panose="02020603050405020304" pitchFamily="18" charset="0"/>
                          <a:sym typeface="Times New Roman" panose="02020603050405020304"/>
                        </a:rPr>
                        <a:t>DEPARTMENT OF COMPUTER SCIENCE AND ENGINEERING</a:t>
                      </a:r>
                    </a:p>
                    <a:p>
                      <a:pPr algn="r"/>
                      <a:endParaRPr lang="en-IN" sz="2000" dirty="0">
                        <a:latin typeface="Times New Roman" panose="02020603050405020304" pitchFamily="18" charset="0"/>
                        <a:cs typeface="Times New Roman" panose="02020603050405020304" pitchFamily="18" charset="0"/>
                      </a:endParaRPr>
                    </a:p>
                  </a:txBody>
                  <a:tcPr anchor="ctr"/>
                </a:tc>
                <a:tc hMerge="1">
                  <a:txBody>
                    <a:bodyPr/>
                    <a:lstStyle/>
                    <a:p>
                      <a:pPr algn="l"/>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88139289"/>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9"/>
          <p:cNvPicPr preferRelativeResize="0"/>
          <p:nvPr/>
        </p:nvPicPr>
        <p:blipFill rotWithShape="1">
          <a:blip r:embed="rId3"/>
          <a:srcRect/>
          <a:stretch>
            <a:fillRect/>
          </a:stretch>
        </p:blipFill>
        <p:spPr>
          <a:xfrm>
            <a:off x="-1" y="0"/>
            <a:ext cx="9144001" cy="6858000"/>
          </a:xfrm>
          <a:prstGeom prst="rect">
            <a:avLst/>
          </a:prstGeom>
          <a:noFill/>
          <a:ln>
            <a:noFill/>
          </a:ln>
        </p:spPr>
      </p:pic>
      <p:sp>
        <p:nvSpPr>
          <p:cNvPr id="176" name="Google Shape;176;p9"/>
          <p:cNvSpPr txBox="1">
            <a:spLocks noGrp="1"/>
          </p:cNvSpPr>
          <p:nvPr>
            <p:ph type="title"/>
          </p:nvPr>
        </p:nvSpPr>
        <p:spPr>
          <a:xfrm>
            <a:off x="870157" y="1219200"/>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2800" b="1" dirty="0">
                <a:latin typeface="Times New Roman" panose="02020603050405020304"/>
                <a:ea typeface="Times New Roman" panose="02020603050405020304"/>
                <a:cs typeface="Times New Roman" panose="02020603050405020304"/>
                <a:sym typeface="Times New Roman" panose="02020603050405020304"/>
              </a:rPr>
              <a:t>SYSTEM</a:t>
            </a:r>
            <a:r>
              <a:rPr lang="en-US" sz="3600" b="1" dirty="0">
                <a:latin typeface="Times New Roman" panose="02020603050405020304"/>
                <a:ea typeface="Times New Roman" panose="02020603050405020304"/>
                <a:cs typeface="Times New Roman" panose="02020603050405020304"/>
                <a:sym typeface="Times New Roman" panose="02020603050405020304"/>
              </a:rPr>
              <a:t> </a:t>
            </a:r>
            <a:r>
              <a:rPr lang="en-US" sz="2800" b="1" dirty="0">
                <a:latin typeface="Times New Roman" panose="02020603050405020304"/>
                <a:ea typeface="Times New Roman" panose="02020603050405020304"/>
                <a:cs typeface="Times New Roman" panose="02020603050405020304"/>
                <a:sym typeface="Times New Roman" panose="02020603050405020304"/>
              </a:rPr>
              <a:t>SPECIFICATION</a:t>
            </a:r>
            <a:endParaRPr sz="28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77" name="Google Shape;177;p9"/>
          <p:cNvSpPr txBox="1">
            <a:spLocks noGrp="1"/>
          </p:cNvSpPr>
          <p:nvPr>
            <p:ph type="body" idx="1"/>
          </p:nvPr>
        </p:nvSpPr>
        <p:spPr>
          <a:xfrm>
            <a:off x="838200" y="1828800"/>
            <a:ext cx="8077200" cy="419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575"/>
              </a:spcBef>
              <a:spcAft>
                <a:spcPts val="0"/>
              </a:spcAft>
              <a:buClr>
                <a:schemeClr val="dk1"/>
              </a:buClr>
              <a:buSzPts val="32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20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20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Box 1">
            <a:extLst>
              <a:ext uri="{FF2B5EF4-FFF2-40B4-BE49-F238E27FC236}">
                <a16:creationId xmlns:a16="http://schemas.microsoft.com/office/drawing/2014/main" id="{89350E09-346C-AD6F-BAD9-8AA622344065}"/>
              </a:ext>
            </a:extLst>
          </p:cNvPr>
          <p:cNvSpPr txBox="1"/>
          <p:nvPr/>
        </p:nvSpPr>
        <p:spPr>
          <a:xfrm>
            <a:off x="838200" y="1828800"/>
            <a:ext cx="7247683" cy="3366563"/>
          </a:xfrm>
          <a:prstGeom prst="rect">
            <a:avLst/>
          </a:prstGeom>
          <a:noFill/>
        </p:spPr>
        <p:txBody>
          <a:bodyPr wrap="square" rtlCol="0">
            <a:spAutoFit/>
          </a:bodyPr>
          <a:lstStyle/>
          <a:p>
            <a:pPr>
              <a:lnSpc>
                <a:spcPct val="150000"/>
              </a:lnSpc>
            </a:pPr>
            <a:r>
              <a:rPr lang="en-US" sz="1800" b="1" dirty="0">
                <a:latin typeface="Times New Roman" panose="02020603050405020304" pitchFamily="18" charset="0"/>
                <a:cs typeface="Times New Roman" panose="02020603050405020304" pitchFamily="18" charset="0"/>
              </a:rPr>
              <a:t>HARDWARE USED </a:t>
            </a:r>
            <a:r>
              <a:rPr lang="en-US" sz="1800" dirty="0">
                <a:latin typeface="Times New Roman" panose="02020603050405020304" pitchFamily="18" charset="0"/>
                <a:cs typeface="Times New Roman" panose="02020603050405020304" pitchFamily="18" charset="0"/>
              </a:rPr>
              <a:t>:</a:t>
            </a:r>
          </a:p>
          <a:p>
            <a:pPr>
              <a:lnSpc>
                <a:spcPct val="150000"/>
              </a:lnSpc>
            </a:pPr>
            <a:r>
              <a:rPr lang="en-US" sz="1800" dirty="0">
                <a:effectLst/>
                <a:latin typeface="Times New Roman" panose="02020603050405020304" pitchFamily="18" charset="0"/>
                <a:ea typeface="Times New Roman" panose="02020603050405020304" pitchFamily="18" charset="0"/>
              </a:rPr>
              <a:t>Light Dependent Resistor</a:t>
            </a:r>
          </a:p>
          <a:p>
            <a:pPr>
              <a:lnSpc>
                <a:spcPct val="150000"/>
              </a:lnSpc>
            </a:pPr>
            <a:r>
              <a:rPr lang="en-US" sz="1800" dirty="0">
                <a:effectLst/>
                <a:latin typeface="Times New Roman" panose="02020603050405020304" pitchFamily="18" charset="0"/>
                <a:ea typeface="Times New Roman" panose="02020603050405020304" pitchFamily="18" charset="0"/>
              </a:rPr>
              <a:t>Arduino UNO</a:t>
            </a:r>
          </a:p>
          <a:p>
            <a:pPr>
              <a:lnSpc>
                <a:spcPct val="150000"/>
              </a:lnSpc>
            </a:pPr>
            <a:r>
              <a:rPr lang="en-US" sz="1800" dirty="0">
                <a:effectLst/>
                <a:latin typeface="Times New Roman" panose="02020603050405020304" pitchFamily="18" charset="0"/>
                <a:ea typeface="Times New Roman" panose="02020603050405020304" pitchFamily="18" charset="0"/>
              </a:rPr>
              <a:t>GSM Module</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b="1" dirty="0">
                <a:latin typeface="Times New Roman" panose="02020603050405020304" pitchFamily="18" charset="0"/>
                <a:cs typeface="Times New Roman" panose="02020603050405020304" pitchFamily="18" charset="0"/>
              </a:rPr>
              <a:t>SOFTWARE USED </a:t>
            </a:r>
            <a:r>
              <a:rPr lang="en-US" sz="1800" dirty="0">
                <a:latin typeface="Times New Roman" panose="02020603050405020304" pitchFamily="18" charset="0"/>
                <a:cs typeface="Times New Roman" panose="02020603050405020304" pitchFamily="18" charset="0"/>
              </a:rPr>
              <a:t>:</a:t>
            </a:r>
          </a:p>
          <a:p>
            <a:pPr>
              <a:lnSpc>
                <a:spcPct val="150000"/>
              </a:lnSpc>
            </a:pPr>
            <a:r>
              <a:rPr lang="en-US" sz="1800" dirty="0" err="1">
                <a:latin typeface="Times New Roman" panose="02020603050405020304" pitchFamily="18" charset="0"/>
                <a:cs typeface="Times New Roman" panose="02020603050405020304" pitchFamily="18" charset="0"/>
              </a:rPr>
              <a:t>WokWi</a:t>
            </a:r>
            <a:r>
              <a:rPr lang="en-US" sz="1800" dirty="0">
                <a:latin typeface="Times New Roman" panose="02020603050405020304" pitchFamily="18" charset="0"/>
                <a:cs typeface="Times New Roman" panose="02020603050405020304" pitchFamily="18" charset="0"/>
              </a:rPr>
              <a:t> (Online Arduino Emulator)</a:t>
            </a:r>
          </a:p>
          <a:p>
            <a:pPr>
              <a:lnSpc>
                <a:spcPct val="150000"/>
              </a:lnSpc>
            </a:pPr>
            <a:r>
              <a:rPr lang="en-US" sz="1800" dirty="0" err="1">
                <a:latin typeface="Times New Roman" panose="02020603050405020304" pitchFamily="18" charset="0"/>
                <a:cs typeface="Times New Roman" panose="02020603050405020304" pitchFamily="18" charset="0"/>
              </a:rPr>
              <a:t>Micropython</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MQTT (Hive </a:t>
            </a:r>
            <a:r>
              <a:rPr lang="en-US" sz="1800">
                <a:latin typeface="Times New Roman" panose="02020603050405020304" pitchFamily="18" charset="0"/>
                <a:cs typeface="Times New Roman" panose="02020603050405020304" pitchFamily="18" charset="0"/>
              </a:rPr>
              <a:t>MQ)</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9"/>
          <p:cNvPicPr preferRelativeResize="0"/>
          <p:nvPr/>
        </p:nvPicPr>
        <p:blipFill rotWithShape="1">
          <a:blip r:embed="rId3"/>
          <a:srcRect/>
          <a:stretch>
            <a:fillRect/>
          </a:stretch>
        </p:blipFill>
        <p:spPr>
          <a:xfrm>
            <a:off x="-1" y="0"/>
            <a:ext cx="9144001" cy="6858000"/>
          </a:xfrm>
          <a:prstGeom prst="rect">
            <a:avLst/>
          </a:prstGeom>
          <a:noFill/>
          <a:ln>
            <a:noFill/>
          </a:ln>
        </p:spPr>
      </p:pic>
      <p:sp>
        <p:nvSpPr>
          <p:cNvPr id="176" name="Google Shape;176;p9"/>
          <p:cNvSpPr txBox="1">
            <a:spLocks noGrp="1"/>
          </p:cNvSpPr>
          <p:nvPr>
            <p:ph type="title"/>
          </p:nvPr>
        </p:nvSpPr>
        <p:spPr>
          <a:xfrm>
            <a:off x="870157" y="1219200"/>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2800" b="1" dirty="0">
                <a:latin typeface="Times New Roman" panose="02020603050405020304"/>
                <a:ea typeface="Times New Roman" panose="02020603050405020304"/>
                <a:cs typeface="Times New Roman" panose="02020603050405020304"/>
                <a:sym typeface="Times New Roman" panose="02020603050405020304"/>
              </a:rPr>
              <a:t>Project Showcase</a:t>
            </a:r>
            <a:endParaRPr sz="28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77" name="Google Shape;177;p9"/>
          <p:cNvSpPr txBox="1">
            <a:spLocks noGrp="1"/>
          </p:cNvSpPr>
          <p:nvPr>
            <p:ph type="body" idx="1"/>
          </p:nvPr>
        </p:nvSpPr>
        <p:spPr>
          <a:xfrm>
            <a:off x="838200" y="1828800"/>
            <a:ext cx="8077200" cy="419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575"/>
              </a:spcBef>
              <a:spcAft>
                <a:spcPts val="0"/>
              </a:spcAft>
              <a:buClr>
                <a:schemeClr val="dk1"/>
              </a:buClr>
              <a:buSzPts val="32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20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20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4" name="Picture 3">
            <a:extLst>
              <a:ext uri="{FF2B5EF4-FFF2-40B4-BE49-F238E27FC236}">
                <a16:creationId xmlns:a16="http://schemas.microsoft.com/office/drawing/2014/main" id="{065D74C5-E43B-A5F7-F534-5904FF6F9C6B}"/>
              </a:ext>
            </a:extLst>
          </p:cNvPr>
          <p:cNvPicPr>
            <a:picLocks noChangeAspect="1"/>
          </p:cNvPicPr>
          <p:nvPr/>
        </p:nvPicPr>
        <p:blipFill>
          <a:blip r:embed="rId4"/>
          <a:stretch>
            <a:fillRect/>
          </a:stretch>
        </p:blipFill>
        <p:spPr>
          <a:xfrm>
            <a:off x="934733" y="1676400"/>
            <a:ext cx="7916091" cy="4362450"/>
          </a:xfrm>
          <a:prstGeom prst="rect">
            <a:avLst/>
          </a:prstGeom>
        </p:spPr>
      </p:pic>
    </p:spTree>
    <p:extLst>
      <p:ext uri="{BB962C8B-B14F-4D97-AF65-F5344CB8AC3E}">
        <p14:creationId xmlns:p14="http://schemas.microsoft.com/office/powerpoint/2010/main" val="2759751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9"/>
          <p:cNvPicPr preferRelativeResize="0"/>
          <p:nvPr/>
        </p:nvPicPr>
        <p:blipFill rotWithShape="1">
          <a:blip r:embed="rId3"/>
          <a:srcRect/>
          <a:stretch>
            <a:fillRect/>
          </a:stretch>
        </p:blipFill>
        <p:spPr>
          <a:xfrm>
            <a:off x="-1" y="0"/>
            <a:ext cx="9144001" cy="6858000"/>
          </a:xfrm>
          <a:prstGeom prst="rect">
            <a:avLst/>
          </a:prstGeom>
          <a:noFill/>
          <a:ln>
            <a:noFill/>
          </a:ln>
        </p:spPr>
      </p:pic>
      <p:sp>
        <p:nvSpPr>
          <p:cNvPr id="176" name="Google Shape;176;p9"/>
          <p:cNvSpPr txBox="1">
            <a:spLocks noGrp="1"/>
          </p:cNvSpPr>
          <p:nvPr>
            <p:ph type="title"/>
          </p:nvPr>
        </p:nvSpPr>
        <p:spPr>
          <a:xfrm>
            <a:off x="870157" y="1219200"/>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2800" b="1" dirty="0">
                <a:latin typeface="Times New Roman" panose="02020603050405020304"/>
                <a:ea typeface="Times New Roman" panose="02020603050405020304"/>
                <a:cs typeface="Times New Roman" panose="02020603050405020304"/>
                <a:sym typeface="Times New Roman" panose="02020603050405020304"/>
              </a:rPr>
              <a:t>Project Showcase</a:t>
            </a:r>
            <a:endParaRPr sz="28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77" name="Google Shape;177;p9"/>
          <p:cNvSpPr txBox="1">
            <a:spLocks noGrp="1"/>
          </p:cNvSpPr>
          <p:nvPr>
            <p:ph type="body" idx="1"/>
          </p:nvPr>
        </p:nvSpPr>
        <p:spPr>
          <a:xfrm>
            <a:off x="838200" y="1828800"/>
            <a:ext cx="8077200" cy="419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575"/>
              </a:spcBef>
              <a:spcAft>
                <a:spcPts val="0"/>
              </a:spcAft>
              <a:buClr>
                <a:schemeClr val="dk1"/>
              </a:buClr>
              <a:buSzPts val="32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20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20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3" name="Picture 2">
            <a:extLst>
              <a:ext uri="{FF2B5EF4-FFF2-40B4-BE49-F238E27FC236}">
                <a16:creationId xmlns:a16="http://schemas.microsoft.com/office/drawing/2014/main" id="{7BE16C62-B483-30EF-E724-90D81536BEED}"/>
              </a:ext>
            </a:extLst>
          </p:cNvPr>
          <p:cNvPicPr>
            <a:picLocks noChangeAspect="1"/>
          </p:cNvPicPr>
          <p:nvPr/>
        </p:nvPicPr>
        <p:blipFill>
          <a:blip r:embed="rId4"/>
          <a:stretch>
            <a:fillRect/>
          </a:stretch>
        </p:blipFill>
        <p:spPr>
          <a:xfrm>
            <a:off x="870157" y="1676400"/>
            <a:ext cx="7916091" cy="4343400"/>
          </a:xfrm>
          <a:prstGeom prst="rect">
            <a:avLst/>
          </a:prstGeom>
        </p:spPr>
      </p:pic>
    </p:spTree>
    <p:extLst>
      <p:ext uri="{BB962C8B-B14F-4D97-AF65-F5344CB8AC3E}">
        <p14:creationId xmlns:p14="http://schemas.microsoft.com/office/powerpoint/2010/main" val="3613106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95DF236B-B7FD-DD0D-8475-731DEC3F9141}"/>
              </a:ext>
            </a:extLst>
          </p:cNvPr>
          <p:cNvPicPr>
            <a:picLocks noGrp="1" noRot="1" noChangeAspect="1" noMove="1" noResize="1" noEditPoints="1" noAdjustHandles="1" noChangeArrowheads="1" noChangeShapeType="1" noCrop="1"/>
          </p:cNvPicPr>
          <p:nvPr>
            <p:ph type="pic" idx="2"/>
          </p:nvPr>
        </p:nvPicPr>
        <p:blipFill>
          <a:blip r:embed="rId2"/>
          <a:srcRect l="12500" r="12500"/>
          <a:stretch>
            <a:fillRect/>
          </a:stretch>
        </p:blipFill>
        <p:spPr>
          <a:xfrm>
            <a:off x="0" y="0"/>
            <a:ext cx="9144000" cy="6857999"/>
          </a:xfrm>
        </p:spPr>
      </p:pic>
      <p:sp>
        <p:nvSpPr>
          <p:cNvPr id="2" name="Rectangle 1">
            <a:extLst>
              <a:ext uri="{FF2B5EF4-FFF2-40B4-BE49-F238E27FC236}">
                <a16:creationId xmlns:a16="http://schemas.microsoft.com/office/drawing/2014/main" id="{3A445741-5739-86CE-D8FE-9C57D986D6A7}"/>
              </a:ext>
            </a:extLst>
          </p:cNvPr>
          <p:cNvSpPr>
            <a:spLocks noGrp="1" noRot="1" noMove="1" noResize="1" noEditPoints="1" noAdjustHandles="1" noChangeArrowheads="1" noChangeShapeType="1"/>
          </p:cNvSpPr>
          <p:nvPr/>
        </p:nvSpPr>
        <p:spPr>
          <a:xfrm>
            <a:off x="0" y="6375632"/>
            <a:ext cx="1946246" cy="482367"/>
          </a:xfrm>
          <a:prstGeom prst="rect">
            <a:avLst/>
          </a:prstGeom>
          <a:solidFill>
            <a:srgbClr val="004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92062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3"/>
          <p:cNvPicPr preferRelativeResize="0"/>
          <p:nvPr/>
        </p:nvPicPr>
        <p:blipFill rotWithShape="1">
          <a:blip r:embed="rId3"/>
          <a:srcRect/>
          <a:stretch>
            <a:fillRect/>
          </a:stretch>
        </p:blipFill>
        <p:spPr>
          <a:xfrm>
            <a:off x="-1" y="0"/>
            <a:ext cx="9144001" cy="6858000"/>
          </a:xfrm>
          <a:prstGeom prst="rect">
            <a:avLst/>
          </a:prstGeom>
          <a:noFill/>
          <a:ln>
            <a:noFill/>
          </a:ln>
        </p:spPr>
      </p:pic>
      <p:sp>
        <p:nvSpPr>
          <p:cNvPr id="99" name="Google Shape;99;p3"/>
          <p:cNvSpPr txBox="1">
            <a:spLocks noGrp="1"/>
          </p:cNvSpPr>
          <p:nvPr>
            <p:ph type="title"/>
          </p:nvPr>
        </p:nvSpPr>
        <p:spPr>
          <a:xfrm>
            <a:off x="870157" y="1358153"/>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2800" b="1" dirty="0">
                <a:latin typeface="Times New Roman" panose="02020603050405020304"/>
                <a:ea typeface="Times New Roman" panose="02020603050405020304"/>
                <a:cs typeface="Times New Roman" panose="02020603050405020304"/>
                <a:sym typeface="Times New Roman" panose="02020603050405020304"/>
              </a:rPr>
              <a:t>ABSTRACT</a:t>
            </a:r>
            <a:endParaRPr sz="28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00" name="Google Shape;100;p3"/>
          <p:cNvSpPr txBox="1">
            <a:spLocks noGrp="1"/>
          </p:cNvSpPr>
          <p:nvPr>
            <p:ph type="body" idx="1"/>
          </p:nvPr>
        </p:nvSpPr>
        <p:spPr>
          <a:xfrm>
            <a:off x="626806" y="1586753"/>
            <a:ext cx="8288595" cy="4191000"/>
          </a:xfrm>
          <a:prstGeom prst="rect">
            <a:avLst/>
          </a:prstGeom>
          <a:noFill/>
          <a:ln>
            <a:noFill/>
          </a:ln>
        </p:spPr>
        <p:txBody>
          <a:bodyPr spcFirstLastPara="1" wrap="square" lIns="91425" tIns="45700" rIns="91425" bIns="45700" anchor="t" anchorCtr="0">
            <a:normAutofit fontScale="92500" lnSpcReduction="20000"/>
          </a:bodyPr>
          <a:lstStyle/>
          <a:p>
            <a:pPr marL="114300" indent="0" algn="just">
              <a:lnSpc>
                <a:spcPct val="120000"/>
              </a:lnSpc>
              <a:spcAft>
                <a:spcPts val="800"/>
              </a:spcAft>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114300" indent="0" algn="just">
              <a:lnSpc>
                <a:spcPct val="115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LightSense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aims to revolutionize urban lighting infrastructure by introducing an automated system for real-time street light fault detection, precise location tracking, and efficient maintenance. The current reliance on public reports or periodic surveys is time-consuming and inefficient. The project suggests a cost-effective solution utilizing Light Dependent Resistor (LDR) sensors integrated into an inexpensive board connected to a Modular Network Module for detecting changes in light intensity or the absence of light. The collected information, including a unique identification number for each street light pole, is transmitted to a regional hub and then relayed to the nearest Electricity Board (EB) Office mainframe for precise location determination and technician dispatch. The system goes beyond fault detection, providing a versatile framework for future enhancements. The project's workplan includes milestones, and the college facilities available for prototype development are essential. Industry support is sought, and financial assistance is required. The expected outcomes include faster response times, reduced costs, and overall improved urban lighting infrastructure.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6"/>
          <p:cNvPicPr preferRelativeResize="0"/>
          <p:nvPr/>
        </p:nvPicPr>
        <p:blipFill rotWithShape="1">
          <a:blip r:embed="rId3"/>
          <a:srcRect/>
          <a:stretch>
            <a:fillRect/>
          </a:stretch>
        </p:blipFill>
        <p:spPr>
          <a:xfrm>
            <a:off x="17205" y="0"/>
            <a:ext cx="9144001" cy="6858000"/>
          </a:xfrm>
          <a:prstGeom prst="rect">
            <a:avLst/>
          </a:prstGeom>
          <a:noFill/>
          <a:ln>
            <a:noFill/>
          </a:ln>
        </p:spPr>
      </p:pic>
      <p:sp>
        <p:nvSpPr>
          <p:cNvPr id="155" name="Google Shape;155;p6"/>
          <p:cNvSpPr txBox="1">
            <a:spLocks noGrp="1"/>
          </p:cNvSpPr>
          <p:nvPr>
            <p:ph type="title"/>
          </p:nvPr>
        </p:nvSpPr>
        <p:spPr>
          <a:xfrm>
            <a:off x="822222" y="1317811"/>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2800" b="1" dirty="0">
                <a:latin typeface="Times New Roman" panose="02020603050405020304"/>
                <a:ea typeface="Times New Roman" panose="02020603050405020304"/>
                <a:cs typeface="Times New Roman" panose="02020603050405020304"/>
                <a:sym typeface="Times New Roman" panose="02020603050405020304"/>
              </a:rPr>
              <a:t>PROBLEM STATEMENT</a:t>
            </a:r>
            <a:endParaRPr sz="28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56" name="Google Shape;156;p6"/>
          <p:cNvSpPr txBox="1">
            <a:spLocks noGrp="1"/>
          </p:cNvSpPr>
          <p:nvPr>
            <p:ph type="body" idx="1"/>
          </p:nvPr>
        </p:nvSpPr>
        <p:spPr>
          <a:xfrm>
            <a:off x="276534" y="1933303"/>
            <a:ext cx="8665828" cy="3692048"/>
          </a:xfrm>
          <a:prstGeom prst="rect">
            <a:avLst/>
          </a:prstGeom>
          <a:noFill/>
          <a:ln>
            <a:noFill/>
          </a:ln>
        </p:spPr>
        <p:txBody>
          <a:bodyPr spcFirstLastPara="1" wrap="square" lIns="91425" tIns="45700" rIns="91425" bIns="45700" anchor="t" anchorCtr="0">
            <a:noAutofit/>
          </a:bodyPr>
          <a:lstStyle/>
          <a:p>
            <a:pPr indent="0" algn="just">
              <a:lnSpc>
                <a:spcPct val="107000"/>
              </a:lnSpc>
              <a:spcAft>
                <a:spcPts val="800"/>
              </a:spcAft>
              <a:buNone/>
            </a:pP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ow the information of Damaged/Faulty Street Lights is passed to the EB office and subsequently The Technician. The Faults are either reported by the public who happen to notice it and take initiative to report it or by periodic survey of the street by the Technician who would then repair or replace it. The issues of both ways are obvious: The Former is heavily unreliable and is hard to prioritize among huge number of reports, while the later is extremely inefficient taking days or even months to complete but was only followed as there is no alternative to this. It is clear that this part of the pipeline can be optimized. A solution is to use wide scale IoT technologies to detect and report the faults in matter of seconds.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a:extLst>
            <a:ext uri="{FF2B5EF4-FFF2-40B4-BE49-F238E27FC236}">
              <a16:creationId xmlns:a16="http://schemas.microsoft.com/office/drawing/2014/main" id="{F3C186B4-C181-17D6-080B-4EF475635418}"/>
            </a:ext>
          </a:extLst>
        </p:cNvPr>
        <p:cNvGrpSpPr/>
        <p:nvPr/>
      </p:nvGrpSpPr>
      <p:grpSpPr>
        <a:xfrm>
          <a:off x="0" y="0"/>
          <a:ext cx="0" cy="0"/>
          <a:chOff x="0" y="0"/>
          <a:chExt cx="0" cy="0"/>
        </a:xfrm>
      </p:grpSpPr>
      <p:pic>
        <p:nvPicPr>
          <p:cNvPr id="175" name="Google Shape;175;p9">
            <a:extLst>
              <a:ext uri="{FF2B5EF4-FFF2-40B4-BE49-F238E27FC236}">
                <a16:creationId xmlns:a16="http://schemas.microsoft.com/office/drawing/2014/main" id="{BC71C325-9492-FD34-3491-45B29AD0EEFB}"/>
              </a:ext>
            </a:extLst>
          </p:cNvPr>
          <p:cNvPicPr preferRelativeResize="0"/>
          <p:nvPr/>
        </p:nvPicPr>
        <p:blipFill rotWithShape="1">
          <a:blip r:embed="rId3"/>
          <a:srcRect/>
          <a:stretch>
            <a:fillRect/>
          </a:stretch>
        </p:blipFill>
        <p:spPr>
          <a:xfrm>
            <a:off x="0" y="0"/>
            <a:ext cx="9144001" cy="6858000"/>
          </a:xfrm>
          <a:prstGeom prst="rect">
            <a:avLst/>
          </a:prstGeom>
          <a:noFill/>
          <a:ln>
            <a:noFill/>
          </a:ln>
        </p:spPr>
      </p:pic>
      <p:sp>
        <p:nvSpPr>
          <p:cNvPr id="176" name="Google Shape;176;p9">
            <a:extLst>
              <a:ext uri="{FF2B5EF4-FFF2-40B4-BE49-F238E27FC236}">
                <a16:creationId xmlns:a16="http://schemas.microsoft.com/office/drawing/2014/main" id="{F8E5466D-F5B0-478D-4D08-B1E942BA992B}"/>
              </a:ext>
            </a:extLst>
          </p:cNvPr>
          <p:cNvSpPr txBox="1">
            <a:spLocks noGrp="1"/>
          </p:cNvSpPr>
          <p:nvPr>
            <p:ph type="title"/>
          </p:nvPr>
        </p:nvSpPr>
        <p:spPr>
          <a:xfrm>
            <a:off x="870157" y="1219200"/>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2800" b="1" dirty="0">
                <a:latin typeface="Times New Roman" panose="02020603050405020304"/>
                <a:ea typeface="Times New Roman" panose="02020603050405020304"/>
                <a:cs typeface="Times New Roman" panose="02020603050405020304"/>
                <a:sym typeface="Times New Roman" panose="02020603050405020304"/>
              </a:rPr>
              <a:t>LITERATURE SURVEY</a:t>
            </a:r>
          </a:p>
        </p:txBody>
      </p:sp>
      <p:sp>
        <p:nvSpPr>
          <p:cNvPr id="177" name="Google Shape;177;p9">
            <a:extLst>
              <a:ext uri="{FF2B5EF4-FFF2-40B4-BE49-F238E27FC236}">
                <a16:creationId xmlns:a16="http://schemas.microsoft.com/office/drawing/2014/main" id="{9A219836-9770-1D3E-41F9-E2BEF820DEB5}"/>
              </a:ext>
            </a:extLst>
          </p:cNvPr>
          <p:cNvSpPr txBox="1">
            <a:spLocks noGrp="1"/>
          </p:cNvSpPr>
          <p:nvPr>
            <p:ph type="body" idx="1"/>
          </p:nvPr>
        </p:nvSpPr>
        <p:spPr>
          <a:xfrm>
            <a:off x="781824" y="1676400"/>
            <a:ext cx="8221910" cy="419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2000"/>
              <a:buNone/>
            </a:pPr>
            <a:r>
              <a:rPr lang="en-US" sz="1800" b="1" dirty="0">
                <a:latin typeface="Times New Roman" panose="02020603050405020304"/>
                <a:ea typeface="Times New Roman" panose="02020603050405020304"/>
                <a:cs typeface="Times New Roman" panose="02020603050405020304"/>
                <a:sym typeface="Times New Roman" panose="02020603050405020304"/>
              </a:rPr>
              <a:t>1. Smart streetlights in Smart City: a case study of Sheffield [</a:t>
            </a:r>
            <a:r>
              <a:rPr lang="it-IT" sz="1400" dirty="0"/>
              <a:t>Dizon, E., &amp; Pranggono, B. (2022)</a:t>
            </a:r>
            <a:r>
              <a:rPr lang="it-IT" sz="1800" b="1" dirty="0"/>
              <a:t>]</a:t>
            </a:r>
            <a:r>
              <a:rPr lang="it-IT" sz="1100" dirty="0"/>
              <a:t>:</a:t>
            </a:r>
            <a:endParaRPr lang="en-US" sz="1800" b="1" dirty="0">
              <a:latin typeface="Times New Roman" panose="02020603050405020304"/>
              <a:ea typeface="Times New Roman" panose="02020603050405020304"/>
              <a:cs typeface="Times New Roman" panose="02020603050405020304"/>
              <a:sym typeface="Times New Roman" panose="02020603050405020304"/>
            </a:endParaRPr>
          </a:p>
          <a:p>
            <a:pPr marL="285750" indent="-285750" algn="just">
              <a:buSzPts val="2000"/>
              <a:tabLst>
                <a:tab pos="627063" algn="l"/>
              </a:tabLst>
            </a:pPr>
            <a:r>
              <a:rPr lang="en-US" sz="1800" dirty="0"/>
              <a:t>This paper addresses challenges in traditional street lighting, emphasizing the potential of smart streetlights for public safety. </a:t>
            </a:r>
          </a:p>
          <a:p>
            <a:pPr marL="285750" indent="-285750" algn="just">
              <a:buSzPts val="2000"/>
              <a:tabLst>
                <a:tab pos="627063" algn="l"/>
              </a:tabLst>
            </a:pPr>
            <a:r>
              <a:rPr lang="en-US" sz="1800" dirty="0"/>
              <a:t>It critiques the high electricity consumption and economic strain of conventional systems and the inefficiencies of static approaches. The paper examines streetlight utilities in Sheffield, exploring diverse lighting schemes adopted by councils. It reviews current implementations of IoT in streetlights and presents case studies from Doncaster and Edinburgh. </a:t>
            </a:r>
          </a:p>
          <a:p>
            <a:pPr marL="285750" indent="-285750" algn="just">
              <a:buSzPts val="2000"/>
              <a:tabLst>
                <a:tab pos="627063" algn="l"/>
              </a:tabLst>
            </a:pPr>
            <a:r>
              <a:rPr lang="en-US" sz="1800" dirty="0"/>
              <a:t>Utilizing the </a:t>
            </a:r>
            <a:r>
              <a:rPr lang="en-US" sz="1800" dirty="0" err="1"/>
              <a:t>StreetlightSim</a:t>
            </a:r>
            <a:r>
              <a:rPr lang="en-US" sz="1800" dirty="0"/>
              <a:t> simulator, the study evaluates four time-based schemes, revealing mixed results and suggesting the need for further analysis of adaptive approaches. </a:t>
            </a:r>
          </a:p>
          <a:p>
            <a:pPr marL="0" indent="627063" algn="just">
              <a:buSzPts val="2000"/>
              <a:buNone/>
              <a:tabLst>
                <a:tab pos="627063" algn="l"/>
              </a:tabLst>
            </a:pPr>
            <a:endParaRPr lang="en-US" sz="1800" b="1" dirty="0">
              <a:latin typeface="Times New Roman" panose="02020603050405020304"/>
              <a:ea typeface="Times New Roman" panose="02020603050405020304"/>
              <a:cs typeface="Times New Roman" panose="02020603050405020304"/>
              <a:sym typeface="Times New Roman" panose="02020603050405020304"/>
            </a:endParaRPr>
          </a:p>
          <a:p>
            <a:pPr marL="0" indent="0" algn="just">
              <a:buSzPts val="2000"/>
              <a:buNone/>
              <a:tabLst>
                <a:tab pos="627063" algn="l"/>
              </a:tabLst>
            </a:pPr>
            <a:r>
              <a:rPr lang="en-US" sz="1800" b="1" dirty="0">
                <a:latin typeface="Times New Roman" panose="02020603050405020304"/>
                <a:ea typeface="Times New Roman" panose="02020603050405020304"/>
                <a:cs typeface="Times New Roman" panose="02020603050405020304"/>
                <a:sym typeface="Times New Roman" panose="02020603050405020304"/>
              </a:rPr>
              <a:t>Technologies Used : </a:t>
            </a:r>
            <a:r>
              <a:rPr lang="en-US" sz="1800" dirty="0" err="1">
                <a:latin typeface="Times New Roman" panose="02020603050405020304"/>
                <a:ea typeface="Times New Roman" panose="02020603050405020304"/>
                <a:cs typeface="Times New Roman" panose="02020603050405020304"/>
                <a:sym typeface="Times New Roman" panose="02020603050405020304"/>
              </a:rPr>
              <a:t>StreetlightSim</a:t>
            </a:r>
            <a:r>
              <a:rPr lang="en-US" sz="1800" dirty="0">
                <a:latin typeface="Times New Roman" panose="02020603050405020304"/>
                <a:ea typeface="Times New Roman" panose="02020603050405020304"/>
                <a:cs typeface="Times New Roman" panose="02020603050405020304"/>
                <a:sym typeface="Times New Roman" panose="02020603050405020304"/>
              </a:rPr>
              <a:t>, GIS.</a:t>
            </a:r>
            <a:endParaRPr lang="en-US" sz="2000" dirty="0">
              <a:latin typeface="Times New Roman" panose="02020603050405020304"/>
              <a:ea typeface="Times New Roman" panose="02020603050405020304"/>
              <a:cs typeface="Times New Roman" panose="02020603050405020304"/>
              <a:sym typeface="Times New Roman" panose="02020603050405020304"/>
            </a:endParaRPr>
          </a:p>
        </p:txBody>
      </p:sp>
    </p:spTree>
    <p:extLst>
      <p:ext uri="{BB962C8B-B14F-4D97-AF65-F5344CB8AC3E}">
        <p14:creationId xmlns:p14="http://schemas.microsoft.com/office/powerpoint/2010/main" val="2993998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a:extLst>
            <a:ext uri="{FF2B5EF4-FFF2-40B4-BE49-F238E27FC236}">
              <a16:creationId xmlns:a16="http://schemas.microsoft.com/office/drawing/2014/main" id="{40D594AE-1694-F213-1AF1-FED7545EF6EE}"/>
            </a:ext>
          </a:extLst>
        </p:cNvPr>
        <p:cNvGrpSpPr/>
        <p:nvPr/>
      </p:nvGrpSpPr>
      <p:grpSpPr>
        <a:xfrm>
          <a:off x="0" y="0"/>
          <a:ext cx="0" cy="0"/>
          <a:chOff x="0" y="0"/>
          <a:chExt cx="0" cy="0"/>
        </a:xfrm>
      </p:grpSpPr>
      <p:pic>
        <p:nvPicPr>
          <p:cNvPr id="175" name="Google Shape;175;p9">
            <a:extLst>
              <a:ext uri="{FF2B5EF4-FFF2-40B4-BE49-F238E27FC236}">
                <a16:creationId xmlns:a16="http://schemas.microsoft.com/office/drawing/2014/main" id="{606A708B-CDD3-B18C-1927-B4E5699C23C4}"/>
              </a:ext>
            </a:extLst>
          </p:cNvPr>
          <p:cNvPicPr preferRelativeResize="0"/>
          <p:nvPr/>
        </p:nvPicPr>
        <p:blipFill rotWithShape="1">
          <a:blip r:embed="rId3"/>
          <a:srcRect/>
          <a:stretch>
            <a:fillRect/>
          </a:stretch>
        </p:blipFill>
        <p:spPr>
          <a:xfrm>
            <a:off x="0" y="0"/>
            <a:ext cx="9144001" cy="6858000"/>
          </a:xfrm>
          <a:prstGeom prst="rect">
            <a:avLst/>
          </a:prstGeom>
          <a:noFill/>
          <a:ln>
            <a:noFill/>
          </a:ln>
        </p:spPr>
      </p:pic>
      <p:sp>
        <p:nvSpPr>
          <p:cNvPr id="177" name="Google Shape;177;p9">
            <a:extLst>
              <a:ext uri="{FF2B5EF4-FFF2-40B4-BE49-F238E27FC236}">
                <a16:creationId xmlns:a16="http://schemas.microsoft.com/office/drawing/2014/main" id="{631405A4-1EBF-1876-2666-A5CCC81A65D1}"/>
              </a:ext>
            </a:extLst>
          </p:cNvPr>
          <p:cNvSpPr txBox="1">
            <a:spLocks noGrp="1"/>
          </p:cNvSpPr>
          <p:nvPr>
            <p:ph type="body" idx="1"/>
          </p:nvPr>
        </p:nvSpPr>
        <p:spPr>
          <a:xfrm>
            <a:off x="746990" y="1333500"/>
            <a:ext cx="8221910" cy="419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2000"/>
              <a:buNone/>
            </a:pPr>
            <a:r>
              <a:rPr lang="en-US" sz="1800" b="1" dirty="0">
                <a:latin typeface="Times New Roman" panose="02020603050405020304"/>
                <a:ea typeface="Times New Roman" panose="02020603050405020304"/>
                <a:cs typeface="Times New Roman" panose="02020603050405020304"/>
                <a:sym typeface="Times New Roman" panose="02020603050405020304"/>
              </a:rPr>
              <a:t>2. Smart streetlight system using mobile applications: secured fault detection and diagnosis with optimal powers [</a:t>
            </a:r>
            <a:r>
              <a:rPr lang="it-IT" sz="1400" dirty="0"/>
              <a:t>M. Kanthi., &amp; Ravilla Dilli (2023)</a:t>
            </a:r>
            <a:r>
              <a:rPr lang="it-IT" sz="1800" b="1" dirty="0"/>
              <a:t>]</a:t>
            </a:r>
            <a:r>
              <a:rPr lang="it-IT" sz="1100" dirty="0"/>
              <a:t>:</a:t>
            </a:r>
            <a:endParaRPr lang="en-US" sz="1800" b="1" dirty="0">
              <a:latin typeface="Times New Roman" panose="02020603050405020304"/>
              <a:ea typeface="Times New Roman" panose="02020603050405020304"/>
              <a:cs typeface="Times New Roman" panose="02020603050405020304"/>
              <a:sym typeface="Times New Roman" panose="02020603050405020304"/>
            </a:endParaRPr>
          </a:p>
          <a:p>
            <a:pPr marL="285750" indent="-285750" algn="just">
              <a:buSzPts val="2000"/>
              <a:tabLst>
                <a:tab pos="627063" algn="l"/>
              </a:tabLst>
            </a:pPr>
            <a:r>
              <a:rPr lang="en-US" sz="1800" dirty="0"/>
              <a:t>The proposed system introduces a mobile application for secure brightness adjustments and utilizes an nRF24L01 radio transceiver for adaptive streetlight operation. Key features include failsafe mechanisms, Light-Dependent Resistors (LDRs) for automatic brightness adjustments, and smartphone accessibility. </a:t>
            </a:r>
          </a:p>
          <a:p>
            <a:pPr marL="285750" indent="-285750" algn="just">
              <a:buSzPts val="2000"/>
              <a:tabLst>
                <a:tab pos="627063" algn="l"/>
              </a:tabLst>
            </a:pPr>
            <a:r>
              <a:rPr lang="en-US" sz="1800" dirty="0"/>
              <a:t>Results demonstrate effective monitoring, control capabilities, and significant average power savings of 53.45%, 44.76%, 39.39%, and 32.25% for idle mode brightness levels of 10%, 20%, 30%, and 50%, respectively. </a:t>
            </a:r>
          </a:p>
          <a:p>
            <a:pPr marL="285750" indent="-285750" algn="just">
              <a:buSzPts val="2000"/>
              <a:tabLst>
                <a:tab pos="627063" algn="l"/>
              </a:tabLst>
            </a:pPr>
            <a:r>
              <a:rPr lang="en-US" sz="1800" dirty="0"/>
              <a:t>This research contributes insights into energy-efficient and secure solutions for urban infrastructure within the literature review.</a:t>
            </a:r>
          </a:p>
          <a:p>
            <a:pPr marL="0" indent="0">
              <a:buSzPts val="2000"/>
              <a:buNone/>
              <a:tabLst>
                <a:tab pos="627063" algn="l"/>
              </a:tabLst>
            </a:pPr>
            <a:r>
              <a:rPr lang="en-US" sz="1800" b="1" dirty="0">
                <a:latin typeface="Times New Roman" panose="02020603050405020304"/>
                <a:ea typeface="Times New Roman" panose="02020603050405020304"/>
                <a:cs typeface="Times New Roman" panose="02020603050405020304"/>
                <a:sym typeface="Times New Roman" panose="02020603050405020304"/>
              </a:rPr>
              <a:t>Technologies Used : </a:t>
            </a:r>
            <a:r>
              <a:rPr lang="en-US" sz="1800" dirty="0">
                <a:latin typeface="Times New Roman" panose="02020603050405020304"/>
                <a:ea typeface="Times New Roman" panose="02020603050405020304"/>
                <a:cs typeface="Times New Roman" panose="02020603050405020304"/>
                <a:sym typeface="Times New Roman" panose="02020603050405020304"/>
              </a:rPr>
              <a:t>LDR Sensor, Radio and Bluetooth </a:t>
            </a:r>
            <a:r>
              <a:rPr lang="en-US" sz="1800" dirty="0" err="1">
                <a:latin typeface="Times New Roman" panose="02020603050405020304"/>
                <a:ea typeface="Times New Roman" panose="02020603050405020304"/>
                <a:cs typeface="Times New Roman" panose="02020603050405020304"/>
                <a:sym typeface="Times New Roman" panose="02020603050405020304"/>
              </a:rPr>
              <a:t>Transmision</a:t>
            </a:r>
            <a:r>
              <a:rPr lang="en-US" sz="1800" dirty="0">
                <a:latin typeface="Times New Roman" panose="02020603050405020304"/>
                <a:ea typeface="Times New Roman" panose="02020603050405020304"/>
                <a:cs typeface="Times New Roman" panose="02020603050405020304"/>
                <a:sym typeface="Times New Roman" panose="02020603050405020304"/>
              </a:rPr>
              <a:t>.</a:t>
            </a:r>
            <a:endParaRPr lang="en-US" sz="20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3" name="Rectangle 2">
            <a:extLst>
              <a:ext uri="{FF2B5EF4-FFF2-40B4-BE49-F238E27FC236}">
                <a16:creationId xmlns:a16="http://schemas.microsoft.com/office/drawing/2014/main" id="{76BBC204-C8E6-CAC2-B785-413B5A8622EE}"/>
              </a:ext>
            </a:extLst>
          </p:cNvPr>
          <p:cNvSpPr>
            <a:spLocks noChangeArrowheads="1"/>
          </p:cNvSpPr>
          <p:nvPr/>
        </p:nvSpPr>
        <p:spPr bwMode="auto">
          <a:xfrm>
            <a:off x="152400" y="-322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1694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a:extLst>
            <a:ext uri="{FF2B5EF4-FFF2-40B4-BE49-F238E27FC236}">
              <a16:creationId xmlns:a16="http://schemas.microsoft.com/office/drawing/2014/main" id="{95B16A86-96C7-4064-411F-8F949CC41F9E}"/>
            </a:ext>
          </a:extLst>
        </p:cNvPr>
        <p:cNvGrpSpPr/>
        <p:nvPr/>
      </p:nvGrpSpPr>
      <p:grpSpPr>
        <a:xfrm>
          <a:off x="0" y="0"/>
          <a:ext cx="0" cy="0"/>
          <a:chOff x="0" y="0"/>
          <a:chExt cx="0" cy="0"/>
        </a:xfrm>
      </p:grpSpPr>
      <p:pic>
        <p:nvPicPr>
          <p:cNvPr id="175" name="Google Shape;175;p9">
            <a:extLst>
              <a:ext uri="{FF2B5EF4-FFF2-40B4-BE49-F238E27FC236}">
                <a16:creationId xmlns:a16="http://schemas.microsoft.com/office/drawing/2014/main" id="{51B396DE-31B2-EB50-888C-CD0C907A4B50}"/>
              </a:ext>
            </a:extLst>
          </p:cNvPr>
          <p:cNvPicPr preferRelativeResize="0"/>
          <p:nvPr/>
        </p:nvPicPr>
        <p:blipFill rotWithShape="1">
          <a:blip r:embed="rId3"/>
          <a:srcRect/>
          <a:stretch>
            <a:fillRect/>
          </a:stretch>
        </p:blipFill>
        <p:spPr>
          <a:xfrm>
            <a:off x="0" y="0"/>
            <a:ext cx="9144001" cy="6858000"/>
          </a:xfrm>
          <a:prstGeom prst="rect">
            <a:avLst/>
          </a:prstGeom>
          <a:noFill/>
          <a:ln>
            <a:noFill/>
          </a:ln>
        </p:spPr>
      </p:pic>
      <p:sp>
        <p:nvSpPr>
          <p:cNvPr id="177" name="Google Shape;177;p9">
            <a:extLst>
              <a:ext uri="{FF2B5EF4-FFF2-40B4-BE49-F238E27FC236}">
                <a16:creationId xmlns:a16="http://schemas.microsoft.com/office/drawing/2014/main" id="{8C4E2768-7576-ABF8-6BFE-D8CF48D21A17}"/>
              </a:ext>
            </a:extLst>
          </p:cNvPr>
          <p:cNvSpPr txBox="1">
            <a:spLocks noGrp="1"/>
          </p:cNvSpPr>
          <p:nvPr>
            <p:ph type="body" idx="1"/>
          </p:nvPr>
        </p:nvSpPr>
        <p:spPr>
          <a:xfrm>
            <a:off x="781824" y="1449977"/>
            <a:ext cx="8221910" cy="419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2000"/>
              <a:buNone/>
            </a:pPr>
            <a:r>
              <a:rPr lang="en-US" sz="1800" b="1" dirty="0">
                <a:latin typeface="Times New Roman" panose="02020603050405020304"/>
                <a:ea typeface="Times New Roman" panose="02020603050405020304"/>
                <a:cs typeface="Times New Roman" panose="02020603050405020304"/>
                <a:sym typeface="Times New Roman" panose="02020603050405020304"/>
              </a:rPr>
              <a:t>3. IoT based Automatic Damaged Street Light Fault Detection Management System [</a:t>
            </a:r>
            <a:r>
              <a:rPr lang="it-IT" sz="1400" dirty="0"/>
              <a:t>Ashok Kumar Nanduri, Siva Kumar Kotamraju, G L Sravanthi, Sadhu Ratna Babu (2020)</a:t>
            </a:r>
            <a:r>
              <a:rPr lang="it-IT" sz="1800" b="1" dirty="0"/>
              <a:t>]</a:t>
            </a:r>
            <a:r>
              <a:rPr lang="it-IT" sz="1100" dirty="0"/>
              <a:t>:</a:t>
            </a:r>
            <a:endParaRPr lang="en-US" sz="1800" b="1" dirty="0">
              <a:latin typeface="Times New Roman" panose="02020603050405020304"/>
              <a:ea typeface="Times New Roman" panose="02020603050405020304"/>
              <a:cs typeface="Times New Roman" panose="02020603050405020304"/>
              <a:sym typeface="Times New Roman" panose="02020603050405020304"/>
            </a:endParaRPr>
          </a:p>
          <a:p>
            <a:pPr marL="285750" indent="-285750" algn="just">
              <a:buSzPts val="2000"/>
              <a:tabLst>
                <a:tab pos="627063" algn="l"/>
              </a:tabLst>
            </a:pPr>
            <a:r>
              <a:rPr lang="en-US" sz="1800" dirty="0"/>
              <a:t>The study utilizes Internet of Things (IoT) technology to automate the ON/OFF functionality of street lights based on weather conditions and observes the working status of the lights. </a:t>
            </a:r>
          </a:p>
          <a:p>
            <a:pPr marL="285750" indent="-285750" algn="just">
              <a:buSzPts val="2000"/>
              <a:tabLst>
                <a:tab pos="627063" algn="l"/>
              </a:tabLst>
            </a:pPr>
            <a:r>
              <a:rPr lang="en-US" sz="1800" dirty="0"/>
              <a:t>A Light Dependent Resistor (LDR) sensor detects environmental changes, enabling automatic control of street lights. In instances where a street light is damaged or fails to turn on at night, the LDR sensor sends notifications to authorized personnel, including the location determined through GPS.</a:t>
            </a:r>
          </a:p>
          <a:p>
            <a:pPr marL="285750" indent="-285750" algn="just">
              <a:buSzPts val="2000"/>
              <a:tabLst>
                <a:tab pos="627063" algn="l"/>
              </a:tabLst>
            </a:pPr>
            <a:r>
              <a:rPr lang="en-US" sz="1800" dirty="0"/>
              <a:t>The study also emphasizes the pre-identification of damaged street lights based on the expiration of lamp life, contributing to efficient energy management and conservation efforts. </a:t>
            </a:r>
          </a:p>
          <a:p>
            <a:pPr marL="0" indent="0" algn="just">
              <a:buSzPts val="2000"/>
              <a:buNone/>
              <a:tabLst>
                <a:tab pos="627063" algn="l"/>
              </a:tabLst>
            </a:pPr>
            <a:r>
              <a:rPr lang="en-US" sz="1800" b="1" dirty="0">
                <a:latin typeface="Times New Roman" panose="02020603050405020304"/>
                <a:ea typeface="Times New Roman" panose="02020603050405020304"/>
                <a:cs typeface="Times New Roman" panose="02020603050405020304"/>
                <a:sym typeface="Times New Roman" panose="02020603050405020304"/>
              </a:rPr>
              <a:t>Technologies Used : </a:t>
            </a:r>
            <a:r>
              <a:rPr lang="en-US" sz="1800" dirty="0">
                <a:latin typeface="Times New Roman" panose="02020603050405020304"/>
                <a:ea typeface="Times New Roman" panose="02020603050405020304"/>
                <a:cs typeface="Times New Roman" panose="02020603050405020304"/>
                <a:sym typeface="Times New Roman" panose="02020603050405020304"/>
              </a:rPr>
              <a:t>GSM, LDR, GPS, Raspberry, </a:t>
            </a:r>
            <a:r>
              <a:rPr lang="en-US" sz="1800" dirty="0" err="1">
                <a:latin typeface="Times New Roman" panose="02020603050405020304"/>
                <a:ea typeface="Times New Roman" panose="02020603050405020304"/>
                <a:cs typeface="Times New Roman" panose="02020603050405020304"/>
                <a:sym typeface="Times New Roman" panose="02020603050405020304"/>
              </a:rPr>
              <a:t>Twillio</a:t>
            </a:r>
            <a:r>
              <a:rPr lang="en-US" sz="1800" dirty="0">
                <a:latin typeface="Times New Roman" panose="02020603050405020304"/>
                <a:ea typeface="Times New Roman" panose="02020603050405020304"/>
                <a:cs typeface="Times New Roman" panose="02020603050405020304"/>
                <a:sym typeface="Times New Roman" panose="02020603050405020304"/>
              </a:rPr>
              <a:t>.</a:t>
            </a:r>
            <a:endParaRPr lang="en-US" sz="2000" dirty="0">
              <a:latin typeface="Times New Roman" panose="02020603050405020304"/>
              <a:ea typeface="Times New Roman" panose="02020603050405020304"/>
              <a:cs typeface="Times New Roman" panose="02020603050405020304"/>
              <a:sym typeface="Times New Roman" panose="02020603050405020304"/>
            </a:endParaRPr>
          </a:p>
        </p:txBody>
      </p:sp>
    </p:spTree>
    <p:extLst>
      <p:ext uri="{BB962C8B-B14F-4D97-AF65-F5344CB8AC3E}">
        <p14:creationId xmlns:p14="http://schemas.microsoft.com/office/powerpoint/2010/main" val="1550459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a:extLst>
            <a:ext uri="{FF2B5EF4-FFF2-40B4-BE49-F238E27FC236}">
              <a16:creationId xmlns:a16="http://schemas.microsoft.com/office/drawing/2014/main" id="{AD574F44-74BE-F8E5-B62D-B7CEF8D510BE}"/>
            </a:ext>
          </a:extLst>
        </p:cNvPr>
        <p:cNvGrpSpPr/>
        <p:nvPr/>
      </p:nvGrpSpPr>
      <p:grpSpPr>
        <a:xfrm>
          <a:off x="0" y="0"/>
          <a:ext cx="0" cy="0"/>
          <a:chOff x="0" y="0"/>
          <a:chExt cx="0" cy="0"/>
        </a:xfrm>
      </p:grpSpPr>
      <p:pic>
        <p:nvPicPr>
          <p:cNvPr id="175" name="Google Shape;175;p9">
            <a:extLst>
              <a:ext uri="{FF2B5EF4-FFF2-40B4-BE49-F238E27FC236}">
                <a16:creationId xmlns:a16="http://schemas.microsoft.com/office/drawing/2014/main" id="{C86A84BF-9C11-2942-0235-7662B85621F1}"/>
              </a:ext>
            </a:extLst>
          </p:cNvPr>
          <p:cNvPicPr preferRelativeResize="0"/>
          <p:nvPr/>
        </p:nvPicPr>
        <p:blipFill rotWithShape="1">
          <a:blip r:embed="rId3"/>
          <a:srcRect/>
          <a:stretch>
            <a:fillRect/>
          </a:stretch>
        </p:blipFill>
        <p:spPr>
          <a:xfrm>
            <a:off x="-1" y="0"/>
            <a:ext cx="9144001" cy="6858000"/>
          </a:xfrm>
          <a:prstGeom prst="rect">
            <a:avLst/>
          </a:prstGeom>
          <a:noFill/>
          <a:ln>
            <a:noFill/>
          </a:ln>
        </p:spPr>
      </p:pic>
      <p:sp>
        <p:nvSpPr>
          <p:cNvPr id="177" name="Google Shape;177;p9">
            <a:extLst>
              <a:ext uri="{FF2B5EF4-FFF2-40B4-BE49-F238E27FC236}">
                <a16:creationId xmlns:a16="http://schemas.microsoft.com/office/drawing/2014/main" id="{CFEF9FC6-7605-C811-F3CB-7ECF8E3900A9}"/>
              </a:ext>
            </a:extLst>
          </p:cNvPr>
          <p:cNvSpPr txBox="1">
            <a:spLocks noGrp="1"/>
          </p:cNvSpPr>
          <p:nvPr>
            <p:ph type="body" idx="1"/>
          </p:nvPr>
        </p:nvSpPr>
        <p:spPr>
          <a:xfrm>
            <a:off x="755698" y="1397726"/>
            <a:ext cx="8221910" cy="419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2000"/>
              <a:buNone/>
            </a:pPr>
            <a:r>
              <a:rPr lang="en-US" sz="1800" b="1" dirty="0">
                <a:latin typeface="Times New Roman" panose="02020603050405020304"/>
                <a:ea typeface="Times New Roman" panose="02020603050405020304"/>
                <a:cs typeface="Times New Roman" panose="02020603050405020304"/>
                <a:sym typeface="Times New Roman" panose="02020603050405020304"/>
              </a:rPr>
              <a:t>4. Street Light Controlling and Monitoring of Fault Detection using LoRa </a:t>
            </a:r>
          </a:p>
          <a:p>
            <a:pPr marL="0" lvl="0" indent="0" algn="l" rtl="0">
              <a:lnSpc>
                <a:spcPct val="100000"/>
              </a:lnSpc>
              <a:spcBef>
                <a:spcPts val="360"/>
              </a:spcBef>
              <a:spcAft>
                <a:spcPts val="0"/>
              </a:spcAft>
              <a:buClr>
                <a:schemeClr val="dk1"/>
              </a:buClr>
              <a:buSzPts val="2000"/>
              <a:buNone/>
            </a:pPr>
            <a:r>
              <a:rPr lang="en-US" sz="1800" b="1" dirty="0">
                <a:latin typeface="Times New Roman" panose="02020603050405020304"/>
                <a:ea typeface="Times New Roman" panose="02020603050405020304"/>
                <a:cs typeface="Times New Roman" panose="02020603050405020304"/>
                <a:sym typeface="Times New Roman" panose="02020603050405020304"/>
              </a:rPr>
              <a:t>[</a:t>
            </a:r>
            <a:r>
              <a:rPr lang="it-IT" sz="1400" dirty="0"/>
              <a:t>N. Sravani, Y. Latha,  G. Nirmala (2021)</a:t>
            </a:r>
            <a:r>
              <a:rPr lang="it-IT" sz="1800" b="1" dirty="0"/>
              <a:t>]</a:t>
            </a:r>
            <a:r>
              <a:rPr lang="it-IT" sz="1100" dirty="0"/>
              <a:t>:</a:t>
            </a:r>
            <a:endParaRPr lang="en-US" sz="1800" b="1" dirty="0">
              <a:latin typeface="Times New Roman" panose="02020603050405020304"/>
              <a:ea typeface="Times New Roman" panose="02020603050405020304"/>
              <a:cs typeface="Times New Roman" panose="02020603050405020304"/>
              <a:sym typeface="Times New Roman" panose="02020603050405020304"/>
            </a:endParaRPr>
          </a:p>
          <a:p>
            <a:pPr marL="285750" indent="-285750" algn="just">
              <a:buSzPts val="2000"/>
              <a:tabLst>
                <a:tab pos="627063" algn="l"/>
              </a:tabLst>
            </a:pPr>
            <a:r>
              <a:rPr lang="en-US" sz="1800" dirty="0"/>
              <a:t>Lighting appliances consume a substantial amount of energy, therefore improving efficiency and detecting faults quickly is a key task. Depending on the nature of the application, two distinct model techniques are used in this study. </a:t>
            </a:r>
          </a:p>
          <a:p>
            <a:pPr marL="285750" indent="-285750" algn="just">
              <a:buSzPts val="2000"/>
              <a:tabLst>
                <a:tab pos="627063" algn="l"/>
              </a:tabLst>
            </a:pPr>
            <a:r>
              <a:rPr lang="en-US" sz="1800" dirty="0"/>
              <a:t>IEEE 802.11 wireless technology is utilized in limited regions or confined premises where all appliances are connected to a cloud.</a:t>
            </a:r>
          </a:p>
          <a:p>
            <a:pPr marL="285750" indent="-285750" algn="just">
              <a:buSzPts val="2000"/>
              <a:tabLst>
                <a:tab pos="627063" algn="l"/>
              </a:tabLst>
            </a:pPr>
            <a:r>
              <a:rPr lang="en-US" sz="1800" dirty="0"/>
              <a:t> The second variant, which is similar to the street lamp pole, Wired setup is used to eliminate range issues when the number of appliances develops solely in one direction. When a problem is found, that specific pole number problem is immediately uploaded to a webpage. </a:t>
            </a:r>
          </a:p>
          <a:p>
            <a:pPr marL="0" indent="0" algn="just">
              <a:buSzPts val="2000"/>
              <a:buNone/>
              <a:tabLst>
                <a:tab pos="627063" algn="l"/>
              </a:tabLst>
            </a:pPr>
            <a:r>
              <a:rPr lang="en-US" sz="1800" b="1" dirty="0">
                <a:latin typeface="Times New Roman" panose="02020603050405020304"/>
                <a:ea typeface="Times New Roman" panose="02020603050405020304"/>
                <a:cs typeface="Times New Roman" panose="02020603050405020304"/>
                <a:sym typeface="Times New Roman" panose="02020603050405020304"/>
              </a:rPr>
              <a:t>Technologies Used : </a:t>
            </a:r>
            <a:r>
              <a:rPr lang="en-US" sz="1800" dirty="0">
                <a:latin typeface="Times New Roman" panose="02020603050405020304"/>
                <a:ea typeface="Times New Roman" panose="02020603050405020304"/>
                <a:cs typeface="Times New Roman" panose="02020603050405020304"/>
                <a:sym typeface="Times New Roman" panose="02020603050405020304"/>
              </a:rPr>
              <a:t>IoT, LoRa, Things speak.</a:t>
            </a:r>
            <a:endParaRPr lang="en-US" sz="20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 name="Rectangle 1">
            <a:extLst>
              <a:ext uri="{FF2B5EF4-FFF2-40B4-BE49-F238E27FC236}">
                <a16:creationId xmlns:a16="http://schemas.microsoft.com/office/drawing/2014/main" id="{10EBF2F8-4CEC-C7A2-36FE-7DAC2634D2FB}"/>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8622CE01-6920-2C73-169F-77029B13EE48}"/>
              </a:ext>
            </a:extLst>
          </p:cNvPr>
          <p:cNvSpPr>
            <a:spLocks noChangeArrowheads="1"/>
          </p:cNvSpPr>
          <p:nvPr/>
        </p:nvSpPr>
        <p:spPr bwMode="auto">
          <a:xfrm>
            <a:off x="152400" y="-322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0208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a:extLst>
            <a:ext uri="{FF2B5EF4-FFF2-40B4-BE49-F238E27FC236}">
              <a16:creationId xmlns:a16="http://schemas.microsoft.com/office/drawing/2014/main" id="{31CC2098-5D42-4416-4CA8-AE4B75B87A63}"/>
            </a:ext>
          </a:extLst>
        </p:cNvPr>
        <p:cNvGrpSpPr/>
        <p:nvPr/>
      </p:nvGrpSpPr>
      <p:grpSpPr>
        <a:xfrm>
          <a:off x="0" y="0"/>
          <a:ext cx="0" cy="0"/>
          <a:chOff x="0" y="0"/>
          <a:chExt cx="0" cy="0"/>
        </a:xfrm>
      </p:grpSpPr>
      <p:pic>
        <p:nvPicPr>
          <p:cNvPr id="175" name="Google Shape;175;p9">
            <a:extLst>
              <a:ext uri="{FF2B5EF4-FFF2-40B4-BE49-F238E27FC236}">
                <a16:creationId xmlns:a16="http://schemas.microsoft.com/office/drawing/2014/main" id="{8FAEBCCE-95C6-2697-9F15-E13A95F36C63}"/>
              </a:ext>
            </a:extLst>
          </p:cNvPr>
          <p:cNvPicPr preferRelativeResize="0"/>
          <p:nvPr/>
        </p:nvPicPr>
        <p:blipFill rotWithShape="1">
          <a:blip r:embed="rId3"/>
          <a:srcRect/>
          <a:stretch>
            <a:fillRect/>
          </a:stretch>
        </p:blipFill>
        <p:spPr>
          <a:xfrm>
            <a:off x="0" y="0"/>
            <a:ext cx="9144001" cy="6858000"/>
          </a:xfrm>
          <a:prstGeom prst="rect">
            <a:avLst/>
          </a:prstGeom>
          <a:noFill/>
          <a:ln>
            <a:noFill/>
          </a:ln>
        </p:spPr>
      </p:pic>
      <p:sp>
        <p:nvSpPr>
          <p:cNvPr id="177" name="Google Shape;177;p9">
            <a:extLst>
              <a:ext uri="{FF2B5EF4-FFF2-40B4-BE49-F238E27FC236}">
                <a16:creationId xmlns:a16="http://schemas.microsoft.com/office/drawing/2014/main" id="{A1A3A139-4A59-54E1-346B-9149E108A154}"/>
              </a:ext>
            </a:extLst>
          </p:cNvPr>
          <p:cNvSpPr txBox="1">
            <a:spLocks noGrp="1"/>
          </p:cNvSpPr>
          <p:nvPr>
            <p:ph type="body" idx="1"/>
          </p:nvPr>
        </p:nvSpPr>
        <p:spPr>
          <a:xfrm>
            <a:off x="781824" y="1249680"/>
            <a:ext cx="8221910" cy="419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2000"/>
              <a:buNone/>
            </a:pPr>
            <a:r>
              <a:rPr lang="en-US" sz="1800" b="1" dirty="0">
                <a:latin typeface="Times New Roman" panose="02020603050405020304"/>
                <a:ea typeface="Times New Roman" panose="02020603050405020304"/>
                <a:cs typeface="Times New Roman" panose="02020603050405020304"/>
                <a:sym typeface="Times New Roman" panose="02020603050405020304"/>
              </a:rPr>
              <a:t>5. Simulators, Emulators, and Test-beds for Internet of Things: A Comparison </a:t>
            </a:r>
          </a:p>
          <a:p>
            <a:pPr marL="0" lvl="0" indent="0" algn="l" rtl="0">
              <a:lnSpc>
                <a:spcPct val="100000"/>
              </a:lnSpc>
              <a:spcBef>
                <a:spcPts val="360"/>
              </a:spcBef>
              <a:spcAft>
                <a:spcPts val="0"/>
              </a:spcAft>
              <a:buClr>
                <a:schemeClr val="dk1"/>
              </a:buClr>
              <a:buSzPts val="2000"/>
              <a:buNone/>
            </a:pPr>
            <a:r>
              <a:rPr lang="en-US" sz="1800" b="1" dirty="0">
                <a:latin typeface="Times New Roman" panose="02020603050405020304"/>
                <a:ea typeface="Times New Roman" panose="02020603050405020304"/>
                <a:cs typeface="Times New Roman" panose="02020603050405020304"/>
                <a:sym typeface="Times New Roman" panose="02020603050405020304"/>
              </a:rPr>
              <a:t>[</a:t>
            </a:r>
            <a:r>
              <a:rPr lang="it-IT" sz="1400" dirty="0"/>
              <a:t>N D Patel, B M Mehtre, Rajeev Wankar (2019)</a:t>
            </a:r>
            <a:r>
              <a:rPr lang="it-IT" sz="1800" b="1" dirty="0"/>
              <a:t>]</a:t>
            </a:r>
            <a:r>
              <a:rPr lang="it-IT" sz="1100" dirty="0"/>
              <a:t>:</a:t>
            </a:r>
            <a:endParaRPr lang="en-US" sz="1800" b="1" dirty="0">
              <a:latin typeface="Times New Roman" panose="02020603050405020304"/>
              <a:ea typeface="Times New Roman" panose="02020603050405020304"/>
              <a:cs typeface="Times New Roman" panose="02020603050405020304"/>
              <a:sym typeface="Times New Roman" panose="02020603050405020304"/>
            </a:endParaRPr>
          </a:p>
          <a:p>
            <a:pPr marL="285750" indent="-285750" algn="just">
              <a:buSzPts val="2000"/>
              <a:tabLst>
                <a:tab pos="627063" algn="l"/>
              </a:tabLst>
            </a:pPr>
            <a:r>
              <a:rPr lang="en-US" sz="1800" dirty="0"/>
              <a:t>The state of IoT is under rigorous research &amp; deployment by several researchers across the globe to develop new algorithms, techniques, and protocols to secure IoT networks further.</a:t>
            </a:r>
          </a:p>
          <a:p>
            <a:pPr marL="285750" indent="-285750" algn="just">
              <a:buSzPts val="2000"/>
              <a:tabLst>
                <a:tab pos="627063" algn="l"/>
              </a:tabLst>
            </a:pPr>
            <a:r>
              <a:rPr lang="en-US" sz="1800" dirty="0"/>
              <a:t> In this paper, they compare sixteen simulators (</a:t>
            </a:r>
            <a:r>
              <a:rPr lang="en-US" sz="1800" dirty="0" err="1"/>
              <a:t>IOTSim</a:t>
            </a:r>
            <a:r>
              <a:rPr lang="en-US" sz="1800" dirty="0"/>
              <a:t>, </a:t>
            </a:r>
            <a:r>
              <a:rPr lang="en-US" sz="1800" dirty="0" err="1"/>
              <a:t>IoTIFY</a:t>
            </a:r>
            <a:r>
              <a:rPr lang="en-US" sz="1800" dirty="0"/>
              <a:t>, </a:t>
            </a:r>
            <a:r>
              <a:rPr lang="en-US" sz="1800" dirty="0" err="1"/>
              <a:t>Bevywise</a:t>
            </a:r>
            <a:r>
              <a:rPr lang="en-US" sz="1800" dirty="0"/>
              <a:t>-IoT, </a:t>
            </a:r>
            <a:r>
              <a:rPr lang="en-US" sz="1800" dirty="0" err="1"/>
              <a:t>etc</a:t>
            </a:r>
            <a:r>
              <a:rPr lang="en-US" sz="1800" dirty="0"/>
              <a:t>), four emulators (</a:t>
            </a:r>
            <a:r>
              <a:rPr lang="en-US" sz="1800" dirty="0" err="1"/>
              <a:t>Cooja</a:t>
            </a:r>
            <a:r>
              <a:rPr lang="en-US" sz="1800" dirty="0"/>
              <a:t>, </a:t>
            </a:r>
            <a:r>
              <a:rPr lang="en-US" sz="1800" dirty="0" err="1"/>
              <a:t>NetSim</a:t>
            </a:r>
            <a:r>
              <a:rPr lang="en-US" sz="1800" dirty="0"/>
              <a:t>, </a:t>
            </a:r>
            <a:r>
              <a:rPr lang="en-US" sz="1800" dirty="0" err="1"/>
              <a:t>MAMMotH</a:t>
            </a:r>
            <a:r>
              <a:rPr lang="en-US" sz="1800" dirty="0"/>
              <a:t>, </a:t>
            </a:r>
            <a:r>
              <a:rPr lang="en-US" sz="1800" dirty="0" err="1"/>
              <a:t>NCTUns</a:t>
            </a:r>
            <a:r>
              <a:rPr lang="en-US" sz="1800" dirty="0"/>
              <a:t> 6.0), and six test-beds (MBTAAS, FIT IoT-LAB, </a:t>
            </a:r>
            <a:r>
              <a:rPr lang="en-US" sz="1800" dirty="0" err="1"/>
              <a:t>etc</a:t>
            </a:r>
            <a:r>
              <a:rPr lang="en-US" sz="1800" dirty="0"/>
              <a:t>) for IoT on the basis of Scope, Type, Programming language, IoT layers, Scale of Operation, IoT Standards, API Integration, Cyber Resilience, Service Domain, and Security Measures. Its comparison helps for modeling techniques, proper simulation, and testing for algorithm validation/proof-of-concept implementation in IoT. </a:t>
            </a:r>
          </a:p>
          <a:p>
            <a:pPr marL="285750" indent="-285750" algn="just">
              <a:buSzPts val="2000"/>
              <a:tabLst>
                <a:tab pos="627063" algn="l"/>
              </a:tabLst>
            </a:pPr>
            <a:r>
              <a:rPr lang="en-US" sz="1800" dirty="0"/>
              <a:t>This comparison will help to support researchers and developers for choosing suitable tools for their application. This will help in testing the research ideas before moving towards live implementation. </a:t>
            </a:r>
          </a:p>
          <a:p>
            <a:pPr marL="0" indent="0" algn="just">
              <a:buSzPts val="2000"/>
              <a:buNone/>
              <a:tabLst>
                <a:tab pos="627063" algn="l"/>
              </a:tabLst>
            </a:pPr>
            <a:r>
              <a:rPr lang="en-US" sz="1800" b="1" dirty="0">
                <a:latin typeface="Times New Roman" panose="02020603050405020304"/>
                <a:ea typeface="Times New Roman" panose="02020603050405020304"/>
                <a:cs typeface="Times New Roman" panose="02020603050405020304"/>
                <a:sym typeface="Times New Roman" panose="02020603050405020304"/>
              </a:rPr>
              <a:t>Technologies Used : </a:t>
            </a:r>
            <a:r>
              <a:rPr lang="en-US" sz="1800" dirty="0">
                <a:latin typeface="Times New Roman" panose="02020603050405020304"/>
                <a:ea typeface="Times New Roman" panose="02020603050405020304"/>
                <a:cs typeface="Times New Roman" panose="02020603050405020304"/>
                <a:sym typeface="Times New Roman" panose="02020603050405020304"/>
              </a:rPr>
              <a:t>IoT Emulators, IoT Simulators, IoT Test-beds.</a:t>
            </a:r>
            <a:endParaRPr lang="en-US" sz="2000" dirty="0">
              <a:latin typeface="Times New Roman" panose="02020603050405020304"/>
              <a:ea typeface="Times New Roman" panose="02020603050405020304"/>
              <a:cs typeface="Times New Roman" panose="02020603050405020304"/>
              <a:sym typeface="Times New Roman" panose="02020603050405020304"/>
            </a:endParaRPr>
          </a:p>
        </p:txBody>
      </p:sp>
    </p:spTree>
    <p:extLst>
      <p:ext uri="{BB962C8B-B14F-4D97-AF65-F5344CB8AC3E}">
        <p14:creationId xmlns:p14="http://schemas.microsoft.com/office/powerpoint/2010/main" val="3550972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5"/>
          <p:cNvPicPr preferRelativeResize="0"/>
          <p:nvPr/>
        </p:nvPicPr>
        <p:blipFill rotWithShape="1">
          <a:blip r:embed="rId3"/>
          <a:srcRect/>
          <a:stretch>
            <a:fillRect/>
          </a:stretch>
        </p:blipFill>
        <p:spPr>
          <a:xfrm>
            <a:off x="-1" y="0"/>
            <a:ext cx="9144001" cy="6858000"/>
          </a:xfrm>
          <a:prstGeom prst="rect">
            <a:avLst/>
          </a:prstGeom>
          <a:noFill/>
          <a:ln>
            <a:noFill/>
          </a:ln>
        </p:spPr>
      </p:pic>
      <p:sp>
        <p:nvSpPr>
          <p:cNvPr id="148" name="Google Shape;148;p5"/>
          <p:cNvSpPr txBox="1">
            <a:spLocks noGrp="1"/>
          </p:cNvSpPr>
          <p:nvPr>
            <p:ph type="title"/>
          </p:nvPr>
        </p:nvSpPr>
        <p:spPr>
          <a:xfrm>
            <a:off x="17205" y="1371600"/>
            <a:ext cx="95694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960"/>
              <a:buFont typeface="Calibri" panose="020F0502020204030204"/>
              <a:buNone/>
            </a:pPr>
            <a:r>
              <a:rPr lang="en-US" sz="28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PROPOSED SOLUTION</a:t>
            </a:r>
            <a:endParaRPr sz="28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149" name="Google Shape;149;p5"/>
          <p:cNvSpPr txBox="1">
            <a:spLocks noGrp="1"/>
          </p:cNvSpPr>
          <p:nvPr>
            <p:ph type="body" idx="1"/>
          </p:nvPr>
        </p:nvSpPr>
        <p:spPr>
          <a:xfrm>
            <a:off x="835023" y="2020389"/>
            <a:ext cx="8077200" cy="4106988"/>
          </a:xfrm>
          <a:prstGeom prst="rect">
            <a:avLst/>
          </a:prstGeom>
          <a:noFill/>
          <a:ln>
            <a:noFill/>
          </a:ln>
        </p:spPr>
        <p:txBody>
          <a:bodyPr spcFirstLastPara="1" wrap="square" lIns="91425" tIns="45700" rIns="91425" bIns="45700" anchor="t" anchorCtr="0">
            <a:normAutofit/>
          </a:bodyPr>
          <a:lstStyle/>
          <a:p>
            <a:pPr marL="0" indent="0" algn="just">
              <a:lnSpc>
                <a:spcPct val="150000"/>
              </a:lnSpc>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Our Project uses an LDR Sensor to detect the reduction of intensity or absence of Light, The Sensor would be connected to an inexpensive board that transmits the information through an Modular Network Module which uses an GSM module or any networking technology appropriate to an regional hub which encompasses an radius of several kilometers. The information Consists of the unique identification number given to the street light along with any telemetry we need from the pole. The Hub then relays the information to an nearest EB Office mainframe which would resolve the Unique ID to the location of the same and dispatch or alert a Technician for an repair.</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sz="20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939</TotalTime>
  <Words>1302</Words>
  <Application>Microsoft Office PowerPoint</Application>
  <PresentationFormat>On-screen Show (4:3)</PresentationFormat>
  <Paragraphs>64</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Automatic Street Light Fault Detection</vt:lpstr>
      <vt:lpstr>ABSTRACT</vt:lpstr>
      <vt:lpstr>PROBLEM STATEMENT</vt:lpstr>
      <vt:lpstr>LITERATURE SURVEY</vt:lpstr>
      <vt:lpstr>PowerPoint Presentation</vt:lpstr>
      <vt:lpstr>PowerPoint Presentation</vt:lpstr>
      <vt:lpstr>PowerPoint Presentation</vt:lpstr>
      <vt:lpstr>PowerPoint Presentation</vt:lpstr>
      <vt:lpstr>PROPOSED SOLUTION</vt:lpstr>
      <vt:lpstr>SYSTEM SPECIFICATION</vt:lpstr>
      <vt:lpstr>Project Showcase</vt:lpstr>
      <vt:lpstr>Project Showcase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CARE REGISTRY USING CLOUD APPLICATION DEVELOPMENT</dc:title>
  <dc:creator>Student</dc:creator>
  <cp:lastModifiedBy>Arun R G</cp:lastModifiedBy>
  <cp:revision>25</cp:revision>
  <dcterms:created xsi:type="dcterms:W3CDTF">2023-05-16T09:09:16Z</dcterms:created>
  <dcterms:modified xsi:type="dcterms:W3CDTF">2024-03-19T12:56:11Z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8DC59EEB58334C7DBEDA05BA8DE49BD5</vt:lpwstr>
  </property>
  <property fmtid="{D5CDD505-2E9C-101B-9397-08002B2CF9AE}" pid="3" name="KSOProductBuildVer">
    <vt:lpwstr>1033-11.2.0.11537</vt:lpwstr>
  </property>
</Properties>
</file>