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311" r:id="rId4"/>
    <p:sldId id="314" r:id="rId5"/>
    <p:sldId id="312" r:id="rId6"/>
    <p:sldId id="303" r:id="rId7"/>
    <p:sldId id="291" r:id="rId8"/>
    <p:sldId id="267" r:id="rId9"/>
    <p:sldId id="268" r:id="rId10"/>
    <p:sldId id="301" r:id="rId11"/>
    <p:sldId id="261" r:id="rId12"/>
    <p:sldId id="276" r:id="rId13"/>
    <p:sldId id="277" r:id="rId14"/>
    <p:sldId id="278" r:id="rId15"/>
    <p:sldId id="279" r:id="rId16"/>
    <p:sldId id="280" r:id="rId17"/>
    <p:sldId id="281" r:id="rId18"/>
    <p:sldId id="262" r:id="rId19"/>
    <p:sldId id="263" r:id="rId20"/>
    <p:sldId id="289" r:id="rId21"/>
    <p:sldId id="322" r:id="rId22"/>
    <p:sldId id="300" r:id="rId23"/>
    <p:sldId id="286" r:id="rId24"/>
    <p:sldId id="270" r:id="rId25"/>
    <p:sldId id="292" r:id="rId26"/>
    <p:sldId id="287" r:id="rId27"/>
    <p:sldId id="313" r:id="rId28"/>
    <p:sldId id="32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94660"/>
  </p:normalViewPr>
  <p:slideViewPr>
    <p:cSldViewPr>
      <p:cViewPr varScale="1">
        <p:scale>
          <a:sx n="83" d="100"/>
          <a:sy n="83" d="100"/>
        </p:scale>
        <p:origin x="120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34A1-FC47-442A-A306-8386A07ECCAF}" type="datetimeFigureOut">
              <a:rPr lang="en-IN" smtClean="0"/>
              <a:t>16-04-2024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0FE75-C52C-476D-AF7C-DEAD6F2947DA}" type="slidenum">
              <a:rPr lang="en-IN" smtClean="0"/>
              <a:t>‹#›</a:t>
            </a:fld>
            <a:endParaRPr lang="en-IN"/>
          </a:p>
        </p:txBody>
      </p:sp>
    </p:spTree>
    <p:extLst>
      <p:ext uri="{BB962C8B-B14F-4D97-AF65-F5344CB8AC3E}">
        <p14:creationId xmlns:p14="http://schemas.microsoft.com/office/powerpoint/2010/main" val="257963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83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0FE75-C52C-476D-AF7C-DEAD6F2947DA}" type="slidenum">
              <a:rPr lang="en-IN" smtClean="0"/>
              <a:t>26</a:t>
            </a:fld>
            <a:endParaRPr lang="en-IN"/>
          </a:p>
        </p:txBody>
      </p:sp>
    </p:spTree>
    <p:extLst>
      <p:ext uri="{BB962C8B-B14F-4D97-AF65-F5344CB8AC3E}">
        <p14:creationId xmlns:p14="http://schemas.microsoft.com/office/powerpoint/2010/main" val="335251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D0FE75-C52C-476D-AF7C-DEAD6F2947DA}" type="slidenum">
              <a:rPr lang="en-IN" smtClean="0"/>
              <a:t>27</a:t>
            </a:fld>
            <a:endParaRPr lang="en-IN"/>
          </a:p>
        </p:txBody>
      </p:sp>
    </p:spTree>
    <p:extLst>
      <p:ext uri="{BB962C8B-B14F-4D97-AF65-F5344CB8AC3E}">
        <p14:creationId xmlns:p14="http://schemas.microsoft.com/office/powerpoint/2010/main" val="208445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B6B609-FD22-4635-8A41-DC1D49A2E04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159955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6B609-FD22-4635-8A41-DC1D49A2E04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368863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6B609-FD22-4635-8A41-DC1D49A2E04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85989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6B609-FD22-4635-8A41-DC1D49A2E04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28196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6B609-FD22-4635-8A41-DC1D49A2E041}"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113938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B6B609-FD22-4635-8A41-DC1D49A2E04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5186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B6B609-FD22-4635-8A41-DC1D49A2E041}"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34870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B6B609-FD22-4635-8A41-DC1D49A2E041}"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142394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6B609-FD22-4635-8A41-DC1D49A2E041}"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121542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6B609-FD22-4635-8A41-DC1D49A2E04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30135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6B609-FD22-4635-8A41-DC1D49A2E041}"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28216-1B1D-4942-86A4-F60F1EB42080}" type="slidenum">
              <a:rPr lang="en-US" smtClean="0"/>
              <a:t>‹#›</a:t>
            </a:fld>
            <a:endParaRPr lang="en-US"/>
          </a:p>
        </p:txBody>
      </p:sp>
    </p:spTree>
    <p:extLst>
      <p:ext uri="{BB962C8B-B14F-4D97-AF65-F5344CB8AC3E}">
        <p14:creationId xmlns:p14="http://schemas.microsoft.com/office/powerpoint/2010/main" val="144486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6B609-FD22-4635-8A41-DC1D49A2E041}" type="datetimeFigureOut">
              <a:rPr lang="en-US" smtClean="0"/>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28216-1B1D-4942-86A4-F60F1EB42080}" type="slidenum">
              <a:rPr lang="en-US" smtClean="0"/>
              <a:t>‹#›</a:t>
            </a:fld>
            <a:endParaRPr lang="en-US"/>
          </a:p>
        </p:txBody>
      </p:sp>
    </p:spTree>
    <p:extLst>
      <p:ext uri="{BB962C8B-B14F-4D97-AF65-F5344CB8AC3E}">
        <p14:creationId xmlns:p14="http://schemas.microsoft.com/office/powerpoint/2010/main" val="22075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821774" y="1849482"/>
            <a:ext cx="7848600" cy="4114800"/>
          </a:xfrm>
        </p:spPr>
        <p:txBody>
          <a:bodyPr>
            <a:normAutofit/>
          </a:bodyPr>
          <a:lstStyle/>
          <a:p>
            <a:endParaRPr lang="en-US" sz="1800" b="1" i="1" dirty="0">
              <a:solidFill>
                <a:srgbClr val="0F1118"/>
              </a:solidFill>
              <a:latin typeface="Book Antiqua" panose="02040602050305030304" pitchFamily="18" charset="0"/>
            </a:endParaRPr>
          </a:p>
          <a:p>
            <a:endParaRPr lang="en-US" sz="2000" dirty="0">
              <a:solidFill>
                <a:srgbClr val="0F1118"/>
              </a:solidFill>
            </a:endParaRPr>
          </a:p>
          <a:p>
            <a:endParaRPr lang="en-US" sz="2000" dirty="0">
              <a:solidFill>
                <a:srgbClr val="0F1118"/>
              </a:solidFill>
            </a:endParaRPr>
          </a:p>
          <a:p>
            <a:endParaRPr lang="en-US" sz="2000" dirty="0">
              <a:solidFill>
                <a:srgbClr val="0F1118"/>
              </a:solidFill>
            </a:endParaRPr>
          </a:p>
          <a:p>
            <a:endParaRPr lang="en-US" sz="2000" dirty="0"/>
          </a:p>
        </p:txBody>
      </p:sp>
      <p:sp>
        <p:nvSpPr>
          <p:cNvPr id="2" name="Title 1"/>
          <p:cNvSpPr>
            <a:spLocks noGrp="1"/>
          </p:cNvSpPr>
          <p:nvPr>
            <p:ph type="ctrTitle"/>
          </p:nvPr>
        </p:nvSpPr>
        <p:spPr>
          <a:xfrm>
            <a:off x="555074" y="1325553"/>
            <a:ext cx="8382000" cy="1295399"/>
          </a:xfrm>
        </p:spPr>
        <p:txBody>
          <a:bodyPr>
            <a:normAutofit fontScale="90000"/>
          </a:bodyPr>
          <a:lstStyle/>
          <a:p>
            <a:r>
              <a:rPr lang="en-US" sz="32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br>
              <a:rPr lang="en-US" sz="3200" b="1" dirty="0">
                <a:solidFill>
                  <a:srgbClr val="0D0F17"/>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DDC70F-C913-44CC-BBDA-3FCAFB0868DF}"/>
              </a:ext>
            </a:extLst>
          </p:cNvPr>
          <p:cNvSpPr txBox="1"/>
          <p:nvPr/>
        </p:nvSpPr>
        <p:spPr>
          <a:xfrm>
            <a:off x="914400" y="2281316"/>
            <a:ext cx="7930048" cy="3621504"/>
          </a:xfrm>
          <a:prstGeom prst="rect">
            <a:avLst/>
          </a:prstGeom>
          <a:noFill/>
        </p:spPr>
        <p:txBody>
          <a:bodyPr wrap="square" rtlCol="0">
            <a:spAutoFit/>
          </a:bodyPr>
          <a:lstStyle/>
          <a:p>
            <a:pPr marL="0" lvl="0" indent="0" algn="ctr" rtl="0">
              <a:lnSpc>
                <a:spcPct val="150000"/>
              </a:lnSpc>
              <a:spcBef>
                <a:spcPts val="0"/>
              </a:spcBef>
              <a:spcAft>
                <a:spcPts val="0"/>
              </a:spcAft>
              <a:buClr>
                <a:srgbClr val="0F1118"/>
              </a:buClr>
              <a:buSzPts val="1800"/>
              <a:buNone/>
            </a:pPr>
            <a:r>
              <a:rPr lang="en-US" sz="2000" i="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by</a:t>
            </a:r>
          </a:p>
          <a:p>
            <a:pPr marL="0" lvl="0" indent="0" rtl="0">
              <a:spcBef>
                <a:spcPts val="480"/>
              </a:spcBef>
              <a:spcAft>
                <a:spcPts val="0"/>
              </a:spcAft>
              <a:buClr>
                <a:srgbClr val="0F1118"/>
              </a:buClr>
              <a:buSzPts val="1800"/>
              <a:buNone/>
            </a:pP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ARUN RG</a:t>
            </a: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(611220104007)</a:t>
            </a:r>
          </a:p>
          <a:p>
            <a:pPr marL="0" lvl="0" indent="0" rtl="0">
              <a:spcBef>
                <a:spcPts val="480"/>
              </a:spcBef>
              <a:spcAft>
                <a:spcPts val="0"/>
              </a:spcAft>
              <a:buClr>
                <a:srgbClr val="0F1118"/>
              </a:buClr>
              <a:buSzPts val="1800"/>
              <a:buNone/>
            </a:pP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BALAJI SS</a:t>
            </a: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(611220104016)</a:t>
            </a:r>
          </a:p>
          <a:p>
            <a:pPr marL="0" lvl="0" indent="0" rtl="0">
              <a:spcBef>
                <a:spcPts val="480"/>
              </a:spcBef>
              <a:spcAft>
                <a:spcPts val="0"/>
              </a:spcAft>
              <a:buClr>
                <a:srgbClr val="0F1118"/>
              </a:buClr>
              <a:buSzPts val="1800"/>
              <a:buNone/>
            </a:pP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DEEPESH KUMAR S  </a:t>
            </a:r>
            <a:r>
              <a:rPr lang="en-US" sz="1800" b="1">
                <a:solidFill>
                  <a:srgbClr val="0F1118"/>
                </a:solidFill>
                <a:latin typeface="Times New Roman" panose="02020603050405020304"/>
                <a:ea typeface="Times New Roman" panose="02020603050405020304"/>
                <a:cs typeface="Times New Roman" panose="02020603050405020304"/>
                <a:sym typeface="Times New Roman" panose="02020603050405020304"/>
              </a:rPr>
              <a:t>(611220104028)</a:t>
            </a:r>
            <a:endPar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spcBef>
                <a:spcPts val="480"/>
              </a:spcBef>
              <a:spcAft>
                <a:spcPts val="0"/>
              </a:spcAft>
              <a:buClr>
                <a:srgbClr val="0F1118"/>
              </a:buClr>
              <a:buSzPts val="1800"/>
              <a:buNone/>
            </a:pP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GOKUL HARI R</a:t>
            </a:r>
            <a:r>
              <a:rPr lang="en-US" sz="18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(611220104048)</a:t>
            </a:r>
          </a:p>
          <a:p>
            <a:pPr marL="50800" indent="0">
              <a:buNone/>
            </a:pPr>
            <a:r>
              <a:rPr lang="en-IN" sz="2000" b="1" dirty="0">
                <a:solidFill>
                  <a:schemeClr val="tx1"/>
                </a:solidFill>
                <a:effectLst/>
                <a:latin typeface="Times New Roman" panose="02020603050405020304" pitchFamily="18" charset="0"/>
                <a:cs typeface="Times New Roman" panose="02020603050405020304" pitchFamily="18" charset="0"/>
              </a:rPr>
              <a:t>        </a:t>
            </a:r>
          </a:p>
          <a:p>
            <a:pPr marL="50800" indent="0">
              <a:spcBef>
                <a:spcPts val="480"/>
              </a:spcBef>
              <a:buNone/>
            </a:pPr>
            <a:r>
              <a:rPr lang="en-IN" sz="2000" b="1" dirty="0">
                <a:latin typeface="Times New Roman" panose="02020603050405020304" pitchFamily="18" charset="0"/>
                <a:cs typeface="Times New Roman" panose="02020603050405020304" pitchFamily="18" charset="0"/>
              </a:rPr>
              <a:t>                             </a:t>
            </a:r>
            <a:r>
              <a:rPr lang="en-IN" sz="2000" b="1" dirty="0">
                <a:solidFill>
                  <a:schemeClr val="tx1"/>
                </a:solidFill>
                <a:effectLst/>
                <a:latin typeface="Times New Roman" panose="02020603050405020304" pitchFamily="18" charset="0"/>
                <a:cs typeface="Times New Roman" panose="02020603050405020304" pitchFamily="18" charset="0"/>
              </a:rPr>
              <a:t>    </a:t>
            </a:r>
            <a:r>
              <a:rPr lang="en-IN" sz="1800" b="1" dirty="0">
                <a:solidFill>
                  <a:schemeClr val="tx1"/>
                </a:solidFill>
                <a:effectLst/>
                <a:latin typeface="Times New Roman" panose="02020603050405020304" pitchFamily="18" charset="0"/>
                <a:cs typeface="Times New Roman" panose="02020603050405020304" pitchFamily="18" charset="0"/>
              </a:rPr>
              <a:t>UNDER THE GUIDANCE OF</a:t>
            </a:r>
          </a:p>
          <a:p>
            <a:pPr marL="50800" indent="0">
              <a:spcBef>
                <a:spcPts val="480"/>
              </a:spcBef>
              <a:buNone/>
            </a:pPr>
            <a:r>
              <a:rPr lang="en-IN" sz="1800" b="1" dirty="0">
                <a:solidFill>
                  <a:schemeClr val="tx1"/>
                </a:solidFill>
                <a:effectLst/>
                <a:latin typeface="Times New Roman" panose="02020603050405020304" pitchFamily="18" charset="0"/>
                <a:cs typeface="Times New Roman" panose="02020603050405020304" pitchFamily="18" charset="0"/>
              </a:rPr>
              <a:t>                              </a:t>
            </a:r>
            <a:r>
              <a:rPr lang="en-US" sz="1800" b="1" kern="100" dirty="0">
                <a:solidFill>
                  <a:schemeClr val="tx1"/>
                </a:solidFill>
                <a:effectLst/>
                <a:latin typeface="Times New Roman" panose="02020603050405020304" pitchFamily="18" charset="0"/>
                <a:cs typeface="Times New Roman" panose="02020603050405020304" pitchFamily="18" charset="0"/>
              </a:rPr>
              <a:t>Mr. </a:t>
            </a:r>
            <a:r>
              <a:rPr lang="en-US" sz="1800" b="1" kern="100" spc="-15" dirty="0">
                <a:solidFill>
                  <a:schemeClr val="tx1"/>
                </a:solidFill>
                <a:latin typeface="Times New Roman" panose="02020603050405020304" pitchFamily="18" charset="0"/>
                <a:cs typeface="Times New Roman" panose="02020603050405020304" pitchFamily="18" charset="0"/>
              </a:rPr>
              <a:t>T</a:t>
            </a:r>
            <a:r>
              <a:rPr lang="en-US" sz="1800" b="1" kern="100" spc="-15" dirty="0">
                <a:solidFill>
                  <a:schemeClr val="tx1"/>
                </a:solidFill>
                <a:effectLst/>
                <a:latin typeface="Times New Roman" panose="02020603050405020304" pitchFamily="18" charset="0"/>
                <a:cs typeface="Times New Roman" panose="02020603050405020304" pitchFamily="18" charset="0"/>
              </a:rPr>
              <a:t>. KARTHIKEYAN M.S (IT)., (</a:t>
            </a:r>
            <a:r>
              <a:rPr lang="en-US" sz="1800" b="1" kern="100" spc="-15" dirty="0" err="1">
                <a:solidFill>
                  <a:schemeClr val="tx1"/>
                </a:solidFill>
                <a:effectLst/>
                <a:latin typeface="Times New Roman" panose="02020603050405020304" pitchFamily="18" charset="0"/>
                <a:cs typeface="Times New Roman" panose="02020603050405020304" pitchFamily="18" charset="0"/>
              </a:rPr>
              <a:t>Ph.D</a:t>
            </a:r>
            <a:r>
              <a:rPr lang="en-US" sz="1800" b="1" kern="100" spc="-15" dirty="0">
                <a:solidFill>
                  <a:schemeClr val="tx1"/>
                </a:solidFill>
                <a:effectLst/>
                <a:latin typeface="Times New Roman" panose="02020603050405020304" pitchFamily="18" charset="0"/>
                <a:cs typeface="Times New Roman" panose="02020603050405020304" pitchFamily="18" charset="0"/>
              </a:rPr>
              <a:t>).,</a:t>
            </a:r>
            <a:endParaRPr lang="en-IN" sz="1800" b="1" dirty="0">
              <a:solidFill>
                <a:schemeClr val="tx1"/>
              </a:solidFill>
              <a:effectLst/>
              <a:latin typeface="Times New Roman" panose="02020603050405020304" pitchFamily="18" charset="0"/>
              <a:cs typeface="Times New Roman" panose="02020603050405020304" pitchFamily="18" charset="0"/>
            </a:endParaRPr>
          </a:p>
          <a:p>
            <a:pPr marL="50800" indent="0">
              <a:spcBef>
                <a:spcPts val="480"/>
              </a:spcBef>
              <a:buNone/>
            </a:pP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effectLst/>
                <a:latin typeface="Times New Roman" panose="02020603050405020304" pitchFamily="18" charset="0"/>
                <a:cs typeface="Times New Roman" panose="02020603050405020304" pitchFamily="18" charset="0"/>
              </a:rPr>
              <a:t>ASSISTANT PROFESSOR,</a:t>
            </a:r>
          </a:p>
          <a:p>
            <a:pPr marL="50800" indent="0">
              <a:spcBef>
                <a:spcPts val="480"/>
              </a:spcBef>
              <a:buNone/>
            </a:pPr>
            <a:r>
              <a:rPr lang="en-IN" sz="1800" b="1" dirty="0">
                <a:solidFill>
                  <a:schemeClr val="tx1"/>
                </a:solidFill>
                <a:effectLst/>
                <a:latin typeface="Times New Roman" panose="02020603050405020304" pitchFamily="18" charset="0"/>
                <a:cs typeface="Times New Roman" panose="02020603050405020304" pitchFamily="18" charset="0"/>
              </a:rPr>
              <a:t>         DEPARTMENT OF COMPUTER SCIENCE AND ENGINEERING</a:t>
            </a:r>
          </a:p>
        </p:txBody>
      </p:sp>
      <p:pic>
        <p:nvPicPr>
          <p:cNvPr id="10" name="Picture 9">
            <a:extLst>
              <a:ext uri="{FF2B5EF4-FFF2-40B4-BE49-F238E27FC236}">
                <a16:creationId xmlns:a16="http://schemas.microsoft.com/office/drawing/2014/main" id="{595FE412-5971-579C-3137-04B1FBE9C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74" y="63501"/>
            <a:ext cx="7469512" cy="830218"/>
          </a:xfrm>
          <a:prstGeom prst="rect">
            <a:avLst/>
          </a:prstGeom>
        </p:spPr>
      </p:pic>
      <p:sp>
        <p:nvSpPr>
          <p:cNvPr id="11" name="TextBox 10">
            <a:extLst>
              <a:ext uri="{FF2B5EF4-FFF2-40B4-BE49-F238E27FC236}">
                <a16:creationId xmlns:a16="http://schemas.microsoft.com/office/drawing/2014/main" id="{FF092DE0-C0E8-5B31-C0F8-9B965C43DDBA}"/>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2" name="TextBox 11">
            <a:extLst>
              <a:ext uri="{FF2B5EF4-FFF2-40B4-BE49-F238E27FC236}">
                <a16:creationId xmlns:a16="http://schemas.microsoft.com/office/drawing/2014/main" id="{3559AAFF-28A1-B952-3DF9-12542C9AE502}"/>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Tree>
    <p:extLst>
      <p:ext uri="{BB962C8B-B14F-4D97-AF65-F5344CB8AC3E}">
        <p14:creationId xmlns:p14="http://schemas.microsoft.com/office/powerpoint/2010/main" val="5216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295400"/>
            <a:ext cx="9597981" cy="533400"/>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 PAPER-5</a:t>
            </a:r>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83412A-6215-F33D-7B49-037CA71F295A}"/>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721F6D46-B6F4-ECA7-4106-2EFAF39E5DDD}"/>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49249E4F-E998-F917-AA75-C07269168349}"/>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5" name="Rectangle 4">
            <a:extLst>
              <a:ext uri="{FF2B5EF4-FFF2-40B4-BE49-F238E27FC236}">
                <a16:creationId xmlns:a16="http://schemas.microsoft.com/office/drawing/2014/main" id="{31C76B57-524F-8840-F46F-FC4FD6386E4D}"/>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09</a:t>
            </a:r>
          </a:p>
        </p:txBody>
      </p:sp>
      <p:sp>
        <p:nvSpPr>
          <p:cNvPr id="9" name="Rectangle 8">
            <a:extLst>
              <a:ext uri="{FF2B5EF4-FFF2-40B4-BE49-F238E27FC236}">
                <a16:creationId xmlns:a16="http://schemas.microsoft.com/office/drawing/2014/main" id="{CED4A22B-8CA1-908C-2956-1DC714B935D1}"/>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graphicFrame>
        <p:nvGraphicFramePr>
          <p:cNvPr id="3" name="Table 2">
            <a:extLst>
              <a:ext uri="{FF2B5EF4-FFF2-40B4-BE49-F238E27FC236}">
                <a16:creationId xmlns:a16="http://schemas.microsoft.com/office/drawing/2014/main" id="{DFBC84B5-507E-F9E4-3BAF-B20890383E44}"/>
              </a:ext>
            </a:extLst>
          </p:cNvPr>
          <p:cNvGraphicFramePr>
            <a:graphicFrameLocks noGrp="1"/>
          </p:cNvGraphicFramePr>
          <p:nvPr>
            <p:extLst>
              <p:ext uri="{D42A27DB-BD31-4B8C-83A1-F6EECF244321}">
                <p14:modId xmlns:p14="http://schemas.microsoft.com/office/powerpoint/2010/main" val="1154488073"/>
              </p:ext>
            </p:extLst>
          </p:nvPr>
        </p:nvGraphicFramePr>
        <p:xfrm>
          <a:off x="762000" y="1905000"/>
          <a:ext cx="8089900" cy="4013200"/>
        </p:xfrm>
        <a:graphic>
          <a:graphicData uri="http://schemas.openxmlformats.org/drawingml/2006/table">
            <a:tbl>
              <a:tblPr firstRow="1" bandRow="1"/>
              <a:tblGrid>
                <a:gridCol w="1347894">
                  <a:extLst>
                    <a:ext uri="{9D8B030D-6E8A-4147-A177-3AD203B41FA5}">
                      <a16:colId xmlns:a16="http://schemas.microsoft.com/office/drawing/2014/main" val="638717458"/>
                    </a:ext>
                  </a:extLst>
                </a:gridCol>
                <a:gridCol w="1347894">
                  <a:extLst>
                    <a:ext uri="{9D8B030D-6E8A-4147-A177-3AD203B41FA5}">
                      <a16:colId xmlns:a16="http://schemas.microsoft.com/office/drawing/2014/main" val="3094494134"/>
                    </a:ext>
                  </a:extLst>
                </a:gridCol>
                <a:gridCol w="748830">
                  <a:extLst>
                    <a:ext uri="{9D8B030D-6E8A-4147-A177-3AD203B41FA5}">
                      <a16:colId xmlns:a16="http://schemas.microsoft.com/office/drawing/2014/main" val="1029197339"/>
                    </a:ext>
                  </a:extLst>
                </a:gridCol>
                <a:gridCol w="1446891">
                  <a:extLst>
                    <a:ext uri="{9D8B030D-6E8A-4147-A177-3AD203B41FA5}">
                      <a16:colId xmlns:a16="http://schemas.microsoft.com/office/drawing/2014/main" val="1302140160"/>
                    </a:ext>
                  </a:extLst>
                </a:gridCol>
                <a:gridCol w="1446891">
                  <a:extLst>
                    <a:ext uri="{9D8B030D-6E8A-4147-A177-3AD203B41FA5}">
                      <a16:colId xmlns:a16="http://schemas.microsoft.com/office/drawing/2014/main" val="3488580265"/>
                    </a:ext>
                  </a:extLst>
                </a:gridCol>
                <a:gridCol w="1751500">
                  <a:extLst>
                    <a:ext uri="{9D8B030D-6E8A-4147-A177-3AD203B41FA5}">
                      <a16:colId xmlns:a16="http://schemas.microsoft.com/office/drawing/2014/main" val="430146490"/>
                    </a:ext>
                  </a:extLst>
                </a:gridCol>
              </a:tblGrid>
              <a:tr h="788924">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Title</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AUTHOR</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YEAR</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DESCRIPTION</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ADVANTAGES</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DISADVANTAGES</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855254453"/>
                  </a:ext>
                </a:extLst>
              </a:tr>
              <a:tr h="3224276">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Simulators, Emulators, And Test-beds For Internet Of Things: A Comparison</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IN" sz="1400" b="0" i="0" u="none" strike="noStrike" kern="1200" baseline="0" dirty="0">
                          <a:solidFill>
                            <a:srgbClr val="000000"/>
                          </a:solidFill>
                          <a:effectLst/>
                          <a:latin typeface="Times New Roman" panose="02020603050405020304" pitchFamily="18" charset="0"/>
                          <a:cs typeface="Times New Roman" panose="02020603050405020304" pitchFamily="18" charset="0"/>
                        </a:rPr>
                        <a:t>N D Patel, B M </a:t>
                      </a:r>
                      <a:r>
                        <a:rPr lang="en-IN" sz="1400" b="0" i="0" u="none" strike="noStrike" kern="1200" baseline="0" dirty="0" err="1">
                          <a:solidFill>
                            <a:srgbClr val="000000"/>
                          </a:solidFill>
                          <a:effectLst/>
                          <a:latin typeface="Times New Roman" panose="02020603050405020304" pitchFamily="18" charset="0"/>
                          <a:cs typeface="Times New Roman" panose="02020603050405020304" pitchFamily="18" charset="0"/>
                        </a:rPr>
                        <a:t>Mehtre</a:t>
                      </a:r>
                      <a:r>
                        <a:rPr lang="en-IN" sz="1400" b="0" i="0" u="none" strike="noStrike" kern="1200" baseline="0" dirty="0">
                          <a:solidFill>
                            <a:srgbClr val="000000"/>
                          </a:solidFill>
                          <a:effectLst/>
                          <a:latin typeface="Times New Roman" panose="02020603050405020304" pitchFamily="18" charset="0"/>
                          <a:cs typeface="Times New Roman" panose="02020603050405020304" pitchFamily="18" charset="0"/>
                        </a:rPr>
                        <a:t>, Rajeev </a:t>
                      </a:r>
                      <a:r>
                        <a:rPr lang="en-IN" sz="1400" b="0" i="0" u="none" strike="noStrike" kern="1200" baseline="0" dirty="0" err="1">
                          <a:solidFill>
                            <a:srgbClr val="000000"/>
                          </a:solidFill>
                          <a:effectLst/>
                          <a:latin typeface="Times New Roman" panose="02020603050405020304" pitchFamily="18" charset="0"/>
                          <a:cs typeface="Times New Roman" panose="02020603050405020304" pitchFamily="18" charset="0"/>
                        </a:rPr>
                        <a:t>Wankar</a:t>
                      </a:r>
                      <a:endParaRPr lang="en-IN"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2019</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The paper compares various simulators, emulators, and testbeds for IoT, focusing on their scope, type, programming language, IoT layers, scale of operation, and security measures.</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With the evaluations one can easily test out the initial implementation of a IoT system without having to physically assembling the system.</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dirty="0">
                          <a:effectLst/>
                          <a:highlight>
                            <a:srgbClr val="D0D8E8"/>
                          </a:highlight>
                          <a:latin typeface="Times New Roman" panose="02020603050405020304" pitchFamily="18" charset="0"/>
                          <a:cs typeface="Times New Roman" panose="02020603050405020304" pitchFamily="18" charset="0"/>
                        </a:rPr>
                        <a:t>The study’s emulator, simulator and testbed were remained largely unhelpful, however it set us on right path in finding our effective emulator: WokWi.</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748857752"/>
                  </a:ext>
                </a:extLst>
              </a:tr>
            </a:tbl>
          </a:graphicData>
        </a:graphic>
      </p:graphicFrame>
    </p:spTree>
    <p:extLst>
      <p:ext uri="{BB962C8B-B14F-4D97-AF65-F5344CB8AC3E}">
        <p14:creationId xmlns:p14="http://schemas.microsoft.com/office/powerpoint/2010/main" val="3304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295400"/>
            <a:ext cx="8045244" cy="457200"/>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EXISTING SYSTEM (DRAWBACKS)</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53729" y="2189120"/>
            <a:ext cx="7664243" cy="2916282"/>
          </a:xfrm>
        </p:spPr>
        <p:txBody>
          <a:bodyPr>
            <a:normAutofit/>
          </a:bodyPr>
          <a:lstStyle/>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current management of street lighting infrastructure relies on manual methods for fault detection and reporting.</a:t>
            </a:r>
          </a:p>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reliance on manual processes for fault detection and reporting in street lighting infrastructure poses several challenges.</a:t>
            </a:r>
          </a:p>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Public reports are often sporadic and unreliable, while surveys are time-consuming and may not comprehensively cover all areas.</a:t>
            </a:r>
          </a:p>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These issues contribute to increased downtime, maintenance costs, and a diminished quality of urban lighting infrastructure.</a:t>
            </a:r>
            <a:endParaRPr lang="en-US" sz="2000" b="1" dirty="0"/>
          </a:p>
        </p:txBody>
      </p:sp>
      <p:sp>
        <p:nvSpPr>
          <p:cNvPr id="8" name="TextBox 7">
            <a:extLst>
              <a:ext uri="{FF2B5EF4-FFF2-40B4-BE49-F238E27FC236}">
                <a16:creationId xmlns:a16="http://schemas.microsoft.com/office/drawing/2014/main" id="{390FE881-4599-5914-C8DD-33134022B44D}"/>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7ABD5AFC-346B-34E3-2B8A-A1E1EB7EBDBA}"/>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867FA4B3-1792-1775-63F2-1C9F0CCC2034}"/>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BDDC548D-071F-E033-E202-0FEE78952B0A}"/>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10</a:t>
            </a:r>
          </a:p>
        </p:txBody>
      </p:sp>
      <p:sp>
        <p:nvSpPr>
          <p:cNvPr id="9" name="Rectangle 8">
            <a:extLst>
              <a:ext uri="{FF2B5EF4-FFF2-40B4-BE49-F238E27FC236}">
                <a16:creationId xmlns:a16="http://schemas.microsoft.com/office/drawing/2014/main" id="{036805FC-FF27-C670-634A-29FC40E9B7CF}"/>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57109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217822"/>
            <a:ext cx="8366470" cy="685800"/>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PROPOSED SYSTEM (ADVANTAGES)</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60322" y="2286001"/>
            <a:ext cx="7712626" cy="3581400"/>
          </a:xfrm>
        </p:spPr>
        <p:txBody>
          <a:bodyPr>
            <a:normAutofit/>
          </a:bodyPr>
          <a:lstStyle/>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Recognizing the need for optimization, this project proposes a novel solution leveraging wide-scale Internet of Things (IoT) technologies to revolutionize the detection and reporting of faults in street lighting infrastructure.</a:t>
            </a:r>
          </a:p>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This system is loosely coupled from networking module and is designed so it can be changed with minimal code change.</a:t>
            </a:r>
          </a:p>
          <a:p>
            <a:pPr marL="444500" algn="just">
              <a:spcBef>
                <a:spcPts val="1000"/>
              </a:spcBef>
              <a:buSzPts val="20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Allows for the dynamic control of streetlights and sends maintenance alerts for issues like burnt-out bulbs.</a:t>
            </a:r>
            <a:endPar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44500" algn="just">
              <a:spcBef>
                <a:spcPts val="1000"/>
              </a:spcBef>
              <a:buSzPts val="2000"/>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goes beyond fault detection, providing a versatile framework for future enhancements.</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p>
          <a:p>
            <a:pPr marL="101600" indent="0" algn="just">
              <a:spcBef>
                <a:spcPts val="1000"/>
              </a:spcBef>
              <a:buSzPts val="2000"/>
              <a:buNone/>
            </a:pPr>
            <a:endPar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indent="0">
              <a:spcBef>
                <a:spcPts val="1000"/>
              </a:spcBef>
              <a:buNone/>
            </a:pPr>
            <a:endParaRPr lang="en-US" sz="2000" b="1" dirty="0"/>
          </a:p>
        </p:txBody>
      </p:sp>
      <p:sp>
        <p:nvSpPr>
          <p:cNvPr id="8" name="TextBox 7">
            <a:extLst>
              <a:ext uri="{FF2B5EF4-FFF2-40B4-BE49-F238E27FC236}">
                <a16:creationId xmlns:a16="http://schemas.microsoft.com/office/drawing/2014/main" id="{9AFF5B57-B616-FD19-43DB-121528793B8F}"/>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E824AAF2-F649-28C8-4241-43D4FBC91D0C}"/>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7E6F47DA-F43F-1570-BB01-8DAA8463D21A}"/>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C6ACD648-57F4-0834-1AC0-48B714471859}"/>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11</a:t>
            </a:r>
          </a:p>
        </p:txBody>
      </p:sp>
      <p:sp>
        <p:nvSpPr>
          <p:cNvPr id="9" name="Rectangle 8">
            <a:extLst>
              <a:ext uri="{FF2B5EF4-FFF2-40B4-BE49-F238E27FC236}">
                <a16:creationId xmlns:a16="http://schemas.microsoft.com/office/drawing/2014/main" id="{B9D21894-A682-406A-D97F-5065D69A2B01}"/>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68223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908" y="1109651"/>
            <a:ext cx="8045244" cy="457200"/>
          </a:xfrm>
        </p:spPr>
        <p:txBody>
          <a:bodyPr>
            <a:noAutofit/>
          </a:bodyPr>
          <a:lstStyle/>
          <a:p>
            <a:r>
              <a:rPr lang="en-US" sz="3600" b="1" dirty="0">
                <a:latin typeface="Times New Roman" panose="02020603050405020304" pitchFamily="18" charset="0"/>
                <a:cs typeface="Times New Roman" panose="02020603050405020304" pitchFamily="18" charset="0"/>
              </a:rPr>
              <a:t> WORKFLOW DIAGRAM</a:t>
            </a:r>
          </a:p>
        </p:txBody>
      </p:sp>
      <p:sp>
        <p:nvSpPr>
          <p:cNvPr id="8" name="TextBox 7">
            <a:extLst>
              <a:ext uri="{FF2B5EF4-FFF2-40B4-BE49-F238E27FC236}">
                <a16:creationId xmlns:a16="http://schemas.microsoft.com/office/drawing/2014/main" id="{A481CBDE-EBA2-E621-83DD-B4AA29BDDF4D}"/>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224ADB09-259F-0546-B22C-4962A06B8BA3}"/>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pic>
        <p:nvPicPr>
          <p:cNvPr id="9" name="Content Placeholder 8">
            <a:extLst>
              <a:ext uri="{FF2B5EF4-FFF2-40B4-BE49-F238E27FC236}">
                <a16:creationId xmlns:a16="http://schemas.microsoft.com/office/drawing/2014/main" id="{3510D5C5-29E8-74C0-4910-689D1C471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99091"/>
            <a:ext cx="7072086" cy="4168309"/>
          </a:xfrm>
        </p:spPr>
      </p:pic>
      <p:sp>
        <p:nvSpPr>
          <p:cNvPr id="2" name="Trapezoid 1">
            <a:extLst>
              <a:ext uri="{FF2B5EF4-FFF2-40B4-BE49-F238E27FC236}">
                <a16:creationId xmlns:a16="http://schemas.microsoft.com/office/drawing/2014/main" id="{69C1B4D5-075A-6FA1-8347-25B2BE504648}"/>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5" name="Rectangle 4">
            <a:extLst>
              <a:ext uri="{FF2B5EF4-FFF2-40B4-BE49-F238E27FC236}">
                <a16:creationId xmlns:a16="http://schemas.microsoft.com/office/drawing/2014/main" id="{7EB5854E-F861-A93D-32E4-8C57EE70CA9E}"/>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12</a:t>
            </a:r>
          </a:p>
        </p:txBody>
      </p:sp>
      <p:sp>
        <p:nvSpPr>
          <p:cNvPr id="7" name="Rectangle 6">
            <a:extLst>
              <a:ext uri="{FF2B5EF4-FFF2-40B4-BE49-F238E27FC236}">
                <a16:creationId xmlns:a16="http://schemas.microsoft.com/office/drawing/2014/main" id="{51F07D7D-AD63-5B3A-A6D9-72AEDD76C893}"/>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24741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1775" y="1753040"/>
            <a:ext cx="7772848" cy="4342960"/>
          </a:xfrm>
        </p:spPr>
        <p:txBody>
          <a:bodyPr>
            <a:normAutofit fontScale="92500" lnSpcReduction="20000"/>
          </a:bodyPr>
          <a:lstStyle/>
          <a:p>
            <a:pPr marL="0" indent="0">
              <a:lnSpc>
                <a:spcPct val="150000"/>
              </a:lnSpc>
              <a:buNone/>
              <a:defRPr/>
            </a:pPr>
            <a:r>
              <a:rPr lang="en-US" sz="2000" b="1" dirty="0">
                <a:latin typeface="Times New Roman" panose="02020603050405020304"/>
                <a:ea typeface="Times New Roman" panose="02020603050405020304"/>
                <a:cs typeface="Times New Roman" panose="02020603050405020304"/>
                <a:sym typeface="Times New Roman" panose="02020603050405020304"/>
              </a:rPr>
              <a:t>HARDWARE SPECIFICATION</a:t>
            </a:r>
          </a:p>
          <a:p>
            <a:pPr marL="0" indent="0">
              <a:lnSpc>
                <a:spcPct val="120000"/>
              </a:lnSpc>
              <a:buNone/>
              <a:defRPr/>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Board                           :   Arduino UNO R3 / ESP32 Devkit</a:t>
            </a:r>
          </a:p>
          <a:p>
            <a:pPr marL="0" indent="0">
              <a:lnSpc>
                <a:spcPct val="120000"/>
              </a:lnSpc>
              <a:buNone/>
              <a:defRPr/>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Sensor                          :   Light Dependent Resistor</a:t>
            </a:r>
          </a:p>
          <a:p>
            <a:pPr marL="0" indent="0">
              <a:lnSpc>
                <a:spcPct val="120000"/>
              </a:lnSpc>
              <a:spcAft>
                <a:spcPts val="800"/>
              </a:spcAft>
              <a:buNone/>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 Networking Module   :   SIM800L GSM / Wi-Fi Module in ESP32</a:t>
            </a:r>
          </a:p>
          <a:p>
            <a:pPr marL="0" indent="0">
              <a:lnSpc>
                <a:spcPct val="120000"/>
              </a:lnSpc>
              <a:spcAft>
                <a:spcPts val="800"/>
              </a:spcAft>
              <a:buNone/>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Computer                     :   PC/Laptop with USB Port</a:t>
            </a:r>
          </a:p>
          <a:p>
            <a:pPr marL="0" indent="0">
              <a:lnSpc>
                <a:spcPct val="107000"/>
              </a:lnSpc>
              <a:spcAft>
                <a:spcPts val="800"/>
              </a:spcAft>
              <a:buNone/>
            </a:pPr>
            <a:r>
              <a:rPr lang="en-US" sz="2000" b="1" dirty="0">
                <a:latin typeface="Times New Roman" panose="02020603050405020304"/>
                <a:ea typeface="Times New Roman" panose="02020603050405020304"/>
                <a:cs typeface="Times New Roman" panose="02020603050405020304"/>
                <a:sym typeface="Times New Roman" panose="02020603050405020304"/>
              </a:rPr>
              <a:t>SOFTWARE SPECIFICATION</a:t>
            </a:r>
          </a:p>
          <a:p>
            <a:pPr marL="0" indent="0">
              <a:lnSpc>
                <a:spcPct val="120000"/>
              </a:lnSpc>
              <a:buNone/>
              <a:defRPr/>
            </a:pPr>
            <a:r>
              <a:rPr lang="en-US" sz="2100" dirty="0">
                <a:latin typeface="Times New Roman" panose="02020603050405020304" pitchFamily="18" charset="0"/>
                <a:cs typeface="Times New Roman" panose="02020603050405020304" pitchFamily="18" charset="0"/>
              </a:rPr>
              <a:t> Programming Languages  :   Python, </a:t>
            </a:r>
            <a:r>
              <a:rPr lang="en-US" sz="2100" dirty="0" err="1">
                <a:latin typeface="Times New Roman" panose="02020603050405020304" pitchFamily="18" charset="0"/>
                <a:cs typeface="Times New Roman" panose="02020603050405020304" pitchFamily="18" charset="0"/>
              </a:rPr>
              <a:t>Micropython</a:t>
            </a:r>
            <a:r>
              <a:rPr lang="en-US" sz="2100" dirty="0">
                <a:latin typeface="Times New Roman" panose="02020603050405020304" pitchFamily="18" charset="0"/>
                <a:cs typeface="Times New Roman" panose="02020603050405020304" pitchFamily="18" charset="0"/>
              </a:rPr>
              <a:t>, Arduino C++</a:t>
            </a:r>
          </a:p>
          <a:p>
            <a:pPr marL="0" indent="0">
              <a:lnSpc>
                <a:spcPct val="120000"/>
              </a:lnSpc>
              <a:buNone/>
              <a:defRPr/>
            </a:pPr>
            <a:r>
              <a:rPr lang="en-US" sz="2100" dirty="0">
                <a:latin typeface="Times New Roman" panose="02020603050405020304" pitchFamily="18" charset="0"/>
                <a:cs typeface="Times New Roman" panose="02020603050405020304" pitchFamily="18" charset="0"/>
              </a:rPr>
              <a:t> GUI Framework                :    </a:t>
            </a:r>
            <a:r>
              <a:rPr lang="en-US" sz="2100" dirty="0" err="1">
                <a:latin typeface="Times New Roman" panose="02020603050405020304" pitchFamily="18" charset="0"/>
                <a:cs typeface="Times New Roman" panose="02020603050405020304" pitchFamily="18" charset="0"/>
              </a:rPr>
              <a:t>CustomTKinter</a:t>
            </a:r>
            <a:endParaRPr lang="en-US" sz="2100" dirty="0">
              <a:latin typeface="Times New Roman" panose="02020603050405020304" pitchFamily="18" charset="0"/>
              <a:cs typeface="Times New Roman" panose="02020603050405020304" pitchFamily="18" charset="0"/>
            </a:endParaRPr>
          </a:p>
          <a:p>
            <a:pPr marL="0" indent="0">
              <a:lnSpc>
                <a:spcPct val="120000"/>
              </a:lnSpc>
              <a:buNone/>
              <a:defRPr/>
            </a:pPr>
            <a:r>
              <a:rPr lang="en-US" sz="2100" dirty="0">
                <a:latin typeface="Times New Roman" panose="02020603050405020304" pitchFamily="18" charset="0"/>
                <a:cs typeface="Times New Roman" panose="02020603050405020304" pitchFamily="18" charset="0"/>
              </a:rPr>
              <a:t> MQTT Broker                   :    </a:t>
            </a:r>
            <a:r>
              <a:rPr lang="en-US" sz="2100" dirty="0" err="1">
                <a:latin typeface="Times New Roman" panose="02020603050405020304" pitchFamily="18" charset="0"/>
                <a:cs typeface="Times New Roman" panose="02020603050405020304" pitchFamily="18" charset="0"/>
              </a:rPr>
              <a:t>HiveMQ</a:t>
            </a:r>
            <a:endParaRPr lang="en-US" sz="2100" dirty="0">
              <a:latin typeface="Times New Roman" panose="02020603050405020304" pitchFamily="18" charset="0"/>
              <a:cs typeface="Times New Roman" panose="02020603050405020304" pitchFamily="18" charset="0"/>
            </a:endParaRPr>
          </a:p>
          <a:p>
            <a:pPr marL="0" indent="0">
              <a:lnSpc>
                <a:spcPct val="120000"/>
              </a:lnSpc>
              <a:buNone/>
              <a:defRPr/>
            </a:pPr>
            <a:r>
              <a:rPr lang="en-US" sz="2100" dirty="0">
                <a:latin typeface="Times New Roman" panose="02020603050405020304" pitchFamily="18" charset="0"/>
                <a:cs typeface="Times New Roman" panose="02020603050405020304" pitchFamily="18" charset="0"/>
              </a:rPr>
              <a:t> DBMS                               :    MySQL</a:t>
            </a:r>
          </a:p>
          <a:p>
            <a:pPr marL="0" indent="0">
              <a:lnSpc>
                <a:spcPct val="120000"/>
              </a:lnSpc>
              <a:buNone/>
              <a:defRPr/>
            </a:pPr>
            <a:r>
              <a:rPr lang="en-US" sz="2100" kern="100" dirty="0">
                <a:latin typeface="Times New Roman" panose="02020603050405020304" pitchFamily="18" charset="0"/>
                <a:ea typeface="Calibri" panose="020F0502020204030204" pitchFamily="34" charset="0"/>
                <a:cs typeface="Times New Roman" panose="02020603050405020304" pitchFamily="18" charset="0"/>
              </a:rPr>
              <a:t>Stimulation Tool                :     </a:t>
            </a:r>
            <a:r>
              <a:rPr lang="en-US" sz="2100" kern="100" dirty="0" err="1">
                <a:latin typeface="Times New Roman" panose="02020603050405020304" pitchFamily="18" charset="0"/>
                <a:ea typeface="Calibri" panose="020F0502020204030204" pitchFamily="34" charset="0"/>
                <a:cs typeface="Times New Roman" panose="02020603050405020304" pitchFamily="18" charset="0"/>
              </a:rPr>
              <a:t>WokWi</a:t>
            </a:r>
            <a:endParaRPr lang="en-IN" sz="21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F7B2128-1ADA-79E9-63E3-2EE559FF44AC}"/>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A5E1C1D9-1175-A0FF-3D10-48E8BFEAEF45}"/>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2AF9FD78-24FB-5DC5-9B43-B54B5510B59D}"/>
              </a:ext>
            </a:extLst>
          </p:cNvPr>
          <p:cNvSpPr>
            <a:spLocks noGrp="1"/>
          </p:cNvSpPr>
          <p:nvPr>
            <p:ph type="title"/>
          </p:nvPr>
        </p:nvSpPr>
        <p:spPr>
          <a:xfrm>
            <a:off x="549378" y="1295839"/>
            <a:ext cx="8045244" cy="457200"/>
          </a:xfrm>
        </p:spPr>
        <p:txBody>
          <a:bodyPr>
            <a:noAutofit/>
          </a:bodyPr>
          <a:lstStyle/>
          <a:p>
            <a:r>
              <a:rPr lang="en-US" sz="3600" b="1" dirty="0">
                <a:latin typeface="Times New Roman" panose="02020603050405020304" pitchFamily="18" charset="0"/>
                <a:cs typeface="Times New Roman" panose="02020603050405020304" pitchFamily="18" charset="0"/>
              </a:rPr>
              <a:t>SYSTEM SPECIFICATION</a:t>
            </a:r>
          </a:p>
        </p:txBody>
      </p:sp>
      <p:sp>
        <p:nvSpPr>
          <p:cNvPr id="4" name="Trapezoid 3">
            <a:extLst>
              <a:ext uri="{FF2B5EF4-FFF2-40B4-BE49-F238E27FC236}">
                <a16:creationId xmlns:a16="http://schemas.microsoft.com/office/drawing/2014/main" id="{54E21EDF-7068-E7E4-28B6-D75FB19893C2}"/>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9024EB18-CE68-E336-2521-67A4DF0122E8}"/>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13</a:t>
            </a:r>
          </a:p>
        </p:txBody>
      </p:sp>
      <p:sp>
        <p:nvSpPr>
          <p:cNvPr id="9" name="Rectangle 8">
            <a:extLst>
              <a:ext uri="{FF2B5EF4-FFF2-40B4-BE49-F238E27FC236}">
                <a16:creationId xmlns:a16="http://schemas.microsoft.com/office/drawing/2014/main" id="{48706D0F-52FA-2CA2-699F-4E63B2A5CFED}"/>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48623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0157" y="1295400"/>
            <a:ext cx="8045244" cy="457200"/>
          </a:xfrm>
        </p:spPr>
        <p:txBody>
          <a:bodyPr>
            <a:noAutofit/>
          </a:bodyPr>
          <a:lstStyle/>
          <a:p>
            <a:r>
              <a:rPr lang="en-US" sz="3600" b="1" dirty="0">
                <a:latin typeface="Times New Roman" panose="02020603050405020304" pitchFamily="18" charset="0"/>
                <a:cs typeface="Times New Roman" panose="02020603050405020304" pitchFamily="18" charset="0"/>
              </a:rPr>
              <a:t>MODULES</a:t>
            </a:r>
            <a:endParaRPr lang="en-US"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1" y="2057400"/>
            <a:ext cx="7772399" cy="3505200"/>
          </a:xfrm>
        </p:spPr>
        <p:txBody>
          <a:bodyPr>
            <a:normAutofit/>
          </a:bodyPr>
          <a:lstStyle/>
          <a:p>
            <a:pPr marL="0" indent="0" algn="ctr">
              <a:lnSpc>
                <a:spcPct val="107000"/>
              </a:lnSpc>
              <a:spcAft>
                <a:spcPts val="800"/>
              </a:spcAft>
              <a:buNone/>
            </a:pPr>
            <a:r>
              <a:rPr lang="en-US" sz="2800" dirty="0">
                <a:latin typeface="Times New Roman" panose="02020603050405020304" pitchFamily="18" charset="0"/>
                <a:cs typeface="Times New Roman" panose="02020603050405020304" pitchFamily="18" charset="0"/>
              </a:rPr>
              <a:t>The Modules  included in a project are</a:t>
            </a:r>
            <a:endParaRPr lang="en-IN" sz="2800" dirty="0">
              <a:latin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1. Sensor Data Collection</a:t>
            </a:r>
          </a:p>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2. Data Masking</a:t>
            </a:r>
          </a:p>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3. Data Transmission</a:t>
            </a:r>
          </a:p>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4. Data Storage</a:t>
            </a:r>
          </a:p>
          <a:p>
            <a:pPr marL="0" indent="0">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5. Data Monitoring and Visualization</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2000" b="1" dirty="0"/>
          </a:p>
        </p:txBody>
      </p:sp>
      <p:sp>
        <p:nvSpPr>
          <p:cNvPr id="8" name="TextBox 7">
            <a:extLst>
              <a:ext uri="{FF2B5EF4-FFF2-40B4-BE49-F238E27FC236}">
                <a16:creationId xmlns:a16="http://schemas.microsoft.com/office/drawing/2014/main" id="{E76E5DDA-6B43-0AAA-0272-123D398F4787}"/>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D816AE49-AE78-C5FA-20C7-6926AD48A588}"/>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82E23D6B-A46C-3A2A-78A0-517A7FBAD3FD}"/>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3801F60C-9E96-4E29-7B9E-FEB9AA008E3F}"/>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14</a:t>
            </a:r>
          </a:p>
        </p:txBody>
      </p:sp>
      <p:sp>
        <p:nvSpPr>
          <p:cNvPr id="11" name="Rectangle 10">
            <a:extLst>
              <a:ext uri="{FF2B5EF4-FFF2-40B4-BE49-F238E27FC236}">
                <a16:creationId xmlns:a16="http://schemas.microsoft.com/office/drawing/2014/main" id="{A6868582-A799-9116-9EE8-381D6E3B9F37}"/>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402531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752" y="1897052"/>
            <a:ext cx="8045244" cy="457200"/>
          </a:xfrm>
        </p:spPr>
        <p:txBody>
          <a:bodyPr>
            <a:noAutofit/>
          </a:bodyPr>
          <a:lstStyle/>
          <a:p>
            <a:r>
              <a:rPr lang="en-IN" sz="3600" b="1" dirty="0">
                <a:solidFill>
                  <a:srgbClr val="0D0D0D"/>
                </a:solidFill>
                <a:latin typeface="Times New Roman" panose="02020603050405020304" pitchFamily="18" charset="0"/>
                <a:cs typeface="Times New Roman" panose="02020603050405020304" pitchFamily="18" charset="0"/>
              </a:rPr>
              <a:t>(SENSOR DATA COLLECTION)</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21774" y="2873135"/>
            <a:ext cx="8077200" cy="2537065"/>
          </a:xfrm>
        </p:spPr>
        <p:txBody>
          <a:bodyPr>
            <a:normAutofit lnSpcReduction="10000"/>
          </a:bodyPr>
          <a:lstStyle/>
          <a:p>
            <a:pPr marL="342900" algn="just">
              <a:spcBef>
                <a:spcPts val="1000"/>
              </a:spcBef>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two LDR Sensors, Lamp LDR which is placed such that it faces the bulb of the light pole, and the environment LDR which is exposed to the sky and placed such that it is isolated from the Lamp LDR.</a:t>
            </a:r>
            <a:r>
              <a:rPr lang="en-US" sz="1800" b="0" i="0" dirty="0">
                <a:solidFill>
                  <a:srgbClr val="0D0D0D"/>
                </a:solidFill>
                <a:effectLst/>
                <a:latin typeface="Times New Roman" panose="02020603050405020304" pitchFamily="18" charset="0"/>
                <a:cs typeface="Times New Roman" panose="02020603050405020304" pitchFamily="18" charset="0"/>
              </a:rPr>
              <a:t>.</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spcBef>
                <a:spcPts val="1000"/>
              </a:spcBef>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environment LDR gives the context like night, dusk, dawn and day, and lamp LDR must be greater than environment during night and dusk.</a:t>
            </a:r>
          </a:p>
          <a:p>
            <a:pPr marL="342900" algn="just">
              <a:spcBef>
                <a:spcPts val="1000"/>
              </a:spcBef>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Since the LDR are connected in voltage divider circuit the resistance of the second resistor must be one magnitude higher than the LDR ohm range to get a readable voltage that makes sense during night and daytime . </a:t>
            </a:r>
            <a:endParaRPr lang="en-US" sz="1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D2D164B-8734-2FC5-FF3A-2C329BCEF7C2}"/>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E8E68608-1370-9D02-0D6C-E25F15B17201}"/>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929B0D4A-C2AD-8EAA-7DE2-CB70E41BCC7B}"/>
              </a:ext>
            </a:extLst>
          </p:cNvPr>
          <p:cNvSpPr txBox="1">
            <a:spLocks/>
          </p:cNvSpPr>
          <p:nvPr/>
        </p:nvSpPr>
        <p:spPr>
          <a:xfrm>
            <a:off x="549378" y="1231933"/>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MODULE 1</a:t>
            </a:r>
            <a:endParaRPr lang="en-US" sz="3200" b="1" dirty="0">
              <a:latin typeface="Times New Roman" panose="02020603050405020304" pitchFamily="18" charset="0"/>
              <a:cs typeface="Times New Roman" panose="02020603050405020304" pitchFamily="18" charset="0"/>
            </a:endParaRPr>
          </a:p>
        </p:txBody>
      </p:sp>
      <p:sp>
        <p:nvSpPr>
          <p:cNvPr id="7" name="Trapezoid 6">
            <a:extLst>
              <a:ext uri="{FF2B5EF4-FFF2-40B4-BE49-F238E27FC236}">
                <a16:creationId xmlns:a16="http://schemas.microsoft.com/office/drawing/2014/main" id="{47EF3E46-9299-3063-C76B-AB9D26A3CF5B}"/>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9" name="Rectangle 8">
            <a:extLst>
              <a:ext uri="{FF2B5EF4-FFF2-40B4-BE49-F238E27FC236}">
                <a16:creationId xmlns:a16="http://schemas.microsoft.com/office/drawing/2014/main" id="{0DAD3904-18AE-1206-C207-FC62B39F9930}"/>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15</a:t>
            </a:r>
          </a:p>
        </p:txBody>
      </p:sp>
      <p:sp>
        <p:nvSpPr>
          <p:cNvPr id="11" name="Rectangle 10">
            <a:extLst>
              <a:ext uri="{FF2B5EF4-FFF2-40B4-BE49-F238E27FC236}">
                <a16:creationId xmlns:a16="http://schemas.microsoft.com/office/drawing/2014/main" id="{4A1FCE33-EB13-33CF-8435-7A2D93ADA567}"/>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57342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01454" y="2667000"/>
            <a:ext cx="8077200" cy="3276600"/>
          </a:xfrm>
        </p:spPr>
        <p:txBody>
          <a:bodyPr>
            <a:normAutofit/>
          </a:bodyPr>
          <a:lstStyle/>
          <a:p>
            <a:pPr algn="just">
              <a:lnSpc>
                <a:spcPct val="110000"/>
              </a:lnSpc>
              <a:spcBef>
                <a:spcPts val="10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Masking is done to pack as much data as possible within a unit of storage, therefore this step is more akin to data packing or data compression, the masking part is the one that achieves it</a:t>
            </a:r>
            <a:r>
              <a:rPr lang="en-US" sz="1800" b="0" i="0" dirty="0">
                <a:solidFill>
                  <a:srgbClr val="0D0D0D"/>
                </a:solidFill>
                <a:effectLst/>
                <a:latin typeface="Times New Roman" panose="02020603050405020304" pitchFamily="18" charset="0"/>
                <a:cs typeface="Times New Roman" panose="02020603050405020304" pitchFamily="18" charset="0"/>
              </a:rPr>
              <a:t>.</a:t>
            </a:r>
          </a:p>
          <a:p>
            <a:pPr algn="just">
              <a:lnSpc>
                <a:spcPct val="110000"/>
              </a:lnSpc>
              <a:spcBef>
                <a:spcPts val="10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MCU would publish four pieces of data to the broker server: ID of the light pole, Lamp LDR value, Environment LDR value and finally the state of the lamp.</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lnSpc>
                <a:spcPct val="110000"/>
              </a:lnSpc>
              <a:spcBef>
                <a:spcPts val="10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ADC in Arduino board would only resolve up to 10-bit (0-1023) so the values of both LDR is essentially capped at 0-1023 and finally the state/condition of the lamp would only have three states: working, sleeping and fault, which can be represented in 2 -bit number.</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1000"/>
              </a:spcBef>
              <a:buNone/>
            </a:pPr>
            <a:endParaRPr lang="en-US" sz="2000" b="1" dirty="0"/>
          </a:p>
        </p:txBody>
      </p:sp>
      <p:sp>
        <p:nvSpPr>
          <p:cNvPr id="8" name="TextBox 7">
            <a:extLst>
              <a:ext uri="{FF2B5EF4-FFF2-40B4-BE49-F238E27FC236}">
                <a16:creationId xmlns:a16="http://schemas.microsoft.com/office/drawing/2014/main" id="{4711A803-A11C-5A55-6CD4-809FC60D8943}"/>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50FF5977-74C8-CD00-5FB5-3F274EC2C08F}"/>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D6FBC913-1A59-D45F-CA57-A0A391F167C1}"/>
              </a:ext>
            </a:extLst>
          </p:cNvPr>
          <p:cNvSpPr txBox="1">
            <a:spLocks/>
          </p:cNvSpPr>
          <p:nvPr/>
        </p:nvSpPr>
        <p:spPr>
          <a:xfrm>
            <a:off x="549378" y="1231933"/>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MODULE 2</a:t>
            </a:r>
            <a:endParaRPr lang="en-US" sz="3200" b="1" dirty="0">
              <a:latin typeface="Times New Roman" panose="02020603050405020304" pitchFamily="18" charset="0"/>
              <a:cs typeface="Times New Roman" panose="02020603050405020304" pitchFamily="18" charset="0"/>
            </a:endParaRPr>
          </a:p>
        </p:txBody>
      </p:sp>
      <p:sp>
        <p:nvSpPr>
          <p:cNvPr id="11" name="Title 3">
            <a:extLst>
              <a:ext uri="{FF2B5EF4-FFF2-40B4-BE49-F238E27FC236}">
                <a16:creationId xmlns:a16="http://schemas.microsoft.com/office/drawing/2014/main" id="{6B3D80B6-E6E5-6F14-1732-0674001E28D2}"/>
              </a:ext>
            </a:extLst>
          </p:cNvPr>
          <p:cNvSpPr>
            <a:spLocks noGrp="1"/>
          </p:cNvSpPr>
          <p:nvPr>
            <p:ph type="title"/>
          </p:nvPr>
        </p:nvSpPr>
        <p:spPr>
          <a:xfrm>
            <a:off x="632737" y="1897052"/>
            <a:ext cx="8045244" cy="457200"/>
          </a:xfrm>
        </p:spPr>
        <p:txBody>
          <a:bodyPr>
            <a:noAutofit/>
          </a:bodyPr>
          <a:lstStyle/>
          <a:p>
            <a:r>
              <a:rPr lang="en-IN" sz="3600" b="1" dirty="0">
                <a:solidFill>
                  <a:srgbClr val="0D0D0D"/>
                </a:solidFill>
                <a:latin typeface="Times New Roman" panose="02020603050405020304" pitchFamily="18" charset="0"/>
                <a:cs typeface="Times New Roman" panose="02020603050405020304" pitchFamily="18" charset="0"/>
              </a:rPr>
              <a:t>(Data Masking)</a:t>
            </a:r>
            <a:endParaRPr lang="en-US" sz="3600" b="1" dirty="0">
              <a:latin typeface="Times New Roman" panose="02020603050405020304" pitchFamily="18" charset="0"/>
              <a:cs typeface="Times New Roman" panose="02020603050405020304" pitchFamily="18" charset="0"/>
            </a:endParaRPr>
          </a:p>
        </p:txBody>
      </p:sp>
      <p:sp>
        <p:nvSpPr>
          <p:cNvPr id="4" name="Trapezoid 3">
            <a:extLst>
              <a:ext uri="{FF2B5EF4-FFF2-40B4-BE49-F238E27FC236}">
                <a16:creationId xmlns:a16="http://schemas.microsoft.com/office/drawing/2014/main" id="{93948CEA-E263-8C2B-CE66-56DC8F9799B5}"/>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F941F427-045E-910F-8FAB-9B6B4BC76313}"/>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16</a:t>
            </a:r>
          </a:p>
        </p:txBody>
      </p:sp>
      <p:sp>
        <p:nvSpPr>
          <p:cNvPr id="9" name="Rectangle 8">
            <a:extLst>
              <a:ext uri="{FF2B5EF4-FFF2-40B4-BE49-F238E27FC236}">
                <a16:creationId xmlns:a16="http://schemas.microsoft.com/office/drawing/2014/main" id="{0EF822EE-70DE-0005-40C0-8D25B079835E}"/>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425927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8800"/>
            <a:ext cx="8077200" cy="4191000"/>
          </a:xfrm>
        </p:spPr>
        <p:txBody>
          <a:bodyPr/>
          <a:lstStyle/>
          <a:p>
            <a:pPr marL="0" indent="0" algn="ctr">
              <a:buNone/>
            </a:pPr>
            <a:endParaRPr lang="en-US" b="1" dirty="0"/>
          </a:p>
          <a:p>
            <a:pPr marL="0" indent="0">
              <a:buNone/>
            </a:pPr>
            <a:endParaRPr lang="en-US" dirty="0"/>
          </a:p>
        </p:txBody>
      </p:sp>
      <p:sp>
        <p:nvSpPr>
          <p:cNvPr id="3" name="TextBox 2">
            <a:extLst>
              <a:ext uri="{FF2B5EF4-FFF2-40B4-BE49-F238E27FC236}">
                <a16:creationId xmlns:a16="http://schemas.microsoft.com/office/drawing/2014/main" id="{3F5DDC75-A1BB-E5E5-65D9-1F60A40360A1}"/>
              </a:ext>
            </a:extLst>
          </p:cNvPr>
          <p:cNvSpPr txBox="1"/>
          <p:nvPr/>
        </p:nvSpPr>
        <p:spPr>
          <a:xfrm>
            <a:off x="1126560" y="2921066"/>
            <a:ext cx="7581901" cy="2287806"/>
          </a:xfrm>
          <a:prstGeom prst="rect">
            <a:avLst/>
          </a:prstGeom>
          <a:noFill/>
        </p:spPr>
        <p:txBody>
          <a:bodyPr wrap="square">
            <a:spAutoFit/>
          </a:bodyPr>
          <a:lstStyle/>
          <a:p>
            <a:pPr marL="285750" indent="-285750" algn="just">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SIM800L GSM module is responsible for establishing a cellular connection to transmit the collected data. </a:t>
            </a:r>
          </a:p>
          <a:p>
            <a:pPr marL="285750" indent="-285750" algn="just">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module is programmed to publish data at regular intervals, specifically every 10 seconds, ensuring a consistent flow of information.</a:t>
            </a:r>
          </a:p>
          <a:p>
            <a:pPr marL="285750" indent="-285750" algn="just">
              <a:spcBef>
                <a:spcPts val="1000"/>
              </a:spcBef>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During each cycle of the main loop, the Arduino microcontroller performs a check to ensure that the GSM and the MQTT connection to the broker</a:t>
            </a:r>
            <a:r>
              <a:rPr lang="en-US" dirty="0">
                <a:solidFill>
                  <a:srgbClr val="0D0D0D"/>
                </a:solidFill>
                <a:latin typeface="Times New Roman" panose="02020603050405020304" pitchFamily="18" charset="0"/>
                <a:cs typeface="Times New Roman" panose="02020603050405020304" pitchFamily="18" charset="0"/>
              </a:rPr>
              <a:t>, are intact and functioning properly.</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374B136-58AE-0975-7006-D86FEA2D6B22}"/>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EF746FD6-5EAF-0C50-249F-927A0753F1DD}"/>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AE133D68-FD8F-1DED-EA7E-E47949690515}"/>
              </a:ext>
            </a:extLst>
          </p:cNvPr>
          <p:cNvSpPr txBox="1">
            <a:spLocks/>
          </p:cNvSpPr>
          <p:nvPr/>
        </p:nvSpPr>
        <p:spPr>
          <a:xfrm>
            <a:off x="549378" y="1231933"/>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MODULE 3</a:t>
            </a:r>
            <a:endParaRPr lang="en-US" sz="3200" b="1"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FC69D582-4CD0-1DFD-067F-E5C73ED1C57E}"/>
              </a:ext>
            </a:extLst>
          </p:cNvPr>
          <p:cNvSpPr>
            <a:spLocks noGrp="1"/>
          </p:cNvSpPr>
          <p:nvPr>
            <p:ph type="title"/>
          </p:nvPr>
        </p:nvSpPr>
        <p:spPr>
          <a:xfrm>
            <a:off x="632737" y="1897052"/>
            <a:ext cx="8045244" cy="457200"/>
          </a:xfrm>
        </p:spPr>
        <p:txBody>
          <a:bodyPr>
            <a:noAutofit/>
          </a:bodyPr>
          <a:lstStyle/>
          <a:p>
            <a:r>
              <a:rPr lang="en-IN" sz="3600" b="1" dirty="0">
                <a:solidFill>
                  <a:srgbClr val="0D0D0D"/>
                </a:solidFill>
                <a:latin typeface="Times New Roman" panose="02020603050405020304" pitchFamily="18" charset="0"/>
                <a:cs typeface="Times New Roman" panose="02020603050405020304" pitchFamily="18" charset="0"/>
              </a:rPr>
              <a:t>(DATA TRANSMISSION)</a:t>
            </a:r>
            <a:endParaRPr lang="en-US" sz="3600" b="1" dirty="0">
              <a:latin typeface="Times New Roman" panose="02020603050405020304" pitchFamily="18" charset="0"/>
              <a:cs typeface="Times New Roman" panose="02020603050405020304" pitchFamily="18" charset="0"/>
            </a:endParaRPr>
          </a:p>
        </p:txBody>
      </p:sp>
      <p:sp>
        <p:nvSpPr>
          <p:cNvPr id="4" name="Trapezoid 3">
            <a:extLst>
              <a:ext uri="{FF2B5EF4-FFF2-40B4-BE49-F238E27FC236}">
                <a16:creationId xmlns:a16="http://schemas.microsoft.com/office/drawing/2014/main" id="{F5870375-92D9-8706-D933-50C23649041A}"/>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8" name="Rectangle 7">
            <a:extLst>
              <a:ext uri="{FF2B5EF4-FFF2-40B4-BE49-F238E27FC236}">
                <a16:creationId xmlns:a16="http://schemas.microsoft.com/office/drawing/2014/main" id="{AD7D3990-D75B-493F-33BE-1B91820219FD}"/>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17</a:t>
            </a:r>
          </a:p>
        </p:txBody>
      </p:sp>
      <p:sp>
        <p:nvSpPr>
          <p:cNvPr id="10" name="Rectangle 9">
            <a:extLst>
              <a:ext uri="{FF2B5EF4-FFF2-40B4-BE49-F238E27FC236}">
                <a16:creationId xmlns:a16="http://schemas.microsoft.com/office/drawing/2014/main" id="{EDCCC192-8A8E-00FC-4FE6-EE9A38391B5F}"/>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88760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8800"/>
            <a:ext cx="8077200" cy="4191000"/>
          </a:xfrm>
        </p:spPr>
        <p:txBody>
          <a:bodyPr/>
          <a:lstStyle/>
          <a:p>
            <a:pPr marL="0" indent="0" algn="ctr">
              <a:buNone/>
            </a:pPr>
            <a:endParaRPr lang="en-US" b="1" dirty="0"/>
          </a:p>
          <a:p>
            <a:pPr marL="0" indent="0">
              <a:buNone/>
            </a:pPr>
            <a:endParaRPr lang="en-US" dirty="0"/>
          </a:p>
        </p:txBody>
      </p:sp>
      <p:sp>
        <p:nvSpPr>
          <p:cNvPr id="3" name="TextBox 2">
            <a:extLst>
              <a:ext uri="{FF2B5EF4-FFF2-40B4-BE49-F238E27FC236}">
                <a16:creationId xmlns:a16="http://schemas.microsoft.com/office/drawing/2014/main" id="{762EFA99-D189-0E67-178B-63C0E352F424}"/>
              </a:ext>
            </a:extLst>
          </p:cNvPr>
          <p:cNvSpPr txBox="1"/>
          <p:nvPr/>
        </p:nvSpPr>
        <p:spPr>
          <a:xfrm>
            <a:off x="949222" y="2763882"/>
            <a:ext cx="7620000" cy="2828018"/>
          </a:xfrm>
          <a:prstGeom prst="rect">
            <a:avLst/>
          </a:prstGeom>
          <a:noFill/>
        </p:spPr>
        <p:txBody>
          <a:bodyPr wrap="square">
            <a:spAutoFit/>
          </a:bodyPr>
          <a:lstStyle/>
          <a:p>
            <a:pPr marL="171450" indent="-171450" algn="just">
              <a:lnSpc>
                <a:spcPct val="107000"/>
              </a:lnSpc>
              <a:spcAft>
                <a:spcPts val="1000"/>
              </a:spcAft>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project employs MySQL database for this purpose. This map’s their unique identifiers to their respective locations. It also maintains a record of registered technicians and repair tasks facilitating efficient tracking.</a:t>
            </a:r>
          </a:p>
          <a:p>
            <a:pPr marL="171450" indent="-171450" algn="just">
              <a:lnSpc>
                <a:spcPct val="107000"/>
              </a:lnSpc>
              <a:spcAft>
                <a:spcPts val="1000"/>
              </a:spcAf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This also stores sensor data published by the streetlights. By which historical data analysis is done.</a:t>
            </a:r>
          </a:p>
          <a:p>
            <a:pPr marL="171450" indent="-171450" algn="just">
              <a:lnSpc>
                <a:spcPct val="107000"/>
              </a:lnSpc>
              <a:spcAft>
                <a:spcPts val="1000"/>
              </a:spcAf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The choice of MySQL was primarily driven by familiarity rather than efficiency. While MySQL is a robust and widely used database system</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10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3AE9A8CD-A79A-EC64-CA27-646DDA9B4301}"/>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4A720ECC-1E78-76C9-FFA7-43B26E601096}"/>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5D6025E2-8C25-1F70-09D9-C70BAE9C2948}"/>
              </a:ext>
            </a:extLst>
          </p:cNvPr>
          <p:cNvSpPr txBox="1">
            <a:spLocks/>
          </p:cNvSpPr>
          <p:nvPr/>
        </p:nvSpPr>
        <p:spPr>
          <a:xfrm>
            <a:off x="549378" y="1231933"/>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MODULE 4</a:t>
            </a:r>
            <a:endParaRPr lang="en-US" sz="3200" b="1"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2CDE2350-C150-0961-1DE3-E70875A6CD1D}"/>
              </a:ext>
            </a:extLst>
          </p:cNvPr>
          <p:cNvSpPr>
            <a:spLocks noGrp="1"/>
          </p:cNvSpPr>
          <p:nvPr>
            <p:ph type="title"/>
          </p:nvPr>
        </p:nvSpPr>
        <p:spPr>
          <a:xfrm>
            <a:off x="632737" y="1897052"/>
            <a:ext cx="8045244" cy="457200"/>
          </a:xfrm>
        </p:spPr>
        <p:txBody>
          <a:bodyPr>
            <a:noAutofit/>
          </a:bodyPr>
          <a:lstStyle/>
          <a:p>
            <a:r>
              <a:rPr lang="en-IN" sz="3600" b="1" dirty="0">
                <a:solidFill>
                  <a:srgbClr val="0D0D0D"/>
                </a:solidFill>
                <a:latin typeface="Times New Roman" panose="02020603050405020304" pitchFamily="18" charset="0"/>
                <a:cs typeface="Times New Roman" panose="02020603050405020304" pitchFamily="18" charset="0"/>
              </a:rPr>
              <a:t>(DATA STORAGE)</a:t>
            </a:r>
            <a:endParaRPr lang="en-US" sz="3600" b="1" dirty="0">
              <a:latin typeface="Times New Roman" panose="02020603050405020304" pitchFamily="18" charset="0"/>
              <a:cs typeface="Times New Roman" panose="02020603050405020304" pitchFamily="18" charset="0"/>
            </a:endParaRPr>
          </a:p>
        </p:txBody>
      </p:sp>
      <p:sp>
        <p:nvSpPr>
          <p:cNvPr id="4" name="Trapezoid 3">
            <a:extLst>
              <a:ext uri="{FF2B5EF4-FFF2-40B4-BE49-F238E27FC236}">
                <a16:creationId xmlns:a16="http://schemas.microsoft.com/office/drawing/2014/main" id="{A8533AAA-1F04-D7D3-B271-193F94B267E5}"/>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8" name="Rectangle 7">
            <a:extLst>
              <a:ext uri="{FF2B5EF4-FFF2-40B4-BE49-F238E27FC236}">
                <a16:creationId xmlns:a16="http://schemas.microsoft.com/office/drawing/2014/main" id="{3A10FDEE-9D9D-FCC9-3F09-704DA6B8169E}"/>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18</a:t>
            </a:r>
          </a:p>
        </p:txBody>
      </p:sp>
      <p:sp>
        <p:nvSpPr>
          <p:cNvPr id="10" name="Rectangle 9">
            <a:extLst>
              <a:ext uri="{FF2B5EF4-FFF2-40B4-BE49-F238E27FC236}">
                <a16:creationId xmlns:a16="http://schemas.microsoft.com/office/drawing/2014/main" id="{E798AD1A-ADD1-B847-30DF-AE8C5FC80313}"/>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8996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189427"/>
            <a:ext cx="8045244" cy="558832"/>
          </a:xfrm>
        </p:spPr>
        <p:txBody>
          <a:bodyPr>
            <a:noAutofit/>
          </a:bodyPr>
          <a:lstStyle/>
          <a:p>
            <a:r>
              <a:rPr lang="en-US" sz="3600" b="1" dirty="0">
                <a:latin typeface="Times New Roman" panose="02020603050405020304" pitchFamily="18" charset="0"/>
                <a:cs typeface="Times New Roman" panose="02020603050405020304" pitchFamily="18" charset="0"/>
              </a:rPr>
              <a:t>TABLE OF CONTENTS</a:t>
            </a:r>
          </a:p>
        </p:txBody>
      </p:sp>
      <p:graphicFrame>
        <p:nvGraphicFramePr>
          <p:cNvPr id="2" name="Content Placeholder 1">
            <a:extLst>
              <a:ext uri="{FF2B5EF4-FFF2-40B4-BE49-F238E27FC236}">
                <a16:creationId xmlns:a16="http://schemas.microsoft.com/office/drawing/2014/main" id="{3374FCA0-2E33-3413-B734-A61FC1308F47}"/>
              </a:ext>
            </a:extLst>
          </p:cNvPr>
          <p:cNvGraphicFramePr>
            <a:graphicFrameLocks noGrp="1"/>
          </p:cNvGraphicFramePr>
          <p:nvPr>
            <p:ph idx="1"/>
            <p:extLst>
              <p:ext uri="{D42A27DB-BD31-4B8C-83A1-F6EECF244321}">
                <p14:modId xmlns:p14="http://schemas.microsoft.com/office/powerpoint/2010/main" val="1187289090"/>
              </p:ext>
            </p:extLst>
          </p:nvPr>
        </p:nvGraphicFramePr>
        <p:xfrm>
          <a:off x="870156" y="1944563"/>
          <a:ext cx="7937088" cy="3978416"/>
        </p:xfrm>
        <a:graphic>
          <a:graphicData uri="http://schemas.openxmlformats.org/drawingml/2006/table">
            <a:tbl>
              <a:tblPr firstRow="1" bandRow="1">
                <a:tableStyleId>{5C22544A-7EE6-4342-B048-85BDC9FD1C3A}</a:tableStyleId>
              </a:tblPr>
              <a:tblGrid>
                <a:gridCol w="890140">
                  <a:extLst>
                    <a:ext uri="{9D8B030D-6E8A-4147-A177-3AD203B41FA5}">
                      <a16:colId xmlns:a16="http://schemas.microsoft.com/office/drawing/2014/main" val="803971651"/>
                    </a:ext>
                  </a:extLst>
                </a:gridCol>
                <a:gridCol w="7046948">
                  <a:extLst>
                    <a:ext uri="{9D8B030D-6E8A-4147-A177-3AD203B41FA5}">
                      <a16:colId xmlns:a16="http://schemas.microsoft.com/office/drawing/2014/main" val="646011932"/>
                    </a:ext>
                  </a:extLst>
                </a:gridCol>
              </a:tblGrid>
              <a:tr h="708038">
                <a:tc>
                  <a:txBody>
                    <a:bodyPr/>
                    <a:lstStyle/>
                    <a:p>
                      <a:r>
                        <a:rPr lang="en-US" dirty="0">
                          <a:latin typeface="Times New Roman" panose="02020603050405020304" pitchFamily="18" charset="0"/>
                          <a:cs typeface="Times New Roman" panose="02020603050405020304" pitchFamily="18" charset="0"/>
                        </a:rPr>
                        <a:t>S.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3904569"/>
                  </a:ext>
                </a:extLst>
              </a:tr>
              <a:tr h="415989">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7671224"/>
                  </a:ext>
                </a:extLst>
              </a:tr>
              <a:tr h="415989">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111839"/>
                  </a:ext>
                </a:extLst>
              </a:tr>
              <a:tr h="38100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Literature Survey Papers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6733467"/>
                  </a:ext>
                </a:extLst>
              </a:tr>
              <a:tr h="45720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Existing System (Drawbacks)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1356368"/>
                  </a:ext>
                </a:extLst>
              </a:tr>
              <a:tr h="457200">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Proposed System (Advantages)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906929"/>
                  </a:ext>
                </a:extLst>
              </a:tr>
              <a:tr h="381000">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Workflow Diagram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1427939"/>
                  </a:ext>
                </a:extLst>
              </a:tr>
              <a:tr h="381000">
                <a:tc>
                  <a:txBody>
                    <a:bodyPr/>
                    <a:lstStyle/>
                    <a:p>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System Specification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414734"/>
                  </a:ext>
                </a:extLst>
              </a:tr>
              <a:tr h="381000">
                <a:tc>
                  <a:txBody>
                    <a:bodyPr/>
                    <a:lstStyle/>
                    <a:p>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83448"/>
                  </a:ext>
                </a:extLst>
              </a:tr>
            </a:tbl>
          </a:graphicData>
        </a:graphic>
      </p:graphicFrame>
      <p:sp>
        <p:nvSpPr>
          <p:cNvPr id="10" name="TextBox 9">
            <a:extLst>
              <a:ext uri="{FF2B5EF4-FFF2-40B4-BE49-F238E27FC236}">
                <a16:creationId xmlns:a16="http://schemas.microsoft.com/office/drawing/2014/main" id="{E8FFB4B0-EC8F-DAEC-0F2F-A450B29951B1}"/>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5" name="Trapezoid 4">
            <a:extLst>
              <a:ext uri="{FF2B5EF4-FFF2-40B4-BE49-F238E27FC236}">
                <a16:creationId xmlns:a16="http://schemas.microsoft.com/office/drawing/2014/main" id="{F6FC6FA8-745F-3570-D2DB-C19C66B48FBE}"/>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B83E29ED-6C42-7F4D-84AC-18E649D37C47}"/>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01</a:t>
            </a:r>
          </a:p>
        </p:txBody>
      </p:sp>
      <p:sp>
        <p:nvSpPr>
          <p:cNvPr id="9" name="Rectangle 8">
            <a:extLst>
              <a:ext uri="{FF2B5EF4-FFF2-40B4-BE49-F238E27FC236}">
                <a16:creationId xmlns:a16="http://schemas.microsoft.com/office/drawing/2014/main" id="{8FAE2485-878F-7F97-F183-E45B0E561B87}"/>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213560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8800"/>
            <a:ext cx="8077200" cy="4191000"/>
          </a:xfrm>
        </p:spPr>
        <p:txBody>
          <a:bodyPr/>
          <a:lstStyle/>
          <a:p>
            <a:pPr marL="0" indent="0" algn="ctr">
              <a:buNone/>
            </a:pPr>
            <a:endParaRPr lang="en-US" b="1" dirty="0"/>
          </a:p>
          <a:p>
            <a:pPr marL="0" indent="0">
              <a:buNone/>
            </a:pPr>
            <a:endParaRPr lang="en-US" dirty="0"/>
          </a:p>
        </p:txBody>
      </p:sp>
      <p:sp>
        <p:nvSpPr>
          <p:cNvPr id="3" name="TextBox 2">
            <a:extLst>
              <a:ext uri="{FF2B5EF4-FFF2-40B4-BE49-F238E27FC236}">
                <a16:creationId xmlns:a16="http://schemas.microsoft.com/office/drawing/2014/main" id="{762EFA99-D189-0E67-178B-63C0E352F424}"/>
              </a:ext>
            </a:extLst>
          </p:cNvPr>
          <p:cNvSpPr txBox="1"/>
          <p:nvPr/>
        </p:nvSpPr>
        <p:spPr>
          <a:xfrm>
            <a:off x="845359" y="2944322"/>
            <a:ext cx="7620000" cy="1978811"/>
          </a:xfrm>
          <a:prstGeom prst="rect">
            <a:avLst/>
          </a:prstGeom>
          <a:noFill/>
        </p:spPr>
        <p:txBody>
          <a:bodyPr wrap="square">
            <a:spAutoFit/>
          </a:bodyPr>
          <a:lstStyle/>
          <a:p>
            <a:pPr marL="628650" indent="-285750" algn="just">
              <a:lnSpc>
                <a:spcPct val="107000"/>
              </a:lnSpc>
              <a:spcAft>
                <a:spcPts val="1000"/>
              </a:spcAft>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A </a:t>
            </a:r>
            <a:r>
              <a:rPr lang="en-US" sz="1800" b="0" i="0" dirty="0">
                <a:solidFill>
                  <a:srgbClr val="0D0D0D"/>
                </a:solidFill>
                <a:effectLst/>
                <a:latin typeface="Times New Roman" panose="02020603050405020304" pitchFamily="18" charset="0"/>
                <a:cs typeface="Times New Roman" panose="02020603050405020304" pitchFamily="18" charset="0"/>
              </a:rPr>
              <a:t>comprehensive interface to monitor sensor data and visualize the status of streetlights in real-time, ensuring efficient management of urban lighting infrastructure.</a:t>
            </a:r>
          </a:p>
          <a:p>
            <a:pPr marL="628650" indent="-285750" algn="just">
              <a:lnSpc>
                <a:spcPct val="107000"/>
              </a:lnSpc>
              <a:spcAft>
                <a:spcPts val="1000"/>
              </a:spcAft>
              <a:buFont typeface="Arial" panose="020B0604020202020204" pitchFamily="34" charset="0"/>
              <a:buChar char="•"/>
            </a:pPr>
            <a:r>
              <a:rPr lang="en-US" sz="1800" b="0" i="0" dirty="0" err="1">
                <a:solidFill>
                  <a:srgbClr val="0D0D0D"/>
                </a:solidFill>
                <a:effectLst/>
                <a:latin typeface="Times New Roman" panose="02020603050405020304" pitchFamily="18" charset="0"/>
                <a:cs typeface="Times New Roman" panose="02020603050405020304" pitchFamily="18" charset="0"/>
              </a:rPr>
              <a:t>CustomTkinter</a:t>
            </a:r>
            <a:r>
              <a:rPr lang="en-US" sz="1800" b="0" i="0" dirty="0">
                <a:solidFill>
                  <a:srgbClr val="0D0D0D"/>
                </a:solidFill>
                <a:effectLst/>
                <a:latin typeface="Times New Roman" panose="02020603050405020304" pitchFamily="18" charset="0"/>
                <a:cs typeface="Times New Roman" panose="02020603050405020304" pitchFamily="18" charset="0"/>
              </a:rPr>
              <a:t>, a Python GUI framework that wraps the standard </a:t>
            </a:r>
            <a:r>
              <a:rPr lang="en-US" sz="1800" b="0" i="0" dirty="0" err="1">
                <a:solidFill>
                  <a:srgbClr val="0D0D0D"/>
                </a:solidFill>
                <a:effectLst/>
                <a:latin typeface="Times New Roman" panose="02020603050405020304" pitchFamily="18" charset="0"/>
                <a:cs typeface="Times New Roman" panose="02020603050405020304" pitchFamily="18" charset="0"/>
              </a:rPr>
              <a:t>Tkinter</a:t>
            </a:r>
            <a:r>
              <a:rPr lang="en-US" sz="1800" b="0" i="0" dirty="0">
                <a:solidFill>
                  <a:srgbClr val="0D0D0D"/>
                </a:solidFill>
                <a:effectLst/>
                <a:latin typeface="Times New Roman" panose="02020603050405020304" pitchFamily="18" charset="0"/>
                <a:cs typeface="Times New Roman" panose="02020603050405020304" pitchFamily="18" charset="0"/>
              </a:rPr>
              <a:t> library is used. </a:t>
            </a:r>
            <a:r>
              <a:rPr lang="en-US"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his module provides a user-friendly and visually appealing platform for data visualization and analysis.</a:t>
            </a:r>
          </a:p>
        </p:txBody>
      </p:sp>
      <p:sp>
        <p:nvSpPr>
          <p:cNvPr id="9" name="TextBox 8">
            <a:extLst>
              <a:ext uri="{FF2B5EF4-FFF2-40B4-BE49-F238E27FC236}">
                <a16:creationId xmlns:a16="http://schemas.microsoft.com/office/drawing/2014/main" id="{00B2D0EB-3858-AC9E-2564-674AE0DA9198}"/>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887AF2B7-0BC0-8416-C369-33071D2C3564}"/>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6B683A65-8C0E-C2DF-9291-8AB1BD0C0C6B}"/>
              </a:ext>
            </a:extLst>
          </p:cNvPr>
          <p:cNvSpPr txBox="1">
            <a:spLocks/>
          </p:cNvSpPr>
          <p:nvPr/>
        </p:nvSpPr>
        <p:spPr>
          <a:xfrm>
            <a:off x="549378" y="1231933"/>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MODULE 5</a:t>
            </a:r>
            <a:endParaRPr lang="en-US" sz="3200" b="1" dirty="0">
              <a:latin typeface="Times New Roman" panose="02020603050405020304" pitchFamily="18" charset="0"/>
              <a:cs typeface="Times New Roman" panose="02020603050405020304" pitchFamily="18" charset="0"/>
            </a:endParaRPr>
          </a:p>
        </p:txBody>
      </p:sp>
      <p:sp>
        <p:nvSpPr>
          <p:cNvPr id="12" name="Title 3">
            <a:extLst>
              <a:ext uri="{FF2B5EF4-FFF2-40B4-BE49-F238E27FC236}">
                <a16:creationId xmlns:a16="http://schemas.microsoft.com/office/drawing/2014/main" id="{3AE028E4-2460-F04C-DEBE-7C557BDECFBF}"/>
              </a:ext>
            </a:extLst>
          </p:cNvPr>
          <p:cNvSpPr>
            <a:spLocks noGrp="1"/>
          </p:cNvSpPr>
          <p:nvPr>
            <p:ph type="title"/>
          </p:nvPr>
        </p:nvSpPr>
        <p:spPr>
          <a:xfrm>
            <a:off x="532881" y="1988559"/>
            <a:ext cx="8045244" cy="617548"/>
          </a:xfrm>
        </p:spPr>
        <p:txBody>
          <a:bodyPr>
            <a:noAutofit/>
          </a:bodyPr>
          <a:lstStyle/>
          <a:p>
            <a:r>
              <a:rPr lang="en-IN" sz="3600" b="1" dirty="0">
                <a:solidFill>
                  <a:srgbClr val="0D0D0D"/>
                </a:solidFill>
                <a:latin typeface="Times New Roman" panose="02020603050405020304" pitchFamily="18" charset="0"/>
                <a:cs typeface="Times New Roman" panose="02020603050405020304" pitchFamily="18" charset="0"/>
              </a:rPr>
              <a:t>(DATA MONITORING AND VISUALIZATION)</a:t>
            </a:r>
            <a:endParaRPr lang="en-US" sz="3600" b="1" dirty="0">
              <a:latin typeface="Times New Roman" panose="02020603050405020304" pitchFamily="18" charset="0"/>
              <a:cs typeface="Times New Roman" panose="02020603050405020304" pitchFamily="18" charset="0"/>
            </a:endParaRPr>
          </a:p>
        </p:txBody>
      </p:sp>
      <p:sp>
        <p:nvSpPr>
          <p:cNvPr id="4" name="Trapezoid 3">
            <a:extLst>
              <a:ext uri="{FF2B5EF4-FFF2-40B4-BE49-F238E27FC236}">
                <a16:creationId xmlns:a16="http://schemas.microsoft.com/office/drawing/2014/main" id="{7640972D-6353-924F-44FF-7A81C75D0F82}"/>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8" name="Rectangle 7">
            <a:extLst>
              <a:ext uri="{FF2B5EF4-FFF2-40B4-BE49-F238E27FC236}">
                <a16:creationId xmlns:a16="http://schemas.microsoft.com/office/drawing/2014/main" id="{FD19922F-EB32-12B1-2A80-D3EEC6E694E5}"/>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19</a:t>
            </a:r>
          </a:p>
        </p:txBody>
      </p:sp>
      <p:sp>
        <p:nvSpPr>
          <p:cNvPr id="10" name="Rectangle 9">
            <a:extLst>
              <a:ext uri="{FF2B5EF4-FFF2-40B4-BE49-F238E27FC236}">
                <a16:creationId xmlns:a16="http://schemas.microsoft.com/office/drawing/2014/main" id="{6F7449D0-AC48-A3CC-D024-6BA2BBB79810}"/>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589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8800"/>
            <a:ext cx="8077200" cy="4191000"/>
          </a:xfrm>
        </p:spPr>
        <p:txBody>
          <a:bodyPr/>
          <a:lstStyle/>
          <a:p>
            <a:pPr marL="0" indent="0" algn="ctr">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00B2D0EB-3858-AC9E-2564-674AE0DA9198}"/>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887AF2B7-0BC0-8416-C369-33071D2C3564}"/>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itle 3">
            <a:extLst>
              <a:ext uri="{FF2B5EF4-FFF2-40B4-BE49-F238E27FC236}">
                <a16:creationId xmlns:a16="http://schemas.microsoft.com/office/drawing/2014/main" id="{6B683A65-8C0E-C2DF-9291-8AB1BD0C0C6B}"/>
              </a:ext>
            </a:extLst>
          </p:cNvPr>
          <p:cNvSpPr txBox="1">
            <a:spLocks/>
          </p:cNvSpPr>
          <p:nvPr/>
        </p:nvSpPr>
        <p:spPr>
          <a:xfrm>
            <a:off x="549378" y="1231933"/>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SYSTEM ASSEMBLY</a:t>
            </a:r>
            <a:endParaRPr lang="en-US" sz="3200" b="1" dirty="0">
              <a:latin typeface="Times New Roman" panose="02020603050405020304" pitchFamily="18" charset="0"/>
              <a:cs typeface="Times New Roman" panose="02020603050405020304" pitchFamily="18" charset="0"/>
            </a:endParaRPr>
          </a:p>
        </p:txBody>
      </p:sp>
      <p:sp>
        <p:nvSpPr>
          <p:cNvPr id="4" name="Trapezoid 3">
            <a:extLst>
              <a:ext uri="{FF2B5EF4-FFF2-40B4-BE49-F238E27FC236}">
                <a16:creationId xmlns:a16="http://schemas.microsoft.com/office/drawing/2014/main" id="{7640972D-6353-924F-44FF-7A81C75D0F82}"/>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8" name="Rectangle 7">
            <a:extLst>
              <a:ext uri="{FF2B5EF4-FFF2-40B4-BE49-F238E27FC236}">
                <a16:creationId xmlns:a16="http://schemas.microsoft.com/office/drawing/2014/main" id="{FD19922F-EB32-12B1-2A80-D3EEC6E694E5}"/>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19</a:t>
            </a:r>
          </a:p>
        </p:txBody>
      </p:sp>
      <p:sp>
        <p:nvSpPr>
          <p:cNvPr id="10" name="Rectangle 9">
            <a:extLst>
              <a:ext uri="{FF2B5EF4-FFF2-40B4-BE49-F238E27FC236}">
                <a16:creationId xmlns:a16="http://schemas.microsoft.com/office/drawing/2014/main" id="{6F7449D0-AC48-A3CC-D024-6BA2BBB79810}"/>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pic>
        <p:nvPicPr>
          <p:cNvPr id="7" name="Picture 6" descr="A circuit board with wires and a black screen&#10;&#10;Description automatically generated">
            <a:extLst>
              <a:ext uri="{FF2B5EF4-FFF2-40B4-BE49-F238E27FC236}">
                <a16:creationId xmlns:a16="http://schemas.microsoft.com/office/drawing/2014/main" id="{A4C3596F-38E7-DD7B-3C3A-65141147CA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853618"/>
            <a:ext cx="3886200" cy="4242382"/>
          </a:xfrm>
          <a:prstGeom prst="rect">
            <a:avLst/>
          </a:prstGeom>
        </p:spPr>
      </p:pic>
    </p:spTree>
    <p:extLst>
      <p:ext uri="{BB962C8B-B14F-4D97-AF65-F5344CB8AC3E}">
        <p14:creationId xmlns:p14="http://schemas.microsoft.com/office/powerpoint/2010/main" val="1892404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0160" y="1729430"/>
            <a:ext cx="7141126" cy="457200"/>
          </a:xfrm>
        </p:spPr>
        <p:txBody>
          <a:bodyPr>
            <a:noAutofit/>
          </a:bodyPr>
          <a:lstStyle/>
          <a:p>
            <a:pPr algn="l"/>
            <a:r>
              <a:rPr lang="en-IN" sz="1800" dirty="0">
                <a:latin typeface="Times New Roman" panose="02020603050405020304" pitchFamily="18" charset="0"/>
                <a:cs typeface="Times New Roman" panose="02020603050405020304" pitchFamily="18" charset="0"/>
              </a:rPr>
              <a:t>SCREENSHOT 1:</a:t>
            </a:r>
            <a:endParaRPr lang="en-US" sz="1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DB24E4E-0771-901F-A59B-01A599AF2CFB}"/>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48677E81-9389-A3F6-8D9B-D6D22F2779A6}"/>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pic>
        <p:nvPicPr>
          <p:cNvPr id="12" name="Content Placeholder 11">
            <a:extLst>
              <a:ext uri="{FF2B5EF4-FFF2-40B4-BE49-F238E27FC236}">
                <a16:creationId xmlns:a16="http://schemas.microsoft.com/office/drawing/2014/main" id="{B6E2AE58-0272-6F03-16AF-E5F659F903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86582" y="2112469"/>
            <a:ext cx="7857418" cy="3857272"/>
          </a:xfrm>
          <a:prstGeom prst="rect">
            <a:avLst/>
          </a:prstGeom>
        </p:spPr>
      </p:pic>
      <p:sp>
        <p:nvSpPr>
          <p:cNvPr id="2" name="Title 3">
            <a:extLst>
              <a:ext uri="{FF2B5EF4-FFF2-40B4-BE49-F238E27FC236}">
                <a16:creationId xmlns:a16="http://schemas.microsoft.com/office/drawing/2014/main" id="{7F2CB156-83E6-3924-DC89-142194B1DDDC}"/>
              </a:ext>
            </a:extLst>
          </p:cNvPr>
          <p:cNvSpPr txBox="1">
            <a:spLocks/>
          </p:cNvSpPr>
          <p:nvPr/>
        </p:nvSpPr>
        <p:spPr>
          <a:xfrm>
            <a:off x="549378" y="1276737"/>
            <a:ext cx="8045244"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SCREENSHOTS</a:t>
            </a:r>
            <a:endParaRPr lang="en-US" sz="3200" b="1" dirty="0">
              <a:latin typeface="Times New Roman" panose="02020603050405020304" pitchFamily="18" charset="0"/>
              <a:cs typeface="Times New Roman" panose="02020603050405020304" pitchFamily="18" charset="0"/>
            </a:endParaRPr>
          </a:p>
        </p:txBody>
      </p:sp>
      <p:sp>
        <p:nvSpPr>
          <p:cNvPr id="3" name="Trapezoid 2">
            <a:extLst>
              <a:ext uri="{FF2B5EF4-FFF2-40B4-BE49-F238E27FC236}">
                <a16:creationId xmlns:a16="http://schemas.microsoft.com/office/drawing/2014/main" id="{381A0256-08F3-EE1C-3CB2-A7F11F6FB3E9}"/>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624591F5-60DC-3AD1-819B-28FF8FD26905}"/>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20</a:t>
            </a:r>
          </a:p>
        </p:txBody>
      </p:sp>
      <p:sp>
        <p:nvSpPr>
          <p:cNvPr id="9" name="Rectangle 8">
            <a:extLst>
              <a:ext uri="{FF2B5EF4-FFF2-40B4-BE49-F238E27FC236}">
                <a16:creationId xmlns:a16="http://schemas.microsoft.com/office/drawing/2014/main" id="{BFCA0FA9-6EE7-2690-0832-328AFEF60256}"/>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68035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1417681"/>
            <a:ext cx="7239000" cy="457200"/>
          </a:xfrm>
        </p:spPr>
        <p:txBody>
          <a:bodyPr>
            <a:noAutofit/>
          </a:bodyPr>
          <a:lstStyle/>
          <a:p>
            <a:pPr algn="l"/>
            <a:r>
              <a:rPr lang="en-IN" sz="1800" dirty="0">
                <a:latin typeface="Times New Roman" panose="02020603050405020304" pitchFamily="18" charset="0"/>
                <a:cs typeface="Times New Roman" panose="02020603050405020304" pitchFamily="18" charset="0"/>
              </a:rPr>
              <a:t> SCREENSHOT 2:</a:t>
            </a:r>
            <a:endParaRPr lang="en-US" sz="1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023D7AF-6FA3-6901-3B30-78F6D160895C}"/>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C4083FC4-3159-3E1D-0C6A-F6D1223709B6}"/>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pic>
        <p:nvPicPr>
          <p:cNvPr id="2" name="Content Placeholder 1">
            <a:extLst>
              <a:ext uri="{FF2B5EF4-FFF2-40B4-BE49-F238E27FC236}">
                <a16:creationId xmlns:a16="http://schemas.microsoft.com/office/drawing/2014/main" id="{FDA4F23A-585A-88AF-E3D4-7380DE7AA9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71600" y="2008959"/>
            <a:ext cx="6816974" cy="3733800"/>
          </a:xfrm>
          <a:prstGeom prst="rect">
            <a:avLst/>
          </a:prstGeom>
        </p:spPr>
      </p:pic>
      <p:sp>
        <p:nvSpPr>
          <p:cNvPr id="5" name="Trapezoid 4">
            <a:extLst>
              <a:ext uri="{FF2B5EF4-FFF2-40B4-BE49-F238E27FC236}">
                <a16:creationId xmlns:a16="http://schemas.microsoft.com/office/drawing/2014/main" id="{72B166A4-1F89-DD37-DD2B-8AC108E19181}"/>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405660E4-45E4-FF8B-5A4E-ECDDC882C84E}"/>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21</a:t>
            </a:r>
          </a:p>
        </p:txBody>
      </p:sp>
      <p:sp>
        <p:nvSpPr>
          <p:cNvPr id="9" name="Rectangle 8">
            <a:extLst>
              <a:ext uri="{FF2B5EF4-FFF2-40B4-BE49-F238E27FC236}">
                <a16:creationId xmlns:a16="http://schemas.microsoft.com/office/drawing/2014/main" id="{AEA48BF7-1D59-8A45-26B5-27744709773F}"/>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348917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295400"/>
            <a:ext cx="8045244" cy="457200"/>
          </a:xfrm>
        </p:spPr>
        <p:txBody>
          <a:bodyPr>
            <a:noAutofit/>
          </a:bodyPr>
          <a:lstStyle/>
          <a:p>
            <a:r>
              <a:rPr lang="en-US" sz="3600" b="1" dirty="0">
                <a:latin typeface="Times New Roman" panose="02020603050405020304" pitchFamily="18" charset="0"/>
                <a:cs typeface="Times New Roman" panose="02020603050405020304" pitchFamily="18" charset="0"/>
              </a:rPr>
              <a:t>RESULT AND DISCUSSION</a:t>
            </a:r>
          </a:p>
        </p:txBody>
      </p:sp>
      <p:sp>
        <p:nvSpPr>
          <p:cNvPr id="8" name="TextBox 7">
            <a:extLst>
              <a:ext uri="{FF2B5EF4-FFF2-40B4-BE49-F238E27FC236}">
                <a16:creationId xmlns:a16="http://schemas.microsoft.com/office/drawing/2014/main" id="{D1495AB9-913B-63B6-5716-3E85FFB98000}"/>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685673EC-12C3-DC73-022C-A1D036EF841F}"/>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Content Placeholder 4">
            <a:extLst>
              <a:ext uri="{FF2B5EF4-FFF2-40B4-BE49-F238E27FC236}">
                <a16:creationId xmlns:a16="http://schemas.microsoft.com/office/drawing/2014/main" id="{6AFCB2F0-BA1A-584A-CA0A-03D8DDDD4104}"/>
              </a:ext>
            </a:extLst>
          </p:cNvPr>
          <p:cNvSpPr>
            <a:spLocks noGrp="1"/>
          </p:cNvSpPr>
          <p:nvPr>
            <p:ph idx="1"/>
          </p:nvPr>
        </p:nvSpPr>
        <p:spPr>
          <a:xfrm>
            <a:off x="914400" y="2250377"/>
            <a:ext cx="7736515" cy="3680769"/>
          </a:xfrm>
        </p:spPr>
        <p:txBody>
          <a:bodyPr>
            <a:noAutofit/>
          </a:bodyPr>
          <a:lstStyle/>
          <a:p>
            <a:pPr algn="just">
              <a:spcBef>
                <a:spcPts val="0"/>
              </a:spcBef>
              <a:spcAft>
                <a:spcPts val="1000"/>
              </a:spcAft>
            </a:pPr>
            <a:r>
              <a:rPr lang="en-US" sz="1800" dirty="0">
                <a:latin typeface="Times New Roman" panose="02020603050405020304" pitchFamily="18" charset="0"/>
                <a:cs typeface="Times New Roman" panose="02020603050405020304" pitchFamily="18" charset="0"/>
              </a:rPr>
              <a:t>The proposed streetlight monitoring system addresses the challenges outlined in the problem statement by leveraging modern IoT technologies to enhance urban lighting infrastructure.</a:t>
            </a:r>
          </a:p>
          <a:p>
            <a:pPr algn="just">
              <a:spcBef>
                <a:spcPts val="0"/>
              </a:spcBef>
              <a:spcAft>
                <a:spcPts val="1000"/>
              </a:spcAft>
            </a:pPr>
            <a:r>
              <a:rPr lang="en-US" sz="1800" dirty="0">
                <a:latin typeface="Times New Roman" panose="02020603050405020304" pitchFamily="18" charset="0"/>
                <a:cs typeface="Times New Roman" panose="02020603050405020304" pitchFamily="18" charset="0"/>
              </a:rPr>
              <a:t>By utilizing Light Dependent Resistor (LDR) sensors and modular network modules, this become a cost-effective and scalable approach to streetlight management.  </a:t>
            </a:r>
          </a:p>
          <a:p>
            <a:pPr algn="just">
              <a:spcBef>
                <a:spcPts val="0"/>
              </a:spcBef>
              <a:spcAft>
                <a:spcPts val="1000"/>
              </a:spcAft>
            </a:pPr>
            <a:r>
              <a:rPr lang="en-US" sz="1800" dirty="0">
                <a:latin typeface="Times New Roman" panose="02020603050405020304" pitchFamily="18" charset="0"/>
                <a:cs typeface="Times New Roman" panose="02020603050405020304" pitchFamily="18" charset="0"/>
              </a:rPr>
              <a:t>With its ability to improve response times, reduce costs, and enhance overall urban lighting infrastructure, the proposed solution offers a transformative approach to streetlight maintenance in both urban and rural areas.</a:t>
            </a:r>
          </a:p>
        </p:txBody>
      </p:sp>
      <p:sp>
        <p:nvSpPr>
          <p:cNvPr id="5" name="Trapezoid 4">
            <a:extLst>
              <a:ext uri="{FF2B5EF4-FFF2-40B4-BE49-F238E27FC236}">
                <a16:creationId xmlns:a16="http://schemas.microsoft.com/office/drawing/2014/main" id="{1D74E58E-50D2-B138-04A5-6280B96BF499}"/>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404DA870-4729-9958-47E1-2320E59E2F61}"/>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26</a:t>
            </a:r>
          </a:p>
        </p:txBody>
      </p:sp>
      <p:sp>
        <p:nvSpPr>
          <p:cNvPr id="9" name="Rectangle 8">
            <a:extLst>
              <a:ext uri="{FF2B5EF4-FFF2-40B4-BE49-F238E27FC236}">
                <a16:creationId xmlns:a16="http://schemas.microsoft.com/office/drawing/2014/main" id="{B0581E28-88EF-78F5-E9B0-A782C2792098}"/>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373993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1090" y="1600200"/>
            <a:ext cx="8045244" cy="457200"/>
          </a:xfrm>
        </p:spPr>
        <p:txBody>
          <a:bodyPr>
            <a:noAutofit/>
          </a:bodyPr>
          <a:lstStyle/>
          <a:p>
            <a:r>
              <a:rPr lang="en-US" sz="3600" b="1" dirty="0">
                <a:latin typeface="Times New Roman" panose="02020603050405020304" pitchFamily="18" charset="0"/>
                <a:cs typeface="Times New Roman" panose="02020603050405020304" pitchFamily="18" charset="0"/>
              </a:rPr>
              <a:t>CONCLUSION AND FUTURE ENHANCEMENT</a:t>
            </a:r>
          </a:p>
        </p:txBody>
      </p:sp>
      <p:sp>
        <p:nvSpPr>
          <p:cNvPr id="5" name="Content Placeholder 4"/>
          <p:cNvSpPr>
            <a:spLocks noGrp="1"/>
          </p:cNvSpPr>
          <p:nvPr>
            <p:ph idx="1"/>
          </p:nvPr>
        </p:nvSpPr>
        <p:spPr>
          <a:xfrm>
            <a:off x="841090" y="2555177"/>
            <a:ext cx="7736515" cy="3312223"/>
          </a:xfrm>
        </p:spPr>
        <p:txBody>
          <a:bodyPr>
            <a:normAutofit/>
          </a:bodyPr>
          <a:lstStyle/>
          <a:p>
            <a:endParaRPr lang="en-US" sz="1800" dirty="0">
              <a:latin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This system not only optimizes the process of reporting faults but also lays the foundation for future enhancements and innovations.</a:t>
            </a:r>
          </a:p>
          <a:p>
            <a:r>
              <a:rPr lang="en-US" sz="1800" dirty="0">
                <a:solidFill>
                  <a:srgbClr val="000000"/>
                </a:solidFill>
                <a:latin typeface="Times New Roman" panose="02020603050405020304" pitchFamily="18" charset="0"/>
                <a:ea typeface="Times New Roman" panose="02020603050405020304" pitchFamily="18" charset="0"/>
              </a:rPr>
              <a:t>I</a:t>
            </a:r>
            <a:r>
              <a:rPr lang="en-US" sz="1800" dirty="0">
                <a:solidFill>
                  <a:srgbClr val="000000"/>
                </a:solidFill>
                <a:effectLst/>
                <a:latin typeface="Times New Roman" panose="02020603050405020304" pitchFamily="18" charset="0"/>
                <a:ea typeface="Times New Roman" panose="02020603050405020304" pitchFamily="18" charset="0"/>
              </a:rPr>
              <a:t>ncorporating machine learning algorithms can enable predictive maintenance capabilities, allowing the system to anticipate and address potential faults before they occur.</a:t>
            </a:r>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Integrating advanced analytics and visualization tools into the GUI can empower users with deeper insights into streetlight performance and energy consumption trends.  </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A36C59D-FE7A-878E-A62D-118E658BF05D}"/>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35528E4A-213A-8DE9-3842-B76A90705584}"/>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19C873C9-AE1F-927E-B8FA-C19C43640E86}"/>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9" name="Rectangle 8">
            <a:extLst>
              <a:ext uri="{FF2B5EF4-FFF2-40B4-BE49-F238E27FC236}">
                <a16:creationId xmlns:a16="http://schemas.microsoft.com/office/drawing/2014/main" id="{AD4392FA-B185-8669-FDDB-1FB58E5FE666}"/>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27</a:t>
            </a:r>
          </a:p>
        </p:txBody>
      </p:sp>
      <p:sp>
        <p:nvSpPr>
          <p:cNvPr id="11" name="Rectangle 10">
            <a:extLst>
              <a:ext uri="{FF2B5EF4-FFF2-40B4-BE49-F238E27FC236}">
                <a16:creationId xmlns:a16="http://schemas.microsoft.com/office/drawing/2014/main" id="{761645E6-3E8D-0C10-DD01-E0734B96F6E1}"/>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771953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6355" y="2350504"/>
            <a:ext cx="7924800" cy="3126911"/>
          </a:xfrm>
        </p:spPr>
        <p:txBody>
          <a:bodyPr>
            <a:noAutofit/>
          </a:bodyPr>
          <a:lstStyle/>
          <a:p>
            <a:pPr marR="71120">
              <a:spcAft>
                <a:spcPts val="1200"/>
              </a:spcAft>
              <a:buSzPts val="1400"/>
              <a:tabLst>
                <a:tab pos="532765" algn="l"/>
              </a:tabLst>
            </a:pPr>
            <a:r>
              <a:rPr lang="en-US" sz="1800" dirty="0">
                <a:effectLst/>
                <a:latin typeface="Times New Roman" panose="02020603050405020304" pitchFamily="18" charset="0"/>
                <a:ea typeface="Times New Roman" panose="02020603050405020304" pitchFamily="18" charset="0"/>
              </a:rPr>
              <a:t>E. Dizon and B. </a:t>
            </a:r>
            <a:r>
              <a:rPr lang="en-US" sz="1800" dirty="0" err="1">
                <a:effectLst/>
                <a:latin typeface="Times New Roman" panose="02020603050405020304" pitchFamily="18" charset="0"/>
                <a:ea typeface="Times New Roman" panose="02020603050405020304" pitchFamily="18" charset="0"/>
              </a:rPr>
              <a:t>Pranggono</a:t>
            </a:r>
            <a:r>
              <a:rPr lang="en-US" sz="1800" dirty="0">
                <a:effectLst/>
                <a:latin typeface="Times New Roman" panose="02020603050405020304" pitchFamily="18" charset="0"/>
                <a:ea typeface="Times New Roman" panose="02020603050405020304" pitchFamily="18" charset="0"/>
              </a:rPr>
              <a:t>, "Smart streetlights in Smart City: a case study of Sheffield," Journal of Ambient Intelligence and Humanized Computing</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2022. </a:t>
            </a:r>
          </a:p>
          <a:p>
            <a:pPr marR="71120">
              <a:spcAft>
                <a:spcPts val="1200"/>
              </a:spcAft>
              <a:buSzPts val="1400"/>
              <a:tabLst>
                <a:tab pos="532765" algn="l"/>
              </a:tabLst>
            </a:pPr>
            <a:r>
              <a:rPr lang="en-US" sz="1800" dirty="0">
                <a:effectLst/>
                <a:latin typeface="Times New Roman" panose="02020603050405020304" pitchFamily="18" charset="0"/>
                <a:ea typeface="Times New Roman" panose="02020603050405020304" pitchFamily="18" charset="0"/>
              </a:rPr>
              <a:t>M. D. R. </a:t>
            </a:r>
            <a:r>
              <a:rPr lang="en-US" sz="1800" dirty="0" err="1">
                <a:effectLst/>
                <a:latin typeface="Times New Roman" panose="02020603050405020304" pitchFamily="18" charset="0"/>
                <a:ea typeface="Times New Roman" panose="02020603050405020304" pitchFamily="18" charset="0"/>
              </a:rPr>
              <a:t>Kanthi</a:t>
            </a:r>
            <a:r>
              <a:rPr lang="en-US" sz="1800" dirty="0">
                <a:effectLst/>
                <a:latin typeface="Times New Roman" panose="02020603050405020304" pitchFamily="18" charset="0"/>
                <a:ea typeface="Times New Roman" panose="02020603050405020304" pitchFamily="18" charset="0"/>
              </a:rPr>
              <a:t>, "Smart streetlight system using mobile applications: secured fault detection and diagnosis with optimal powers," 2023.</a:t>
            </a:r>
            <a:endParaRPr lang="en-US" sz="1800" dirty="0">
              <a:latin typeface="Times New Roman" panose="02020603050405020304" pitchFamily="18" charset="0"/>
              <a:ea typeface="Times New Roman" panose="02020603050405020304" pitchFamily="18" charset="0"/>
            </a:endParaRPr>
          </a:p>
          <a:p>
            <a:pPr marR="71120">
              <a:spcAft>
                <a:spcPts val="1200"/>
              </a:spcAft>
              <a:buSzPts val="1400"/>
              <a:tabLst>
                <a:tab pos="532765" algn="l"/>
              </a:tabLst>
            </a:pPr>
            <a:r>
              <a:rPr lang="en-US" sz="1800" dirty="0">
                <a:effectLst/>
                <a:latin typeface="Times New Roman" panose="02020603050405020304" pitchFamily="18" charset="0"/>
                <a:ea typeface="Times New Roman" panose="02020603050405020304" pitchFamily="18" charset="0"/>
              </a:rPr>
              <a:t>B. M. M. a. R. W. N. D. Patel, "Simulators, Emulators, and Test-beds for Internet of Things: A Comparison," in Third International conference on I-SMAC (IoT in Social, Mobile, Analytics and Cloud) (I-SMAC), 2019.</a:t>
            </a:r>
            <a:br>
              <a:rPr lang="en-IN" sz="1800" b="0"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R="71120" algn="just">
              <a:spcAft>
                <a:spcPts val="1200"/>
              </a:spcAft>
              <a:buSzPts val="1400"/>
              <a:tabLst>
                <a:tab pos="532765" algn="l"/>
              </a:tabLst>
            </a:pP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733FA7-749B-1DFA-5AA3-5F2DAE667AF8}"/>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8050FB78-4029-C01E-3D7B-485BCF88A47E}"/>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9" name="TextBox 8">
            <a:extLst>
              <a:ext uri="{FF2B5EF4-FFF2-40B4-BE49-F238E27FC236}">
                <a16:creationId xmlns:a16="http://schemas.microsoft.com/office/drawing/2014/main" id="{55E8FE9F-5DFD-A942-1E24-0DCC51BA1EF9}"/>
              </a:ext>
            </a:extLst>
          </p:cNvPr>
          <p:cNvSpPr txBox="1"/>
          <p:nvPr/>
        </p:nvSpPr>
        <p:spPr>
          <a:xfrm>
            <a:off x="2792038" y="1280770"/>
            <a:ext cx="372664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REFERENCES</a:t>
            </a:r>
            <a:endParaRPr lang="en-IN" sz="3600" dirty="0"/>
          </a:p>
        </p:txBody>
      </p:sp>
      <p:sp>
        <p:nvSpPr>
          <p:cNvPr id="2" name="Trapezoid 1">
            <a:extLst>
              <a:ext uri="{FF2B5EF4-FFF2-40B4-BE49-F238E27FC236}">
                <a16:creationId xmlns:a16="http://schemas.microsoft.com/office/drawing/2014/main" id="{8921A106-5973-45AA-2661-6C69CC8EBB42}"/>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4" name="Rectangle 3">
            <a:extLst>
              <a:ext uri="{FF2B5EF4-FFF2-40B4-BE49-F238E27FC236}">
                <a16:creationId xmlns:a16="http://schemas.microsoft.com/office/drawing/2014/main" id="{52E25031-F4BE-B84A-9B87-ABFA21857646}"/>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30</a:t>
            </a:r>
          </a:p>
        </p:txBody>
      </p:sp>
      <p:sp>
        <p:nvSpPr>
          <p:cNvPr id="7" name="Rectangle 6">
            <a:extLst>
              <a:ext uri="{FF2B5EF4-FFF2-40B4-BE49-F238E27FC236}">
                <a16:creationId xmlns:a16="http://schemas.microsoft.com/office/drawing/2014/main" id="{C3EFB3B4-5055-CE57-6DE4-A6628899C81F}"/>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31298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2514601"/>
            <a:ext cx="7924800" cy="2477855"/>
          </a:xfrm>
        </p:spPr>
        <p:txBody>
          <a:bodyPr>
            <a:noAutofit/>
          </a:bodyPr>
          <a:lstStyle/>
          <a:p>
            <a:pPr marR="71120">
              <a:spcAft>
                <a:spcPts val="1200"/>
              </a:spcAft>
              <a:buSzPts val="1400"/>
              <a:tabLst>
                <a:tab pos="532765" algn="l"/>
              </a:tabLst>
            </a:pPr>
            <a:r>
              <a:rPr lang="en-US" sz="1800" dirty="0">
                <a:effectLst/>
                <a:latin typeface="Times New Roman" panose="02020603050405020304" pitchFamily="18" charset="0"/>
                <a:ea typeface="Times New Roman" panose="02020603050405020304" pitchFamily="18" charset="0"/>
              </a:rPr>
              <a:t>A. K. </a:t>
            </a:r>
            <a:r>
              <a:rPr lang="en-US" sz="1800" dirty="0" err="1">
                <a:effectLst/>
                <a:latin typeface="Times New Roman" panose="02020603050405020304" pitchFamily="18" charset="0"/>
                <a:ea typeface="Times New Roman" panose="02020603050405020304" pitchFamily="18" charset="0"/>
              </a:rPr>
              <a:t>Nanduri</a:t>
            </a:r>
            <a:r>
              <a:rPr lang="en-US" sz="1800" dirty="0">
                <a:effectLst/>
                <a:latin typeface="Times New Roman" panose="02020603050405020304" pitchFamily="18" charset="0"/>
                <a:ea typeface="Times New Roman" panose="02020603050405020304" pitchFamily="18" charset="0"/>
              </a:rPr>
              <a:t>, S. K. </a:t>
            </a:r>
            <a:r>
              <a:rPr lang="en-US" sz="1800" dirty="0" err="1">
                <a:effectLst/>
                <a:latin typeface="Times New Roman" panose="02020603050405020304" pitchFamily="18" charset="0"/>
                <a:ea typeface="Times New Roman" panose="02020603050405020304" pitchFamily="18" charset="0"/>
              </a:rPr>
              <a:t>Kotamraju</a:t>
            </a:r>
            <a:r>
              <a:rPr lang="en-US" sz="1800" dirty="0">
                <a:effectLst/>
                <a:latin typeface="Times New Roman" panose="02020603050405020304" pitchFamily="18" charset="0"/>
                <a:ea typeface="Times New Roman" panose="02020603050405020304" pitchFamily="18" charset="0"/>
              </a:rPr>
              <a:t>, G. L. </a:t>
            </a:r>
            <a:r>
              <a:rPr lang="en-US" sz="1800" dirty="0" err="1">
                <a:effectLst/>
                <a:latin typeface="Times New Roman" panose="02020603050405020304" pitchFamily="18" charset="0"/>
                <a:ea typeface="Times New Roman" panose="02020603050405020304" pitchFamily="18" charset="0"/>
              </a:rPr>
              <a:t>Sravanthi</a:t>
            </a:r>
            <a:r>
              <a:rPr lang="en-US" sz="1800" dirty="0">
                <a:effectLst/>
                <a:latin typeface="Times New Roman" panose="02020603050405020304" pitchFamily="18" charset="0"/>
                <a:ea typeface="Times New Roman" panose="02020603050405020304" pitchFamily="18" charset="0"/>
              </a:rPr>
              <a:t>, S. R. Babu and K. V. K. V. L. P. Kumar, "IoT based Automatic Damaged Street Light Fault Detection Management System," International Journal of Advanced Computer Science and Applications(IJACSA)</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p>
          <a:p>
            <a:pPr marR="71120">
              <a:spcAft>
                <a:spcPts val="1200"/>
              </a:spcAft>
              <a:buSzPts val="1400"/>
              <a:tabLst>
                <a:tab pos="532765" algn="l"/>
              </a:tabLst>
            </a:pPr>
            <a:r>
              <a:rPr lang="en-US" sz="1800" dirty="0">
                <a:effectLst/>
                <a:latin typeface="Times New Roman" panose="02020603050405020304" pitchFamily="18" charset="0"/>
                <a:ea typeface="Times New Roman" panose="02020603050405020304" pitchFamily="18" charset="0"/>
              </a:rPr>
              <a:t>N. </a:t>
            </a:r>
            <a:r>
              <a:rPr lang="en-US" sz="1800" dirty="0" err="1">
                <a:effectLst/>
                <a:latin typeface="Times New Roman" panose="02020603050405020304" pitchFamily="18" charset="0"/>
                <a:ea typeface="Times New Roman" panose="02020603050405020304" pitchFamily="18" charset="0"/>
              </a:rPr>
              <a:t>Sravani</a:t>
            </a:r>
            <a:r>
              <a:rPr lang="en-US" sz="1800" dirty="0">
                <a:effectLst/>
                <a:latin typeface="Times New Roman" panose="02020603050405020304" pitchFamily="18" charset="0"/>
                <a:ea typeface="Times New Roman" panose="02020603050405020304" pitchFamily="18" charset="0"/>
              </a:rPr>
              <a:t> and Y. L. a. G. Nirmala, "Street Light Controlling and Monitoring of Fault Detection using LoRa," International Journal for Modern Trends in Science and Technology</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br>
              <a:rPr lang="en-IN" sz="1800" b="0" i="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R="71120" algn="just">
              <a:spcAft>
                <a:spcPts val="1200"/>
              </a:spcAft>
              <a:buSzPts val="1400"/>
              <a:tabLst>
                <a:tab pos="532765" algn="l"/>
              </a:tabLst>
            </a:pP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733FA7-749B-1DFA-5AA3-5F2DAE667AF8}"/>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8050FB78-4029-C01E-3D7B-485BCF88A47E}"/>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9" name="TextBox 8">
            <a:extLst>
              <a:ext uri="{FF2B5EF4-FFF2-40B4-BE49-F238E27FC236}">
                <a16:creationId xmlns:a16="http://schemas.microsoft.com/office/drawing/2014/main" id="{55E8FE9F-5DFD-A942-1E24-0DCC51BA1EF9}"/>
              </a:ext>
            </a:extLst>
          </p:cNvPr>
          <p:cNvSpPr txBox="1"/>
          <p:nvPr/>
        </p:nvSpPr>
        <p:spPr>
          <a:xfrm>
            <a:off x="2792038" y="1280770"/>
            <a:ext cx="372664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REFERENCES</a:t>
            </a:r>
            <a:endParaRPr lang="en-IN" sz="3600" dirty="0"/>
          </a:p>
        </p:txBody>
      </p:sp>
      <p:sp>
        <p:nvSpPr>
          <p:cNvPr id="2" name="Trapezoid 1">
            <a:extLst>
              <a:ext uri="{FF2B5EF4-FFF2-40B4-BE49-F238E27FC236}">
                <a16:creationId xmlns:a16="http://schemas.microsoft.com/office/drawing/2014/main" id="{B1E12849-0218-EF91-C31E-51B072B44E74}"/>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4" name="Rectangle 3">
            <a:extLst>
              <a:ext uri="{FF2B5EF4-FFF2-40B4-BE49-F238E27FC236}">
                <a16:creationId xmlns:a16="http://schemas.microsoft.com/office/drawing/2014/main" id="{577C2E1F-D737-57E1-EE2D-064E42B0FBA4}"/>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31</a:t>
            </a:r>
          </a:p>
        </p:txBody>
      </p:sp>
      <p:sp>
        <p:nvSpPr>
          <p:cNvPr id="7" name="Rectangle 6">
            <a:extLst>
              <a:ext uri="{FF2B5EF4-FFF2-40B4-BE49-F238E27FC236}">
                <a16:creationId xmlns:a16="http://schemas.microsoft.com/office/drawing/2014/main" id="{CA8FD471-8D7A-5839-6735-09C157D9C40A}"/>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203125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2737" y="2857500"/>
            <a:ext cx="8045244" cy="1143000"/>
          </a:xfrm>
        </p:spPr>
        <p:txBody>
          <a:bodyPr>
            <a:noAutofit/>
          </a:bodyPr>
          <a:lstStyle/>
          <a:p>
            <a:r>
              <a:rPr lang="en-US" sz="3600" b="1" dirty="0">
                <a:latin typeface="Times New Roman" panose="02020603050405020304" pitchFamily="18" charset="0"/>
                <a:cs typeface="Times New Roman" panose="02020603050405020304" pitchFamily="18" charset="0"/>
              </a:rPr>
              <a:t>THANK YOU</a:t>
            </a:r>
          </a:p>
        </p:txBody>
      </p:sp>
      <p:sp>
        <p:nvSpPr>
          <p:cNvPr id="7" name="TextBox 6">
            <a:extLst>
              <a:ext uri="{FF2B5EF4-FFF2-40B4-BE49-F238E27FC236}">
                <a16:creationId xmlns:a16="http://schemas.microsoft.com/office/drawing/2014/main" id="{E697BAA3-7526-E444-3CFC-393A44B102CD}"/>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9" name="TextBox 8">
            <a:extLst>
              <a:ext uri="{FF2B5EF4-FFF2-40B4-BE49-F238E27FC236}">
                <a16:creationId xmlns:a16="http://schemas.microsoft.com/office/drawing/2014/main" id="{D8DCCAB2-A2D0-7FB6-75C3-977AD6EEBBB9}"/>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66101C2A-784B-48EF-EBA3-A65D710FF622}"/>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5" name="Rectangle 4">
            <a:extLst>
              <a:ext uri="{FF2B5EF4-FFF2-40B4-BE49-F238E27FC236}">
                <a16:creationId xmlns:a16="http://schemas.microsoft.com/office/drawing/2014/main" id="{8E376546-56A3-1DD0-22DF-D4A731CDF08B}"/>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39</a:t>
            </a:r>
          </a:p>
        </p:txBody>
      </p:sp>
      <p:sp>
        <p:nvSpPr>
          <p:cNvPr id="8" name="Rectangle 7">
            <a:extLst>
              <a:ext uri="{FF2B5EF4-FFF2-40B4-BE49-F238E27FC236}">
                <a16:creationId xmlns:a16="http://schemas.microsoft.com/office/drawing/2014/main" id="{89C494CF-08E3-24FE-6A4A-726B341C5CCC}"/>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63455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206577"/>
            <a:ext cx="8045244" cy="558832"/>
          </a:xfrm>
        </p:spPr>
        <p:txBody>
          <a:bodyPr>
            <a:noAutofit/>
          </a:bodyPr>
          <a:lstStyle/>
          <a:p>
            <a:r>
              <a:rPr lang="en-US" sz="3600" b="1" dirty="0">
                <a:latin typeface="Times New Roman" panose="02020603050405020304" pitchFamily="18" charset="0"/>
                <a:cs typeface="Times New Roman" panose="02020603050405020304" pitchFamily="18" charset="0"/>
              </a:rPr>
              <a:t>TABLE OF CONTENTS</a:t>
            </a:r>
          </a:p>
        </p:txBody>
      </p:sp>
      <p:graphicFrame>
        <p:nvGraphicFramePr>
          <p:cNvPr id="2" name="Content Placeholder 1">
            <a:extLst>
              <a:ext uri="{FF2B5EF4-FFF2-40B4-BE49-F238E27FC236}">
                <a16:creationId xmlns:a16="http://schemas.microsoft.com/office/drawing/2014/main" id="{3374FCA0-2E33-3413-B734-A61FC1308F47}"/>
              </a:ext>
            </a:extLst>
          </p:cNvPr>
          <p:cNvGraphicFramePr>
            <a:graphicFrameLocks noGrp="1"/>
          </p:cNvGraphicFramePr>
          <p:nvPr>
            <p:ph idx="1"/>
            <p:extLst>
              <p:ext uri="{D42A27DB-BD31-4B8C-83A1-F6EECF244321}">
                <p14:modId xmlns:p14="http://schemas.microsoft.com/office/powerpoint/2010/main" val="2403920007"/>
              </p:ext>
            </p:extLst>
          </p:nvPr>
        </p:nvGraphicFramePr>
        <p:xfrm>
          <a:off x="914400" y="1942519"/>
          <a:ext cx="7892844" cy="2861209"/>
        </p:xfrm>
        <a:graphic>
          <a:graphicData uri="http://schemas.openxmlformats.org/drawingml/2006/table">
            <a:tbl>
              <a:tblPr firstRow="1" bandRow="1">
                <a:tableStyleId>{5C22544A-7EE6-4342-B048-85BDC9FD1C3A}</a:tableStyleId>
              </a:tblPr>
              <a:tblGrid>
                <a:gridCol w="885178">
                  <a:extLst>
                    <a:ext uri="{9D8B030D-6E8A-4147-A177-3AD203B41FA5}">
                      <a16:colId xmlns:a16="http://schemas.microsoft.com/office/drawing/2014/main" val="803971651"/>
                    </a:ext>
                  </a:extLst>
                </a:gridCol>
                <a:gridCol w="7007666">
                  <a:extLst>
                    <a:ext uri="{9D8B030D-6E8A-4147-A177-3AD203B41FA5}">
                      <a16:colId xmlns:a16="http://schemas.microsoft.com/office/drawing/2014/main" val="646011932"/>
                    </a:ext>
                  </a:extLst>
                </a:gridCol>
              </a:tblGrid>
              <a:tr h="666827">
                <a:tc>
                  <a:txBody>
                    <a:bodyPr/>
                    <a:lstStyle/>
                    <a:p>
                      <a:r>
                        <a:rPr lang="en-US" dirty="0">
                          <a:latin typeface="Times New Roman" panose="02020603050405020304" pitchFamily="18" charset="0"/>
                          <a:cs typeface="Times New Roman" panose="02020603050405020304" pitchFamily="18" charset="0"/>
                        </a:rPr>
                        <a:t>S. </a:t>
                      </a:r>
                      <a:r>
                        <a:rPr lang="en-US">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3904569"/>
                  </a:ext>
                </a:extLst>
              </a:tr>
              <a:tr h="429091">
                <a:tc>
                  <a:txBody>
                    <a:bodyPr/>
                    <a:lstStyle/>
                    <a:p>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5370363"/>
                  </a:ext>
                </a:extLst>
              </a:tr>
              <a:tr h="429091">
                <a:tc>
                  <a:txBody>
                    <a:bodyPr/>
                    <a:lstStyle/>
                    <a:p>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Result and Discussion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7671224"/>
                  </a:ext>
                </a:extLst>
              </a:tr>
              <a:tr h="393000">
                <a:tc>
                  <a:txBody>
                    <a:bodyPr/>
                    <a:lstStyle/>
                    <a:p>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Conclusion and Future Enhancement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6733467"/>
                  </a:ext>
                </a:extLst>
              </a:tr>
              <a:tr h="471600">
                <a:tc>
                  <a:txBody>
                    <a:bodyPr/>
                    <a:lstStyle/>
                    <a:p>
                      <a:r>
                        <a:rPr lang="en-US" dirty="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Publication and Certifications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1356368"/>
                  </a:ext>
                </a:extLst>
              </a:tr>
              <a:tr h="471600">
                <a:tc>
                  <a:txBody>
                    <a:bodyPr/>
                    <a:lstStyle/>
                    <a:p>
                      <a:r>
                        <a:rPr lang="en-US" dirty="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906929"/>
                  </a:ext>
                </a:extLst>
              </a:tr>
            </a:tbl>
          </a:graphicData>
        </a:graphic>
      </p:graphicFrame>
      <p:sp>
        <p:nvSpPr>
          <p:cNvPr id="8" name="TextBox 7">
            <a:extLst>
              <a:ext uri="{FF2B5EF4-FFF2-40B4-BE49-F238E27FC236}">
                <a16:creationId xmlns:a16="http://schemas.microsoft.com/office/drawing/2014/main" id="{87A1E8B2-353B-B89C-429D-C11EFA1F377E}"/>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E8FFB4B0-EC8F-DAEC-0F2F-A450B29951B1}"/>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5" name="Trapezoid 4">
            <a:extLst>
              <a:ext uri="{FF2B5EF4-FFF2-40B4-BE49-F238E27FC236}">
                <a16:creationId xmlns:a16="http://schemas.microsoft.com/office/drawing/2014/main" id="{D26AF4A1-1A4C-DFC2-87AE-946C87F55E4C}"/>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9" name="Rectangle 8">
            <a:extLst>
              <a:ext uri="{FF2B5EF4-FFF2-40B4-BE49-F238E27FC236}">
                <a16:creationId xmlns:a16="http://schemas.microsoft.com/office/drawing/2014/main" id="{7D12D723-CA63-903C-72A4-A32F3DBE269D}"/>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02</a:t>
            </a:r>
          </a:p>
        </p:txBody>
      </p:sp>
      <p:sp>
        <p:nvSpPr>
          <p:cNvPr id="11" name="Rectangle 10">
            <a:extLst>
              <a:ext uri="{FF2B5EF4-FFF2-40B4-BE49-F238E27FC236}">
                <a16:creationId xmlns:a16="http://schemas.microsoft.com/office/drawing/2014/main" id="{86424022-0E02-0358-88EC-9D0F039D8137}"/>
              </a:ext>
            </a:extLst>
          </p:cNvPr>
          <p:cNvSpPr/>
          <p:nvPr/>
        </p:nvSpPr>
        <p:spPr>
          <a:xfrm>
            <a:off x="0" y="-8201"/>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254737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3"/>
          <p:cNvSpPr txBox="1">
            <a:spLocks noGrp="1"/>
          </p:cNvSpPr>
          <p:nvPr>
            <p:ph type="title"/>
          </p:nvPr>
        </p:nvSpPr>
        <p:spPr>
          <a:xfrm>
            <a:off x="870157" y="1358153"/>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ABSTRACT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70157" y="1981200"/>
            <a:ext cx="8045244" cy="4035217"/>
          </a:xfrm>
          <a:prstGeom prst="rect">
            <a:avLst/>
          </a:prstGeom>
          <a:noFill/>
          <a:ln>
            <a:noFill/>
          </a:ln>
        </p:spPr>
        <p:txBody>
          <a:bodyPr spcFirstLastPara="1" wrap="square" lIns="91425" tIns="45700" rIns="91425" bIns="45700" anchor="t" anchorCtr="0">
            <a:noAutofit/>
          </a:bodyPr>
          <a:lstStyle/>
          <a:p>
            <a:pPr marL="0" indent="0" algn="just">
              <a:lnSpc>
                <a:spcPct val="120000"/>
              </a:lnSpc>
              <a:spcAft>
                <a:spcPts val="80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LightSense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aims to revolutionize urban lighting infrastructure by introducing an automated system for real-time street light fault detection, precise location tracking, and efficient maintenance. The current reliance on public reports or periodic surveys is time-consuming and inefficient. The project suggests a cost-effective solution utilizing Light Dependent Resistor (LDR) sensors integrated into a board connected to a Modular Network Module for detecting changes in light intensity or the absence of light. A unique identification number for each street light pole, is transmitted to a regional hub and then relayed to the nearest Electricity Board (EB) Office mainframe for precise location determination and technician dispatch. The system goes beyond fault detection, providing a versatile framework for future enhancements. The project's workplan includes milestones, and the college facilities available for prototype development are essential. Industry support is sought, and financial assistance is required. The expected outcomes include faster response times, reduced costs, and overall improved urban lighting infrastructure.</a:t>
            </a:r>
          </a:p>
        </p:txBody>
      </p:sp>
      <p:sp>
        <p:nvSpPr>
          <p:cNvPr id="2" name="Trapezoid 1">
            <a:extLst>
              <a:ext uri="{FF2B5EF4-FFF2-40B4-BE49-F238E27FC236}">
                <a16:creationId xmlns:a16="http://schemas.microsoft.com/office/drawing/2014/main" id="{54589220-361F-B0D7-CC35-23B4111A7713}"/>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4" name="Rectangle 3">
            <a:extLst>
              <a:ext uri="{FF2B5EF4-FFF2-40B4-BE49-F238E27FC236}">
                <a16:creationId xmlns:a16="http://schemas.microsoft.com/office/drawing/2014/main" id="{0A861F66-C8E6-DA19-85D7-AF3AAD3EA5B7}"/>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03</a:t>
            </a:r>
          </a:p>
        </p:txBody>
      </p:sp>
      <p:sp>
        <p:nvSpPr>
          <p:cNvPr id="5" name="Rectangle 4">
            <a:extLst>
              <a:ext uri="{FF2B5EF4-FFF2-40B4-BE49-F238E27FC236}">
                <a16:creationId xmlns:a16="http://schemas.microsoft.com/office/drawing/2014/main" id="{813D02D2-927A-7379-396D-6B4B51C04101}"/>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36603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3523" y="1214366"/>
            <a:ext cx="8045244" cy="688942"/>
          </a:xfrm>
        </p:spPr>
        <p:txBody>
          <a:bodyPr>
            <a:no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5" name="Content Placeholder 4"/>
          <p:cNvSpPr>
            <a:spLocks noGrp="1"/>
          </p:cNvSpPr>
          <p:nvPr>
            <p:ph idx="1"/>
          </p:nvPr>
        </p:nvSpPr>
        <p:spPr>
          <a:xfrm>
            <a:off x="1066800" y="2357930"/>
            <a:ext cx="7338690" cy="3279854"/>
          </a:xfrm>
        </p:spPr>
        <p:txBody>
          <a:bodyPr>
            <a:noAutofit/>
          </a:bodyPr>
          <a:lstStyle/>
          <a:p>
            <a:pPr algn="just">
              <a:spcBef>
                <a:spcPts val="0"/>
              </a:spcBef>
              <a:spcAft>
                <a:spcPts val="1000"/>
              </a:spcAft>
            </a:pPr>
            <a:r>
              <a:rPr lang="en-US" sz="1800" dirty="0">
                <a:latin typeface="Times New Roman" panose="02020603050405020304" pitchFamily="18" charset="0"/>
                <a:cs typeface="Times New Roman" panose="02020603050405020304" pitchFamily="18" charset="0"/>
              </a:rPr>
              <a:t>Traditional methods of detecting and addressing faults in streetlights present significant challenges, often resulting in delays, inefficiencies, and increased costs.</a:t>
            </a:r>
          </a:p>
          <a:p>
            <a:pPr algn="just">
              <a:spcBef>
                <a:spcPts val="0"/>
              </a:spcBef>
              <a:spcAft>
                <a:spcPts val="1000"/>
              </a:spcAft>
            </a:pPr>
            <a:r>
              <a:rPr lang="en-US" sz="1800" dirty="0">
                <a:latin typeface="Times New Roman" panose="02020603050405020304" pitchFamily="18" charset="0"/>
                <a:cs typeface="Times New Roman" panose="02020603050405020304" pitchFamily="18" charset="0"/>
              </a:rPr>
              <a:t>Public reports are often unreliable and difficult to prioritize among the vast number of reports received. On the other hand, periodic surveys conducted by technicians are time-consuming and inefficient, often taking days or even months to complete.</a:t>
            </a:r>
          </a:p>
          <a:p>
            <a:pPr algn="just">
              <a:spcBef>
                <a:spcPts val="0"/>
              </a:spcBef>
              <a:spcAft>
                <a:spcPts val="1000"/>
              </a:spcAft>
            </a:pPr>
            <a:r>
              <a:rPr lang="en-US" sz="1800" dirty="0">
                <a:latin typeface="Times New Roman" panose="02020603050405020304" pitchFamily="18" charset="0"/>
                <a:cs typeface="Times New Roman" panose="02020603050405020304" pitchFamily="18" charset="0"/>
              </a:rPr>
              <a:t>Recognizing the need for optimization, this project proposes a novel solution leveraging wide-scale Internet of Things (IoT) technologies to revolutionize the detection and reporting of faults in street lighting infrastructure.</a:t>
            </a:r>
          </a:p>
          <a:p>
            <a:pPr marL="0" indent="0">
              <a:spcBef>
                <a:spcPts val="0"/>
              </a:spcBef>
              <a:spcAft>
                <a:spcPts val="1000"/>
              </a:spcAft>
              <a:buNone/>
            </a:pPr>
            <a:endParaRPr lang="en-US" sz="1800" dirty="0">
              <a:latin typeface="Times New Roman" panose="02020603050405020304" pitchFamily="18" charset="0"/>
              <a:cs typeface="Times New Roman" panose="02020603050405020304" pitchFamily="18" charset="0"/>
            </a:endParaRPr>
          </a:p>
          <a:p>
            <a:pPr marL="0" indent="0">
              <a:spcBef>
                <a:spcPts val="0"/>
              </a:spcBef>
              <a:spcAft>
                <a:spcPts val="1000"/>
              </a:spcAft>
              <a:buNone/>
            </a:pPr>
            <a:endParaRPr lang="en-US" sz="1800" dirty="0">
              <a:latin typeface="Times New Roman" panose="02020603050405020304" pitchFamily="18" charset="0"/>
              <a:cs typeface="Times New Roman" panose="02020603050405020304" pitchFamily="18" charset="0"/>
            </a:endParaRPr>
          </a:p>
          <a:p>
            <a:pPr marL="0" indent="0">
              <a:spcBef>
                <a:spcPts val="0"/>
              </a:spcBef>
              <a:spcAft>
                <a:spcPts val="1000"/>
              </a:spcAft>
              <a:buNone/>
            </a:pPr>
            <a:endParaRPr lang="en-US" sz="1800" dirty="0">
              <a:latin typeface="Times New Roman" panose="02020603050405020304" pitchFamily="18" charset="0"/>
              <a:cs typeface="Times New Roman" panose="02020603050405020304" pitchFamily="18" charset="0"/>
            </a:endParaRPr>
          </a:p>
          <a:p>
            <a:pPr marL="0" indent="0">
              <a:spcBef>
                <a:spcPts val="0"/>
              </a:spcBef>
              <a:spcAft>
                <a:spcPts val="1000"/>
              </a:spcAft>
              <a:buNone/>
            </a:pPr>
            <a:endParaRPr lang="en-US" sz="1800" dirty="0">
              <a:latin typeface="Times New Roman" panose="02020603050405020304" pitchFamily="18" charset="0"/>
              <a:cs typeface="Times New Roman" panose="02020603050405020304" pitchFamily="18" charset="0"/>
            </a:endParaRPr>
          </a:p>
          <a:p>
            <a:pPr marL="0" indent="0">
              <a:spcBef>
                <a:spcPts val="0"/>
              </a:spcBef>
              <a:spcAft>
                <a:spcPts val="1000"/>
              </a:spcAft>
              <a:buNone/>
            </a:pPr>
            <a:endParaRPr lang="en-US" sz="1800" dirty="0">
              <a:latin typeface="Times New Roman" panose="02020603050405020304" pitchFamily="18" charset="0"/>
              <a:cs typeface="Times New Roman" panose="02020603050405020304" pitchFamily="18" charset="0"/>
            </a:endParaRPr>
          </a:p>
          <a:p>
            <a:pPr marL="0" indent="0">
              <a:spcBef>
                <a:spcPts val="0"/>
              </a:spcBef>
              <a:spcAft>
                <a:spcPts val="1000"/>
              </a:spcAft>
              <a:buNone/>
            </a:pP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7A1E8B2-353B-B89C-429D-C11EFA1F377E}"/>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E8FFB4B0-EC8F-DAEC-0F2F-A450B29951B1}"/>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50C13AA7-8B84-AF9F-4202-B6E02A047C21}"/>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72872FE5-0760-7A44-B33F-E77E2BBF6541}"/>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04</a:t>
            </a:r>
          </a:p>
        </p:txBody>
      </p:sp>
      <p:sp>
        <p:nvSpPr>
          <p:cNvPr id="9" name="Rectangle 8">
            <a:extLst>
              <a:ext uri="{FF2B5EF4-FFF2-40B4-BE49-F238E27FC236}">
                <a16:creationId xmlns:a16="http://schemas.microsoft.com/office/drawing/2014/main" id="{6A7F1A9A-DCF6-F99C-2882-68FCA38A84ED}"/>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spTree>
    <p:extLst>
      <p:ext uri="{BB962C8B-B14F-4D97-AF65-F5344CB8AC3E}">
        <p14:creationId xmlns:p14="http://schemas.microsoft.com/office/powerpoint/2010/main" val="118161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0559" y="1220315"/>
            <a:ext cx="8229600" cy="445532"/>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 PAPER-1</a:t>
            </a:r>
            <a:endParaRPr lang="en-US"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86CBFD-7103-F09C-005D-71E9B41F00CB}"/>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DE24BE22-8FEA-8A1D-8005-3E1F9EF2BFEC}"/>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E2D330AE-E79E-E22F-2E56-7910EF07C84D}"/>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5" name="Rectangle 4">
            <a:extLst>
              <a:ext uri="{FF2B5EF4-FFF2-40B4-BE49-F238E27FC236}">
                <a16:creationId xmlns:a16="http://schemas.microsoft.com/office/drawing/2014/main" id="{88BD8EDC-5F93-9B4E-2B2A-8714C962C01C}"/>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05</a:t>
            </a:r>
          </a:p>
        </p:txBody>
      </p:sp>
      <p:sp>
        <p:nvSpPr>
          <p:cNvPr id="8" name="Rectangle 7">
            <a:extLst>
              <a:ext uri="{FF2B5EF4-FFF2-40B4-BE49-F238E27FC236}">
                <a16:creationId xmlns:a16="http://schemas.microsoft.com/office/drawing/2014/main" id="{C508CB9D-4051-44FE-CB8E-8E9AB7C25B87}"/>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graphicFrame>
        <p:nvGraphicFramePr>
          <p:cNvPr id="3" name="Table 2">
            <a:extLst>
              <a:ext uri="{FF2B5EF4-FFF2-40B4-BE49-F238E27FC236}">
                <a16:creationId xmlns:a16="http://schemas.microsoft.com/office/drawing/2014/main" id="{0A260584-FC44-D49F-8585-C09DBC12C260}"/>
              </a:ext>
            </a:extLst>
          </p:cNvPr>
          <p:cNvGraphicFramePr>
            <a:graphicFrameLocks noGrp="1"/>
          </p:cNvGraphicFramePr>
          <p:nvPr>
            <p:extLst>
              <p:ext uri="{D42A27DB-BD31-4B8C-83A1-F6EECF244321}">
                <p14:modId xmlns:p14="http://schemas.microsoft.com/office/powerpoint/2010/main" val="3258855"/>
              </p:ext>
            </p:extLst>
          </p:nvPr>
        </p:nvGraphicFramePr>
        <p:xfrm>
          <a:off x="762000" y="1912422"/>
          <a:ext cx="8093626" cy="4013202"/>
        </p:xfrm>
        <a:graphic>
          <a:graphicData uri="http://schemas.openxmlformats.org/drawingml/2006/table">
            <a:tbl>
              <a:tblPr firstRow="1" bandRow="1">
                <a:tableStyleId>{5C22544A-7EE6-4342-B048-85BDC9FD1C3A}</a:tableStyleId>
              </a:tblPr>
              <a:tblGrid>
                <a:gridCol w="1348938">
                  <a:extLst>
                    <a:ext uri="{9D8B030D-6E8A-4147-A177-3AD203B41FA5}">
                      <a16:colId xmlns:a16="http://schemas.microsoft.com/office/drawing/2014/main" val="3697238345"/>
                    </a:ext>
                  </a:extLst>
                </a:gridCol>
                <a:gridCol w="1348938">
                  <a:extLst>
                    <a:ext uri="{9D8B030D-6E8A-4147-A177-3AD203B41FA5}">
                      <a16:colId xmlns:a16="http://schemas.microsoft.com/office/drawing/2014/main" val="214055182"/>
                    </a:ext>
                  </a:extLst>
                </a:gridCol>
                <a:gridCol w="747550">
                  <a:extLst>
                    <a:ext uri="{9D8B030D-6E8A-4147-A177-3AD203B41FA5}">
                      <a16:colId xmlns:a16="http://schemas.microsoft.com/office/drawing/2014/main" val="1070832596"/>
                    </a:ext>
                  </a:extLst>
                </a:gridCol>
                <a:gridCol w="1447800">
                  <a:extLst>
                    <a:ext uri="{9D8B030D-6E8A-4147-A177-3AD203B41FA5}">
                      <a16:colId xmlns:a16="http://schemas.microsoft.com/office/drawing/2014/main" val="464923943"/>
                    </a:ext>
                  </a:extLst>
                </a:gridCol>
                <a:gridCol w="1447800">
                  <a:extLst>
                    <a:ext uri="{9D8B030D-6E8A-4147-A177-3AD203B41FA5}">
                      <a16:colId xmlns:a16="http://schemas.microsoft.com/office/drawing/2014/main" val="3341637976"/>
                    </a:ext>
                  </a:extLst>
                </a:gridCol>
                <a:gridCol w="1752600">
                  <a:extLst>
                    <a:ext uri="{9D8B030D-6E8A-4147-A177-3AD203B41FA5}">
                      <a16:colId xmlns:a16="http://schemas.microsoft.com/office/drawing/2014/main" val="1343975781"/>
                    </a:ext>
                  </a:extLst>
                </a:gridCol>
              </a:tblGrid>
              <a:tr h="788955">
                <a:tc>
                  <a:txBody>
                    <a:bodyPr/>
                    <a:lstStyle/>
                    <a:p>
                      <a:pPr algn="ctr"/>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DESCRIPTION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ADVANTAGES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DISADVANTAGES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19170073"/>
                  </a:ext>
                </a:extLst>
              </a:tr>
              <a:tr h="3224247">
                <a:tc>
                  <a:txBody>
                    <a:bodyPr/>
                    <a:lstStyle/>
                    <a:p>
                      <a:pPr algn="l"/>
                      <a:r>
                        <a:rPr lang="en-US" sz="1400" dirty="0">
                          <a:latin typeface="Times New Roman" panose="02020603050405020304" pitchFamily="18" charset="0"/>
                          <a:cs typeface="Times New Roman" panose="02020603050405020304" pitchFamily="18" charset="0"/>
                        </a:rPr>
                        <a:t>Smart Streetlights In Smart City: A Case Study Of Sheffield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Dizon, E., &amp;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Pranggono</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B., </a:t>
                      </a:r>
                      <a:endParaRPr lang="en-IN" sz="1400" b="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study evaluates utilities of smart streetlight in the city of Sheffield, comparing it against traditional standards and found out some interesting correlations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Study found that there is a correlation between crime rate and availability of streetlight, crucially it is inversely propositional to each other.</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study mainly focuses on benefits of high availability streetlights but not how to maintain such system.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907446"/>
                  </a:ext>
                </a:extLst>
              </a:tr>
            </a:tbl>
          </a:graphicData>
        </a:graphic>
      </p:graphicFrame>
    </p:spTree>
    <p:extLst>
      <p:ext uri="{BB962C8B-B14F-4D97-AF65-F5344CB8AC3E}">
        <p14:creationId xmlns:p14="http://schemas.microsoft.com/office/powerpoint/2010/main" val="126974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754" y="1219200"/>
            <a:ext cx="8747022" cy="533401"/>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 PAPER-2</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2057400"/>
            <a:ext cx="8077200" cy="3962400"/>
          </a:xfrm>
        </p:spPr>
        <p:txBody>
          <a:bodyPr/>
          <a:lstStyle/>
          <a:p>
            <a:pPr marL="0" indent="0" algn="ctr">
              <a:buNone/>
            </a:pPr>
            <a:endParaRPr lang="en-US" b="1" dirty="0"/>
          </a:p>
          <a:p>
            <a:pPr marL="0" indent="0">
              <a:buNone/>
            </a:pPr>
            <a:endParaRPr lang="en-US" dirty="0"/>
          </a:p>
        </p:txBody>
      </p:sp>
      <p:sp>
        <p:nvSpPr>
          <p:cNvPr id="3" name="TextBox 2">
            <a:extLst>
              <a:ext uri="{FF2B5EF4-FFF2-40B4-BE49-F238E27FC236}">
                <a16:creationId xmlns:a16="http://schemas.microsoft.com/office/drawing/2014/main" id="{762EFA99-D189-0E67-178B-63C0E352F424}"/>
              </a:ext>
            </a:extLst>
          </p:cNvPr>
          <p:cNvSpPr txBox="1"/>
          <p:nvPr/>
        </p:nvSpPr>
        <p:spPr>
          <a:xfrm>
            <a:off x="838200" y="2057400"/>
            <a:ext cx="7620000" cy="458074"/>
          </a:xfrm>
          <a:prstGeom prst="rect">
            <a:avLst/>
          </a:prstGeom>
          <a:noFill/>
        </p:spPr>
        <p:txBody>
          <a:bodyPr wrap="square">
            <a:spAutoFit/>
          </a:bodyPr>
          <a:lstStyle/>
          <a:p>
            <a:pPr algn="just">
              <a:lnSpc>
                <a:spcPct val="150000"/>
              </a:lnSpc>
            </a:pPr>
            <a:r>
              <a:rPr lang="en-IN" b="1" spc="-25"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DE0A401-2FE3-5A45-FF84-2099F493E776}"/>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283AC298-7F55-3CFE-DF06-19EDBF37F7B6}"/>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62AF7FEE-2E14-14DF-A10B-A098F7098CD2}"/>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10" name="Rectangle 9">
            <a:extLst>
              <a:ext uri="{FF2B5EF4-FFF2-40B4-BE49-F238E27FC236}">
                <a16:creationId xmlns:a16="http://schemas.microsoft.com/office/drawing/2014/main" id="{4FE5DD82-8775-5EE0-2FF8-ADE54411D803}"/>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06</a:t>
            </a:r>
          </a:p>
        </p:txBody>
      </p:sp>
      <p:sp>
        <p:nvSpPr>
          <p:cNvPr id="12" name="Rectangle 11">
            <a:extLst>
              <a:ext uri="{FF2B5EF4-FFF2-40B4-BE49-F238E27FC236}">
                <a16:creationId xmlns:a16="http://schemas.microsoft.com/office/drawing/2014/main" id="{351EBF30-0518-6334-5B92-AE9501AC0654}"/>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graphicFrame>
        <p:nvGraphicFramePr>
          <p:cNvPr id="6" name="Table 5">
            <a:extLst>
              <a:ext uri="{FF2B5EF4-FFF2-40B4-BE49-F238E27FC236}">
                <a16:creationId xmlns:a16="http://schemas.microsoft.com/office/drawing/2014/main" id="{AD378C1F-AA2C-C2AF-9522-EE6E71AE669B}"/>
              </a:ext>
            </a:extLst>
          </p:cNvPr>
          <p:cNvGraphicFramePr>
            <a:graphicFrameLocks noGrp="1"/>
          </p:cNvGraphicFramePr>
          <p:nvPr>
            <p:extLst>
              <p:ext uri="{D42A27DB-BD31-4B8C-83A1-F6EECF244321}">
                <p14:modId xmlns:p14="http://schemas.microsoft.com/office/powerpoint/2010/main" val="3477982846"/>
              </p:ext>
            </p:extLst>
          </p:nvPr>
        </p:nvGraphicFramePr>
        <p:xfrm>
          <a:off x="762000" y="1912422"/>
          <a:ext cx="8093626" cy="4013202"/>
        </p:xfrm>
        <a:graphic>
          <a:graphicData uri="http://schemas.openxmlformats.org/drawingml/2006/table">
            <a:tbl>
              <a:tblPr firstRow="1" bandRow="1">
                <a:tableStyleId>{5C22544A-7EE6-4342-B048-85BDC9FD1C3A}</a:tableStyleId>
              </a:tblPr>
              <a:tblGrid>
                <a:gridCol w="1348938">
                  <a:extLst>
                    <a:ext uri="{9D8B030D-6E8A-4147-A177-3AD203B41FA5}">
                      <a16:colId xmlns:a16="http://schemas.microsoft.com/office/drawing/2014/main" val="3697238345"/>
                    </a:ext>
                  </a:extLst>
                </a:gridCol>
                <a:gridCol w="1348938">
                  <a:extLst>
                    <a:ext uri="{9D8B030D-6E8A-4147-A177-3AD203B41FA5}">
                      <a16:colId xmlns:a16="http://schemas.microsoft.com/office/drawing/2014/main" val="214055182"/>
                    </a:ext>
                  </a:extLst>
                </a:gridCol>
                <a:gridCol w="747550">
                  <a:extLst>
                    <a:ext uri="{9D8B030D-6E8A-4147-A177-3AD203B41FA5}">
                      <a16:colId xmlns:a16="http://schemas.microsoft.com/office/drawing/2014/main" val="1070832596"/>
                    </a:ext>
                  </a:extLst>
                </a:gridCol>
                <a:gridCol w="1447800">
                  <a:extLst>
                    <a:ext uri="{9D8B030D-6E8A-4147-A177-3AD203B41FA5}">
                      <a16:colId xmlns:a16="http://schemas.microsoft.com/office/drawing/2014/main" val="464923943"/>
                    </a:ext>
                  </a:extLst>
                </a:gridCol>
                <a:gridCol w="1447800">
                  <a:extLst>
                    <a:ext uri="{9D8B030D-6E8A-4147-A177-3AD203B41FA5}">
                      <a16:colId xmlns:a16="http://schemas.microsoft.com/office/drawing/2014/main" val="3341637976"/>
                    </a:ext>
                  </a:extLst>
                </a:gridCol>
                <a:gridCol w="1752600">
                  <a:extLst>
                    <a:ext uri="{9D8B030D-6E8A-4147-A177-3AD203B41FA5}">
                      <a16:colId xmlns:a16="http://schemas.microsoft.com/office/drawing/2014/main" val="1343975781"/>
                    </a:ext>
                  </a:extLst>
                </a:gridCol>
              </a:tblGrid>
              <a:tr h="788955">
                <a:tc>
                  <a:txBody>
                    <a:bodyPr/>
                    <a:lstStyle/>
                    <a:p>
                      <a:pPr algn="ctr"/>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DESCRIPTION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ADVANTAGES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DISADVANTAGES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19170073"/>
                  </a:ext>
                </a:extLst>
              </a:tr>
              <a:tr h="3224247">
                <a:tc>
                  <a:txBody>
                    <a:bodyPr/>
                    <a:lstStyle/>
                    <a:p>
                      <a:pPr algn="l"/>
                      <a:r>
                        <a:rPr lang="en-US" sz="1400" dirty="0">
                          <a:latin typeface="Times New Roman" panose="02020603050405020304" pitchFamily="18" charset="0"/>
                          <a:cs typeface="Times New Roman" panose="02020603050405020304" pitchFamily="18" charset="0"/>
                        </a:rPr>
                        <a:t>Smart Streetlight System Using Mobile Applications: Secured Fault Detection And Diagnosis With Optimal Powers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Kanthi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&amp;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Ravilla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Dilli</a:t>
                      </a:r>
                      <a:endParaRPr lang="en-IN" sz="1400" b="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2023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work focuses on implementing power efficient streetlights by using LDRs to control the lamp based on the environment light deficiency.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work has effectively saved approximately 53.45%, 44.76%, 39.39%, and 32.25% respectively for 10%, 20%, 30%, and 50% idle mode brightness.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Work uses Radio and Bluetooth networking modules, which would only work on extremely short ranges. The work also do not have means to maintain multiple streetlights simultaneously limiting its scalability.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907446"/>
                  </a:ext>
                </a:extLst>
              </a:tr>
            </a:tbl>
          </a:graphicData>
        </a:graphic>
      </p:graphicFrame>
    </p:spTree>
    <p:extLst>
      <p:ext uri="{BB962C8B-B14F-4D97-AF65-F5344CB8AC3E}">
        <p14:creationId xmlns:p14="http://schemas.microsoft.com/office/powerpoint/2010/main" val="413578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465" y="1230550"/>
            <a:ext cx="8229600" cy="522050"/>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 PAPER-3</a:t>
            </a:r>
            <a:endParaRPr lang="en-US"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06B9F2B-61BE-E748-6DDD-15C0D4D2623B}"/>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1" name="TextBox 10">
            <a:extLst>
              <a:ext uri="{FF2B5EF4-FFF2-40B4-BE49-F238E27FC236}">
                <a16:creationId xmlns:a16="http://schemas.microsoft.com/office/drawing/2014/main" id="{E046FB20-667C-7B54-3B44-00B9836635C8}"/>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15B2040C-D3F3-BD45-07C4-7B0CE329321C}"/>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3" name="Rectangle 2">
            <a:extLst>
              <a:ext uri="{FF2B5EF4-FFF2-40B4-BE49-F238E27FC236}">
                <a16:creationId xmlns:a16="http://schemas.microsoft.com/office/drawing/2014/main" id="{DA24A3BD-B94B-31B5-0D94-AE93BBCF9BCB}"/>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07</a:t>
            </a:r>
          </a:p>
        </p:txBody>
      </p:sp>
      <p:sp>
        <p:nvSpPr>
          <p:cNvPr id="5" name="Rectangle 4">
            <a:extLst>
              <a:ext uri="{FF2B5EF4-FFF2-40B4-BE49-F238E27FC236}">
                <a16:creationId xmlns:a16="http://schemas.microsoft.com/office/drawing/2014/main" id="{BC7598C4-408F-487F-FAE5-298464DE57B0}"/>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graphicFrame>
        <p:nvGraphicFramePr>
          <p:cNvPr id="10" name="Table 9">
            <a:extLst>
              <a:ext uri="{FF2B5EF4-FFF2-40B4-BE49-F238E27FC236}">
                <a16:creationId xmlns:a16="http://schemas.microsoft.com/office/drawing/2014/main" id="{8BC58EA8-9511-E353-7FAA-D06A3BBDE589}"/>
              </a:ext>
            </a:extLst>
          </p:cNvPr>
          <p:cNvGraphicFramePr>
            <a:graphicFrameLocks noGrp="1"/>
          </p:cNvGraphicFramePr>
          <p:nvPr>
            <p:extLst>
              <p:ext uri="{D42A27DB-BD31-4B8C-83A1-F6EECF244321}">
                <p14:modId xmlns:p14="http://schemas.microsoft.com/office/powerpoint/2010/main" val="845721581"/>
              </p:ext>
            </p:extLst>
          </p:nvPr>
        </p:nvGraphicFramePr>
        <p:xfrm>
          <a:off x="762000" y="1883128"/>
          <a:ext cx="8089900" cy="4013200"/>
        </p:xfrm>
        <a:graphic>
          <a:graphicData uri="http://schemas.openxmlformats.org/drawingml/2006/table">
            <a:tbl>
              <a:tblPr firstRow="1" bandRow="1"/>
              <a:tblGrid>
                <a:gridCol w="1347894">
                  <a:extLst>
                    <a:ext uri="{9D8B030D-6E8A-4147-A177-3AD203B41FA5}">
                      <a16:colId xmlns:a16="http://schemas.microsoft.com/office/drawing/2014/main" val="3892031826"/>
                    </a:ext>
                  </a:extLst>
                </a:gridCol>
                <a:gridCol w="1347894">
                  <a:extLst>
                    <a:ext uri="{9D8B030D-6E8A-4147-A177-3AD203B41FA5}">
                      <a16:colId xmlns:a16="http://schemas.microsoft.com/office/drawing/2014/main" val="3581730712"/>
                    </a:ext>
                  </a:extLst>
                </a:gridCol>
                <a:gridCol w="748830">
                  <a:extLst>
                    <a:ext uri="{9D8B030D-6E8A-4147-A177-3AD203B41FA5}">
                      <a16:colId xmlns:a16="http://schemas.microsoft.com/office/drawing/2014/main" val="1072847946"/>
                    </a:ext>
                  </a:extLst>
                </a:gridCol>
                <a:gridCol w="1446891">
                  <a:extLst>
                    <a:ext uri="{9D8B030D-6E8A-4147-A177-3AD203B41FA5}">
                      <a16:colId xmlns:a16="http://schemas.microsoft.com/office/drawing/2014/main" val="2309281829"/>
                    </a:ext>
                  </a:extLst>
                </a:gridCol>
                <a:gridCol w="1446891">
                  <a:extLst>
                    <a:ext uri="{9D8B030D-6E8A-4147-A177-3AD203B41FA5}">
                      <a16:colId xmlns:a16="http://schemas.microsoft.com/office/drawing/2014/main" val="4261925491"/>
                    </a:ext>
                  </a:extLst>
                </a:gridCol>
                <a:gridCol w="1751500">
                  <a:extLst>
                    <a:ext uri="{9D8B030D-6E8A-4147-A177-3AD203B41FA5}">
                      <a16:colId xmlns:a16="http://schemas.microsoft.com/office/drawing/2014/main" val="3067284889"/>
                    </a:ext>
                  </a:extLst>
                </a:gridCol>
              </a:tblGrid>
              <a:tr h="788924">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Title</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AUTHOR</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YEAR</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DESCRIPTION</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ADVANTAGES</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DISADVANTAGES</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4126106084"/>
                  </a:ext>
                </a:extLst>
              </a:tr>
              <a:tr h="3224276">
                <a:tc>
                  <a:txBody>
                    <a:bodyPr/>
                    <a:lstStyle/>
                    <a:p>
                      <a:pPr marL="0" algn="l" rtl="0" eaLnBrk="1" fontAlgn="t" latinLnBrk="0" hangingPunct="1">
                        <a:spcBef>
                          <a:spcPts val="0"/>
                        </a:spcBef>
                        <a:spcAft>
                          <a:spcPts val="0"/>
                        </a:spcAft>
                      </a:pPr>
                      <a:r>
                        <a:rPr lang="en-US" sz="1400" b="0" i="0" u="none" strike="noStrike" kern="1200" dirty="0" err="1">
                          <a:solidFill>
                            <a:srgbClr val="000000"/>
                          </a:solidFill>
                          <a:effectLst/>
                          <a:latin typeface="Times New Roman" panose="02020603050405020304" pitchFamily="18" charset="0"/>
                          <a:cs typeface="Times New Roman" panose="02020603050405020304" pitchFamily="18" charset="0"/>
                        </a:rPr>
                        <a:t>Iot</a:t>
                      </a: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 Based Automatic Damaged Street Light Fault Detection Management System</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IN" sz="1400" b="0" i="0" u="none" strike="noStrike" kern="1200" baseline="0" dirty="0">
                          <a:solidFill>
                            <a:srgbClr val="000000"/>
                          </a:solidFill>
                          <a:effectLst/>
                          <a:latin typeface="Times New Roman" panose="02020603050405020304" pitchFamily="18" charset="0"/>
                          <a:cs typeface="Times New Roman" panose="02020603050405020304" pitchFamily="18" charset="0"/>
                        </a:rPr>
                        <a:t>Ashok Kumar </a:t>
                      </a:r>
                      <a:r>
                        <a:rPr lang="en-IN" sz="1400" b="0" i="0" u="none" strike="noStrike" kern="1200" baseline="0" dirty="0" err="1">
                          <a:solidFill>
                            <a:srgbClr val="000000"/>
                          </a:solidFill>
                          <a:effectLst/>
                          <a:latin typeface="Times New Roman" panose="02020603050405020304" pitchFamily="18" charset="0"/>
                          <a:cs typeface="Times New Roman" panose="02020603050405020304" pitchFamily="18" charset="0"/>
                        </a:rPr>
                        <a:t>Nanduri</a:t>
                      </a:r>
                      <a:r>
                        <a:rPr lang="en-IN" sz="1400" b="0" i="0" u="none" strike="noStrike" kern="1200" baseline="0" dirty="0">
                          <a:solidFill>
                            <a:srgbClr val="000000"/>
                          </a:solidFill>
                          <a:effectLst/>
                          <a:latin typeface="Times New Roman" panose="02020603050405020304" pitchFamily="18" charset="0"/>
                          <a:cs typeface="Times New Roman" panose="02020603050405020304" pitchFamily="18" charset="0"/>
                        </a:rPr>
                        <a:t>, Siva Kumar </a:t>
                      </a:r>
                      <a:r>
                        <a:rPr lang="en-IN" sz="1400" b="0" i="0" u="none" strike="noStrike" kern="1200" baseline="0" dirty="0" err="1">
                          <a:solidFill>
                            <a:srgbClr val="000000"/>
                          </a:solidFill>
                          <a:effectLst/>
                          <a:latin typeface="Times New Roman" panose="02020603050405020304" pitchFamily="18" charset="0"/>
                          <a:cs typeface="Times New Roman" panose="02020603050405020304" pitchFamily="18" charset="0"/>
                        </a:rPr>
                        <a:t>Kotamraju</a:t>
                      </a:r>
                      <a:r>
                        <a:rPr lang="en-IN" sz="1400" b="0" i="0" u="none" strike="noStrike" kern="1200" baseline="0" dirty="0">
                          <a:solidFill>
                            <a:srgbClr val="000000"/>
                          </a:solidFill>
                          <a:effectLst/>
                          <a:latin typeface="Times New Roman" panose="02020603050405020304" pitchFamily="18" charset="0"/>
                          <a:cs typeface="Times New Roman" panose="02020603050405020304" pitchFamily="18" charset="0"/>
                        </a:rPr>
                        <a:t>, G L </a:t>
                      </a:r>
                      <a:r>
                        <a:rPr lang="en-IN" sz="1400" b="0" i="0" u="none" strike="noStrike" kern="1200" baseline="0" dirty="0" err="1">
                          <a:solidFill>
                            <a:srgbClr val="000000"/>
                          </a:solidFill>
                          <a:effectLst/>
                          <a:latin typeface="Times New Roman" panose="02020603050405020304" pitchFamily="18" charset="0"/>
                          <a:cs typeface="Times New Roman" panose="02020603050405020304" pitchFamily="18" charset="0"/>
                        </a:rPr>
                        <a:t>Sravanthi</a:t>
                      </a:r>
                      <a:r>
                        <a:rPr lang="en-IN" sz="1400" b="0" i="0" u="none" strike="noStrike" kern="1200" baseline="0" dirty="0">
                          <a:solidFill>
                            <a:srgbClr val="000000"/>
                          </a:solidFill>
                          <a:effectLst/>
                          <a:latin typeface="Times New Roman" panose="02020603050405020304" pitchFamily="18" charset="0"/>
                          <a:cs typeface="Times New Roman" panose="02020603050405020304" pitchFamily="18" charset="0"/>
                        </a:rPr>
                        <a:t>, Sadhu Ratna Babu</a:t>
                      </a:r>
                      <a:endParaRPr lang="en-IN"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2020</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The project uses LDRs, GPS, </a:t>
                      </a:r>
                      <a:r>
                        <a:rPr lang="en-US" sz="1400" b="0" i="0" u="none" strike="noStrike" kern="1200" dirty="0" err="1">
                          <a:solidFill>
                            <a:srgbClr val="000000"/>
                          </a:solidFill>
                          <a:effectLst/>
                          <a:highlight>
                            <a:srgbClr val="D0D8E8"/>
                          </a:highlight>
                          <a:latin typeface="Times New Roman" panose="02020603050405020304" pitchFamily="18" charset="0"/>
                          <a:cs typeface="Times New Roman" panose="02020603050405020304" pitchFamily="18" charset="0"/>
                        </a:rPr>
                        <a:t>Twillio</a:t>
                      </a: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 to maintain and identify faults in the streetlight automatically.</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The project uses environment LDR to forgo the use of NTP to get context of day-night.</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The project uses GPS for location tracking, which is an extra component that increases the complexity of the system. It also is tightly coupled with its network module which is GSM.</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18322900"/>
                  </a:ext>
                </a:extLst>
              </a:tr>
            </a:tbl>
          </a:graphicData>
        </a:graphic>
      </p:graphicFrame>
    </p:spTree>
    <p:extLst>
      <p:ext uri="{BB962C8B-B14F-4D97-AF65-F5344CB8AC3E}">
        <p14:creationId xmlns:p14="http://schemas.microsoft.com/office/powerpoint/2010/main" val="159437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131" y="1295399"/>
            <a:ext cx="8854267" cy="457200"/>
          </a:xfrm>
        </p:spPr>
        <p:txBody>
          <a:bodyPr>
            <a:noAutofit/>
          </a:bodyPr>
          <a:lstStyle/>
          <a:p>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 PAPER-4</a:t>
            </a:r>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4B4F851-BE5B-7E70-A69A-63DC14A40E3B}"/>
              </a:ext>
            </a:extLst>
          </p:cNvPr>
          <p:cNvSpPr txBox="1"/>
          <p:nvPr/>
        </p:nvSpPr>
        <p:spPr>
          <a:xfrm>
            <a:off x="1489431" y="99113"/>
            <a:ext cx="6331857" cy="523220"/>
          </a:xfrm>
          <a:prstGeom prst="rect">
            <a:avLst/>
          </a:prstGeom>
          <a:noFill/>
        </p:spPr>
        <p:txBody>
          <a:bodyPr wrap="square" rtlCol="0">
            <a:spAutoFit/>
          </a:bodyPr>
          <a:lstStyle/>
          <a:p>
            <a:pPr algn="l"/>
            <a:r>
              <a:rPr lang="en-IN" sz="2800" b="1" dirty="0">
                <a:solidFill>
                  <a:schemeClr val="bg1"/>
                </a:solidFill>
              </a:rPr>
              <a:t>KNOWLEDGE INSTITUTE OF TECHNOLOGY</a:t>
            </a:r>
            <a:r>
              <a:rPr lang="en-IN" sz="2800" dirty="0"/>
              <a:t> </a:t>
            </a:r>
            <a:endParaRPr lang="en-US" sz="2800" dirty="0"/>
          </a:p>
        </p:txBody>
      </p:sp>
      <p:sp>
        <p:nvSpPr>
          <p:cNvPr id="10" name="TextBox 9">
            <a:extLst>
              <a:ext uri="{FF2B5EF4-FFF2-40B4-BE49-F238E27FC236}">
                <a16:creationId xmlns:a16="http://schemas.microsoft.com/office/drawing/2014/main" id="{D48D9F40-090C-98D8-8BF1-25C964EC15ED}"/>
              </a:ext>
            </a:extLst>
          </p:cNvPr>
          <p:cNvSpPr txBox="1"/>
          <p:nvPr/>
        </p:nvSpPr>
        <p:spPr>
          <a:xfrm>
            <a:off x="3740959" y="586431"/>
            <a:ext cx="1792612" cy="369332"/>
          </a:xfrm>
          <a:prstGeom prst="rect">
            <a:avLst/>
          </a:prstGeom>
          <a:noFill/>
        </p:spPr>
        <p:txBody>
          <a:bodyPr wrap="square" rtlCol="0">
            <a:spAutoFit/>
          </a:bodyPr>
          <a:lstStyle/>
          <a:p>
            <a:pPr algn="l"/>
            <a:r>
              <a:rPr lang="en-IN" dirty="0">
                <a:solidFill>
                  <a:schemeClr val="bg1"/>
                </a:solidFill>
              </a:rPr>
              <a:t>(AUTONOMOUS) </a:t>
            </a:r>
            <a:endParaRPr lang="en-US" dirty="0">
              <a:solidFill>
                <a:schemeClr val="bg1"/>
              </a:solidFill>
            </a:endParaRPr>
          </a:p>
        </p:txBody>
      </p:sp>
      <p:sp>
        <p:nvSpPr>
          <p:cNvPr id="2" name="Trapezoid 1">
            <a:extLst>
              <a:ext uri="{FF2B5EF4-FFF2-40B4-BE49-F238E27FC236}">
                <a16:creationId xmlns:a16="http://schemas.microsoft.com/office/drawing/2014/main" id="{B5A96804-34CC-6003-E009-5AA2796B2560}"/>
              </a:ext>
            </a:extLst>
          </p:cNvPr>
          <p:cNvSpPr/>
          <p:nvPr/>
        </p:nvSpPr>
        <p:spPr>
          <a:xfrm rot="5400000">
            <a:off x="-495300" y="3009900"/>
            <a:ext cx="1676400" cy="685800"/>
          </a:xfrm>
          <a:prstGeom prst="trapezoid">
            <a:avLst>
              <a:gd name="adj" fmla="val 41131"/>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IN" sz="2700" b="1" dirty="0"/>
              <a:t>CSE</a:t>
            </a:r>
          </a:p>
        </p:txBody>
      </p:sp>
      <p:sp>
        <p:nvSpPr>
          <p:cNvPr id="7" name="Rectangle 6">
            <a:extLst>
              <a:ext uri="{FF2B5EF4-FFF2-40B4-BE49-F238E27FC236}">
                <a16:creationId xmlns:a16="http://schemas.microsoft.com/office/drawing/2014/main" id="{FB1555A8-4F5D-817C-33CB-B44539D8647F}"/>
              </a:ext>
            </a:extLst>
          </p:cNvPr>
          <p:cNvSpPr/>
          <p:nvPr/>
        </p:nvSpPr>
        <p:spPr>
          <a:xfrm>
            <a:off x="0" y="6172200"/>
            <a:ext cx="9144000" cy="685800"/>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16-04-2024                                GUIDE: </a:t>
            </a:r>
            <a:r>
              <a:rPr lang="en-US" dirty="0"/>
              <a:t>Mr. T. KARTHIKEYAN, </a:t>
            </a:r>
            <a:r>
              <a:rPr lang="en-IN" dirty="0"/>
              <a:t> AP/CSE		                    08</a:t>
            </a:r>
          </a:p>
        </p:txBody>
      </p:sp>
      <p:sp>
        <p:nvSpPr>
          <p:cNvPr id="11" name="Rectangle 10">
            <a:extLst>
              <a:ext uri="{FF2B5EF4-FFF2-40B4-BE49-F238E27FC236}">
                <a16:creationId xmlns:a16="http://schemas.microsoft.com/office/drawing/2014/main" id="{55876D3E-374A-41C3-F56A-80AA0F98A173}"/>
              </a:ext>
            </a:extLst>
          </p:cNvPr>
          <p:cNvSpPr/>
          <p:nvPr/>
        </p:nvSpPr>
        <p:spPr>
          <a:xfrm>
            <a:off x="0" y="-14157"/>
            <a:ext cx="9144000" cy="912362"/>
          </a:xfrm>
          <a:prstGeom prst="rect">
            <a:avLst/>
          </a:prstGeom>
          <a:solidFill>
            <a:srgbClr val="004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a:ea typeface="Times New Roman" panose="02020603050405020304"/>
                <a:cs typeface="Times New Roman" panose="02020603050405020304"/>
                <a:sym typeface="Times New Roman" panose="02020603050405020304"/>
              </a:rPr>
              <a:t>AUTOMATIC STREET LIGHT FAULT DETECTION SYSTEM USING LIGHT DEPENDENT RESISTOR</a:t>
            </a:r>
            <a:endParaRPr lang="en-IN" sz="2800" dirty="0"/>
          </a:p>
        </p:txBody>
      </p:sp>
      <p:graphicFrame>
        <p:nvGraphicFramePr>
          <p:cNvPr id="3" name="Table 2">
            <a:extLst>
              <a:ext uri="{FF2B5EF4-FFF2-40B4-BE49-F238E27FC236}">
                <a16:creationId xmlns:a16="http://schemas.microsoft.com/office/drawing/2014/main" id="{4B3E0C6E-F818-7432-F6FD-BF51F53726DE}"/>
              </a:ext>
            </a:extLst>
          </p:cNvPr>
          <p:cNvGraphicFramePr>
            <a:graphicFrameLocks noGrp="1"/>
          </p:cNvGraphicFramePr>
          <p:nvPr>
            <p:extLst>
              <p:ext uri="{D42A27DB-BD31-4B8C-83A1-F6EECF244321}">
                <p14:modId xmlns:p14="http://schemas.microsoft.com/office/powerpoint/2010/main" val="1129856346"/>
              </p:ext>
            </p:extLst>
          </p:nvPr>
        </p:nvGraphicFramePr>
        <p:xfrm>
          <a:off x="762000" y="1883128"/>
          <a:ext cx="8089900" cy="4080764"/>
        </p:xfrm>
        <a:graphic>
          <a:graphicData uri="http://schemas.openxmlformats.org/drawingml/2006/table">
            <a:tbl>
              <a:tblPr firstRow="1" bandRow="1"/>
              <a:tblGrid>
                <a:gridCol w="1347894">
                  <a:extLst>
                    <a:ext uri="{9D8B030D-6E8A-4147-A177-3AD203B41FA5}">
                      <a16:colId xmlns:a16="http://schemas.microsoft.com/office/drawing/2014/main" val="1374504188"/>
                    </a:ext>
                  </a:extLst>
                </a:gridCol>
                <a:gridCol w="1347894">
                  <a:extLst>
                    <a:ext uri="{9D8B030D-6E8A-4147-A177-3AD203B41FA5}">
                      <a16:colId xmlns:a16="http://schemas.microsoft.com/office/drawing/2014/main" val="1397560178"/>
                    </a:ext>
                  </a:extLst>
                </a:gridCol>
                <a:gridCol w="748830">
                  <a:extLst>
                    <a:ext uri="{9D8B030D-6E8A-4147-A177-3AD203B41FA5}">
                      <a16:colId xmlns:a16="http://schemas.microsoft.com/office/drawing/2014/main" val="2523048658"/>
                    </a:ext>
                  </a:extLst>
                </a:gridCol>
                <a:gridCol w="1446891">
                  <a:extLst>
                    <a:ext uri="{9D8B030D-6E8A-4147-A177-3AD203B41FA5}">
                      <a16:colId xmlns:a16="http://schemas.microsoft.com/office/drawing/2014/main" val="1613493405"/>
                    </a:ext>
                  </a:extLst>
                </a:gridCol>
                <a:gridCol w="1446891">
                  <a:extLst>
                    <a:ext uri="{9D8B030D-6E8A-4147-A177-3AD203B41FA5}">
                      <a16:colId xmlns:a16="http://schemas.microsoft.com/office/drawing/2014/main" val="3655296720"/>
                    </a:ext>
                  </a:extLst>
                </a:gridCol>
                <a:gridCol w="1751500">
                  <a:extLst>
                    <a:ext uri="{9D8B030D-6E8A-4147-A177-3AD203B41FA5}">
                      <a16:colId xmlns:a16="http://schemas.microsoft.com/office/drawing/2014/main" val="1308823960"/>
                    </a:ext>
                  </a:extLst>
                </a:gridCol>
              </a:tblGrid>
              <a:tr h="788924">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Title</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AUTHOR</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YEAR</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DESCRIPTION</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ADVANTAGES</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0" algn="ctr" rtl="0" eaLnBrk="1" fontAlgn="ctr" latinLnBrk="0" hangingPunct="1">
                        <a:spcBef>
                          <a:spcPts val="0"/>
                        </a:spcBef>
                        <a:spcAft>
                          <a:spcPts val="0"/>
                        </a:spcAft>
                      </a:pPr>
                      <a:r>
                        <a:rPr lang="en-US" sz="1400" b="1" i="0" u="none" strike="noStrike" kern="1200">
                          <a:solidFill>
                            <a:srgbClr val="FFFFFF"/>
                          </a:solidFill>
                          <a:effectLst/>
                          <a:highlight>
                            <a:srgbClr val="4F81BD"/>
                          </a:highlight>
                          <a:latin typeface="Times New Roman" panose="02020603050405020304" pitchFamily="18" charset="0"/>
                          <a:cs typeface="Times New Roman" panose="02020603050405020304" pitchFamily="18" charset="0"/>
                        </a:rPr>
                        <a:t>DISADVANTAGES</a:t>
                      </a:r>
                      <a:endParaRPr lang="en-US" sz="1800" b="0" i="0" u="none" strike="noStrike">
                        <a:effectLst/>
                        <a:highlight>
                          <a:srgbClr val="4F81BD"/>
                        </a:highligh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641142215"/>
                  </a:ext>
                </a:extLst>
              </a:tr>
              <a:tr h="3224276">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Street Light Controlling And Monitoring Of Fault Detection Using Lora</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it-IT" sz="1400" b="0" i="0" u="none" strike="noStrike" kern="1200" baseline="0" dirty="0">
                          <a:solidFill>
                            <a:srgbClr val="000000"/>
                          </a:solidFill>
                          <a:effectLst/>
                          <a:latin typeface="Times New Roman" panose="02020603050405020304" pitchFamily="18" charset="0"/>
                          <a:cs typeface="Times New Roman" panose="02020603050405020304" pitchFamily="18" charset="0"/>
                        </a:rPr>
                        <a:t>N. Sravani, Y. Latha, G. Nirmala</a:t>
                      </a:r>
                      <a:endParaRPr lang="en-IN"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2021</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The study presents a dual-model where one model utilizes IEEE 802.11 wireless technology within confined premises, while the other employs a wired setup for extended ranges, suitable for streetlamps.</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kern="1200" dirty="0">
                          <a:solidFill>
                            <a:srgbClr val="000000"/>
                          </a:solidFill>
                          <a:effectLst/>
                          <a:highlight>
                            <a:srgbClr val="D0D8E8"/>
                          </a:highlight>
                          <a:latin typeface="Times New Roman" panose="02020603050405020304" pitchFamily="18" charset="0"/>
                          <a:cs typeface="Times New Roman" panose="02020603050405020304" pitchFamily="18" charset="0"/>
                        </a:rPr>
                        <a:t>The use of a short range and long-range networking modules significantly increases its adaptability.</a:t>
                      </a:r>
                      <a:endParaRPr lang="en-US" sz="1800" b="0" i="0" u="none" strike="noStrike" dirty="0">
                        <a:effectLst/>
                        <a:highlight>
                          <a:srgbClr val="D0D8E8"/>
                        </a:highligh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0" algn="l" rtl="0" eaLnBrk="1" fontAlgn="t" latinLnBrk="0" hangingPunct="1">
                        <a:spcBef>
                          <a:spcPts val="0"/>
                        </a:spcBef>
                        <a:spcAft>
                          <a:spcPts val="0"/>
                        </a:spcAft>
                      </a:pPr>
                      <a:r>
                        <a:rPr lang="en-US" sz="1400" b="0" i="0" u="none" strike="noStrike" dirty="0">
                          <a:effectLst/>
                          <a:highlight>
                            <a:srgbClr val="D0D8E8"/>
                          </a:highlight>
                          <a:latin typeface="Times New Roman" panose="02020603050405020304" pitchFamily="18" charset="0"/>
                          <a:cs typeface="Times New Roman" panose="02020603050405020304" pitchFamily="18" charset="0"/>
                        </a:rPr>
                        <a:t>The system is tightly coupled to those two standards, which limits scalability on areas with extreme conditions. The need of modular networking is evident here.</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906005236"/>
                  </a:ext>
                </a:extLst>
              </a:tr>
            </a:tbl>
          </a:graphicData>
        </a:graphic>
      </p:graphicFrame>
    </p:spTree>
    <p:extLst>
      <p:ext uri="{BB962C8B-B14F-4D97-AF65-F5344CB8AC3E}">
        <p14:creationId xmlns:p14="http://schemas.microsoft.com/office/powerpoint/2010/main" val="256435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3018</Words>
  <Application>Microsoft Office PowerPoint</Application>
  <PresentationFormat>On-screen Show (4:3)</PresentationFormat>
  <Paragraphs>335</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 Antiqua</vt:lpstr>
      <vt:lpstr>Calibri</vt:lpstr>
      <vt:lpstr>Times New Roman</vt:lpstr>
      <vt:lpstr>Office Theme</vt:lpstr>
      <vt:lpstr>AUTOMATIC STREET LIGHT FAULT DETECTION SYSTEM USING LIGHT DEPENDENT RESISTOR </vt:lpstr>
      <vt:lpstr>TABLE OF CONTENTS</vt:lpstr>
      <vt:lpstr>TABLE OF CONTENTS</vt:lpstr>
      <vt:lpstr>ABSTRACT</vt:lpstr>
      <vt:lpstr>INTRODUCTION</vt:lpstr>
      <vt:lpstr>LITERATURE SURVEY PAPER-1</vt:lpstr>
      <vt:lpstr>LITERATURE SURVEY PAPER-2</vt:lpstr>
      <vt:lpstr>LITERATURE SURVEY PAPER-3</vt:lpstr>
      <vt:lpstr>LITERATURE SURVEY PAPER-4</vt:lpstr>
      <vt:lpstr>LITERATURE SURVEY PAPER-5</vt:lpstr>
      <vt:lpstr>EXISTING SYSTEM (DRAWBACKS)</vt:lpstr>
      <vt:lpstr>PROPOSED SYSTEM (ADVANTAGES)</vt:lpstr>
      <vt:lpstr> WORKFLOW DIAGRAM</vt:lpstr>
      <vt:lpstr>SYSTEM SPECIFICATION</vt:lpstr>
      <vt:lpstr>MODULES</vt:lpstr>
      <vt:lpstr>(SENSOR DATA COLLECTION)</vt:lpstr>
      <vt:lpstr>(Data Masking)</vt:lpstr>
      <vt:lpstr>(DATA TRANSMISSION)</vt:lpstr>
      <vt:lpstr>(DATA STORAGE)</vt:lpstr>
      <vt:lpstr>(DATA MONITORING AND VISUALIZATION)</vt:lpstr>
      <vt:lpstr>PowerPoint Presentation</vt:lpstr>
      <vt:lpstr>SCREENSHOT 1:</vt:lpstr>
      <vt:lpstr> SCREENSHOT 2:</vt:lpstr>
      <vt:lpstr>RESULT AND DISCUSSION</vt:lpstr>
      <vt:lpstr>CONCLUSION AND FUTURE ENHANCEMENT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Student;Jeeva Jyothi,Kerrthi Bindu, Afrinbanu, Kiruthik</dc:creator>
  <cp:lastModifiedBy>Arun R G</cp:lastModifiedBy>
  <cp:revision>144</cp:revision>
  <dcterms:created xsi:type="dcterms:W3CDTF">2023-03-30T17:16:36Z</dcterms:created>
  <dcterms:modified xsi:type="dcterms:W3CDTF">2024-04-16T00:32:07Z</dcterms:modified>
</cp:coreProperties>
</file>