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59" r:id="rId5"/>
    <p:sldId id="260" r:id="rId6"/>
    <p:sldId id="261" r:id="rId7"/>
    <p:sldId id="264" r:id="rId8"/>
    <p:sldId id="265" r:id="rId9"/>
    <p:sldId id="266" r:id="rId10"/>
    <p:sldId id="267" r:id="rId11"/>
    <p:sldId id="263"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1" d="100"/>
          <a:sy n="51" d="100"/>
        </p:scale>
        <p:origin x="1256"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C4A63D-30E3-4BF2-8CD4-CBB51A9404A5}"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5EB580-08F0-4A4C-BBEB-611FF0DE7559}" type="slidenum">
              <a:rPr lang="en-US" smtClean="0"/>
              <a:t>‹#›</a:t>
            </a:fld>
            <a:endParaRPr lang="en-US"/>
          </a:p>
        </p:txBody>
      </p:sp>
    </p:spTree>
    <p:extLst>
      <p:ext uri="{BB962C8B-B14F-4D97-AF65-F5344CB8AC3E}">
        <p14:creationId xmlns:p14="http://schemas.microsoft.com/office/powerpoint/2010/main" val="406800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C4A63D-30E3-4BF2-8CD4-CBB51A9404A5}"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5EB580-08F0-4A4C-BBEB-611FF0DE7559}" type="slidenum">
              <a:rPr lang="en-US" smtClean="0"/>
              <a:t>‹#›</a:t>
            </a:fld>
            <a:endParaRPr lang="en-US"/>
          </a:p>
        </p:txBody>
      </p:sp>
    </p:spTree>
    <p:extLst>
      <p:ext uri="{BB962C8B-B14F-4D97-AF65-F5344CB8AC3E}">
        <p14:creationId xmlns:p14="http://schemas.microsoft.com/office/powerpoint/2010/main" val="2137235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C4A63D-30E3-4BF2-8CD4-CBB51A9404A5}"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5EB580-08F0-4A4C-BBEB-611FF0DE7559}" type="slidenum">
              <a:rPr lang="en-US" smtClean="0"/>
              <a:t>‹#›</a:t>
            </a:fld>
            <a:endParaRPr lang="en-US"/>
          </a:p>
        </p:txBody>
      </p:sp>
    </p:spTree>
    <p:extLst>
      <p:ext uri="{BB962C8B-B14F-4D97-AF65-F5344CB8AC3E}">
        <p14:creationId xmlns:p14="http://schemas.microsoft.com/office/powerpoint/2010/main" val="1725690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C4A63D-30E3-4BF2-8CD4-CBB51A9404A5}"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5EB580-08F0-4A4C-BBEB-611FF0DE7559}"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70172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C4A63D-30E3-4BF2-8CD4-CBB51A9404A5}"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5EB580-08F0-4A4C-BBEB-611FF0DE7559}" type="slidenum">
              <a:rPr lang="en-US" smtClean="0"/>
              <a:t>‹#›</a:t>
            </a:fld>
            <a:endParaRPr lang="en-US"/>
          </a:p>
        </p:txBody>
      </p:sp>
    </p:spTree>
    <p:extLst>
      <p:ext uri="{BB962C8B-B14F-4D97-AF65-F5344CB8AC3E}">
        <p14:creationId xmlns:p14="http://schemas.microsoft.com/office/powerpoint/2010/main" val="3298857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C4A63D-30E3-4BF2-8CD4-CBB51A9404A5}" type="datetimeFigureOut">
              <a:rPr lang="en-US" smtClean="0"/>
              <a:t>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5EB580-08F0-4A4C-BBEB-611FF0DE7559}" type="slidenum">
              <a:rPr lang="en-US" smtClean="0"/>
              <a:t>‹#›</a:t>
            </a:fld>
            <a:endParaRPr lang="en-US"/>
          </a:p>
        </p:txBody>
      </p:sp>
    </p:spTree>
    <p:extLst>
      <p:ext uri="{BB962C8B-B14F-4D97-AF65-F5344CB8AC3E}">
        <p14:creationId xmlns:p14="http://schemas.microsoft.com/office/powerpoint/2010/main" val="2565268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C4A63D-30E3-4BF2-8CD4-CBB51A9404A5}" type="datetimeFigureOut">
              <a:rPr lang="en-US" smtClean="0"/>
              <a:t>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5EB580-08F0-4A4C-BBEB-611FF0DE7559}" type="slidenum">
              <a:rPr lang="en-US" smtClean="0"/>
              <a:t>‹#›</a:t>
            </a:fld>
            <a:endParaRPr lang="en-US"/>
          </a:p>
        </p:txBody>
      </p:sp>
    </p:spTree>
    <p:extLst>
      <p:ext uri="{BB962C8B-B14F-4D97-AF65-F5344CB8AC3E}">
        <p14:creationId xmlns:p14="http://schemas.microsoft.com/office/powerpoint/2010/main" val="3224992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C4A63D-30E3-4BF2-8CD4-CBB51A9404A5}"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5EB580-08F0-4A4C-BBEB-611FF0DE7559}" type="slidenum">
              <a:rPr lang="en-US" smtClean="0"/>
              <a:t>‹#›</a:t>
            </a:fld>
            <a:endParaRPr lang="en-US"/>
          </a:p>
        </p:txBody>
      </p:sp>
    </p:spTree>
    <p:extLst>
      <p:ext uri="{BB962C8B-B14F-4D97-AF65-F5344CB8AC3E}">
        <p14:creationId xmlns:p14="http://schemas.microsoft.com/office/powerpoint/2010/main" val="644463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C4A63D-30E3-4BF2-8CD4-CBB51A9404A5}"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5EB580-08F0-4A4C-BBEB-611FF0DE7559}" type="slidenum">
              <a:rPr lang="en-US" smtClean="0"/>
              <a:t>‹#›</a:t>
            </a:fld>
            <a:endParaRPr lang="en-US"/>
          </a:p>
        </p:txBody>
      </p:sp>
    </p:spTree>
    <p:extLst>
      <p:ext uri="{BB962C8B-B14F-4D97-AF65-F5344CB8AC3E}">
        <p14:creationId xmlns:p14="http://schemas.microsoft.com/office/powerpoint/2010/main" val="2174566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C4A63D-30E3-4BF2-8CD4-CBB51A9404A5}"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5EB580-08F0-4A4C-BBEB-611FF0DE7559}" type="slidenum">
              <a:rPr lang="en-US" smtClean="0"/>
              <a:t>‹#›</a:t>
            </a:fld>
            <a:endParaRPr lang="en-US"/>
          </a:p>
        </p:txBody>
      </p:sp>
    </p:spTree>
    <p:extLst>
      <p:ext uri="{BB962C8B-B14F-4D97-AF65-F5344CB8AC3E}">
        <p14:creationId xmlns:p14="http://schemas.microsoft.com/office/powerpoint/2010/main" val="23963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C4A63D-30E3-4BF2-8CD4-CBB51A9404A5}"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5EB580-08F0-4A4C-BBEB-611FF0DE7559}" type="slidenum">
              <a:rPr lang="en-US" smtClean="0"/>
              <a:t>‹#›</a:t>
            </a:fld>
            <a:endParaRPr lang="en-US"/>
          </a:p>
        </p:txBody>
      </p:sp>
    </p:spTree>
    <p:extLst>
      <p:ext uri="{BB962C8B-B14F-4D97-AF65-F5344CB8AC3E}">
        <p14:creationId xmlns:p14="http://schemas.microsoft.com/office/powerpoint/2010/main" val="3729856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C4A63D-30E3-4BF2-8CD4-CBB51A9404A5}"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5EB580-08F0-4A4C-BBEB-611FF0DE7559}" type="slidenum">
              <a:rPr lang="en-US" smtClean="0"/>
              <a:t>‹#›</a:t>
            </a:fld>
            <a:endParaRPr lang="en-US"/>
          </a:p>
        </p:txBody>
      </p:sp>
    </p:spTree>
    <p:extLst>
      <p:ext uri="{BB962C8B-B14F-4D97-AF65-F5344CB8AC3E}">
        <p14:creationId xmlns:p14="http://schemas.microsoft.com/office/powerpoint/2010/main" val="3722922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C4A63D-30E3-4BF2-8CD4-CBB51A9404A5}" type="datetimeFigureOut">
              <a:rPr lang="en-US" smtClean="0"/>
              <a:t>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5EB580-08F0-4A4C-BBEB-611FF0DE7559}" type="slidenum">
              <a:rPr lang="en-US" smtClean="0"/>
              <a:t>‹#›</a:t>
            </a:fld>
            <a:endParaRPr lang="en-US"/>
          </a:p>
        </p:txBody>
      </p:sp>
    </p:spTree>
    <p:extLst>
      <p:ext uri="{BB962C8B-B14F-4D97-AF65-F5344CB8AC3E}">
        <p14:creationId xmlns:p14="http://schemas.microsoft.com/office/powerpoint/2010/main" val="1749077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C4A63D-30E3-4BF2-8CD4-CBB51A9404A5}" type="datetimeFigureOut">
              <a:rPr lang="en-US" smtClean="0"/>
              <a:t>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5EB580-08F0-4A4C-BBEB-611FF0DE7559}" type="slidenum">
              <a:rPr lang="en-US" smtClean="0"/>
              <a:t>‹#›</a:t>
            </a:fld>
            <a:endParaRPr lang="en-US"/>
          </a:p>
        </p:txBody>
      </p:sp>
    </p:spTree>
    <p:extLst>
      <p:ext uri="{BB962C8B-B14F-4D97-AF65-F5344CB8AC3E}">
        <p14:creationId xmlns:p14="http://schemas.microsoft.com/office/powerpoint/2010/main" val="3084085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C4A63D-30E3-4BF2-8CD4-CBB51A9404A5}" type="datetimeFigureOut">
              <a:rPr lang="en-US" smtClean="0"/>
              <a:t>1/15/2020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5EB580-08F0-4A4C-BBEB-611FF0DE7559}" type="slidenum">
              <a:rPr lang="en-US" smtClean="0"/>
              <a:t>‹#›</a:t>
            </a:fld>
            <a:endParaRPr lang="en-US"/>
          </a:p>
        </p:txBody>
      </p:sp>
    </p:spTree>
    <p:extLst>
      <p:ext uri="{BB962C8B-B14F-4D97-AF65-F5344CB8AC3E}">
        <p14:creationId xmlns:p14="http://schemas.microsoft.com/office/powerpoint/2010/main" val="1458342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C4A63D-30E3-4BF2-8CD4-CBB51A9404A5}"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5EB580-08F0-4A4C-BBEB-611FF0DE7559}" type="slidenum">
              <a:rPr lang="en-US" smtClean="0"/>
              <a:t>‹#›</a:t>
            </a:fld>
            <a:endParaRPr lang="en-US"/>
          </a:p>
        </p:txBody>
      </p:sp>
    </p:spTree>
    <p:extLst>
      <p:ext uri="{BB962C8B-B14F-4D97-AF65-F5344CB8AC3E}">
        <p14:creationId xmlns:p14="http://schemas.microsoft.com/office/powerpoint/2010/main" val="344799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C4A63D-30E3-4BF2-8CD4-CBB51A9404A5}"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5EB580-08F0-4A4C-BBEB-611FF0DE7559}" type="slidenum">
              <a:rPr lang="en-US" smtClean="0"/>
              <a:t>‹#›</a:t>
            </a:fld>
            <a:endParaRPr lang="en-US"/>
          </a:p>
        </p:txBody>
      </p:sp>
    </p:spTree>
    <p:extLst>
      <p:ext uri="{BB962C8B-B14F-4D97-AF65-F5344CB8AC3E}">
        <p14:creationId xmlns:p14="http://schemas.microsoft.com/office/powerpoint/2010/main" val="3102719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DC4A63D-30E3-4BF2-8CD4-CBB51A9404A5}" type="datetimeFigureOut">
              <a:rPr lang="en-US" smtClean="0"/>
              <a:t>1/15/2020</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65EB580-08F0-4A4C-BBEB-611FF0DE7559}" type="slidenum">
              <a:rPr lang="en-US" smtClean="0"/>
              <a:t>‹#›</a:t>
            </a:fld>
            <a:endParaRPr lang="en-US"/>
          </a:p>
        </p:txBody>
      </p:sp>
    </p:spTree>
    <p:extLst>
      <p:ext uri="{BB962C8B-B14F-4D97-AF65-F5344CB8AC3E}">
        <p14:creationId xmlns:p14="http://schemas.microsoft.com/office/powerpoint/2010/main" val="1023002591"/>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2131D-9C68-4DA9-86B2-3FD9DB857BA1}"/>
              </a:ext>
            </a:extLst>
          </p:cNvPr>
          <p:cNvSpPr>
            <a:spLocks noGrp="1"/>
          </p:cNvSpPr>
          <p:nvPr>
            <p:ph type="ctrTitle"/>
          </p:nvPr>
        </p:nvSpPr>
        <p:spPr>
          <a:xfrm>
            <a:off x="1761994" y="2843408"/>
            <a:ext cx="9144000" cy="1430642"/>
          </a:xfrm>
        </p:spPr>
        <p:txBody>
          <a:bodyPr>
            <a:normAutofit/>
          </a:bodyPr>
          <a:lstStyle/>
          <a:p>
            <a:r>
              <a:rPr lang="en-US" sz="2800" dirty="0">
                <a:solidFill>
                  <a:srgbClr val="C00000"/>
                </a:solidFill>
              </a:rPr>
              <a:t>Course Era Capstone</a:t>
            </a:r>
            <a:br>
              <a:rPr lang="en-US" sz="2800" dirty="0">
                <a:solidFill>
                  <a:srgbClr val="C00000"/>
                </a:solidFill>
              </a:rPr>
            </a:br>
            <a:r>
              <a:rPr lang="en-US" sz="2800" dirty="0">
                <a:solidFill>
                  <a:srgbClr val="C00000"/>
                </a:solidFill>
              </a:rPr>
              <a:t>IBM Professional DATA SCIENCE Capstone</a:t>
            </a:r>
            <a:br>
              <a:rPr lang="en-US" sz="2800" dirty="0">
                <a:solidFill>
                  <a:srgbClr val="C00000"/>
                </a:solidFill>
              </a:rPr>
            </a:br>
            <a:r>
              <a:rPr lang="en-US" sz="2800" dirty="0">
                <a:solidFill>
                  <a:srgbClr val="C00000"/>
                </a:solidFill>
              </a:rPr>
              <a:t>Jan 202</a:t>
            </a:r>
            <a:endParaRPr lang="en-US" dirty="0">
              <a:solidFill>
                <a:srgbClr val="C00000"/>
              </a:solidFill>
            </a:endParaRPr>
          </a:p>
        </p:txBody>
      </p:sp>
      <p:sp>
        <p:nvSpPr>
          <p:cNvPr id="3" name="Subtitle 2">
            <a:extLst>
              <a:ext uri="{FF2B5EF4-FFF2-40B4-BE49-F238E27FC236}">
                <a16:creationId xmlns:a16="http://schemas.microsoft.com/office/drawing/2014/main" id="{D2A3FFF6-1B04-4BF3-BCF5-9378E1F535A4}"/>
              </a:ext>
            </a:extLst>
          </p:cNvPr>
          <p:cNvSpPr>
            <a:spLocks noGrp="1"/>
          </p:cNvSpPr>
          <p:nvPr>
            <p:ph type="subTitle" idx="1"/>
          </p:nvPr>
        </p:nvSpPr>
        <p:spPr>
          <a:xfrm>
            <a:off x="1761994" y="1381451"/>
            <a:ext cx="9144000" cy="1655762"/>
          </a:xfrm>
        </p:spPr>
        <p:txBody>
          <a:bodyPr>
            <a:normAutofit/>
          </a:bodyPr>
          <a:lstStyle/>
          <a:p>
            <a:r>
              <a:rPr lang="en-US" sz="3600" i="1" dirty="0">
                <a:solidFill>
                  <a:schemeClr val="accent1">
                    <a:lumMod val="75000"/>
                  </a:schemeClr>
                </a:solidFill>
              </a:rPr>
              <a:t>“Want to open a New Multiplex in Tampa? Here's what data says”</a:t>
            </a:r>
            <a:endParaRPr lang="en-US" sz="3600" dirty="0">
              <a:solidFill>
                <a:schemeClr val="accent1">
                  <a:lumMod val="75000"/>
                </a:schemeClr>
              </a:solidFill>
            </a:endParaRPr>
          </a:p>
        </p:txBody>
      </p:sp>
      <p:sp>
        <p:nvSpPr>
          <p:cNvPr id="4" name="TextBox 3">
            <a:extLst>
              <a:ext uri="{FF2B5EF4-FFF2-40B4-BE49-F238E27FC236}">
                <a16:creationId xmlns:a16="http://schemas.microsoft.com/office/drawing/2014/main" id="{2E5F3B4A-49A2-4A3D-A0F0-4879D2D4A921}"/>
              </a:ext>
            </a:extLst>
          </p:cNvPr>
          <p:cNvSpPr txBox="1"/>
          <p:nvPr/>
        </p:nvSpPr>
        <p:spPr>
          <a:xfrm>
            <a:off x="5022936" y="4928992"/>
            <a:ext cx="2880987" cy="892552"/>
          </a:xfrm>
          <a:prstGeom prst="rect">
            <a:avLst/>
          </a:prstGeom>
          <a:noFill/>
        </p:spPr>
        <p:txBody>
          <a:bodyPr wrap="square" rtlCol="0">
            <a:spAutoFit/>
          </a:bodyPr>
          <a:lstStyle/>
          <a:p>
            <a:r>
              <a:rPr lang="en-US" sz="2600" dirty="0">
                <a:solidFill>
                  <a:srgbClr val="00B0F0"/>
                </a:solidFill>
              </a:rPr>
              <a:t>Submitted by</a:t>
            </a:r>
          </a:p>
          <a:p>
            <a:r>
              <a:rPr lang="en-US" sz="2600" dirty="0">
                <a:solidFill>
                  <a:srgbClr val="00B0F0"/>
                </a:solidFill>
              </a:rPr>
              <a:t>Sai Suraj Argula</a:t>
            </a:r>
          </a:p>
        </p:txBody>
      </p:sp>
    </p:spTree>
    <p:extLst>
      <p:ext uri="{BB962C8B-B14F-4D97-AF65-F5344CB8AC3E}">
        <p14:creationId xmlns:p14="http://schemas.microsoft.com/office/powerpoint/2010/main" val="3990198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04638E-6081-4D02-A7D1-F272F23BF3BA}"/>
              </a:ext>
            </a:extLst>
          </p:cNvPr>
          <p:cNvPicPr>
            <a:picLocks noChangeAspect="1"/>
          </p:cNvPicPr>
          <p:nvPr/>
        </p:nvPicPr>
        <p:blipFill>
          <a:blip r:embed="rId2"/>
          <a:stretch>
            <a:fillRect/>
          </a:stretch>
        </p:blipFill>
        <p:spPr>
          <a:xfrm>
            <a:off x="609600" y="1600200"/>
            <a:ext cx="10972800" cy="3657600"/>
          </a:xfrm>
          <a:prstGeom prst="rect">
            <a:avLst/>
          </a:prstGeom>
        </p:spPr>
      </p:pic>
      <p:sp>
        <p:nvSpPr>
          <p:cNvPr id="3" name="Rectangle 2">
            <a:extLst>
              <a:ext uri="{FF2B5EF4-FFF2-40B4-BE49-F238E27FC236}">
                <a16:creationId xmlns:a16="http://schemas.microsoft.com/office/drawing/2014/main" id="{086D126B-A93F-4095-8286-FA47BB3E0C56}"/>
              </a:ext>
            </a:extLst>
          </p:cNvPr>
          <p:cNvSpPr/>
          <p:nvPr/>
        </p:nvSpPr>
        <p:spPr>
          <a:xfrm>
            <a:off x="0" y="551623"/>
            <a:ext cx="12392560" cy="1022011"/>
          </a:xfrm>
          <a:prstGeom prst="rect">
            <a:avLst/>
          </a:prstGeom>
        </p:spPr>
        <p:txBody>
          <a:bodyPr wrap="none">
            <a:spAutoFit/>
          </a:bodyPr>
          <a:lstStyle/>
          <a:p>
            <a:pPr algn="ctr">
              <a:lnSpc>
                <a:spcPct val="107000"/>
              </a:lnSpc>
              <a:spcAft>
                <a:spcPts val="800"/>
              </a:spcAft>
            </a:pPr>
            <a:r>
              <a:rPr lang="en-US" sz="2600" b="1" dirty="0">
                <a:solidFill>
                  <a:srgbClr val="FF0000"/>
                </a:solidFill>
                <a:ea typeface="Calibri" panose="020F0502020204030204" pitchFamily="34" charset="0"/>
                <a:cs typeface="Times New Roman" panose="02020603050405020304" pitchFamily="18" charset="0"/>
              </a:rPr>
              <a:t>Cluster labels of each neighborhood into clusters, on theatre concentration</a:t>
            </a:r>
          </a:p>
          <a:p>
            <a:pPr algn="ctr">
              <a:lnSpc>
                <a:spcPct val="107000"/>
              </a:lnSpc>
              <a:spcAft>
                <a:spcPts val="800"/>
              </a:spcAft>
            </a:pPr>
            <a:r>
              <a:rPr lang="en-US" sz="2600" b="1" dirty="0">
                <a:solidFill>
                  <a:srgbClr val="FF0000"/>
                </a:solidFill>
                <a:ea typeface="Calibri" panose="020F0502020204030204" pitchFamily="34" charset="0"/>
                <a:cs typeface="Times New Roman" panose="02020603050405020304" pitchFamily="18" charset="0"/>
              </a:rPr>
              <a:t>By K-means Clustering</a:t>
            </a:r>
          </a:p>
        </p:txBody>
      </p:sp>
    </p:spTree>
    <p:extLst>
      <p:ext uri="{BB962C8B-B14F-4D97-AF65-F5344CB8AC3E}">
        <p14:creationId xmlns:p14="http://schemas.microsoft.com/office/powerpoint/2010/main" val="3356024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2EDC3C-F268-4E00-A52A-CD5AFCBF55EA}"/>
              </a:ext>
            </a:extLst>
          </p:cNvPr>
          <p:cNvSpPr/>
          <p:nvPr/>
        </p:nvSpPr>
        <p:spPr>
          <a:xfrm>
            <a:off x="350728" y="212943"/>
            <a:ext cx="11235847" cy="828881"/>
          </a:xfrm>
          <a:prstGeom prst="rect">
            <a:avLst/>
          </a:prstGeom>
        </p:spPr>
        <p:txBody>
          <a:bodyPr wrap="square">
            <a:spAutoFit/>
          </a:bodyPr>
          <a:lstStyle/>
          <a:p>
            <a:pPr algn="ctr">
              <a:lnSpc>
                <a:spcPct val="107000"/>
              </a:lnSpc>
              <a:spcAft>
                <a:spcPts val="800"/>
              </a:spcAft>
            </a:pPr>
            <a:r>
              <a:rPr lang="en-US" sz="4800" b="1" dirty="0">
                <a:solidFill>
                  <a:srgbClr val="FF0000"/>
                </a:solidFill>
                <a:ea typeface="Calibri" panose="020F0502020204030204" pitchFamily="34" charset="0"/>
                <a:cs typeface="Times New Roman" panose="02020603050405020304" pitchFamily="18" charset="0"/>
              </a:rPr>
              <a:t>Results</a:t>
            </a:r>
          </a:p>
        </p:txBody>
      </p:sp>
      <p:pic>
        <p:nvPicPr>
          <p:cNvPr id="4" name="Picture 3">
            <a:extLst>
              <a:ext uri="{FF2B5EF4-FFF2-40B4-BE49-F238E27FC236}">
                <a16:creationId xmlns:a16="http://schemas.microsoft.com/office/drawing/2014/main" id="{93B6B0C5-10D5-4AAE-9F9D-324ABCD76D44}"/>
              </a:ext>
            </a:extLst>
          </p:cNvPr>
          <p:cNvPicPr/>
          <p:nvPr/>
        </p:nvPicPr>
        <p:blipFill>
          <a:blip r:embed="rId2"/>
          <a:stretch>
            <a:fillRect/>
          </a:stretch>
        </p:blipFill>
        <p:spPr>
          <a:xfrm>
            <a:off x="1352811" y="1267292"/>
            <a:ext cx="9695145" cy="5272568"/>
          </a:xfrm>
          <a:prstGeom prst="rect">
            <a:avLst/>
          </a:prstGeom>
        </p:spPr>
      </p:pic>
    </p:spTree>
    <p:extLst>
      <p:ext uri="{BB962C8B-B14F-4D97-AF65-F5344CB8AC3E}">
        <p14:creationId xmlns:p14="http://schemas.microsoft.com/office/powerpoint/2010/main" val="1837729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5B3FD8-8F2D-4EC7-9AC0-45C900D33F60}"/>
              </a:ext>
            </a:extLst>
          </p:cNvPr>
          <p:cNvSpPr txBox="1"/>
          <p:nvPr/>
        </p:nvSpPr>
        <p:spPr>
          <a:xfrm>
            <a:off x="288099" y="2467627"/>
            <a:ext cx="11536471" cy="1938992"/>
          </a:xfrm>
          <a:prstGeom prst="rect">
            <a:avLst/>
          </a:prstGeom>
          <a:noFill/>
        </p:spPr>
        <p:txBody>
          <a:bodyPr wrap="square" rtlCol="0">
            <a:spAutoFit/>
          </a:bodyPr>
          <a:lstStyle/>
          <a:p>
            <a:pPr algn="just"/>
            <a:r>
              <a:rPr lang="en-US" sz="3000" dirty="0"/>
              <a:t>Data available about neighborhoods and Movie theaters helped Company XYZ Entertainment to identify one of the neighborhoods with the low concentration of theaters to begin their operations.</a:t>
            </a:r>
          </a:p>
        </p:txBody>
      </p:sp>
      <p:sp>
        <p:nvSpPr>
          <p:cNvPr id="3" name="TextBox 2">
            <a:extLst>
              <a:ext uri="{FF2B5EF4-FFF2-40B4-BE49-F238E27FC236}">
                <a16:creationId xmlns:a16="http://schemas.microsoft.com/office/drawing/2014/main" id="{DC5CD472-C38F-4D9F-95BF-0029BE907022}"/>
              </a:ext>
            </a:extLst>
          </p:cNvPr>
          <p:cNvSpPr txBox="1"/>
          <p:nvPr/>
        </p:nvSpPr>
        <p:spPr>
          <a:xfrm>
            <a:off x="3081403" y="951978"/>
            <a:ext cx="5724394" cy="707886"/>
          </a:xfrm>
          <a:prstGeom prst="rect">
            <a:avLst/>
          </a:prstGeom>
          <a:noFill/>
        </p:spPr>
        <p:txBody>
          <a:bodyPr wrap="square" rtlCol="0">
            <a:spAutoFit/>
          </a:bodyPr>
          <a:lstStyle/>
          <a:p>
            <a:pPr algn="ctr"/>
            <a:r>
              <a:rPr lang="en-US" sz="4000" dirty="0">
                <a:solidFill>
                  <a:srgbClr val="FF0000"/>
                </a:solidFill>
              </a:rPr>
              <a:t>Conclusion</a:t>
            </a:r>
          </a:p>
        </p:txBody>
      </p:sp>
    </p:spTree>
    <p:extLst>
      <p:ext uri="{BB962C8B-B14F-4D97-AF65-F5344CB8AC3E}">
        <p14:creationId xmlns:p14="http://schemas.microsoft.com/office/powerpoint/2010/main" val="2977517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5FF48F-D297-4271-BCB9-2BF3487857FF}"/>
              </a:ext>
            </a:extLst>
          </p:cNvPr>
          <p:cNvSpPr txBox="1"/>
          <p:nvPr/>
        </p:nvSpPr>
        <p:spPr>
          <a:xfrm flipH="1">
            <a:off x="2342262" y="0"/>
            <a:ext cx="7507476" cy="6647974"/>
          </a:xfrm>
          <a:prstGeom prst="rect">
            <a:avLst/>
          </a:prstGeom>
          <a:noFill/>
        </p:spPr>
        <p:txBody>
          <a:bodyPr wrap="square" rtlCol="0">
            <a:spAutoFit/>
          </a:bodyPr>
          <a:lstStyle/>
          <a:p>
            <a:pPr algn="ctr"/>
            <a:r>
              <a:rPr lang="en-US" sz="4800" b="1" dirty="0">
                <a:solidFill>
                  <a:srgbClr val="FF0000"/>
                </a:solidFill>
              </a:rPr>
              <a:t>Table</a:t>
            </a:r>
            <a:r>
              <a:rPr lang="en-US" sz="3000" dirty="0">
                <a:solidFill>
                  <a:srgbClr val="FF0000"/>
                </a:solidFill>
              </a:rPr>
              <a:t> </a:t>
            </a:r>
            <a:r>
              <a:rPr lang="en-US" sz="4800" b="1" dirty="0">
                <a:solidFill>
                  <a:srgbClr val="FF0000"/>
                </a:solidFill>
              </a:rPr>
              <a:t>Of Contents</a:t>
            </a:r>
            <a:endParaRPr lang="en-US" sz="3600" dirty="0">
              <a:effectLst>
                <a:outerShdw blurRad="50800" dist="38100" dir="2700000" algn="tl" rotWithShape="0">
                  <a:srgbClr val="000000">
                    <a:alpha val="48000"/>
                  </a:srgbClr>
                </a:outerShdw>
              </a:effectLst>
            </a:endParaRPr>
          </a:p>
          <a:p>
            <a:pPr marL="742950" indent="-742950">
              <a:buAutoNum type="arabicPeriod"/>
            </a:pPr>
            <a:r>
              <a:rPr lang="en-US" sz="3600" dirty="0">
                <a:effectLst>
                  <a:outerShdw blurRad="50800" dist="38100" dir="2700000" algn="tl" rotWithShape="0">
                    <a:srgbClr val="000000">
                      <a:alpha val="48000"/>
                    </a:srgbClr>
                  </a:outerShdw>
                </a:effectLst>
              </a:rPr>
              <a:t>Introduction</a:t>
            </a:r>
          </a:p>
          <a:p>
            <a:pPr marL="742950" indent="-742950">
              <a:buAutoNum type="arabicPeriod"/>
            </a:pPr>
            <a:r>
              <a:rPr lang="en-US" sz="3600" dirty="0">
                <a:effectLst>
                  <a:outerShdw blurRad="50800" dist="38100" dir="2700000" algn="tl" rotWithShape="0">
                    <a:srgbClr val="000000">
                      <a:alpha val="48000"/>
                    </a:srgbClr>
                  </a:outerShdw>
                </a:effectLst>
              </a:rPr>
              <a:t>Business Problem</a:t>
            </a:r>
          </a:p>
          <a:p>
            <a:pPr marL="742950" indent="-742950">
              <a:buAutoNum type="arabicPeriod"/>
            </a:pPr>
            <a:r>
              <a:rPr lang="en-US" sz="3600" dirty="0">
                <a:effectLst>
                  <a:outerShdw blurRad="50800" dist="38100" dir="2700000" algn="tl" rotWithShape="0">
                    <a:srgbClr val="000000">
                      <a:alpha val="48000"/>
                    </a:srgbClr>
                  </a:outerShdw>
                </a:effectLst>
              </a:rPr>
              <a:t>Approach</a:t>
            </a:r>
          </a:p>
          <a:p>
            <a:pPr marL="742950" indent="-742950">
              <a:buAutoNum type="arabicPeriod"/>
            </a:pPr>
            <a:r>
              <a:rPr lang="en-US" sz="3600" dirty="0">
                <a:effectLst>
                  <a:outerShdw blurRad="50800" dist="38100" dir="2700000" algn="tl" rotWithShape="0">
                    <a:srgbClr val="000000">
                      <a:alpha val="48000"/>
                    </a:srgbClr>
                  </a:outerShdw>
                </a:effectLst>
              </a:rPr>
              <a:t>Data Requirements</a:t>
            </a:r>
          </a:p>
          <a:p>
            <a:pPr marL="742950" indent="-742950">
              <a:buAutoNum type="arabicPeriod"/>
            </a:pPr>
            <a:r>
              <a:rPr lang="en-US" sz="3600" dirty="0">
                <a:effectLst>
                  <a:outerShdw blurRad="50800" dist="38100" dir="2700000" algn="tl" rotWithShape="0">
                    <a:srgbClr val="000000">
                      <a:alpha val="48000"/>
                    </a:srgbClr>
                  </a:outerShdw>
                </a:effectLst>
              </a:rPr>
              <a:t>Data Collection</a:t>
            </a:r>
          </a:p>
          <a:p>
            <a:pPr marL="742950" indent="-742950">
              <a:buAutoNum type="arabicPeriod"/>
            </a:pPr>
            <a:r>
              <a:rPr lang="en-US" sz="3600" dirty="0">
                <a:effectLst>
                  <a:outerShdw blurRad="50800" dist="38100" dir="2700000" algn="tl" rotWithShape="0">
                    <a:srgbClr val="000000">
                      <a:alpha val="48000"/>
                    </a:srgbClr>
                  </a:outerShdw>
                </a:effectLst>
              </a:rPr>
              <a:t>Audience</a:t>
            </a:r>
          </a:p>
          <a:p>
            <a:pPr marL="742950" indent="-742950">
              <a:buAutoNum type="arabicPeriod"/>
            </a:pPr>
            <a:r>
              <a:rPr lang="en-US" sz="3600" dirty="0">
                <a:effectLst>
                  <a:outerShdw blurRad="50800" dist="38100" dir="2700000" algn="tl" rotWithShape="0">
                    <a:srgbClr val="000000">
                      <a:alpha val="48000"/>
                    </a:srgbClr>
                  </a:outerShdw>
                </a:effectLst>
              </a:rPr>
              <a:t>Methodology</a:t>
            </a:r>
          </a:p>
          <a:p>
            <a:pPr marL="742950" indent="-742950">
              <a:buAutoNum type="arabicPeriod"/>
            </a:pPr>
            <a:r>
              <a:rPr lang="en-US" sz="3600" dirty="0">
                <a:effectLst>
                  <a:outerShdw blurRad="50800" dist="38100" dir="2700000" algn="tl" rotWithShape="0">
                    <a:srgbClr val="000000">
                      <a:alpha val="48000"/>
                    </a:srgbClr>
                  </a:outerShdw>
                </a:effectLst>
              </a:rPr>
              <a:t>Discussion</a:t>
            </a:r>
          </a:p>
          <a:p>
            <a:pPr marL="742950" indent="-742950">
              <a:buAutoNum type="arabicPeriod"/>
            </a:pPr>
            <a:r>
              <a:rPr lang="en-US" sz="3600" dirty="0">
                <a:effectLst>
                  <a:outerShdw blurRad="50800" dist="38100" dir="2700000" algn="tl" rotWithShape="0">
                    <a:srgbClr val="000000">
                      <a:alpha val="48000"/>
                    </a:srgbClr>
                  </a:outerShdw>
                </a:effectLst>
              </a:rPr>
              <a:t>Results</a:t>
            </a:r>
          </a:p>
          <a:p>
            <a:pPr marL="742950" indent="-742950">
              <a:buAutoNum type="arabicPeriod"/>
            </a:pPr>
            <a:r>
              <a:rPr lang="en-US" sz="3600" dirty="0">
                <a:effectLst>
                  <a:outerShdw blurRad="50800" dist="38100" dir="2700000" algn="tl" rotWithShape="0">
                    <a:srgbClr val="000000">
                      <a:alpha val="48000"/>
                    </a:srgbClr>
                  </a:outerShdw>
                </a:effectLst>
              </a:rPr>
              <a:t>Conclusion</a:t>
            </a:r>
          </a:p>
          <a:p>
            <a:endParaRPr lang="en-US" dirty="0"/>
          </a:p>
        </p:txBody>
      </p:sp>
    </p:spTree>
    <p:extLst>
      <p:ext uri="{BB962C8B-B14F-4D97-AF65-F5344CB8AC3E}">
        <p14:creationId xmlns:p14="http://schemas.microsoft.com/office/powerpoint/2010/main" val="3439502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AFB649-0897-45EC-8F83-487F50E5B680}"/>
              </a:ext>
            </a:extLst>
          </p:cNvPr>
          <p:cNvSpPr txBox="1"/>
          <p:nvPr/>
        </p:nvSpPr>
        <p:spPr>
          <a:xfrm>
            <a:off x="1411265" y="506321"/>
            <a:ext cx="9369469" cy="830997"/>
          </a:xfrm>
          <a:prstGeom prst="rect">
            <a:avLst/>
          </a:prstGeom>
          <a:noFill/>
        </p:spPr>
        <p:txBody>
          <a:bodyPr wrap="square" rtlCol="0">
            <a:spAutoFit/>
          </a:bodyPr>
          <a:lstStyle/>
          <a:p>
            <a:pPr algn="ctr"/>
            <a:r>
              <a:rPr lang="en-US" sz="4800" b="1" dirty="0">
                <a:solidFill>
                  <a:srgbClr val="FF0000"/>
                </a:solidFill>
              </a:rPr>
              <a:t>Introduction</a:t>
            </a:r>
          </a:p>
        </p:txBody>
      </p:sp>
      <p:sp>
        <p:nvSpPr>
          <p:cNvPr id="3" name="TextBox 2">
            <a:extLst>
              <a:ext uri="{FF2B5EF4-FFF2-40B4-BE49-F238E27FC236}">
                <a16:creationId xmlns:a16="http://schemas.microsoft.com/office/drawing/2014/main" id="{BDA00AE1-FD4A-43D0-8D1C-4A4A5D23725D}"/>
              </a:ext>
            </a:extLst>
          </p:cNvPr>
          <p:cNvSpPr txBox="1"/>
          <p:nvPr/>
        </p:nvSpPr>
        <p:spPr>
          <a:xfrm>
            <a:off x="576197" y="1565753"/>
            <a:ext cx="10809962" cy="4370427"/>
          </a:xfrm>
          <a:prstGeom prst="rect">
            <a:avLst/>
          </a:prstGeom>
          <a:noFill/>
        </p:spPr>
        <p:txBody>
          <a:bodyPr wrap="square" rtlCol="0">
            <a:spAutoFit/>
          </a:bodyPr>
          <a:lstStyle/>
          <a:p>
            <a:pPr algn="just"/>
            <a:r>
              <a:rPr lang="en-US" sz="2600" dirty="0"/>
              <a:t>In the era of fast-moving world, Movie theatres play an important role of providing relaxation to General people. Though online streaming services like Netflix, </a:t>
            </a:r>
            <a:r>
              <a:rPr lang="en-US" sz="2600" dirty="0" err="1"/>
              <a:t>Hotstar</a:t>
            </a:r>
            <a:r>
              <a:rPr lang="en-US" sz="2600" dirty="0"/>
              <a:t> and Amazon prime taken over a part of finances and profits in the entertainment Industry, movie theatres still be able to bring crowds who prefer experience compared to convenience. Movie theatres become one stop destination for entertainment, food and beverages. Increasing number of movies, along with increase in millennials who prefer theatres, demand for new movie theatres in the neighborhood which is accessible increased. </a:t>
            </a:r>
          </a:p>
          <a:p>
            <a:endParaRPr lang="en-US" dirty="0"/>
          </a:p>
        </p:txBody>
      </p:sp>
    </p:spTree>
    <p:extLst>
      <p:ext uri="{BB962C8B-B14F-4D97-AF65-F5344CB8AC3E}">
        <p14:creationId xmlns:p14="http://schemas.microsoft.com/office/powerpoint/2010/main" val="1125524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5A7F48-A2DE-4823-A06E-53DFDDF6EAA3}"/>
              </a:ext>
            </a:extLst>
          </p:cNvPr>
          <p:cNvSpPr/>
          <p:nvPr/>
        </p:nvSpPr>
        <p:spPr>
          <a:xfrm>
            <a:off x="526093" y="2413338"/>
            <a:ext cx="11386159" cy="2893100"/>
          </a:xfrm>
          <a:prstGeom prst="rect">
            <a:avLst/>
          </a:prstGeom>
        </p:spPr>
        <p:txBody>
          <a:bodyPr wrap="square">
            <a:spAutoFit/>
          </a:bodyPr>
          <a:lstStyle/>
          <a:p>
            <a:pPr algn="just"/>
            <a:r>
              <a:rPr lang="en-US" sz="2600" dirty="0"/>
              <a:t>Foreseeing increased demand of New Movie theatres, company XYZ Entertainment wants to expand by investing in construction of new theatres. As a pilot project XYZ Entertainment choose City of Tampa as a start point to identify possible places to construct theatre. XYZ Entertainment needs the theatres to be constructed in the neighborhoods which are away from existing theatres, so that they can avoid possible competition.</a:t>
            </a:r>
          </a:p>
        </p:txBody>
      </p:sp>
      <p:sp>
        <p:nvSpPr>
          <p:cNvPr id="3" name="Rectangle 2">
            <a:extLst>
              <a:ext uri="{FF2B5EF4-FFF2-40B4-BE49-F238E27FC236}">
                <a16:creationId xmlns:a16="http://schemas.microsoft.com/office/drawing/2014/main" id="{BA685C69-184D-4568-96A9-E6FA3E5F9FDC}"/>
              </a:ext>
            </a:extLst>
          </p:cNvPr>
          <p:cNvSpPr/>
          <p:nvPr/>
        </p:nvSpPr>
        <p:spPr>
          <a:xfrm>
            <a:off x="3194138" y="936009"/>
            <a:ext cx="5755620" cy="830997"/>
          </a:xfrm>
          <a:prstGeom prst="rect">
            <a:avLst/>
          </a:prstGeom>
        </p:spPr>
        <p:txBody>
          <a:bodyPr wrap="square">
            <a:spAutoFit/>
          </a:bodyPr>
          <a:lstStyle/>
          <a:p>
            <a:pPr algn="ctr"/>
            <a:r>
              <a:rPr lang="en-US" sz="4800" b="1" dirty="0">
                <a:solidFill>
                  <a:srgbClr val="FF0000"/>
                </a:solidFill>
              </a:rPr>
              <a:t>Business Problem</a:t>
            </a:r>
          </a:p>
        </p:txBody>
      </p:sp>
    </p:spTree>
    <p:extLst>
      <p:ext uri="{BB962C8B-B14F-4D97-AF65-F5344CB8AC3E}">
        <p14:creationId xmlns:p14="http://schemas.microsoft.com/office/powerpoint/2010/main" val="708375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2EDC3C-F268-4E00-A52A-CD5AFCBF55EA}"/>
              </a:ext>
            </a:extLst>
          </p:cNvPr>
          <p:cNvSpPr/>
          <p:nvPr/>
        </p:nvSpPr>
        <p:spPr>
          <a:xfrm>
            <a:off x="463463" y="1327759"/>
            <a:ext cx="11235847" cy="3724866"/>
          </a:xfrm>
          <a:prstGeom prst="rect">
            <a:avLst/>
          </a:prstGeom>
        </p:spPr>
        <p:txBody>
          <a:bodyPr wrap="square">
            <a:spAutoFit/>
          </a:bodyPr>
          <a:lstStyle/>
          <a:p>
            <a:pPr algn="ctr">
              <a:lnSpc>
                <a:spcPct val="107000"/>
              </a:lnSpc>
              <a:spcAft>
                <a:spcPts val="800"/>
              </a:spcAft>
            </a:pPr>
            <a:r>
              <a:rPr lang="en-US" sz="4800" b="1" dirty="0">
                <a:solidFill>
                  <a:srgbClr val="FF0000"/>
                </a:solidFill>
                <a:ea typeface="Calibri" panose="020F0502020204030204" pitchFamily="34" charset="0"/>
                <a:cs typeface="Times New Roman" panose="02020603050405020304" pitchFamily="18" charset="0"/>
              </a:rPr>
              <a:t>Approach</a:t>
            </a:r>
          </a:p>
          <a:p>
            <a:pPr algn="ctr">
              <a:lnSpc>
                <a:spcPct val="107000"/>
              </a:lnSpc>
              <a:spcAft>
                <a:spcPts val="800"/>
              </a:spcAft>
            </a:pPr>
            <a:endParaRPr lang="en-US" sz="4800" b="1" dirty="0">
              <a:solidFill>
                <a:srgbClr val="FF0000"/>
              </a:solidFill>
              <a:ea typeface="Calibri" panose="020F0502020204030204" pitchFamily="34" charset="0"/>
              <a:cs typeface="Times New Roman" panose="02020603050405020304" pitchFamily="18" charset="0"/>
            </a:endParaRPr>
          </a:p>
          <a:p>
            <a:r>
              <a:rPr lang="en-US" sz="3000" dirty="0">
                <a:ea typeface="Calibri" panose="020F0502020204030204" pitchFamily="34" charset="0"/>
              </a:rPr>
              <a:t>As company wants to identify the neighborhoods which doesn’t have and have existing theatres. Analytical team decided to use K means clustering to cluster the neighborhoods into three groups of having more, moderate and less concentrations</a:t>
            </a:r>
            <a:endParaRPr lang="en-US" sz="3000" dirty="0"/>
          </a:p>
        </p:txBody>
      </p:sp>
    </p:spTree>
    <p:extLst>
      <p:ext uri="{BB962C8B-B14F-4D97-AF65-F5344CB8AC3E}">
        <p14:creationId xmlns:p14="http://schemas.microsoft.com/office/powerpoint/2010/main" val="79045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FE343B-BEB1-4053-95A5-D37C83733EB8}"/>
              </a:ext>
            </a:extLst>
          </p:cNvPr>
          <p:cNvPicPr>
            <a:picLocks noChangeAspect="1"/>
          </p:cNvPicPr>
          <p:nvPr/>
        </p:nvPicPr>
        <p:blipFill>
          <a:blip r:embed="rId2"/>
          <a:stretch>
            <a:fillRect/>
          </a:stretch>
        </p:blipFill>
        <p:spPr>
          <a:xfrm>
            <a:off x="503281" y="2979438"/>
            <a:ext cx="6691103" cy="3670126"/>
          </a:xfrm>
          <a:prstGeom prst="rect">
            <a:avLst/>
          </a:prstGeom>
        </p:spPr>
      </p:pic>
      <p:pic>
        <p:nvPicPr>
          <p:cNvPr id="3" name="Picture 2">
            <a:extLst>
              <a:ext uri="{FF2B5EF4-FFF2-40B4-BE49-F238E27FC236}">
                <a16:creationId xmlns:a16="http://schemas.microsoft.com/office/drawing/2014/main" id="{EEE60C6E-FE18-4FAC-9B91-F7202A640B93}"/>
              </a:ext>
            </a:extLst>
          </p:cNvPr>
          <p:cNvPicPr>
            <a:picLocks noChangeAspect="1"/>
          </p:cNvPicPr>
          <p:nvPr/>
        </p:nvPicPr>
        <p:blipFill>
          <a:blip r:embed="rId3"/>
          <a:stretch>
            <a:fillRect/>
          </a:stretch>
        </p:blipFill>
        <p:spPr>
          <a:xfrm>
            <a:off x="8343168" y="3290501"/>
            <a:ext cx="3237261" cy="3048000"/>
          </a:xfrm>
          <a:prstGeom prst="rect">
            <a:avLst/>
          </a:prstGeom>
        </p:spPr>
      </p:pic>
      <p:sp>
        <p:nvSpPr>
          <p:cNvPr id="4" name="Rectangle 3">
            <a:extLst>
              <a:ext uri="{FF2B5EF4-FFF2-40B4-BE49-F238E27FC236}">
                <a16:creationId xmlns:a16="http://schemas.microsoft.com/office/drawing/2014/main" id="{F0789FC0-A3D7-4577-A56C-82A7A424B8B8}"/>
              </a:ext>
            </a:extLst>
          </p:cNvPr>
          <p:cNvSpPr/>
          <p:nvPr/>
        </p:nvSpPr>
        <p:spPr>
          <a:xfrm>
            <a:off x="2044056" y="648336"/>
            <a:ext cx="7527702" cy="644728"/>
          </a:xfrm>
          <a:prstGeom prst="rect">
            <a:avLst/>
          </a:prstGeom>
        </p:spPr>
        <p:txBody>
          <a:bodyPr wrap="none">
            <a:spAutoFit/>
          </a:bodyPr>
          <a:lstStyle/>
          <a:p>
            <a:pPr algn="just">
              <a:lnSpc>
                <a:spcPct val="107000"/>
              </a:lnSpc>
              <a:spcAft>
                <a:spcPts val="800"/>
              </a:spcAft>
            </a:pPr>
            <a:r>
              <a:rPr lang="en-US" sz="3600" b="1" dirty="0">
                <a:solidFill>
                  <a:srgbClr val="FF0000"/>
                </a:solidFill>
                <a:ea typeface="Calibri" panose="020F0502020204030204" pitchFamily="34" charset="0"/>
                <a:cs typeface="Times New Roman" panose="02020603050405020304" pitchFamily="18" charset="0"/>
              </a:rPr>
              <a:t>Data Collection by Web scraping</a:t>
            </a:r>
            <a:endParaRPr lang="en-US" sz="3600" dirty="0">
              <a:solidFill>
                <a:srgbClr val="FF0000"/>
              </a:solidFill>
              <a:effectLst/>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34D1EE08-20F1-42CF-9566-B7E3C1AEA282}"/>
              </a:ext>
            </a:extLst>
          </p:cNvPr>
          <p:cNvSpPr/>
          <p:nvPr/>
        </p:nvSpPr>
        <p:spPr>
          <a:xfrm>
            <a:off x="458186" y="1380555"/>
            <a:ext cx="10642114" cy="1477328"/>
          </a:xfrm>
          <a:prstGeom prst="rect">
            <a:avLst/>
          </a:prstGeom>
        </p:spPr>
        <p:txBody>
          <a:bodyPr wrap="square">
            <a:spAutoFit/>
          </a:bodyPr>
          <a:lstStyle/>
          <a:p>
            <a:pPr marL="457200" indent="-457200">
              <a:buFont typeface="Arial" panose="020B0604020202020204" pitchFamily="34" charset="0"/>
              <a:buChar char="•"/>
            </a:pPr>
            <a:r>
              <a:rPr lang="en-US" sz="2400" dirty="0"/>
              <a:t>Data collection from the below website and </a:t>
            </a:r>
            <a:r>
              <a:rPr lang="en-US" sz="2400" dirty="0" err="1"/>
              <a:t>webscraping</a:t>
            </a:r>
            <a:r>
              <a:rPr lang="en-US" sz="2400" dirty="0"/>
              <a:t> using </a:t>
            </a:r>
            <a:r>
              <a:rPr lang="en-US" sz="2400" dirty="0" err="1"/>
              <a:t>BeautifulSoup</a:t>
            </a:r>
            <a:r>
              <a:rPr lang="en-US" sz="2400" dirty="0"/>
              <a:t> and converting into Pandas </a:t>
            </a:r>
            <a:r>
              <a:rPr lang="en-US" sz="2400" dirty="0" err="1"/>
              <a:t>Dataframe</a:t>
            </a:r>
            <a:r>
              <a:rPr lang="en-US" sz="2400" dirty="0"/>
              <a:t>.</a:t>
            </a:r>
          </a:p>
          <a:p>
            <a:endParaRPr lang="en-US" dirty="0"/>
          </a:p>
          <a:p>
            <a:r>
              <a:rPr lang="en-US" sz="2400" dirty="0"/>
              <a:t>https://en.wikipedia.org/wiki/Neighborhoods_in_Tampa,_Florida</a:t>
            </a:r>
          </a:p>
        </p:txBody>
      </p:sp>
    </p:spTree>
    <p:extLst>
      <p:ext uri="{BB962C8B-B14F-4D97-AF65-F5344CB8AC3E}">
        <p14:creationId xmlns:p14="http://schemas.microsoft.com/office/powerpoint/2010/main" val="3657034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8556123-56B2-4B22-984D-5F126D9C7CA0}"/>
              </a:ext>
            </a:extLst>
          </p:cNvPr>
          <p:cNvPicPr>
            <a:picLocks noChangeAspect="1"/>
          </p:cNvPicPr>
          <p:nvPr/>
        </p:nvPicPr>
        <p:blipFill>
          <a:blip r:embed="rId2"/>
          <a:stretch>
            <a:fillRect/>
          </a:stretch>
        </p:blipFill>
        <p:spPr>
          <a:xfrm>
            <a:off x="1935369" y="1615858"/>
            <a:ext cx="8321262" cy="4624453"/>
          </a:xfrm>
          <a:prstGeom prst="rect">
            <a:avLst/>
          </a:prstGeom>
        </p:spPr>
      </p:pic>
      <p:sp>
        <p:nvSpPr>
          <p:cNvPr id="3" name="Rectangle 2">
            <a:extLst>
              <a:ext uri="{FF2B5EF4-FFF2-40B4-BE49-F238E27FC236}">
                <a16:creationId xmlns:a16="http://schemas.microsoft.com/office/drawing/2014/main" id="{EDCCC96E-76D1-4CDF-BFE9-264A9D79370B}"/>
              </a:ext>
            </a:extLst>
          </p:cNvPr>
          <p:cNvSpPr/>
          <p:nvPr/>
        </p:nvSpPr>
        <p:spPr>
          <a:xfrm>
            <a:off x="1935369" y="617689"/>
            <a:ext cx="8141919" cy="460639"/>
          </a:xfrm>
          <a:prstGeom prst="rect">
            <a:avLst/>
          </a:prstGeom>
        </p:spPr>
        <p:txBody>
          <a:bodyPr wrap="square">
            <a:spAutoFit/>
          </a:bodyPr>
          <a:lstStyle/>
          <a:p>
            <a:pPr algn="ctr">
              <a:lnSpc>
                <a:spcPct val="107000"/>
              </a:lnSpc>
              <a:spcAft>
                <a:spcPts val="800"/>
              </a:spcAft>
            </a:pPr>
            <a:r>
              <a:rPr lang="en-US" sz="2400" b="1" dirty="0">
                <a:solidFill>
                  <a:srgbClr val="FF0000"/>
                </a:solidFill>
                <a:ea typeface="Calibri" panose="020F0502020204030204" pitchFamily="34" charset="0"/>
                <a:cs typeface="Times New Roman" panose="02020603050405020304" pitchFamily="18" charset="0"/>
              </a:rPr>
              <a:t>Data Frame of Neighborhoods in Tampa, Florida</a:t>
            </a:r>
          </a:p>
        </p:txBody>
      </p:sp>
    </p:spTree>
    <p:extLst>
      <p:ext uri="{BB962C8B-B14F-4D97-AF65-F5344CB8AC3E}">
        <p14:creationId xmlns:p14="http://schemas.microsoft.com/office/powerpoint/2010/main" val="2902321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375EFF-6E81-4DF9-B7CD-C5E3D3D5F809}"/>
              </a:ext>
            </a:extLst>
          </p:cNvPr>
          <p:cNvPicPr/>
          <p:nvPr/>
        </p:nvPicPr>
        <p:blipFill>
          <a:blip r:embed="rId2"/>
          <a:stretch>
            <a:fillRect/>
          </a:stretch>
        </p:blipFill>
        <p:spPr>
          <a:xfrm>
            <a:off x="1912307" y="1252604"/>
            <a:ext cx="8521874" cy="5173134"/>
          </a:xfrm>
          <a:prstGeom prst="rect">
            <a:avLst/>
          </a:prstGeom>
        </p:spPr>
      </p:pic>
      <p:sp>
        <p:nvSpPr>
          <p:cNvPr id="3" name="Rectangle 2">
            <a:extLst>
              <a:ext uri="{FF2B5EF4-FFF2-40B4-BE49-F238E27FC236}">
                <a16:creationId xmlns:a16="http://schemas.microsoft.com/office/drawing/2014/main" id="{992006C0-1EA1-4DD1-B75C-CA3D1B50A973}"/>
              </a:ext>
            </a:extLst>
          </p:cNvPr>
          <p:cNvSpPr/>
          <p:nvPr/>
        </p:nvSpPr>
        <p:spPr>
          <a:xfrm>
            <a:off x="137786" y="432263"/>
            <a:ext cx="12238679" cy="522002"/>
          </a:xfrm>
          <a:prstGeom prst="rect">
            <a:avLst/>
          </a:prstGeom>
        </p:spPr>
        <p:txBody>
          <a:bodyPr wrap="square">
            <a:spAutoFit/>
          </a:bodyPr>
          <a:lstStyle/>
          <a:p>
            <a:pPr algn="just">
              <a:lnSpc>
                <a:spcPct val="107000"/>
              </a:lnSpc>
              <a:spcAft>
                <a:spcPts val="800"/>
              </a:spcAft>
            </a:pPr>
            <a:r>
              <a:rPr lang="en-US" sz="2800" b="1" dirty="0">
                <a:solidFill>
                  <a:srgbClr val="FF0000"/>
                </a:solidFill>
                <a:ea typeface="Calibri" panose="020F0502020204030204" pitchFamily="34" charset="0"/>
                <a:cs typeface="Times New Roman" panose="02020603050405020304" pitchFamily="18" charset="0"/>
              </a:rPr>
              <a:t>Data Visualization of the neighborhoods in Tampa map using Folium</a:t>
            </a:r>
            <a:endParaRPr lang="en-US" sz="2800" b="1" dirty="0">
              <a:solidFill>
                <a:srgbClr val="FF0000"/>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249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82578A-E1AD-4D33-BD51-4792804880C1}"/>
              </a:ext>
            </a:extLst>
          </p:cNvPr>
          <p:cNvPicPr>
            <a:picLocks noChangeAspect="1"/>
          </p:cNvPicPr>
          <p:nvPr/>
        </p:nvPicPr>
        <p:blipFill>
          <a:blip r:embed="rId2"/>
          <a:stretch>
            <a:fillRect/>
          </a:stretch>
        </p:blipFill>
        <p:spPr>
          <a:xfrm>
            <a:off x="789140" y="1142383"/>
            <a:ext cx="10659649" cy="5374899"/>
          </a:xfrm>
          <a:prstGeom prst="rect">
            <a:avLst/>
          </a:prstGeom>
        </p:spPr>
      </p:pic>
      <p:sp>
        <p:nvSpPr>
          <p:cNvPr id="3" name="Rectangle 2">
            <a:extLst>
              <a:ext uri="{FF2B5EF4-FFF2-40B4-BE49-F238E27FC236}">
                <a16:creationId xmlns:a16="http://schemas.microsoft.com/office/drawing/2014/main" id="{19BD1712-5BBB-4255-B71E-4575AAA70432}"/>
              </a:ext>
            </a:extLst>
          </p:cNvPr>
          <p:cNvSpPr/>
          <p:nvPr/>
        </p:nvSpPr>
        <p:spPr>
          <a:xfrm>
            <a:off x="313151" y="340718"/>
            <a:ext cx="11311002" cy="522002"/>
          </a:xfrm>
          <a:prstGeom prst="rect">
            <a:avLst/>
          </a:prstGeom>
        </p:spPr>
        <p:txBody>
          <a:bodyPr wrap="square">
            <a:spAutoFit/>
          </a:bodyPr>
          <a:lstStyle/>
          <a:p>
            <a:pPr algn="ctr">
              <a:lnSpc>
                <a:spcPct val="107000"/>
              </a:lnSpc>
              <a:spcAft>
                <a:spcPts val="800"/>
              </a:spcAft>
            </a:pPr>
            <a:r>
              <a:rPr lang="en-US" sz="2800" b="1" dirty="0">
                <a:solidFill>
                  <a:srgbClr val="FF0000"/>
                </a:solidFill>
                <a:ea typeface="Calibri" panose="020F0502020204030204" pitchFamily="34" charset="0"/>
                <a:cs typeface="Times New Roman" panose="02020603050405020304" pitchFamily="18" charset="0"/>
              </a:rPr>
              <a:t>Four Square Data of theaters in the neighborhoods in Tampa </a:t>
            </a:r>
          </a:p>
        </p:txBody>
      </p:sp>
    </p:spTree>
    <p:extLst>
      <p:ext uri="{BB962C8B-B14F-4D97-AF65-F5344CB8AC3E}">
        <p14:creationId xmlns:p14="http://schemas.microsoft.com/office/powerpoint/2010/main" val="22640218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159</TotalTime>
  <Words>360</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Bookman Old Style</vt:lpstr>
      <vt:lpstr>Rockwell</vt:lpstr>
      <vt:lpstr>Damask</vt:lpstr>
      <vt:lpstr>Course Era Capstone IBM Professional DATA SCIENCE Capstone Jan 202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Era Capstone IBM Professional DATA SCIENCE Capstone Jan 202</dc:title>
  <dc:creator>Argula, Sai Suraj</dc:creator>
  <cp:lastModifiedBy>Argula, Sai Suraj</cp:lastModifiedBy>
  <cp:revision>13</cp:revision>
  <dcterms:created xsi:type="dcterms:W3CDTF">2020-01-15T16:08:58Z</dcterms:created>
  <dcterms:modified xsi:type="dcterms:W3CDTF">2020-01-15T18:48:24Z</dcterms:modified>
</cp:coreProperties>
</file>