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05"/>
  </p:notesMasterIdLst>
  <p:handoutMasterIdLst>
    <p:handoutMasterId r:id="rId106"/>
  </p:handoutMasterIdLst>
  <p:sldIdLst>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4" r:id="rId88"/>
    <p:sldId id="363" r:id="rId89"/>
    <p:sldId id="365" r:id="rId90"/>
    <p:sldId id="366" r:id="rId91"/>
    <p:sldId id="367" r:id="rId92"/>
    <p:sldId id="368" r:id="rId93"/>
    <p:sldId id="370" r:id="rId94"/>
    <p:sldId id="371" r:id="rId95"/>
    <p:sldId id="372" r:id="rId96"/>
    <p:sldId id="373" r:id="rId97"/>
    <p:sldId id="374" r:id="rId98"/>
    <p:sldId id="375" r:id="rId99"/>
    <p:sldId id="376" r:id="rId100"/>
    <p:sldId id="377" r:id="rId101"/>
    <p:sldId id="378" r:id="rId102"/>
    <p:sldId id="379" r:id="rId103"/>
    <p:sldId id="380" r:id="rId10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2" id="{5578A45D-3F27-472A-BAB8-49D5A65B4D62}">
          <p14:sldIdLst>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4"/>
            <p14:sldId id="363"/>
            <p14:sldId id="365"/>
            <p14:sldId id="366"/>
            <p14:sldId id="367"/>
            <p14:sldId id="368"/>
            <p14:sldId id="370"/>
            <p14:sldId id="371"/>
            <p14:sldId id="372"/>
            <p14:sldId id="373"/>
            <p14:sldId id="374"/>
            <p14:sldId id="375"/>
            <p14:sldId id="376"/>
            <p14:sldId id="377"/>
            <p14:sldId id="378"/>
            <p14:sldId id="379"/>
            <p14:sldId id="380"/>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099" autoAdjust="0"/>
    <p:restoredTop sz="95274" autoAdjust="0"/>
  </p:normalViewPr>
  <p:slideViewPr>
    <p:cSldViewPr snapToGrid="0">
      <p:cViewPr varScale="1">
        <p:scale>
          <a:sx n="74" d="100"/>
          <a:sy n="74" d="100"/>
        </p:scale>
        <p:origin x="72" y="514"/>
      </p:cViewPr>
      <p:guideLst>
        <p:guide pos="3839"/>
        <p:guide orient="horz" pos="2160"/>
      </p:guideLst>
    </p:cSldViewPr>
  </p:slideViewPr>
  <p:outlineViewPr>
    <p:cViewPr>
      <p:scale>
        <a:sx n="33" d="100"/>
        <a:sy n="33" d="100"/>
      </p:scale>
      <p:origin x="0" y="26508"/>
    </p:cViewPr>
  </p:outlineViewPr>
  <p:notesTextViewPr>
    <p:cViewPr>
      <p:scale>
        <a:sx n="1" d="1"/>
        <a:sy n="1" d="1"/>
      </p:scale>
      <p:origin x="0" y="0"/>
    </p:cViewPr>
  </p:notesTextViewPr>
  <p:notesViewPr>
    <p:cSldViewPr snapToGrid="0" showGuides="1">
      <p:cViewPr varScale="1">
        <p:scale>
          <a:sx n="63" d="100"/>
          <a:sy n="63" d="100"/>
        </p:scale>
        <p:origin x="1986"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10/12/2014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10/12/2014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128" name="Rectangle 127"/>
          <p:cNvSpPr/>
          <p:nvPr userDrawn="1"/>
        </p:nvSpPr>
        <p:spPr>
          <a:xfrm>
            <a:off x="74611" y="6200060"/>
            <a:ext cx="12114213" cy="646331"/>
          </a:xfrm>
          <a:prstGeom prst="rect">
            <a:avLst/>
          </a:prstGeom>
        </p:spPr>
        <p:txBody>
          <a:bodyPr wrap="square">
            <a:spAutoFit/>
          </a:bodyPr>
          <a:lstStyle/>
          <a:p>
            <a:r>
              <a:rPr lang="en-US" dirty="0"/>
              <a:t>Material in this presentation comes from Gaylord, Jason N.; Wenz, Christian; Rastogi, Pranav; Miranda, Todd; Hanselman, Scott (2013-04-26). Professional ASP.NET 4.5 in C# and VB</a:t>
            </a: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10/12/2014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10/12/2014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10/12/2014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10/12/2014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10/12/2014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10/12/2014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10/12/2014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10/12/2014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10/12/2014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10/12/2014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10/12/2014</a:t>
            </a:fld>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sp.net/whitepapers/aspnet4/breaking-changes#0.1__Toc25677015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4.5 Chapter 19</a:t>
            </a:r>
            <a:br>
              <a:rPr lang="en-US" dirty="0" smtClean="0"/>
            </a:br>
            <a:r>
              <a:rPr lang="en-US" dirty="0"/>
              <a:t>Membership and Role Management  </a:t>
            </a:r>
          </a:p>
        </p:txBody>
      </p:sp>
      <p:sp>
        <p:nvSpPr>
          <p:cNvPr id="3" name="Subtitle 2"/>
          <p:cNvSpPr>
            <a:spLocks noGrp="1"/>
          </p:cNvSpPr>
          <p:nvPr>
            <p:ph type="subTitle" idx="1"/>
          </p:nvPr>
        </p:nvSpPr>
        <p:spPr>
          <a:xfrm>
            <a:off x="1522412" y="5105400"/>
            <a:ext cx="9143999" cy="1066800"/>
          </a:xfrm>
        </p:spPr>
        <p:txBody>
          <a:bodyPr>
            <a:normAutofit/>
          </a:bodyPr>
          <a:lstStyle/>
          <a:p>
            <a:r>
              <a:rPr lang="en-US" dirty="0" smtClean="0"/>
              <a:t>Instructor: Robert Garner</a:t>
            </a:r>
          </a:p>
        </p:txBody>
      </p:sp>
    </p:spTree>
    <p:extLst>
      <p:ext uri="{BB962C8B-B14F-4D97-AF65-F5344CB8AC3E}">
        <p14:creationId xmlns:p14="http://schemas.microsoft.com/office/powerpoint/2010/main" val="389388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Website for Membership  </a:t>
            </a:r>
          </a:p>
        </p:txBody>
      </p:sp>
      <p:sp>
        <p:nvSpPr>
          <p:cNvPr id="3" name="Content Placeholder 2"/>
          <p:cNvSpPr>
            <a:spLocks noGrp="1"/>
          </p:cNvSpPr>
          <p:nvPr>
            <p:ph idx="1"/>
          </p:nvPr>
        </p:nvSpPr>
        <p:spPr/>
        <p:txBody>
          <a:bodyPr>
            <a:normAutofit/>
          </a:bodyPr>
          <a:lstStyle/>
          <a:p>
            <a:r>
              <a:rPr lang="en-US" dirty="0"/>
              <a:t>From an API point of view, the kind of provider used will not matter in this chapter.</a:t>
            </a:r>
          </a:p>
          <a:p>
            <a:r>
              <a:rPr lang="en-US" dirty="0"/>
              <a:t>For the initial demonstrations, the examples in this chapter work with forms- based authentication.</a:t>
            </a:r>
          </a:p>
          <a:p>
            <a:r>
              <a:rPr lang="en-US" dirty="0"/>
              <a:t>You can assume for these examples that the application is on the public Internet and, therefore, is open to  the public for registration and viewing.</a:t>
            </a:r>
          </a:p>
          <a:p>
            <a:r>
              <a:rPr lang="en-US" dirty="0"/>
              <a:t>If it were an intranet-based application (meaning that all the users are on a private network), you could use Windows Integrated Authentication for authenticating users.</a:t>
            </a:r>
          </a:p>
          <a:p>
            <a:endParaRPr lang="en-US" dirty="0"/>
          </a:p>
          <a:p>
            <a:endParaRPr lang="en-US" dirty="0"/>
          </a:p>
        </p:txBody>
      </p:sp>
    </p:spTree>
    <p:extLst>
      <p:ext uri="{BB962C8B-B14F-4D97-AF65-F5344CB8AC3E}">
        <p14:creationId xmlns:p14="http://schemas.microsoft.com/office/powerpoint/2010/main" val="246628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Roles</a:t>
            </a:r>
            <a:endParaRPr lang="en-US" dirty="0"/>
          </a:p>
        </p:txBody>
      </p:sp>
      <p:sp>
        <p:nvSpPr>
          <p:cNvPr id="3" name="Content Placeholder 2"/>
          <p:cNvSpPr>
            <a:spLocks noGrp="1"/>
          </p:cNvSpPr>
          <p:nvPr>
            <p:ph idx="1"/>
          </p:nvPr>
        </p:nvSpPr>
        <p:spPr/>
        <p:txBody>
          <a:bodyPr/>
          <a:lstStyle/>
          <a:p>
            <a:r>
              <a:rPr lang="en-US" dirty="0" err="1" smtClean="0"/>
              <a:t>Deletecookie</a:t>
            </a:r>
            <a:r>
              <a:rPr lang="en-US" dirty="0" smtClean="0"/>
              <a:t> </a:t>
            </a:r>
            <a:r>
              <a:rPr lang="en-US" dirty="0"/>
              <a:t>() does exactly what you would think — it deletes from the client machine any cookie that is used to deﬁne the user’s roles.</a:t>
            </a:r>
          </a:p>
          <a:p>
            <a:r>
              <a:rPr lang="en-US" dirty="0"/>
              <a:t>If the end user is re—logging in to the site, no problem should arise with </a:t>
            </a:r>
            <a:r>
              <a:rPr lang="en-US" dirty="0" smtClean="0"/>
              <a:t>re—authenticating </a:t>
            </a:r>
            <a:r>
              <a:rPr lang="en-US" dirty="0"/>
              <a:t>his exact roles within the application.</a:t>
            </a:r>
          </a:p>
          <a:p>
            <a:r>
              <a:rPr lang="en-US" dirty="0"/>
              <a:t>There is no need to rely on the contents of the cookie.</a:t>
            </a:r>
          </a:p>
          <a:p>
            <a:r>
              <a:rPr lang="en-US" dirty="0"/>
              <a:t>This step provides a little more protection for your site.</a:t>
            </a:r>
          </a:p>
          <a:p>
            <a:endParaRPr lang="en-US" dirty="0"/>
          </a:p>
        </p:txBody>
      </p:sp>
    </p:spTree>
    <p:extLst>
      <p:ext uri="{BB962C8B-B14F-4D97-AF65-F5344CB8AC3E}">
        <p14:creationId xmlns:p14="http://schemas.microsoft.com/office/powerpoint/2010/main" val="53627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WEB SITE ADMINISTRATION TOOL </a:t>
            </a:r>
          </a:p>
        </p:txBody>
      </p:sp>
      <p:sp>
        <p:nvSpPr>
          <p:cNvPr id="3" name="Content Placeholder 2"/>
          <p:cNvSpPr>
            <a:spLocks noGrp="1"/>
          </p:cNvSpPr>
          <p:nvPr>
            <p:ph idx="1"/>
          </p:nvPr>
        </p:nvSpPr>
        <p:spPr/>
        <p:txBody>
          <a:bodyPr/>
          <a:lstStyle/>
          <a:p>
            <a:r>
              <a:rPr lang="en-US" dirty="0" smtClean="0"/>
              <a:t>You </a:t>
            </a:r>
            <a:r>
              <a:rPr lang="en-US" dirty="0"/>
              <a:t>can also perform many of the actions shown in this chapter through the Web Site Administration Tool shown in </a:t>
            </a:r>
            <a:r>
              <a:rPr lang="en-US" dirty="0" smtClean="0"/>
              <a:t>Figure </a:t>
            </a:r>
            <a:r>
              <a:rPr lang="en-US" dirty="0"/>
              <a:t>19-25.</a:t>
            </a:r>
          </a:p>
          <a:p>
            <a:r>
              <a:rPr lang="en-US" dirty="0"/>
              <a:t>You can get at the ASP.NET Web Site Administration Tool by selecting Website =&gt; ASP.NET Conﬁguration from the Visual Studio 2012 menu.</a:t>
            </a:r>
          </a:p>
        </p:txBody>
      </p:sp>
    </p:spTree>
    <p:extLst>
      <p:ext uri="{BB962C8B-B14F-4D97-AF65-F5344CB8AC3E}">
        <p14:creationId xmlns:p14="http://schemas.microsoft.com/office/powerpoint/2010/main" val="38075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19-25</a:t>
            </a:r>
          </a:p>
        </p:txBody>
      </p:sp>
      <p:pic>
        <p:nvPicPr>
          <p:cNvPr id="4" name="Picture 3"/>
          <p:cNvPicPr/>
          <p:nvPr/>
        </p:nvPicPr>
        <p:blipFill>
          <a:blip r:embed="rId2"/>
          <a:stretch>
            <a:fillRect/>
          </a:stretch>
        </p:blipFill>
        <p:spPr>
          <a:xfrm>
            <a:off x="3122612" y="1707392"/>
            <a:ext cx="5943600" cy="4081145"/>
          </a:xfrm>
          <a:prstGeom prst="rect">
            <a:avLst/>
          </a:prstGeom>
        </p:spPr>
      </p:pic>
      <p:sp>
        <p:nvSpPr>
          <p:cNvPr id="5" name="TextBox 4"/>
          <p:cNvSpPr txBox="1"/>
          <p:nvPr/>
        </p:nvSpPr>
        <p:spPr>
          <a:xfrm>
            <a:off x="4779896" y="6108693"/>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0008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19-1  Server Controls  </a:t>
            </a:r>
            <a:r>
              <a:rPr lang="en-US" dirty="0" smtClean="0"/>
              <a:t>Membership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569" y="1614485"/>
            <a:ext cx="6943134" cy="449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9675703" y="2147777"/>
            <a:ext cx="2371060" cy="1359786"/>
          </a:xfrm>
          <a:prstGeom prst="wedgeRectCallout">
            <a:avLst>
              <a:gd name="adj1" fmla="val -72403"/>
              <a:gd name="adj2" fmla="val 32339"/>
            </a:avLst>
          </a:prstGeom>
          <a:ln/>
        </p:spPr>
        <p:style>
          <a:lnRef idx="3">
            <a:schemeClr val="lt1"/>
          </a:lnRef>
          <a:fillRef idx="1">
            <a:schemeClr val="dk1"/>
          </a:fillRef>
          <a:effectRef idx="1">
            <a:schemeClr val="dk1"/>
          </a:effectRef>
          <a:fontRef idx="minor">
            <a:schemeClr val="lt1"/>
          </a:fontRef>
        </p:style>
        <p:txBody>
          <a:bodyPr rtlCol="0" anchor="ctr"/>
          <a:lstStyle/>
          <a:p>
            <a:r>
              <a:rPr lang="en-US" sz="1600" dirty="0"/>
              <a:t>M</a:t>
            </a:r>
            <a:r>
              <a:rPr lang="en-US" sz="1600" dirty="0" smtClean="0"/>
              <a:t>embership </a:t>
            </a:r>
            <a:r>
              <a:rPr lang="en-US" sz="1600" dirty="0"/>
              <a:t>providers can access a wide variety of underlying data stores.</a:t>
            </a:r>
          </a:p>
        </p:txBody>
      </p:sp>
      <p:sp>
        <p:nvSpPr>
          <p:cNvPr id="7" name="Rectangular Callout 6"/>
          <p:cNvSpPr/>
          <p:nvPr/>
        </p:nvSpPr>
        <p:spPr>
          <a:xfrm>
            <a:off x="141767" y="4860862"/>
            <a:ext cx="2371060" cy="1244852"/>
          </a:xfrm>
          <a:prstGeom prst="wedgeRectCallout">
            <a:avLst>
              <a:gd name="adj1" fmla="val 92171"/>
              <a:gd name="adj2" fmla="val -3402"/>
            </a:avLst>
          </a:prstGeom>
          <a:ln/>
        </p:spPr>
        <p:style>
          <a:lnRef idx="3">
            <a:schemeClr val="lt1"/>
          </a:lnRef>
          <a:fillRef idx="1">
            <a:schemeClr val="dk1"/>
          </a:fillRef>
          <a:effectRef idx="1">
            <a:schemeClr val="dk1"/>
          </a:effectRef>
          <a:fontRef idx="minor">
            <a:schemeClr val="lt1"/>
          </a:fontRef>
        </p:style>
        <p:txBody>
          <a:bodyPr rtlCol="0" anchor="ctr"/>
          <a:lstStyle/>
          <a:p>
            <a:r>
              <a:rPr lang="en-US" sz="1600" dirty="0"/>
              <a:t>In this diagram, you can see the built-in Microsoft SQL Server data store.</a:t>
            </a:r>
          </a:p>
        </p:txBody>
      </p:sp>
      <p:sp>
        <p:nvSpPr>
          <p:cNvPr id="8" name="Rectangular Callout 7"/>
          <p:cNvSpPr/>
          <p:nvPr/>
        </p:nvSpPr>
        <p:spPr>
          <a:xfrm>
            <a:off x="9675703" y="3868976"/>
            <a:ext cx="2371060" cy="1614312"/>
          </a:xfrm>
          <a:prstGeom prst="wedgeRectCallout">
            <a:avLst>
              <a:gd name="adj1" fmla="val -77785"/>
              <a:gd name="adj2" fmla="val -40430"/>
            </a:avLst>
          </a:prstGeom>
          <a:ln/>
        </p:spPr>
        <p:style>
          <a:lnRef idx="3">
            <a:schemeClr val="lt1"/>
          </a:lnRef>
          <a:fillRef idx="1">
            <a:schemeClr val="dk1"/>
          </a:fillRef>
          <a:effectRef idx="1">
            <a:schemeClr val="dk1"/>
          </a:effectRef>
          <a:fontRef idx="minor">
            <a:schemeClr val="lt1"/>
          </a:fontRef>
        </p:style>
        <p:txBody>
          <a:bodyPr rtlCol="0" anchor="ctr"/>
          <a:lstStyle/>
          <a:p>
            <a:r>
              <a:rPr lang="en-US" sz="1600" dirty="0"/>
              <a:t>You can also build your own membership providers to get at any other custom data stores that work with user credentials.</a:t>
            </a:r>
          </a:p>
        </p:txBody>
      </p:sp>
      <p:sp>
        <p:nvSpPr>
          <p:cNvPr id="9" name="Rectangular Callout 8"/>
          <p:cNvSpPr/>
          <p:nvPr/>
        </p:nvSpPr>
        <p:spPr>
          <a:xfrm>
            <a:off x="141767" y="1732287"/>
            <a:ext cx="2371060" cy="2456941"/>
          </a:xfrm>
          <a:prstGeom prst="wedgeRectCallout">
            <a:avLst>
              <a:gd name="adj1" fmla="val 60781"/>
              <a:gd name="adj2" fmla="val -29686"/>
            </a:avLst>
          </a:prstGeom>
          <a:ln/>
        </p:spPr>
        <p:style>
          <a:lnRef idx="3">
            <a:schemeClr val="lt1"/>
          </a:lnRef>
          <a:fillRef idx="1">
            <a:schemeClr val="dk1"/>
          </a:fillRef>
          <a:effectRef idx="1">
            <a:schemeClr val="dk1"/>
          </a:effectRef>
          <a:fontRef idx="minor">
            <a:schemeClr val="lt1"/>
          </a:fontRef>
        </p:style>
        <p:txBody>
          <a:bodyPr rtlCol="0" anchor="ctr"/>
          <a:lstStyle/>
          <a:p>
            <a:r>
              <a:rPr lang="en-US" sz="1600" dirty="0" smtClean="0"/>
              <a:t>Security—focused </a:t>
            </a:r>
            <a:r>
              <a:rPr lang="en-US" sz="1600" dirty="0"/>
              <a:t>server controls that utilize the access granted by the underlying membership providers to work with the users in the authentication process.</a:t>
            </a:r>
          </a:p>
        </p:txBody>
      </p:sp>
    </p:spTree>
    <p:extLst>
      <p:ext uri="{BB962C8B-B14F-4D97-AF65-F5344CB8AC3E}">
        <p14:creationId xmlns:p14="http://schemas.microsoft.com/office/powerpoint/2010/main" val="252986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SYSTEM .WEB.SECURITY TO SYSTEM.WEB.APPLICATION </a:t>
            </a:r>
            <a:r>
              <a:rPr lang="en-US" dirty="0" smtClean="0"/>
              <a:t>SERVICES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you are migrating from a previous version of ASP.NET, you might notice that some ASP.NET membership types have been moved from system.Web.dll to System.Web.ApplicationServices.dll.</a:t>
            </a:r>
          </a:p>
          <a:p>
            <a:r>
              <a:rPr lang="en-US" dirty="0"/>
              <a:t>In the website model you are using, you will not notice this change because the new DLL is automatically used by ASP.NET during compilation.</a:t>
            </a:r>
          </a:p>
          <a:p>
            <a:r>
              <a:rPr lang="en-US" dirty="0"/>
              <a:t>You just need to make sure that ASP.NET 4.5 is used for compilation.</a:t>
            </a:r>
          </a:p>
          <a:p>
            <a:r>
              <a:rPr lang="en-US" dirty="0"/>
              <a:t>For older web application projects you are migrating to ASP.NET 4.5, you need to add a reference to System.Web.ApplicationServices.dll to your project.</a:t>
            </a:r>
          </a:p>
          <a:p>
            <a:r>
              <a:rPr lang="en-US" dirty="0"/>
              <a:t>The “</a:t>
            </a:r>
            <a:r>
              <a:rPr lang="en-US" dirty="0">
                <a:hlinkClick r:id="rId2"/>
              </a:rPr>
              <a:t>breaking changes</a:t>
            </a:r>
            <a:r>
              <a:rPr lang="en-US" dirty="0"/>
              <a:t>” whitepaper </a:t>
            </a:r>
            <a:r>
              <a:rPr lang="en-US" dirty="0" smtClean="0"/>
              <a:t>has </a:t>
            </a:r>
            <a:r>
              <a:rPr lang="en-US" dirty="0"/>
              <a:t>a complete list of types that have been moved</a:t>
            </a:r>
            <a:r>
              <a:rPr lang="en-US" dirty="0" smtClean="0"/>
              <a:t>. </a:t>
            </a:r>
          </a:p>
        </p:txBody>
      </p:sp>
    </p:spTree>
    <p:extLst>
      <p:ext uri="{BB962C8B-B14F-4D97-AF65-F5344CB8AC3E}">
        <p14:creationId xmlns:p14="http://schemas.microsoft.com/office/powerpoint/2010/main" val="201505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an &lt;authentication&gt; Element to the web.conﬁg File </a:t>
            </a:r>
          </a:p>
        </p:txBody>
      </p:sp>
      <p:sp>
        <p:nvSpPr>
          <p:cNvPr id="3" name="Content Placeholder 2"/>
          <p:cNvSpPr>
            <a:spLocks noGrp="1"/>
          </p:cNvSpPr>
          <p:nvPr>
            <p:ph idx="1"/>
          </p:nvPr>
        </p:nvSpPr>
        <p:spPr/>
        <p:txBody>
          <a:bodyPr/>
          <a:lstStyle/>
          <a:p>
            <a:r>
              <a:rPr lang="en-US" dirty="0"/>
              <a:t>To have the forms authentication element in your web application work with the membership service, the ﬁrst step is to turn on forms authentication within the web.config ﬁle.</a:t>
            </a:r>
          </a:p>
          <a:p>
            <a:endParaRPr lang="en-US" dirty="0"/>
          </a:p>
        </p:txBody>
      </p:sp>
      <p:sp>
        <p:nvSpPr>
          <p:cNvPr id="5" name="TextBox 3"/>
          <p:cNvSpPr txBox="1"/>
          <p:nvPr/>
        </p:nvSpPr>
        <p:spPr>
          <a:xfrm>
            <a:off x="4664893" y="5406941"/>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7148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&lt;authentication&gt; Element to the web.conﬁg File </a:t>
            </a:r>
          </a:p>
        </p:txBody>
      </p:sp>
      <p:sp>
        <p:nvSpPr>
          <p:cNvPr id="3" name="Content Placeholder 2"/>
          <p:cNvSpPr>
            <a:spLocks noGrp="1"/>
          </p:cNvSpPr>
          <p:nvPr>
            <p:ph idx="1"/>
          </p:nvPr>
        </p:nvSpPr>
        <p:spPr/>
        <p:txBody>
          <a:bodyPr>
            <a:normAutofit/>
          </a:bodyPr>
          <a:lstStyle/>
          <a:p>
            <a:r>
              <a:rPr lang="en-US" dirty="0" smtClean="0"/>
              <a:t>The </a:t>
            </a:r>
            <a:r>
              <a:rPr lang="en-US" dirty="0"/>
              <a:t>simple addition of the &lt;authentication&gt; element to the web.config ﬁle turns on everything that you need to start using the membership service provided by ASP.NET 4.5.</a:t>
            </a:r>
          </a:p>
          <a:p>
            <a:r>
              <a:rPr lang="en-US" dirty="0" smtClean="0"/>
              <a:t>To </a:t>
            </a:r>
            <a:r>
              <a:rPr lang="en-US" dirty="0"/>
              <a:t>turn on the forms </a:t>
            </a:r>
            <a:r>
              <a:rPr lang="en-US" dirty="0" smtClean="0"/>
              <a:t>authentication </a:t>
            </a:r>
            <a:r>
              <a:rPr lang="en-US" dirty="0"/>
              <a:t>using this element, you simply give the value Forms to the mode attribute.</a:t>
            </a:r>
          </a:p>
          <a:p>
            <a:r>
              <a:rPr lang="en-US" dirty="0"/>
              <a:t>This is a forms authentication example, but other possible values of the mode attribute include Windows,  Passport, or None</a:t>
            </a:r>
            <a:r>
              <a:rPr lang="en-US" dirty="0" smtClean="0"/>
              <a:t>.</a:t>
            </a:r>
            <a:endParaRPr lang="en-US" dirty="0"/>
          </a:p>
        </p:txBody>
      </p:sp>
    </p:spTree>
    <p:extLst>
      <p:ext uri="{BB962C8B-B14F-4D97-AF65-F5344CB8AC3E}">
        <p14:creationId xmlns:p14="http://schemas.microsoft.com/office/powerpoint/2010/main" val="112302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&lt;authentication&gt; Element to the web.conﬁg File </a:t>
            </a:r>
          </a:p>
        </p:txBody>
      </p:sp>
      <p:sp>
        <p:nvSpPr>
          <p:cNvPr id="3" name="Content Placeholder 2"/>
          <p:cNvSpPr>
            <a:spLocks noGrp="1"/>
          </p:cNvSpPr>
          <p:nvPr>
            <p:ph idx="1"/>
          </p:nvPr>
        </p:nvSpPr>
        <p:spPr/>
        <p:txBody>
          <a:bodyPr>
            <a:normAutofit/>
          </a:bodyPr>
          <a:lstStyle/>
          <a:p>
            <a:r>
              <a:rPr lang="en-US" dirty="0" smtClean="0"/>
              <a:t>IIS </a:t>
            </a:r>
            <a:r>
              <a:rPr lang="en-US" dirty="0"/>
              <a:t>authentication schemes include basic, digest, and Integrated Windows Authentication.</a:t>
            </a:r>
          </a:p>
          <a:p>
            <a:r>
              <a:rPr lang="en-US" dirty="0"/>
              <a:t>Passport authentication points to a centralized service provided by Microsoft that offers a single login and core  proﬁle service for any member sites.</a:t>
            </a:r>
          </a:p>
          <a:p>
            <a:r>
              <a:rPr lang="en-US" dirty="0"/>
              <a:t>It costs money to use Passport, which has also been deprecated by Microsoft</a:t>
            </a:r>
            <a:r>
              <a:rPr lang="en-US" dirty="0" smtClean="0"/>
              <a:t>.</a:t>
            </a:r>
            <a:endParaRPr lang="en-US" dirty="0"/>
          </a:p>
        </p:txBody>
      </p:sp>
    </p:spTree>
    <p:extLst>
      <p:ext uri="{BB962C8B-B14F-4D97-AF65-F5344CB8AC3E}">
        <p14:creationId xmlns:p14="http://schemas.microsoft.com/office/powerpoint/2010/main" val="112302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 &lt;forms&gt; Element to </a:t>
            </a:r>
            <a:r>
              <a:rPr lang="en-US" dirty="0" smtClean="0"/>
              <a:t>web.conﬁg </a:t>
            </a:r>
            <a:r>
              <a:rPr lang="en-US" dirty="0"/>
              <a:t>File </a:t>
            </a:r>
          </a:p>
        </p:txBody>
      </p:sp>
      <p:sp>
        <p:nvSpPr>
          <p:cNvPr id="3" name="Content Placeholder 2"/>
          <p:cNvSpPr>
            <a:spLocks noGrp="1"/>
          </p:cNvSpPr>
          <p:nvPr>
            <p:ph idx="1"/>
          </p:nvPr>
        </p:nvSpPr>
        <p:spPr/>
        <p:txBody>
          <a:bodyPr>
            <a:normAutofit fontScale="85000" lnSpcReduction="10000"/>
          </a:bodyPr>
          <a:lstStyle/>
          <a:p>
            <a:r>
              <a:rPr lang="en-US" dirty="0" smtClean="0"/>
              <a:t>Using </a:t>
            </a:r>
            <a:r>
              <a:rPr lang="en-US" dirty="0"/>
              <a:t>forms authentication, you can provide users with access to a site or materials based upon credentials they input into a web—based form.</a:t>
            </a:r>
          </a:p>
          <a:p>
            <a:r>
              <a:rPr lang="en-US" dirty="0"/>
              <a:t>When an end user attempts to access a website, he is entering the site using anonymous authentication, which is the default authentication mode.</a:t>
            </a:r>
          </a:p>
          <a:p>
            <a:r>
              <a:rPr lang="en-US" dirty="0"/>
              <a:t>If he is found to be anonymous, he can be redirected (by ASP.NET) to a speciﬁed login page.</a:t>
            </a:r>
          </a:p>
          <a:p>
            <a:r>
              <a:rPr lang="en-US" dirty="0"/>
              <a:t>After the end user inputs the appropriate login information and passes the authentication process, he is provided with an HTTP cookie, which can be used in any subsequent requests.</a:t>
            </a:r>
          </a:p>
          <a:p>
            <a:r>
              <a:rPr lang="en-US" dirty="0"/>
              <a:t>You can modify the behavior of the forms—based authentication by deﬁning that behavior within a </a:t>
            </a:r>
            <a:r>
              <a:rPr lang="en-US" dirty="0" smtClean="0"/>
              <a:t>&lt;forms&gt; </a:t>
            </a:r>
            <a:r>
              <a:rPr lang="en-US" dirty="0"/>
              <a:t>section in the web.config ﬁle</a:t>
            </a:r>
            <a:r>
              <a:rPr lang="en-US" dirty="0" smtClean="0"/>
              <a:t>.</a:t>
            </a:r>
            <a:endParaRPr lang="en-US" dirty="0"/>
          </a:p>
        </p:txBody>
      </p:sp>
      <p:sp>
        <p:nvSpPr>
          <p:cNvPr id="4" name="TextBox 3"/>
          <p:cNvSpPr txBox="1"/>
          <p:nvPr/>
        </p:nvSpPr>
        <p:spPr>
          <a:xfrm>
            <a:off x="4547935" y="6055527"/>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03235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&lt;forms&gt; Element to web.conﬁg File </a:t>
            </a:r>
          </a:p>
        </p:txBody>
      </p:sp>
      <p:sp>
        <p:nvSpPr>
          <p:cNvPr id="3" name="Content Placeholder 2"/>
          <p:cNvSpPr>
            <a:spLocks noGrp="1"/>
          </p:cNvSpPr>
          <p:nvPr>
            <p:ph idx="1"/>
          </p:nvPr>
        </p:nvSpPr>
        <p:spPr/>
        <p:txBody>
          <a:bodyPr>
            <a:normAutofit/>
          </a:bodyPr>
          <a:lstStyle/>
          <a:p>
            <a:r>
              <a:rPr lang="en-US" dirty="0"/>
              <a:t>You can set these as you want, and you have plenty of options for values other than the ones that are displayed.</a:t>
            </a:r>
          </a:p>
          <a:p>
            <a:r>
              <a:rPr lang="en-US" dirty="0"/>
              <a:t>Also, as stated earlier, these values are not required.</a:t>
            </a:r>
          </a:p>
          <a:p>
            <a:r>
              <a:rPr lang="en-US" dirty="0"/>
              <a:t>You can use the membership service right away with only the </a:t>
            </a:r>
            <a:r>
              <a:rPr lang="en-US" dirty="0" smtClean="0"/>
              <a:t>authentication element conﬁgured.</a:t>
            </a:r>
            <a:endParaRPr lang="en-US" dirty="0"/>
          </a:p>
          <a:p>
            <a:r>
              <a:rPr lang="en-US" dirty="0" smtClean="0"/>
              <a:t>You </a:t>
            </a:r>
            <a:r>
              <a:rPr lang="en-US" dirty="0"/>
              <a:t>can </a:t>
            </a:r>
            <a:r>
              <a:rPr lang="en-US" dirty="0" smtClean="0"/>
              <a:t>change </a:t>
            </a:r>
            <a:r>
              <a:rPr lang="en-US" dirty="0"/>
              <a:t>the behavior of the forms authentication system by adding this &lt;forms&gt; element to the web.config ﬁle.</a:t>
            </a:r>
          </a:p>
          <a:p>
            <a:r>
              <a:rPr lang="en-US" dirty="0"/>
              <a:t>If you do this, however, make sure that you have the </a:t>
            </a:r>
            <a:r>
              <a:rPr lang="en-US" dirty="0" smtClean="0"/>
              <a:t>&lt;forms&gt; </a:t>
            </a:r>
            <a:r>
              <a:rPr lang="en-US" dirty="0"/>
              <a:t>element nested within the &lt;authentication&gt; </a:t>
            </a:r>
            <a:r>
              <a:rPr lang="en-US" dirty="0" smtClean="0"/>
              <a:t>element.</a:t>
            </a:r>
            <a:endParaRPr lang="en-US" dirty="0"/>
          </a:p>
          <a:p>
            <a:endParaRPr lang="en-US" dirty="0"/>
          </a:p>
        </p:txBody>
      </p:sp>
    </p:spTree>
    <p:extLst>
      <p:ext uri="{BB962C8B-B14F-4D97-AF65-F5344CB8AC3E}">
        <p14:creationId xmlns:p14="http://schemas.microsoft.com/office/powerpoint/2010/main" val="1267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a:t>
            </a:r>
            <a:r>
              <a:rPr lang="en-US" dirty="0"/>
              <a:t>attributes of the &lt;forms&gt; element: </a:t>
            </a:r>
          </a:p>
        </p:txBody>
      </p:sp>
      <p:sp>
        <p:nvSpPr>
          <p:cNvPr id="3" name="Content Placeholder 2"/>
          <p:cNvSpPr>
            <a:spLocks noGrp="1"/>
          </p:cNvSpPr>
          <p:nvPr>
            <p:ph idx="1"/>
          </p:nvPr>
        </p:nvSpPr>
        <p:spPr/>
        <p:txBody>
          <a:bodyPr>
            <a:normAutofit fontScale="92500" lnSpcReduction="20000"/>
          </a:bodyPr>
          <a:lstStyle/>
          <a:p>
            <a:r>
              <a:rPr lang="en-US" dirty="0" smtClean="0"/>
              <a:t>name</a:t>
            </a:r>
            <a:r>
              <a:rPr lang="en-US" dirty="0"/>
              <a:t>: Deﬁnes the name used for the cookie sent to end users after they have been authenticated. By default, this cookie is named .ASPXAUTH.</a:t>
            </a:r>
          </a:p>
          <a:p>
            <a:r>
              <a:rPr lang="en-US" dirty="0" err="1"/>
              <a:t>loginUrl</a:t>
            </a:r>
            <a:r>
              <a:rPr lang="en-US" dirty="0"/>
              <a:t>: Speciﬁes the page location to which the HTTP request is redirected for logging in the user if no valid authentication cookie (.ASPXAUTH or otherwise) is found. By default, it is set to Login.aspx.</a:t>
            </a:r>
          </a:p>
          <a:p>
            <a:r>
              <a:rPr lang="en-US" dirty="0"/>
              <a:t>protection: Speciﬁes the amount of protection that you want to apply to the cookie that is stored on the end user’s machine after he has been authenticated. The possible settings </a:t>
            </a:r>
            <a:r>
              <a:rPr lang="en-US" dirty="0" smtClean="0"/>
              <a:t>include:</a:t>
            </a:r>
          </a:p>
          <a:p>
            <a:pPr lvl="1"/>
            <a:r>
              <a:rPr lang="en-US" dirty="0" smtClean="0"/>
              <a:t>All (You </a:t>
            </a:r>
            <a:r>
              <a:rPr lang="en-US" dirty="0"/>
              <a:t>should always attempt to use </a:t>
            </a:r>
            <a:r>
              <a:rPr lang="en-US" dirty="0" smtClean="0"/>
              <a:t>All)</a:t>
            </a:r>
          </a:p>
          <a:p>
            <a:pPr lvl="1"/>
            <a:r>
              <a:rPr lang="en-US" dirty="0" smtClean="0"/>
              <a:t>None</a:t>
            </a:r>
          </a:p>
          <a:p>
            <a:pPr lvl="1"/>
            <a:r>
              <a:rPr lang="en-US" dirty="0" smtClean="0"/>
              <a:t>Encryption</a:t>
            </a:r>
          </a:p>
          <a:p>
            <a:pPr lvl="1"/>
            <a:r>
              <a:rPr lang="en-US" dirty="0" smtClean="0"/>
              <a:t>validation</a:t>
            </a:r>
            <a:r>
              <a:rPr lang="en-US" dirty="0"/>
              <a:t>. </a:t>
            </a:r>
            <a:endParaRPr lang="en-US" dirty="0" smtClean="0"/>
          </a:p>
        </p:txBody>
      </p:sp>
    </p:spTree>
    <p:extLst>
      <p:ext uri="{BB962C8B-B14F-4D97-AF65-F5344CB8AC3E}">
        <p14:creationId xmlns:p14="http://schemas.microsoft.com/office/powerpoint/2010/main" val="361952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a:t>
            </a:r>
            <a:r>
              <a:rPr lang="en-US" dirty="0"/>
              <a:t>attributes of the &lt;forms&gt; element: </a:t>
            </a:r>
          </a:p>
        </p:txBody>
      </p:sp>
      <p:sp>
        <p:nvSpPr>
          <p:cNvPr id="3" name="Content Placeholder 2"/>
          <p:cNvSpPr>
            <a:spLocks noGrp="1"/>
          </p:cNvSpPr>
          <p:nvPr>
            <p:ph idx="1"/>
          </p:nvPr>
        </p:nvSpPr>
        <p:spPr/>
        <p:txBody>
          <a:bodyPr>
            <a:normAutofit lnSpcReduction="10000"/>
          </a:bodyPr>
          <a:lstStyle/>
          <a:p>
            <a:r>
              <a:rPr lang="en-US" dirty="0"/>
              <a:t>timeout: Deﬁnes the amount of time (in minutes) after which the cookie expires. The default value is 30 minutes</a:t>
            </a:r>
            <a:r>
              <a:rPr lang="en-US" dirty="0" smtClean="0"/>
              <a:t>.</a:t>
            </a:r>
          </a:p>
          <a:p>
            <a:r>
              <a:rPr lang="en-US" dirty="0" smtClean="0"/>
              <a:t>path</a:t>
            </a:r>
            <a:r>
              <a:rPr lang="en-US" dirty="0"/>
              <a:t>: </a:t>
            </a:r>
            <a:r>
              <a:rPr lang="en-US" dirty="0" smtClean="0"/>
              <a:t>Speciﬁes </a:t>
            </a:r>
            <a:r>
              <a:rPr lang="en-US" dirty="0"/>
              <a:t>the path for cookies issued by the application.</a:t>
            </a:r>
          </a:p>
          <a:p>
            <a:r>
              <a:rPr lang="en-US" dirty="0" err="1"/>
              <a:t>requireSSL</a:t>
            </a:r>
            <a:r>
              <a:rPr lang="en-US" dirty="0"/>
              <a:t>: </a:t>
            </a:r>
            <a:r>
              <a:rPr lang="en-US" dirty="0" smtClean="0"/>
              <a:t>Deﬁnes </a:t>
            </a:r>
            <a:r>
              <a:rPr lang="en-US" dirty="0"/>
              <a:t>whether you require that credentials be sent over an encrypted wire (SSL) instead of clear text.</a:t>
            </a:r>
          </a:p>
          <a:p>
            <a:r>
              <a:rPr lang="en-US" dirty="0" err="1"/>
              <a:t>slidingExpiration</a:t>
            </a:r>
            <a:r>
              <a:rPr lang="en-US" dirty="0"/>
              <a:t>: </a:t>
            </a:r>
            <a:r>
              <a:rPr lang="en-US" dirty="0" smtClean="0"/>
              <a:t>Speciﬁes </a:t>
            </a:r>
            <a:r>
              <a:rPr lang="en-US" dirty="0"/>
              <a:t>whether the timeout of the cookie is on a sliding scale. </a:t>
            </a:r>
            <a:endParaRPr lang="en-US" dirty="0" smtClean="0"/>
          </a:p>
          <a:p>
            <a:pPr lvl="1"/>
            <a:r>
              <a:rPr lang="en-US" dirty="0" smtClean="0"/>
              <a:t>Default </a:t>
            </a:r>
            <a:r>
              <a:rPr lang="en-US" dirty="0"/>
              <a:t>value is true. </a:t>
            </a:r>
            <a:r>
              <a:rPr lang="en-US" dirty="0" smtClean="0"/>
              <a:t>End </a:t>
            </a:r>
            <a:r>
              <a:rPr lang="en-US" dirty="0"/>
              <a:t>user’s cookie does not expire until 30 minutes (or the time speciﬁed in the timeout attribute) after the last request to the application has been made. </a:t>
            </a:r>
            <a:endParaRPr lang="en-US" dirty="0" smtClean="0"/>
          </a:p>
          <a:p>
            <a:pPr lvl="1"/>
            <a:r>
              <a:rPr lang="en-US" dirty="0"/>
              <a:t>False: the cookie expires 30 minutes from the ﬁrst request.</a:t>
            </a:r>
          </a:p>
          <a:p>
            <a:pPr marL="274320" lvl="1" indent="0">
              <a:buNone/>
            </a:pPr>
            <a:endParaRPr lang="en-US" dirty="0" smtClean="0"/>
          </a:p>
        </p:txBody>
      </p:sp>
    </p:spTree>
    <p:extLst>
      <p:ext uri="{BB962C8B-B14F-4D97-AF65-F5344CB8AC3E}">
        <p14:creationId xmlns:p14="http://schemas.microsoft.com/office/powerpoint/2010/main" val="361952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CHAPTER?  </a:t>
            </a:r>
          </a:p>
        </p:txBody>
      </p:sp>
      <p:sp>
        <p:nvSpPr>
          <p:cNvPr id="3" name="Content Placeholder 2"/>
          <p:cNvSpPr>
            <a:spLocks noGrp="1"/>
          </p:cNvSpPr>
          <p:nvPr>
            <p:ph idx="1"/>
          </p:nvPr>
        </p:nvSpPr>
        <p:spPr/>
        <p:txBody>
          <a:bodyPr/>
          <a:lstStyle/>
          <a:p>
            <a:r>
              <a:rPr lang="en-US" dirty="0" smtClean="0"/>
              <a:t>Managing </a:t>
            </a:r>
            <a:r>
              <a:rPr lang="en-US" dirty="0"/>
              <a:t>ASP.NET 4.5 authentication and authorization  </a:t>
            </a:r>
          </a:p>
          <a:p>
            <a:r>
              <a:rPr lang="en-US" dirty="0"/>
              <a:t>Adding and managing roles  </a:t>
            </a:r>
          </a:p>
          <a:p>
            <a:r>
              <a:rPr lang="en-US" dirty="0"/>
              <a:t>Working with ASP.NET Login server controls  </a:t>
            </a:r>
          </a:p>
          <a:p>
            <a:r>
              <a:rPr lang="en-US" dirty="0"/>
              <a:t>Creating a customized registration process  </a:t>
            </a:r>
          </a:p>
          <a:p>
            <a:r>
              <a:rPr lang="en-US" dirty="0"/>
              <a:t>Reviewing the Membership and Roles APIs and the controls that utilize them Integrating </a:t>
            </a:r>
            <a:r>
              <a:rPr lang="en-US" dirty="0" err="1"/>
              <a:t>OAuth</a:t>
            </a:r>
            <a:r>
              <a:rPr lang="en-US" dirty="0"/>
              <a:t>/</a:t>
            </a:r>
            <a:r>
              <a:rPr lang="en-US" dirty="0" err="1"/>
              <a:t>OpenID</a:t>
            </a:r>
            <a:r>
              <a:rPr lang="en-US" dirty="0"/>
              <a:t> authentication  </a:t>
            </a:r>
          </a:p>
          <a:p>
            <a:endParaRPr lang="en-US" dirty="0"/>
          </a:p>
        </p:txBody>
      </p:sp>
    </p:spTree>
    <p:extLst>
      <p:ext uri="{BB962C8B-B14F-4D97-AF65-F5344CB8AC3E}">
        <p14:creationId xmlns:p14="http://schemas.microsoft.com/office/powerpoint/2010/main" val="397644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a:t>
            </a:r>
            <a:r>
              <a:rPr lang="en-US" dirty="0"/>
              <a:t>attributes of the &lt;forms&gt; element: </a:t>
            </a:r>
          </a:p>
        </p:txBody>
      </p:sp>
      <p:sp>
        <p:nvSpPr>
          <p:cNvPr id="3" name="Content Placeholder 2"/>
          <p:cNvSpPr>
            <a:spLocks noGrp="1"/>
          </p:cNvSpPr>
          <p:nvPr>
            <p:ph idx="1"/>
          </p:nvPr>
        </p:nvSpPr>
        <p:spPr/>
        <p:txBody>
          <a:bodyPr>
            <a:normAutofit/>
          </a:bodyPr>
          <a:lstStyle/>
          <a:p>
            <a:r>
              <a:rPr lang="en-US" dirty="0" err="1" smtClean="0"/>
              <a:t>cookieless</a:t>
            </a:r>
            <a:r>
              <a:rPr lang="en-US" dirty="0"/>
              <a:t>: </a:t>
            </a:r>
            <a:r>
              <a:rPr lang="en-US" dirty="0" smtClean="0"/>
              <a:t>Speciﬁes </a:t>
            </a:r>
            <a:r>
              <a:rPr lang="en-US" dirty="0"/>
              <a:t>how the cookies are handled by ASP.NET. The possible values </a:t>
            </a:r>
            <a:r>
              <a:rPr lang="en-US" dirty="0" smtClean="0"/>
              <a:t>include:</a:t>
            </a:r>
          </a:p>
          <a:p>
            <a:pPr lvl="1"/>
            <a:r>
              <a:rPr lang="en-US" dirty="0" err="1" smtClean="0"/>
              <a:t>UseDeviceProfile</a:t>
            </a:r>
            <a:r>
              <a:rPr lang="en-US" dirty="0" smtClean="0"/>
              <a:t> (default):  Detects </a:t>
            </a:r>
            <a:r>
              <a:rPr lang="en-US" dirty="0"/>
              <a:t>whether to use cookies based on the user agent of the device. </a:t>
            </a:r>
            <a:endParaRPr lang="en-US" dirty="0" smtClean="0"/>
          </a:p>
          <a:p>
            <a:pPr lvl="1"/>
            <a:r>
              <a:rPr lang="en-US" dirty="0" err="1" smtClean="0"/>
              <a:t>Usecookies</a:t>
            </a:r>
            <a:r>
              <a:rPr lang="en-US" dirty="0" smtClean="0"/>
              <a:t>: Requires </a:t>
            </a:r>
            <a:r>
              <a:rPr lang="en-US" dirty="0"/>
              <a:t>that all requests have the credentials stored in a cookie. </a:t>
            </a:r>
            <a:endParaRPr lang="en-US" dirty="0" smtClean="0"/>
          </a:p>
          <a:p>
            <a:pPr lvl="1"/>
            <a:r>
              <a:rPr lang="en-US" dirty="0" smtClean="0"/>
              <a:t>AutoDetect: Auto-determines </a:t>
            </a:r>
            <a:r>
              <a:rPr lang="en-US" dirty="0"/>
              <a:t>whether the details are stored in a cookie on the client or within the URI (it does this by sending a test cookie ﬁrst). </a:t>
            </a:r>
            <a:endParaRPr lang="en-US" dirty="0" smtClean="0"/>
          </a:p>
          <a:p>
            <a:pPr lvl="1"/>
            <a:r>
              <a:rPr lang="en-US" dirty="0" err="1" smtClean="0"/>
              <a:t>UseUri</a:t>
            </a:r>
            <a:r>
              <a:rPr lang="en-US" dirty="0" smtClean="0"/>
              <a:t>: Forces </a:t>
            </a:r>
            <a:r>
              <a:rPr lang="en-US" dirty="0"/>
              <a:t>ASP.NET to store the details within the URI on all instances.</a:t>
            </a:r>
          </a:p>
        </p:txBody>
      </p:sp>
    </p:spTree>
    <p:extLst>
      <p:ext uri="{BB962C8B-B14F-4D97-AF65-F5344CB8AC3E}">
        <p14:creationId xmlns:p14="http://schemas.microsoft.com/office/powerpoint/2010/main" val="361952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
            </a:r>
            <a:r>
              <a:rPr lang="en-US" dirty="0" smtClean="0"/>
              <a:t>Users</a:t>
            </a:r>
            <a:endParaRPr lang="en-US" dirty="0"/>
          </a:p>
        </p:txBody>
      </p:sp>
      <p:sp>
        <p:nvSpPr>
          <p:cNvPr id="3" name="Content Placeholder 2"/>
          <p:cNvSpPr>
            <a:spLocks noGrp="1"/>
          </p:cNvSpPr>
          <p:nvPr>
            <p:ph idx="1"/>
          </p:nvPr>
        </p:nvSpPr>
        <p:spPr>
          <a:xfrm>
            <a:off x="1522414" y="1905000"/>
            <a:ext cx="9144000" cy="3262423"/>
          </a:xfrm>
        </p:spPr>
        <p:txBody>
          <a:bodyPr>
            <a:normAutofit/>
          </a:bodyPr>
          <a:lstStyle/>
          <a:p>
            <a:r>
              <a:rPr lang="en-US" dirty="0" smtClean="0"/>
              <a:t>To </a:t>
            </a:r>
            <a:r>
              <a:rPr lang="en-US" dirty="0"/>
              <a:t>add users to the membership service, you can register users into the Microsoft SQL Server Express Edition data store.</a:t>
            </a:r>
          </a:p>
          <a:p>
            <a:r>
              <a:rPr lang="en-US" dirty="0" smtClean="0"/>
              <a:t>The </a:t>
            </a:r>
            <a:r>
              <a:rPr lang="en-US" dirty="0"/>
              <a:t>Microsoft SQL Server provider for the membership system can use a </a:t>
            </a:r>
            <a:r>
              <a:rPr lang="en-US" dirty="0">
                <a:solidFill>
                  <a:srgbClr val="00B0F0"/>
                </a:solidFill>
              </a:rPr>
              <a:t>SQL Server Express Edition </a:t>
            </a:r>
            <a:r>
              <a:rPr lang="en-US" dirty="0"/>
              <a:t>ﬁle that is structured speciﬁcally for the membership service (and other ASP.NET systems, such as the role management system). </a:t>
            </a:r>
          </a:p>
          <a:p>
            <a:endParaRPr lang="en-US" dirty="0"/>
          </a:p>
        </p:txBody>
      </p:sp>
      <p:sp>
        <p:nvSpPr>
          <p:cNvPr id="4" name="Rectangle 3"/>
          <p:cNvSpPr/>
          <p:nvPr/>
        </p:nvSpPr>
        <p:spPr>
          <a:xfrm>
            <a:off x="808075" y="5323046"/>
            <a:ext cx="1052623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NOTE Of course, you can use a number of editions of Microsoft’s SQL Server to work through the examples in this book. With that said, this chapter uses the default database the membership system uses in creating users.</a:t>
            </a:r>
          </a:p>
        </p:txBody>
      </p:sp>
    </p:spTree>
    <p:extLst>
      <p:ext uri="{BB962C8B-B14F-4D97-AF65-F5344CB8AC3E}">
        <p14:creationId xmlns:p14="http://schemas.microsoft.com/office/powerpoint/2010/main" val="15305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Users</a:t>
            </a:r>
          </a:p>
        </p:txBody>
      </p:sp>
      <p:sp>
        <p:nvSpPr>
          <p:cNvPr id="3" name="Content Placeholder 2"/>
          <p:cNvSpPr>
            <a:spLocks noGrp="1"/>
          </p:cNvSpPr>
          <p:nvPr>
            <p:ph idx="1"/>
          </p:nvPr>
        </p:nvSpPr>
        <p:spPr/>
        <p:txBody>
          <a:bodyPr>
            <a:normAutofit/>
          </a:bodyPr>
          <a:lstStyle/>
          <a:p>
            <a:r>
              <a:rPr lang="en-US" dirty="0"/>
              <a:t>ASP.NET is set to automatically create this particular ﬁle for you if the appropriate ﬁle does not exist already.</a:t>
            </a:r>
          </a:p>
          <a:p>
            <a:r>
              <a:rPr lang="en-US" dirty="0"/>
              <a:t>To create the </a:t>
            </a:r>
            <a:r>
              <a:rPr lang="en-US" dirty="0" err="1"/>
              <a:t>ASPNETDB.mdf</a:t>
            </a:r>
            <a:r>
              <a:rPr lang="en-US" dirty="0"/>
              <a:t> ﬁle, you work with the ASP.NET  server controls that utilize an aspect of the membership service.</a:t>
            </a:r>
          </a:p>
          <a:p>
            <a:r>
              <a:rPr lang="en-US" dirty="0"/>
              <a:t>When the application requires the </a:t>
            </a:r>
            <a:r>
              <a:rPr lang="en-US" dirty="0" err="1" smtClean="0"/>
              <a:t>ASPNETDB.mdf</a:t>
            </a:r>
            <a:r>
              <a:rPr lang="en-US" dirty="0" smtClean="0"/>
              <a:t> </a:t>
            </a:r>
            <a:r>
              <a:rPr lang="en-US" dirty="0"/>
              <a:t>ﬁle, ASP.NET creates this ﬁle on your behalf in the </a:t>
            </a:r>
            <a:r>
              <a:rPr lang="en-US" dirty="0" err="1"/>
              <a:t>App_Data</a:t>
            </a:r>
            <a:r>
              <a:rPr lang="en-US" dirty="0"/>
              <a:t> folder.</a:t>
            </a:r>
          </a:p>
          <a:p>
            <a:r>
              <a:rPr lang="en-US" dirty="0"/>
              <a:t>After the data store is in place, it is time to start adding users to the data store</a:t>
            </a:r>
            <a:r>
              <a:rPr lang="en-US" dirty="0" smtClean="0"/>
              <a:t>.</a:t>
            </a:r>
            <a:endParaRPr lang="en-US" dirty="0"/>
          </a:p>
        </p:txBody>
      </p:sp>
    </p:spTree>
    <p:extLst>
      <p:ext uri="{BB962C8B-B14F-4D97-AF65-F5344CB8AC3E}">
        <p14:creationId xmlns:p14="http://schemas.microsoft.com/office/powerpoint/2010/main" val="166748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CreateUserWizard</a:t>
            </a:r>
            <a:r>
              <a:rPr lang="en-US" dirty="0"/>
              <a:t> Server Control </a:t>
            </a:r>
          </a:p>
        </p:txBody>
      </p:sp>
      <p:sp>
        <p:nvSpPr>
          <p:cNvPr id="3" name="Content Placeholder 2"/>
          <p:cNvSpPr>
            <a:spLocks noGrp="1"/>
          </p:cNvSpPr>
          <p:nvPr>
            <p:ph idx="1"/>
          </p:nvPr>
        </p:nvSpPr>
        <p:spPr/>
        <p:txBody>
          <a:bodyPr>
            <a:normAutofit lnSpcReduction="10000"/>
          </a:bodyPr>
          <a:lstStyle/>
          <a:p>
            <a:r>
              <a:rPr lang="en-US" dirty="0" smtClean="0"/>
              <a:t>The </a:t>
            </a:r>
            <a:r>
              <a:rPr lang="en-US" dirty="0" err="1"/>
              <a:t>CreateUserWizard</a:t>
            </a:r>
            <a:r>
              <a:rPr lang="en-US" dirty="0"/>
              <a:t> control enables you to plug registered users into your data store for later retrieval.</a:t>
            </a:r>
          </a:p>
          <a:p>
            <a:r>
              <a:rPr lang="en-US" dirty="0"/>
              <a:t>If a page in your application allows end users to register for your site, you want, at a minimum, to retrieve a login and password from the user and place these values in the data store.</a:t>
            </a:r>
          </a:p>
          <a:p>
            <a:r>
              <a:rPr lang="en-US" dirty="0"/>
              <a:t>This enables the end user to access these items later to log in to the application using the membership system.</a:t>
            </a:r>
          </a:p>
          <a:p>
            <a:r>
              <a:rPr lang="en-US" dirty="0"/>
              <a:t>To make your life as simple as possible, the </a:t>
            </a:r>
            <a:r>
              <a:rPr lang="en-US" dirty="0" err="1"/>
              <a:t>CreateUserWizard</a:t>
            </a:r>
            <a:r>
              <a:rPr lang="en-US" dirty="0"/>
              <a:t> control takes complete control of registration on your behalf.</a:t>
            </a:r>
          </a:p>
          <a:p>
            <a:endParaRPr lang="en-US" dirty="0"/>
          </a:p>
        </p:txBody>
      </p:sp>
      <p:sp>
        <p:nvSpPr>
          <p:cNvPr id="4" name="TextBox 3"/>
          <p:cNvSpPr txBox="1"/>
          <p:nvPr/>
        </p:nvSpPr>
        <p:spPr>
          <a:xfrm>
            <a:off x="4664892"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6793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CreateUserWizard</a:t>
            </a:r>
            <a:r>
              <a:rPr lang="en-US" dirty="0"/>
              <a:t> Server Control </a:t>
            </a:r>
          </a:p>
        </p:txBody>
      </p:sp>
      <p:sp>
        <p:nvSpPr>
          <p:cNvPr id="3" name="Content Placeholder 2"/>
          <p:cNvSpPr>
            <a:spLocks noGrp="1"/>
          </p:cNvSpPr>
          <p:nvPr>
            <p:ph idx="1"/>
          </p:nvPr>
        </p:nvSpPr>
        <p:spPr/>
        <p:txBody>
          <a:bodyPr>
            <a:normAutofit/>
          </a:bodyPr>
          <a:lstStyle/>
          <a:p>
            <a:r>
              <a:rPr lang="en-US" dirty="0"/>
              <a:t>The user password in this table is not stored as clear text; instead, it is hashed, which is a one-way form of encryption that </a:t>
            </a:r>
            <a:r>
              <a:rPr lang="en-US" dirty="0" smtClean="0"/>
              <a:t>cannot </a:t>
            </a:r>
            <a:r>
              <a:rPr lang="en-US" dirty="0"/>
              <a:t>be reversed easily.</a:t>
            </a:r>
          </a:p>
          <a:p>
            <a:r>
              <a:rPr lang="en-US" dirty="0"/>
              <a:t>When a user logs in to an application that is using the ASP.NET 4.5 membership service, his or her password is immediately hashed and then compared to the hashed password stored in the database.</a:t>
            </a:r>
          </a:p>
          <a:p>
            <a:r>
              <a:rPr lang="en-US" dirty="0"/>
              <a:t>If the two hashed strings do not compare, the passwords are not considered a match</a:t>
            </a:r>
            <a:r>
              <a:rPr lang="en-US" dirty="0" smtClean="0"/>
              <a:t>.</a:t>
            </a:r>
            <a:endParaRPr lang="en-US" dirty="0"/>
          </a:p>
        </p:txBody>
      </p:sp>
    </p:spTree>
    <p:extLst>
      <p:ext uri="{BB962C8B-B14F-4D97-AF65-F5344CB8AC3E}">
        <p14:creationId xmlns:p14="http://schemas.microsoft.com/office/powerpoint/2010/main" val="215906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CreateUserWizard</a:t>
            </a:r>
            <a:r>
              <a:rPr lang="en-US" dirty="0"/>
              <a:t> Server Control </a:t>
            </a:r>
          </a:p>
        </p:txBody>
      </p:sp>
      <p:sp>
        <p:nvSpPr>
          <p:cNvPr id="3" name="Content Placeholder 2"/>
          <p:cNvSpPr>
            <a:spLocks noGrp="1"/>
          </p:cNvSpPr>
          <p:nvPr>
            <p:ph idx="1"/>
          </p:nvPr>
        </p:nvSpPr>
        <p:spPr/>
        <p:txBody>
          <a:bodyPr>
            <a:normAutofit/>
          </a:bodyPr>
          <a:lstStyle/>
          <a:p>
            <a:r>
              <a:rPr lang="en-US" dirty="0" smtClean="0"/>
              <a:t>Storing </a:t>
            </a:r>
            <a:r>
              <a:rPr lang="en-US" dirty="0"/>
              <a:t>clear-text passwords is considered a security risk, so you should never do so without weighing the risk involved.</a:t>
            </a:r>
          </a:p>
          <a:p>
            <a:r>
              <a:rPr lang="en-US" dirty="0"/>
              <a:t>A note regarding the passwords used in ASP.NET 4.5: </a:t>
            </a:r>
            <a:endParaRPr lang="en-US" dirty="0" smtClean="0"/>
          </a:p>
          <a:p>
            <a:pPr lvl="1"/>
            <a:r>
              <a:rPr lang="en-US" dirty="0" smtClean="0"/>
              <a:t>If </a:t>
            </a:r>
            <a:r>
              <a:rPr lang="en-US" dirty="0"/>
              <a:t>you are having difﬁculty entering users because of a password error, it might be because ASP.NET requires strong passwords by default.</a:t>
            </a:r>
          </a:p>
          <a:p>
            <a:pPr lvl="1"/>
            <a:r>
              <a:rPr lang="en-US" dirty="0"/>
              <a:t>All  passwords input into the system must be at least seven characters and contain at least one non— alphanumeric character (such as [, ] , ! , @ , #, or S).</a:t>
            </a:r>
          </a:p>
        </p:txBody>
      </p:sp>
    </p:spTree>
    <p:extLst>
      <p:ext uri="{BB962C8B-B14F-4D97-AF65-F5344CB8AC3E}">
        <p14:creationId xmlns:p14="http://schemas.microsoft.com/office/powerpoint/2010/main" val="215906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Password Requirements</a:t>
            </a:r>
            <a:endParaRPr lang="en-US" dirty="0"/>
          </a:p>
        </p:txBody>
      </p:sp>
      <p:sp>
        <p:nvSpPr>
          <p:cNvPr id="3" name="Content Placeholder 2"/>
          <p:cNvSpPr>
            <a:spLocks noGrp="1"/>
          </p:cNvSpPr>
          <p:nvPr>
            <p:ph idx="1"/>
          </p:nvPr>
        </p:nvSpPr>
        <p:spPr/>
        <p:txBody>
          <a:bodyPr>
            <a:normAutofit lnSpcReduction="10000"/>
          </a:bodyPr>
          <a:lstStyle/>
          <a:p>
            <a:r>
              <a:rPr lang="en-US" dirty="0"/>
              <a:t>You can actually change the behavior of the membership provider so that it doesn’t</a:t>
            </a:r>
          </a:p>
          <a:p>
            <a:r>
              <a:rPr lang="en-US" dirty="0"/>
              <a:t>This example shows the membership provider reworked for SQL Server so that it does not require any non- alphanumeric characters and allows passwords as small as three characters in length.</a:t>
            </a:r>
          </a:p>
          <a:p>
            <a:r>
              <a:rPr lang="en-US" dirty="0"/>
              <a:t>You do this by using the </a:t>
            </a:r>
            <a:r>
              <a:rPr lang="en-US" dirty="0" err="1" smtClean="0"/>
              <a:t>minRequiredNonalphanumericcharacters</a:t>
            </a:r>
            <a:r>
              <a:rPr lang="en-US" dirty="0" smtClean="0"/>
              <a:t> </a:t>
            </a:r>
            <a:r>
              <a:rPr lang="en-US" dirty="0"/>
              <a:t>and </a:t>
            </a:r>
            <a:r>
              <a:rPr lang="en-US" dirty="0" err="1"/>
              <a:t>minRequiredPasswordLength</a:t>
            </a:r>
            <a:r>
              <a:rPr lang="en-US" dirty="0"/>
              <a:t> attributes.</a:t>
            </a:r>
          </a:p>
          <a:p>
            <a:r>
              <a:rPr lang="en-US" dirty="0"/>
              <a:t>With these in place, you can now create users with these password rules as set forth in these conﬁguration settings</a:t>
            </a:r>
            <a:r>
              <a:rPr lang="en-US" dirty="0" smtClean="0"/>
              <a:t>.</a:t>
            </a:r>
            <a:endParaRPr lang="en-US" dirty="0"/>
          </a:p>
        </p:txBody>
      </p:sp>
      <p:sp>
        <p:nvSpPr>
          <p:cNvPr id="4" name="TextBox 3"/>
          <p:cNvSpPr txBox="1"/>
          <p:nvPr/>
        </p:nvSpPr>
        <p:spPr>
          <a:xfrm>
            <a:off x="4664892"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7340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a:t>
            </a:r>
            <a:r>
              <a:rPr lang="en-US" dirty="0" err="1"/>
              <a:t>CreateUserWizard</a:t>
            </a:r>
            <a:r>
              <a:rPr lang="en-US" dirty="0"/>
              <a:t> Control  </a:t>
            </a:r>
          </a:p>
        </p:txBody>
      </p:sp>
      <p:sp>
        <p:nvSpPr>
          <p:cNvPr id="3" name="Content Placeholder 2"/>
          <p:cNvSpPr>
            <a:spLocks noGrp="1"/>
          </p:cNvSpPr>
          <p:nvPr>
            <p:ph idx="1"/>
          </p:nvPr>
        </p:nvSpPr>
        <p:spPr/>
        <p:txBody>
          <a:bodyPr/>
          <a:lstStyle/>
          <a:p>
            <a:r>
              <a:rPr lang="en-US" dirty="0" smtClean="0"/>
              <a:t>When </a:t>
            </a:r>
            <a:r>
              <a:rPr lang="en-US" dirty="0"/>
              <a:t>you work with the </a:t>
            </a:r>
            <a:r>
              <a:rPr lang="en-US" dirty="0" err="1"/>
              <a:t>CreateUserWizard</a:t>
            </a:r>
            <a:r>
              <a:rPr lang="en-US" dirty="0"/>
              <a:t> control, be aware of the </a:t>
            </a:r>
            <a:r>
              <a:rPr lang="en-US" dirty="0" err="1"/>
              <a:t>ContinueButtonClick</a:t>
            </a:r>
            <a:r>
              <a:rPr lang="en-US" dirty="0"/>
              <a:t>() and the </a:t>
            </a:r>
            <a:r>
              <a:rPr lang="en-US" dirty="0" err="1"/>
              <a:t>CreatedUser</a:t>
            </a:r>
            <a:r>
              <a:rPr lang="en-US" dirty="0"/>
              <a:t>() events.</a:t>
            </a:r>
          </a:p>
          <a:p>
            <a:r>
              <a:rPr lang="en-US" dirty="0"/>
              <a:t>The </a:t>
            </a:r>
            <a:r>
              <a:rPr lang="en-US" dirty="0" err="1"/>
              <a:t>ContinueButtonClick</a:t>
            </a:r>
            <a:r>
              <a:rPr lang="en-US" dirty="0"/>
              <a:t>() event is triggered when the Continue  button on the second page is clicked after the user has been successfully </a:t>
            </a:r>
            <a:r>
              <a:rPr lang="en-US" dirty="0" smtClean="0"/>
              <a:t>created.</a:t>
            </a:r>
          </a:p>
          <a:p>
            <a:r>
              <a:rPr lang="en-US" dirty="0" smtClean="0"/>
              <a:t>The </a:t>
            </a:r>
            <a:r>
              <a:rPr lang="en-US" dirty="0" err="1" smtClean="0"/>
              <a:t>CreatedUser</a:t>
            </a:r>
            <a:r>
              <a:rPr lang="en-US" dirty="0" smtClean="0"/>
              <a:t> () event is triggered when a user is successfully created in the data store.</a:t>
            </a:r>
          </a:p>
          <a:p>
            <a:endParaRPr lang="en-US" dirty="0"/>
          </a:p>
          <a:p>
            <a:endParaRPr lang="en-US" dirty="0"/>
          </a:p>
        </p:txBody>
      </p:sp>
    </p:spTree>
    <p:extLst>
      <p:ext uri="{BB962C8B-B14F-4D97-AF65-F5344CB8AC3E}">
        <p14:creationId xmlns:p14="http://schemas.microsoft.com/office/powerpoint/2010/main" val="396058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ContinueButtonClick</a:t>
            </a:r>
            <a:r>
              <a:rPr lang="en-US" dirty="0"/>
              <a:t>() event </a:t>
            </a:r>
          </a:p>
        </p:txBody>
      </p:sp>
      <p:sp>
        <p:nvSpPr>
          <p:cNvPr id="3" name="Content Placeholder 2"/>
          <p:cNvSpPr>
            <a:spLocks noGrp="1"/>
          </p:cNvSpPr>
          <p:nvPr>
            <p:ph idx="1"/>
          </p:nvPr>
        </p:nvSpPr>
        <p:spPr/>
        <p:txBody>
          <a:bodyPr/>
          <a:lstStyle/>
          <a:p>
            <a:r>
              <a:rPr lang="en-US" dirty="0" smtClean="0"/>
              <a:t>After </a:t>
            </a:r>
            <a:r>
              <a:rPr lang="en-US" dirty="0"/>
              <a:t>the user has been added to the membership service through the form provided by the </a:t>
            </a:r>
            <a:r>
              <a:rPr lang="en-US" dirty="0" err="1"/>
              <a:t>CreateUserWizard</a:t>
            </a:r>
            <a:r>
              <a:rPr lang="en-US" dirty="0"/>
              <a:t> control, he or she can click the Continue button to be redirected to another page in the application.</a:t>
            </a:r>
          </a:p>
          <a:p>
            <a:r>
              <a:rPr lang="en-US" dirty="0"/>
              <a:t>This is done with a simple </a:t>
            </a:r>
            <a:r>
              <a:rPr lang="en-US" dirty="0" err="1"/>
              <a:t>Response.Redirect</a:t>
            </a:r>
            <a:r>
              <a:rPr lang="en-US" dirty="0"/>
              <a:t> statement.</a:t>
            </a:r>
          </a:p>
          <a:p>
            <a:r>
              <a:rPr lang="en-US" dirty="0"/>
              <a:t>Remember when you use this event, you must </a:t>
            </a:r>
            <a:r>
              <a:rPr lang="en-US" dirty="0" smtClean="0"/>
              <a:t>add the following </a:t>
            </a:r>
            <a:r>
              <a:rPr lang="en-US" dirty="0"/>
              <a:t>to the &lt;asp : </a:t>
            </a:r>
            <a:r>
              <a:rPr lang="en-US" dirty="0" err="1"/>
              <a:t>CreateUserWizard</a:t>
            </a:r>
            <a:r>
              <a:rPr lang="en-US" dirty="0"/>
              <a:t>&gt; control</a:t>
            </a:r>
            <a:r>
              <a:rPr lang="en-US" dirty="0" smtClean="0"/>
              <a:t>.</a:t>
            </a:r>
          </a:p>
          <a:p>
            <a:pPr marL="274320" lvl="1" indent="0">
              <a:buNone/>
            </a:pPr>
            <a:r>
              <a:rPr lang="en-US" dirty="0" err="1" smtClean="0"/>
              <a:t>OnContinueButtonClick</a:t>
            </a:r>
            <a:r>
              <a:rPr lang="en-US" dirty="0" smtClean="0"/>
              <a:t> </a:t>
            </a:r>
            <a:r>
              <a:rPr lang="en-US" dirty="0"/>
              <a:t>= "CreateUserWizard1_ContinueButtonClick" </a:t>
            </a:r>
            <a:endParaRPr lang="en-US" dirty="0" smtClean="0"/>
          </a:p>
          <a:p>
            <a:pPr marL="0" indent="0">
              <a:buNone/>
            </a:pPr>
            <a:endParaRPr lang="en-US" dirty="0"/>
          </a:p>
          <a:p>
            <a:endParaRPr lang="en-US" dirty="0"/>
          </a:p>
        </p:txBody>
      </p:sp>
      <p:sp>
        <p:nvSpPr>
          <p:cNvPr id="4" name="TextBox 3"/>
          <p:cNvSpPr txBox="1"/>
          <p:nvPr/>
        </p:nvSpPr>
        <p:spPr>
          <a:xfrm>
            <a:off x="4664892"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85762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smtClean="0"/>
              <a:t>CreatedUser</a:t>
            </a:r>
            <a:r>
              <a:rPr lang="en-US" dirty="0" smtClean="0"/>
              <a:t>() </a:t>
            </a:r>
            <a:r>
              <a:rPr lang="en-US" dirty="0"/>
              <a:t>event </a:t>
            </a:r>
          </a:p>
        </p:txBody>
      </p:sp>
      <p:sp>
        <p:nvSpPr>
          <p:cNvPr id="3" name="Content Placeholder 2"/>
          <p:cNvSpPr>
            <a:spLocks noGrp="1"/>
          </p:cNvSpPr>
          <p:nvPr>
            <p:ph idx="1"/>
          </p:nvPr>
        </p:nvSpPr>
        <p:spPr/>
        <p:txBody>
          <a:bodyPr/>
          <a:lstStyle/>
          <a:p>
            <a:r>
              <a:rPr lang="en-US" dirty="0" smtClean="0"/>
              <a:t>Use </a:t>
            </a:r>
            <a:r>
              <a:rPr lang="en-US" dirty="0"/>
              <a:t>this event if you want to take any additional actions when a user is registered to the service.</a:t>
            </a:r>
          </a:p>
          <a:p>
            <a:endParaRPr lang="en-US" dirty="0"/>
          </a:p>
        </p:txBody>
      </p:sp>
      <p:sp>
        <p:nvSpPr>
          <p:cNvPr id="4" name="Rectangle 3"/>
          <p:cNvSpPr/>
          <p:nvPr/>
        </p:nvSpPr>
        <p:spPr>
          <a:xfrm>
            <a:off x="2952307" y="3115362"/>
            <a:ext cx="6092825"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a:rPr>
              <a:t>protected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CreateUserWizard1_CreatedUser(</a:t>
            </a:r>
            <a:r>
              <a:rPr lang="en-US" dirty="0">
                <a:solidFill>
                  <a:srgbClr val="0000FF"/>
                </a:solidFill>
                <a:highlight>
                  <a:srgbClr val="FFFFFF"/>
                </a:highlight>
                <a:latin typeface="Consolas"/>
              </a:rPr>
              <a:t>object</a:t>
            </a:r>
            <a:r>
              <a:rPr lang="en-US" dirty="0">
                <a:solidFill>
                  <a:srgbClr val="000000"/>
                </a:solidFill>
                <a:highlight>
                  <a:srgbClr val="FFFFFF"/>
                </a:highlight>
                <a:latin typeface="Consolas"/>
              </a:rPr>
              <a:t> sender, </a:t>
            </a:r>
            <a:r>
              <a:rPr lang="en-US" dirty="0" err="1">
                <a:solidFill>
                  <a:srgbClr val="2B91AF"/>
                </a:solidFill>
                <a:highlight>
                  <a:srgbClr val="FFFFFF"/>
                </a:highlight>
                <a:latin typeface="Consolas"/>
              </a:rPr>
              <a:t>EventArgs</a:t>
            </a:r>
            <a:r>
              <a:rPr lang="en-US" dirty="0">
                <a:solidFill>
                  <a:srgbClr val="000000"/>
                </a:solidFill>
                <a:highlight>
                  <a:srgbClr val="FFFFFF"/>
                </a:highlight>
                <a:latin typeface="Consolas"/>
              </a:rPr>
              <a:t> e)</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Code here  </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val="122451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and Role Management </a:t>
            </a:r>
          </a:p>
        </p:txBody>
      </p:sp>
      <p:sp>
        <p:nvSpPr>
          <p:cNvPr id="3" name="Content Placeholder 2"/>
          <p:cNvSpPr>
            <a:spLocks noGrp="1"/>
          </p:cNvSpPr>
          <p:nvPr>
            <p:ph idx="1"/>
          </p:nvPr>
        </p:nvSpPr>
        <p:spPr/>
        <p:txBody>
          <a:bodyPr/>
          <a:lstStyle/>
          <a:p>
            <a:r>
              <a:rPr lang="en-US" dirty="0"/>
              <a:t>The authentication and authorization of users are important functions in many websites and browser— based applications.</a:t>
            </a:r>
          </a:p>
          <a:p>
            <a:r>
              <a:rPr lang="en-US" dirty="0"/>
              <a:t>Traditionally, when working with Microsoft’s Windows Forms applications (thick- client), you depended on Windows Integrated Authentication; </a:t>
            </a:r>
          </a:p>
          <a:p>
            <a:r>
              <a:rPr lang="en-US" dirty="0"/>
              <a:t>When working with browser—based applications (thin- client), you used forms authentication.</a:t>
            </a:r>
          </a:p>
          <a:p>
            <a:r>
              <a:rPr lang="en-US" dirty="0"/>
              <a:t>Forms authentication enabled you to take requests that were not yet authenticated and redirect them to an HTML form using HTTP client— side redirection.</a:t>
            </a:r>
          </a:p>
        </p:txBody>
      </p:sp>
    </p:spTree>
    <p:extLst>
      <p:ext uri="{BB962C8B-B14F-4D97-AF65-F5344CB8AC3E}">
        <p14:creationId xmlns:p14="http://schemas.microsoft.com/office/powerpoint/2010/main" val="30120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Incorporating Personalization Properties in the Registration Process </a:t>
            </a:r>
          </a:p>
        </p:txBody>
      </p:sp>
      <p:sp>
        <p:nvSpPr>
          <p:cNvPr id="3" name="Content Placeholder 2"/>
          <p:cNvSpPr>
            <a:spLocks noGrp="1"/>
          </p:cNvSpPr>
          <p:nvPr>
            <p:ph idx="1"/>
          </p:nvPr>
        </p:nvSpPr>
        <p:spPr/>
        <p:txBody>
          <a:bodyPr>
            <a:normAutofit/>
          </a:bodyPr>
          <a:lstStyle/>
          <a:p>
            <a:r>
              <a:rPr lang="en-US" dirty="0" smtClean="0"/>
              <a:t>You can use the </a:t>
            </a:r>
            <a:r>
              <a:rPr lang="en-US" dirty="0"/>
              <a:t>personalization management system that comes with ASP.NET 4.5 </a:t>
            </a:r>
            <a:r>
              <a:rPr lang="en-US" dirty="0" smtClean="0"/>
              <a:t>to store user-speciﬁc details.</a:t>
            </a:r>
            <a:endParaRPr lang="en-US" dirty="0"/>
          </a:p>
          <a:p>
            <a:r>
              <a:rPr lang="en-US" dirty="0"/>
              <a:t>The registration process provided by the </a:t>
            </a:r>
            <a:r>
              <a:rPr lang="en-US" dirty="0" err="1"/>
              <a:t>CreateUserWizard</a:t>
            </a:r>
            <a:r>
              <a:rPr lang="en-US" dirty="0"/>
              <a:t> control is an ideal spot to retrieve this information from the user to store directly in the personalization system.</a:t>
            </a:r>
          </a:p>
          <a:p>
            <a:r>
              <a:rPr lang="en-US" dirty="0" smtClean="0"/>
              <a:t>The </a:t>
            </a:r>
            <a:r>
              <a:rPr lang="en-US" dirty="0"/>
              <a:t>ﬁrst </a:t>
            </a:r>
            <a:r>
              <a:rPr lang="en-US" dirty="0" smtClean="0"/>
              <a:t>step, </a:t>
            </a:r>
            <a:r>
              <a:rPr lang="en-US" dirty="0"/>
              <a:t>is to deﬁne some personalization points in the application’s web.config </a:t>
            </a:r>
            <a:r>
              <a:rPr lang="en-US" dirty="0" smtClean="0"/>
              <a:t>ﬁle.</a:t>
            </a:r>
            <a:endParaRPr lang="en-US" dirty="0"/>
          </a:p>
        </p:txBody>
      </p:sp>
      <p:sp>
        <p:nvSpPr>
          <p:cNvPr id="4" name="TextBox 3"/>
          <p:cNvSpPr txBox="1"/>
          <p:nvPr/>
        </p:nvSpPr>
        <p:spPr>
          <a:xfrm>
            <a:off x="4664892"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50926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Personalization Properties in the Registration Process </a:t>
            </a:r>
          </a:p>
        </p:txBody>
      </p:sp>
      <p:sp>
        <p:nvSpPr>
          <p:cNvPr id="3" name="Content Placeholder 2"/>
          <p:cNvSpPr>
            <a:spLocks noGrp="1"/>
          </p:cNvSpPr>
          <p:nvPr>
            <p:ph idx="1"/>
          </p:nvPr>
        </p:nvSpPr>
        <p:spPr>
          <a:xfrm>
            <a:off x="1458618" y="1894368"/>
            <a:ext cx="9144000" cy="4267200"/>
          </a:xfrm>
        </p:spPr>
        <p:txBody>
          <a:bodyPr/>
          <a:lstStyle/>
          <a:p>
            <a:r>
              <a:rPr lang="en-US" dirty="0"/>
              <a:t>Now that these properties are deﬁned in the web.config ﬁle, you can use them when you create users in the ASP.NET membership system.</a:t>
            </a:r>
          </a:p>
          <a:p>
            <a:r>
              <a:rPr lang="en-US" dirty="0"/>
              <a:t>Again, using the </a:t>
            </a:r>
            <a:r>
              <a:rPr lang="en-US" dirty="0" err="1"/>
              <a:t>CreateUserWizard</a:t>
            </a:r>
            <a:r>
              <a:rPr lang="en-US" dirty="0"/>
              <a:t> control, you can create a  process that requires the user to enter his or her preferred username and password in the ﬁrst step, and then the second step asks for these custom-deﬁned personalization points.</a:t>
            </a:r>
          </a:p>
          <a:p>
            <a:endParaRPr lang="en-US" dirty="0"/>
          </a:p>
        </p:txBody>
      </p:sp>
      <p:sp>
        <p:nvSpPr>
          <p:cNvPr id="4" name="TextBox 3"/>
          <p:cNvSpPr txBox="1"/>
          <p:nvPr/>
        </p:nvSpPr>
        <p:spPr>
          <a:xfrm>
            <a:off x="4664892"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3062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Profilecommon</a:t>
            </a:r>
            <a:r>
              <a:rPr lang="en-US" dirty="0" smtClean="0"/>
              <a:t> Class in a Website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direct, convenient access to proﬁle information is available only in the website model, not in the web application </a:t>
            </a:r>
            <a:r>
              <a:rPr lang="en-US" dirty="0" smtClean="0"/>
              <a:t>model (Chapter 18 provides more info).</a:t>
            </a:r>
            <a:endParaRPr lang="en-US" dirty="0"/>
          </a:p>
          <a:p>
            <a:r>
              <a:rPr lang="en-US" dirty="0"/>
              <a:t>Therefore, the </a:t>
            </a:r>
            <a:r>
              <a:rPr lang="en-US" dirty="0" err="1"/>
              <a:t>Profilecommon</a:t>
            </a:r>
            <a:r>
              <a:rPr lang="en-US" dirty="0"/>
              <a:t> class is </a:t>
            </a:r>
            <a:r>
              <a:rPr lang="en-US" dirty="0" smtClean="0"/>
              <a:t>available instead of the </a:t>
            </a:r>
            <a:r>
              <a:rPr lang="en-US" dirty="0" err="1" smtClean="0"/>
              <a:t>UserProfile</a:t>
            </a:r>
            <a:r>
              <a:rPr lang="en-US" dirty="0" smtClean="0"/>
              <a:t> class we created.</a:t>
            </a:r>
          </a:p>
          <a:p>
            <a:r>
              <a:rPr lang="en-US" dirty="0" err="1" smtClean="0"/>
              <a:t>Profilecommon</a:t>
            </a:r>
            <a:r>
              <a:rPr lang="en-US" dirty="0" smtClean="0"/>
              <a:t> becomes available in a website model once you deﬁne </a:t>
            </a:r>
            <a:r>
              <a:rPr lang="en-US" dirty="0"/>
              <a:t>proﬁle properties in </a:t>
            </a:r>
            <a:r>
              <a:rPr lang="en-US" dirty="0" smtClean="0"/>
              <a:t>web.config</a:t>
            </a:r>
            <a:endParaRPr lang="en-US" dirty="0"/>
          </a:p>
          <a:p>
            <a:r>
              <a:rPr lang="en-US" dirty="0"/>
              <a:t>If you are working with the web application model, you have to use a helper class as </a:t>
            </a:r>
            <a:r>
              <a:rPr lang="en-US" dirty="0" smtClean="0"/>
              <a:t>demonstrated.</a:t>
            </a:r>
            <a:endParaRPr lang="en-US" dirty="0"/>
          </a:p>
          <a:p>
            <a:endParaRPr lang="en-US" dirty="0"/>
          </a:p>
        </p:txBody>
      </p:sp>
    </p:spTree>
    <p:extLst>
      <p:ext uri="{BB962C8B-B14F-4D97-AF65-F5344CB8AC3E}">
        <p14:creationId xmlns:p14="http://schemas.microsoft.com/office/powerpoint/2010/main" val="116612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Steps</a:t>
            </a:r>
            <a:endParaRPr lang="en-US" dirty="0"/>
          </a:p>
        </p:txBody>
      </p:sp>
      <p:sp>
        <p:nvSpPr>
          <p:cNvPr id="3" name="Content Placeholder 2"/>
          <p:cNvSpPr>
            <a:spLocks noGrp="1"/>
          </p:cNvSpPr>
          <p:nvPr>
            <p:ph idx="1"/>
          </p:nvPr>
        </p:nvSpPr>
        <p:spPr/>
        <p:txBody>
          <a:bodyPr>
            <a:normAutofit/>
          </a:bodyPr>
          <a:lstStyle/>
          <a:p>
            <a:r>
              <a:rPr lang="en-US" dirty="0"/>
              <a:t>You can deﬁne a custom step within the </a:t>
            </a:r>
            <a:r>
              <a:rPr lang="en-US" dirty="0" err="1"/>
              <a:t>CreateUserWizard</a:t>
            </a:r>
            <a:r>
              <a:rPr lang="en-US" dirty="0"/>
              <a:t> control by using the &lt;</a:t>
            </a:r>
            <a:r>
              <a:rPr lang="en-US" dirty="0" err="1"/>
              <a:t>WizardSteps</a:t>
            </a:r>
            <a:r>
              <a:rPr lang="en-US" dirty="0"/>
              <a:t>&gt; element.</a:t>
            </a:r>
          </a:p>
          <a:p>
            <a:r>
              <a:rPr lang="en-US" dirty="0"/>
              <a:t>Within this element, you can construct a series of registration steps in whatever fashion you choose.</a:t>
            </a:r>
          </a:p>
          <a:p>
            <a:r>
              <a:rPr lang="en-US" dirty="0"/>
              <a:t>From the &lt;</a:t>
            </a:r>
            <a:r>
              <a:rPr lang="en-US" dirty="0" err="1"/>
              <a:t>WizardSteps</a:t>
            </a:r>
            <a:r>
              <a:rPr lang="en-US" dirty="0"/>
              <a:t>&gt; section, shown in </a:t>
            </a:r>
            <a:r>
              <a:rPr lang="en-US" dirty="0" smtClean="0"/>
              <a:t>our example, </a:t>
            </a:r>
            <a:r>
              <a:rPr lang="en-US" dirty="0"/>
              <a:t>you can see that three steps are deﬁned</a:t>
            </a:r>
            <a:r>
              <a:rPr lang="en-US" dirty="0" smtClean="0"/>
              <a:t>.</a:t>
            </a:r>
          </a:p>
        </p:txBody>
      </p:sp>
    </p:spTree>
    <p:extLst>
      <p:ext uri="{BB962C8B-B14F-4D97-AF65-F5344CB8AC3E}">
        <p14:creationId xmlns:p14="http://schemas.microsoft.com/office/powerpoint/2010/main" val="253612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Steps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End user’s personalization properties are requested with the &lt;</a:t>
            </a:r>
            <a:r>
              <a:rPr lang="en-US" dirty="0" err="1" smtClean="0"/>
              <a:t>asp:WizardStep</a:t>
            </a:r>
            <a:r>
              <a:rPr lang="en-US" dirty="0"/>
              <a:t>&gt; control</a:t>
            </a:r>
            <a:r>
              <a:rPr lang="en-US" dirty="0" smtClean="0"/>
              <a:t>.</a:t>
            </a:r>
          </a:p>
          <a:p>
            <a:r>
              <a:rPr lang="en-US" dirty="0" smtClean="0"/>
              <a:t>Within </a:t>
            </a:r>
            <a:r>
              <a:rPr lang="en-US" dirty="0"/>
              <a:t>the &lt;</a:t>
            </a:r>
            <a:r>
              <a:rPr lang="en-US" dirty="0" err="1" smtClean="0"/>
              <a:t>asp:WizardStep</a:t>
            </a:r>
            <a:r>
              <a:rPr lang="en-US" dirty="0"/>
              <a:t>&gt; control, a table is laid out and a custom form is created.</a:t>
            </a:r>
          </a:p>
          <a:p>
            <a:r>
              <a:rPr lang="en-US" dirty="0"/>
              <a:t>Two additional steps </a:t>
            </a:r>
            <a:r>
              <a:rPr lang="en-US" dirty="0" smtClean="0"/>
              <a:t>were deﬁned in our example: </a:t>
            </a:r>
          </a:p>
          <a:p>
            <a:pPr lvl="1"/>
            <a:r>
              <a:rPr lang="en-US" dirty="0" smtClean="0"/>
              <a:t>step </a:t>
            </a:r>
            <a:r>
              <a:rPr lang="en-US" dirty="0"/>
              <a:t>to create the user (using the &lt;</a:t>
            </a:r>
            <a:r>
              <a:rPr lang="en-US" dirty="0" err="1"/>
              <a:t>asp:CreateUserWizardStep</a:t>
            </a:r>
            <a:r>
              <a:rPr lang="en-US" dirty="0"/>
              <a:t>&gt; control) </a:t>
            </a:r>
            <a:endParaRPr lang="en-US" dirty="0" smtClean="0"/>
          </a:p>
          <a:p>
            <a:pPr lvl="1"/>
            <a:r>
              <a:rPr lang="en-US" dirty="0" smtClean="0"/>
              <a:t>step </a:t>
            </a:r>
            <a:r>
              <a:rPr lang="en-US" dirty="0"/>
              <a:t>to conﬁrm the creation of a new user (using the &lt;asp:Comp1eteWizardStep&gt; control</a:t>
            </a:r>
            <a:r>
              <a:rPr lang="en-US" dirty="0" smtClean="0"/>
              <a:t>)</a:t>
            </a:r>
            <a:endParaRPr lang="en-US" dirty="0"/>
          </a:p>
          <a:p>
            <a:r>
              <a:rPr lang="en-US" dirty="0"/>
              <a:t>The order in which these steps appear is the order in which they are presented to the end user</a:t>
            </a:r>
            <a:r>
              <a:rPr lang="en-US" dirty="0" smtClean="0"/>
              <a:t>.</a:t>
            </a:r>
          </a:p>
          <a:p>
            <a:r>
              <a:rPr lang="en-US" dirty="0"/>
              <a:t>After the steps are created the way you want, you can then store the custom properties using the </a:t>
            </a:r>
            <a:r>
              <a:rPr lang="en-US" dirty="0" err="1"/>
              <a:t>CreateUserWizard</a:t>
            </a:r>
            <a:r>
              <a:rPr lang="en-US" dirty="0"/>
              <a:t> control’s </a:t>
            </a:r>
            <a:r>
              <a:rPr lang="en-US" dirty="0" err="1"/>
              <a:t>CreatedUser</a:t>
            </a:r>
            <a:r>
              <a:rPr lang="en-US" dirty="0"/>
              <a:t>() event:  </a:t>
            </a:r>
          </a:p>
          <a:p>
            <a:endParaRPr lang="en-US" dirty="0"/>
          </a:p>
          <a:p>
            <a:endParaRPr lang="en-US" dirty="0"/>
          </a:p>
        </p:txBody>
      </p:sp>
    </p:spTree>
    <p:extLst>
      <p:ext uri="{BB962C8B-B14F-4D97-AF65-F5344CB8AC3E}">
        <p14:creationId xmlns:p14="http://schemas.microsoft.com/office/powerpoint/2010/main" val="253612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Steps</a:t>
            </a:r>
          </a:p>
        </p:txBody>
      </p:sp>
      <p:sp>
        <p:nvSpPr>
          <p:cNvPr id="3" name="Content Placeholder 2"/>
          <p:cNvSpPr>
            <a:spLocks noGrp="1"/>
          </p:cNvSpPr>
          <p:nvPr>
            <p:ph idx="1"/>
          </p:nvPr>
        </p:nvSpPr>
        <p:spPr/>
        <p:txBody>
          <a:bodyPr/>
          <a:lstStyle/>
          <a:p>
            <a:r>
              <a:rPr lang="en-US" dirty="0"/>
              <a:t>After the steps are created the way you want, you can then store the custom properties using the </a:t>
            </a:r>
            <a:r>
              <a:rPr lang="en-US" dirty="0" err="1"/>
              <a:t>CreateUserWizard</a:t>
            </a:r>
            <a:r>
              <a:rPr lang="en-US" dirty="0"/>
              <a:t> control’s </a:t>
            </a:r>
            <a:r>
              <a:rPr lang="en-US" dirty="0" err="1"/>
              <a:t>CreatedUser</a:t>
            </a:r>
            <a:r>
              <a:rPr lang="en-US" dirty="0"/>
              <a:t>() event:  </a:t>
            </a:r>
          </a:p>
          <a:p>
            <a:endParaRPr lang="en-US" dirty="0"/>
          </a:p>
        </p:txBody>
      </p:sp>
      <p:sp>
        <p:nvSpPr>
          <p:cNvPr id="4" name="Rectangle 3"/>
          <p:cNvSpPr/>
          <p:nvPr/>
        </p:nvSpPr>
        <p:spPr>
          <a:xfrm>
            <a:off x="1212114" y="3225422"/>
            <a:ext cx="9728790" cy="2709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28600" marR="0">
              <a:lnSpc>
                <a:spcPct val="105000"/>
              </a:lnSpc>
              <a:spcBef>
                <a:spcPts val="0"/>
              </a:spcBef>
              <a:spcAft>
                <a:spcPts val="0"/>
              </a:spcAft>
            </a:pPr>
            <a:r>
              <a:rPr lang="en-US" dirty="0">
                <a:solidFill>
                  <a:srgbClr val="0000FF"/>
                </a:solidFill>
                <a:highlight>
                  <a:srgbClr val="FFFFFF"/>
                </a:highlight>
                <a:latin typeface="Consolas"/>
                <a:ea typeface="Times New Roman"/>
                <a:cs typeface="Times New Roman"/>
              </a:rPr>
              <a:t>protected</a:t>
            </a:r>
            <a:r>
              <a:rPr lang="en-US" dirty="0">
                <a:solidFill>
                  <a:srgbClr val="000000"/>
                </a:solidFill>
                <a:highlight>
                  <a:srgbClr val="FFFFFF"/>
                </a:highlight>
                <a:latin typeface="Consolas"/>
                <a:ea typeface="Times New Roman"/>
                <a:cs typeface="Times New Roman"/>
              </a:rPr>
              <a:t> </a:t>
            </a:r>
            <a:r>
              <a:rPr lang="en-US" dirty="0">
                <a:solidFill>
                  <a:srgbClr val="0000FF"/>
                </a:solidFill>
                <a:highlight>
                  <a:srgbClr val="FFFFFF"/>
                </a:highlight>
                <a:latin typeface="Consolas"/>
                <a:ea typeface="Times New Roman"/>
                <a:cs typeface="Times New Roman"/>
              </a:rPr>
              <a:t>void</a:t>
            </a:r>
            <a:r>
              <a:rPr lang="en-US" dirty="0">
                <a:solidFill>
                  <a:srgbClr val="000000"/>
                </a:solidFill>
                <a:highlight>
                  <a:srgbClr val="FFFFFF"/>
                </a:highlight>
                <a:latin typeface="Consolas"/>
                <a:ea typeface="Times New Roman"/>
                <a:cs typeface="Times New Roman"/>
              </a:rPr>
              <a:t> CreateUserWizard1_CreatedUser(</a:t>
            </a:r>
            <a:r>
              <a:rPr lang="en-US" dirty="0">
                <a:solidFill>
                  <a:srgbClr val="0000FF"/>
                </a:solidFill>
                <a:highlight>
                  <a:srgbClr val="FFFFFF"/>
                </a:highlight>
                <a:latin typeface="Consolas"/>
                <a:ea typeface="Times New Roman"/>
                <a:cs typeface="Times New Roman"/>
              </a:rPr>
              <a:t>object</a:t>
            </a:r>
            <a:r>
              <a:rPr lang="en-US" dirty="0">
                <a:solidFill>
                  <a:srgbClr val="000000"/>
                </a:solidFill>
                <a:highlight>
                  <a:srgbClr val="FFFFFF"/>
                </a:highlight>
                <a:latin typeface="Consolas"/>
                <a:ea typeface="Times New Roman"/>
                <a:cs typeface="Times New Roman"/>
              </a:rPr>
              <a:t> sender, </a:t>
            </a:r>
            <a:r>
              <a:rPr lang="en-US" dirty="0" err="1">
                <a:solidFill>
                  <a:srgbClr val="2B91AF"/>
                </a:solidFill>
                <a:highlight>
                  <a:srgbClr val="FFFFFF"/>
                </a:highlight>
                <a:latin typeface="Consolas"/>
                <a:ea typeface="Times New Roman"/>
                <a:cs typeface="Times New Roman"/>
              </a:rPr>
              <a:t>EventArgs</a:t>
            </a:r>
            <a:r>
              <a:rPr lang="en-US" dirty="0">
                <a:solidFill>
                  <a:srgbClr val="000000"/>
                </a:solidFill>
                <a:highlight>
                  <a:srgbClr val="FFFFFF"/>
                </a:highlight>
                <a:latin typeface="Consolas"/>
                <a:ea typeface="Times New Roman"/>
                <a:cs typeface="Times New Roman"/>
              </a:rPr>
              <a:t> e) </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   	</a:t>
            </a:r>
            <a:r>
              <a:rPr lang="en-US" dirty="0" err="1">
                <a:solidFill>
                  <a:srgbClr val="2B91AF"/>
                </a:solidFill>
                <a:highlight>
                  <a:srgbClr val="FFFFFF"/>
                </a:highlight>
                <a:latin typeface="Consolas"/>
                <a:ea typeface="Times New Roman"/>
                <a:cs typeface="Times New Roman"/>
              </a:rPr>
              <a:t>UserProfile</a:t>
            </a:r>
            <a:r>
              <a:rPr lang="en-US" dirty="0">
                <a:solidFill>
                  <a:srgbClr val="000000"/>
                </a:solidFill>
                <a:highlight>
                  <a:srgbClr val="FFFFFF"/>
                </a:highlight>
                <a:latin typeface="Consolas"/>
                <a:ea typeface="Times New Roman"/>
                <a:cs typeface="Times New Roman"/>
              </a:rPr>
              <a:t> pc = </a:t>
            </a:r>
            <a:r>
              <a:rPr lang="en-US" dirty="0">
                <a:solidFill>
                  <a:srgbClr val="0000FF"/>
                </a:solidFill>
                <a:highlight>
                  <a:srgbClr val="FFFFFF"/>
                </a:highlight>
                <a:latin typeface="Consolas"/>
                <a:ea typeface="Times New Roman"/>
                <a:cs typeface="Times New Roman"/>
              </a:rPr>
              <a:t>new</a:t>
            </a:r>
            <a:r>
              <a:rPr lang="en-US" dirty="0">
                <a:solidFill>
                  <a:srgbClr val="000000"/>
                </a:solidFill>
                <a:highlight>
                  <a:srgbClr val="FFFFFF"/>
                </a:highlight>
                <a:latin typeface="Consolas"/>
                <a:ea typeface="Times New Roman"/>
                <a:cs typeface="Times New Roman"/>
              </a:rPr>
              <a:t> </a:t>
            </a:r>
            <a:r>
              <a:rPr lang="en-US" dirty="0" err="1">
                <a:solidFill>
                  <a:srgbClr val="2B91AF"/>
                </a:solidFill>
                <a:highlight>
                  <a:srgbClr val="FFFFFF"/>
                </a:highlight>
                <a:latin typeface="Consolas"/>
                <a:ea typeface="Times New Roman"/>
                <a:cs typeface="Times New Roman"/>
              </a:rPr>
              <a:t>UserProfile</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   	</a:t>
            </a:r>
            <a:r>
              <a:rPr lang="en-US" dirty="0" err="1">
                <a:solidFill>
                  <a:srgbClr val="000000"/>
                </a:solidFill>
                <a:highlight>
                  <a:srgbClr val="FFFFFF"/>
                </a:highlight>
                <a:latin typeface="Consolas"/>
                <a:ea typeface="Times New Roman"/>
                <a:cs typeface="Times New Roman"/>
              </a:rPr>
              <a:t>pc.Initialize</a:t>
            </a:r>
            <a:r>
              <a:rPr lang="en-US" dirty="0">
                <a:solidFill>
                  <a:srgbClr val="000000"/>
                </a:solidFill>
                <a:highlight>
                  <a:srgbClr val="FFFFFF"/>
                </a:highlight>
                <a:latin typeface="Consolas"/>
                <a:ea typeface="Times New Roman"/>
                <a:cs typeface="Times New Roman"/>
              </a:rPr>
              <a:t>(CreateUserWizard1.UserName.ToString(), </a:t>
            </a:r>
            <a:r>
              <a:rPr lang="en-US" dirty="0">
                <a:solidFill>
                  <a:srgbClr val="0000FF"/>
                </a:solidFill>
                <a:highlight>
                  <a:srgbClr val="FFFFFF"/>
                </a:highlight>
                <a:latin typeface="Consolas"/>
                <a:ea typeface="Times New Roman"/>
                <a:cs typeface="Times New Roman"/>
              </a:rPr>
              <a:t>true</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   	</a:t>
            </a:r>
            <a:r>
              <a:rPr lang="en-US" dirty="0" err="1">
                <a:solidFill>
                  <a:srgbClr val="000000"/>
                </a:solidFill>
                <a:highlight>
                  <a:srgbClr val="FFFFFF"/>
                </a:highlight>
                <a:latin typeface="Consolas"/>
                <a:ea typeface="Times New Roman"/>
                <a:cs typeface="Times New Roman"/>
              </a:rPr>
              <a:t>pc.FirstName</a:t>
            </a:r>
            <a:r>
              <a:rPr lang="en-US" dirty="0">
                <a:solidFill>
                  <a:srgbClr val="000000"/>
                </a:solidFill>
                <a:highlight>
                  <a:srgbClr val="FFFFFF"/>
                </a:highlight>
                <a:latin typeface="Consolas"/>
                <a:ea typeface="Times New Roman"/>
                <a:cs typeface="Times New Roman"/>
              </a:rPr>
              <a:t> = </a:t>
            </a:r>
            <a:r>
              <a:rPr lang="en-US" dirty="0" err="1">
                <a:solidFill>
                  <a:srgbClr val="000000"/>
                </a:solidFill>
                <a:highlight>
                  <a:srgbClr val="FFFFFF"/>
                </a:highlight>
                <a:latin typeface="Consolas"/>
                <a:ea typeface="Times New Roman"/>
                <a:cs typeface="Times New Roman"/>
              </a:rPr>
              <a:t>Firstname.Text</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   	</a:t>
            </a:r>
            <a:r>
              <a:rPr lang="en-US" dirty="0" err="1">
                <a:solidFill>
                  <a:srgbClr val="000000"/>
                </a:solidFill>
                <a:highlight>
                  <a:srgbClr val="FFFFFF"/>
                </a:highlight>
                <a:latin typeface="Consolas"/>
                <a:ea typeface="Times New Roman"/>
                <a:cs typeface="Times New Roman"/>
              </a:rPr>
              <a:t>pc.LastName</a:t>
            </a:r>
            <a:r>
              <a:rPr lang="en-US" dirty="0">
                <a:solidFill>
                  <a:srgbClr val="000000"/>
                </a:solidFill>
                <a:highlight>
                  <a:srgbClr val="FFFFFF"/>
                </a:highlight>
                <a:latin typeface="Consolas"/>
                <a:ea typeface="Times New Roman"/>
                <a:cs typeface="Times New Roman"/>
              </a:rPr>
              <a:t> = </a:t>
            </a:r>
            <a:r>
              <a:rPr lang="en-US" dirty="0" err="1">
                <a:solidFill>
                  <a:srgbClr val="000000"/>
                </a:solidFill>
                <a:highlight>
                  <a:srgbClr val="FFFFFF"/>
                </a:highlight>
                <a:latin typeface="Consolas"/>
                <a:ea typeface="Times New Roman"/>
                <a:cs typeface="Times New Roman"/>
              </a:rPr>
              <a:t>Lastname.Text</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marL="228600" marR="0">
              <a:lnSpc>
                <a:spcPct val="105000"/>
              </a:lnSpc>
              <a:spcBef>
                <a:spcPts val="0"/>
              </a:spcBef>
              <a:spcAft>
                <a:spcPts val="0"/>
              </a:spcAft>
            </a:pPr>
            <a:r>
              <a:rPr lang="en-US" dirty="0">
                <a:solidFill>
                  <a:srgbClr val="000000"/>
                </a:solidFill>
                <a:highlight>
                  <a:srgbClr val="FFFFFF"/>
                </a:highlight>
                <a:latin typeface="Consolas"/>
                <a:ea typeface="Times New Roman"/>
                <a:cs typeface="Times New Roman"/>
              </a:rPr>
              <a:t>   	</a:t>
            </a:r>
            <a:r>
              <a:rPr lang="en-US" dirty="0" err="1">
                <a:solidFill>
                  <a:srgbClr val="000000"/>
                </a:solidFill>
                <a:highlight>
                  <a:srgbClr val="FFFFFF"/>
                </a:highlight>
                <a:latin typeface="Consolas"/>
                <a:ea typeface="Times New Roman"/>
                <a:cs typeface="Times New Roman"/>
              </a:rPr>
              <a:t>pc.Age</a:t>
            </a:r>
            <a:r>
              <a:rPr lang="en-US" dirty="0">
                <a:solidFill>
                  <a:srgbClr val="000000"/>
                </a:solidFill>
                <a:highlight>
                  <a:srgbClr val="FFFFFF"/>
                </a:highlight>
                <a:latin typeface="Consolas"/>
                <a:ea typeface="Times New Roman"/>
                <a:cs typeface="Times New Roman"/>
              </a:rPr>
              <a:t> = </a:t>
            </a:r>
            <a:r>
              <a:rPr lang="en-US" dirty="0" err="1">
                <a:solidFill>
                  <a:srgbClr val="000000"/>
                </a:solidFill>
                <a:highlight>
                  <a:srgbClr val="FFFFFF"/>
                </a:highlight>
                <a:latin typeface="Consolas"/>
                <a:ea typeface="Times New Roman"/>
                <a:cs typeface="Times New Roman"/>
              </a:rPr>
              <a:t>Age.Text</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indent="457200">
              <a:lnSpc>
                <a:spcPct val="105000"/>
              </a:lnSpc>
            </a:pPr>
            <a:r>
              <a:rPr lang="en-US" dirty="0" smtClean="0">
                <a:solidFill>
                  <a:srgbClr val="000000"/>
                </a:solidFill>
                <a:highlight>
                  <a:srgbClr val="FFFFFF"/>
                </a:highlight>
                <a:latin typeface="Consolas"/>
                <a:ea typeface="Times New Roman"/>
                <a:cs typeface="Times New Roman"/>
              </a:rPr>
              <a:t>	</a:t>
            </a:r>
            <a:r>
              <a:rPr lang="en-US" dirty="0" err="1" smtClean="0">
                <a:solidFill>
                  <a:srgbClr val="000000"/>
                </a:solidFill>
                <a:highlight>
                  <a:srgbClr val="FFFFFF"/>
                </a:highlight>
                <a:latin typeface="Consolas"/>
                <a:ea typeface="Times New Roman"/>
                <a:cs typeface="Times New Roman"/>
              </a:rPr>
              <a:t>pc.Save</a:t>
            </a:r>
            <a:r>
              <a:rPr lang="en-US" dirty="0">
                <a:solidFill>
                  <a:srgbClr val="000000"/>
                </a:solidFill>
                <a:highlight>
                  <a:srgbClr val="FFFFFF"/>
                </a:highlight>
                <a:latin typeface="Consolas"/>
                <a:ea typeface="Times New Roman"/>
                <a:cs typeface="Times New Roman"/>
              </a:rPr>
              <a:t>();  </a:t>
            </a:r>
            <a:endParaRPr lang="en-US" sz="2400" dirty="0">
              <a:latin typeface="Calibri Light"/>
              <a:ea typeface="Times New Roman"/>
              <a:cs typeface="Times New Roman"/>
            </a:endParaRPr>
          </a:p>
          <a:p>
            <a:pPr marL="228600" marR="0">
              <a:lnSpc>
                <a:spcPct val="105000"/>
              </a:lnSpc>
              <a:spcBef>
                <a:spcPts val="0"/>
              </a:spcBef>
              <a:spcAft>
                <a:spcPts val="1000"/>
              </a:spcAft>
            </a:pPr>
            <a:r>
              <a:rPr lang="en-US" dirty="0">
                <a:solidFill>
                  <a:srgbClr val="000000"/>
                </a:solidFill>
                <a:highlight>
                  <a:srgbClr val="FFFFFF"/>
                </a:highlight>
                <a:latin typeface="Consolas"/>
                <a:ea typeface="Times New Roman"/>
                <a:cs typeface="Times New Roman"/>
              </a:rPr>
              <a:t>}  </a:t>
            </a:r>
            <a:endParaRPr lang="en-US" sz="2400" dirty="0">
              <a:effectLst/>
              <a:latin typeface="Calibri Light"/>
              <a:ea typeface="Times New Roman"/>
              <a:cs typeface="Times New Roman"/>
            </a:endParaRPr>
          </a:p>
        </p:txBody>
      </p:sp>
    </p:spTree>
    <p:extLst>
      <p:ext uri="{BB962C8B-B14F-4D97-AF65-F5344CB8AC3E}">
        <p14:creationId xmlns:p14="http://schemas.microsoft.com/office/powerpoint/2010/main" val="303215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Steps</a:t>
            </a:r>
          </a:p>
        </p:txBody>
      </p:sp>
      <p:sp>
        <p:nvSpPr>
          <p:cNvPr id="3" name="Content Placeholder 2"/>
          <p:cNvSpPr>
            <a:spLocks noGrp="1"/>
          </p:cNvSpPr>
          <p:nvPr>
            <p:ph idx="1"/>
          </p:nvPr>
        </p:nvSpPr>
        <p:spPr/>
        <p:txBody>
          <a:bodyPr/>
          <a:lstStyle/>
          <a:p>
            <a:r>
              <a:rPr lang="en-US" dirty="0"/>
              <a:t>You are not limited to having a separate step in which you ask for personal bits of information; you can incorporate these items directly into the &lt;</a:t>
            </a:r>
            <a:r>
              <a:rPr lang="en-US" dirty="0" err="1" smtClean="0"/>
              <a:t>asp:CreateUserWizardStep</a:t>
            </a:r>
            <a:r>
              <a:rPr lang="en-US" dirty="0"/>
              <a:t>&gt; step itself.</a:t>
            </a:r>
          </a:p>
          <a:p>
            <a:r>
              <a:rPr lang="en-US" dirty="0"/>
              <a:t>An easy way to do this is to switch to the Design View of your page and pull up the smart tag for the </a:t>
            </a:r>
            <a:r>
              <a:rPr lang="en-US" dirty="0" err="1"/>
              <a:t>CreateUserWizard</a:t>
            </a:r>
            <a:r>
              <a:rPr lang="en-US" dirty="0"/>
              <a:t> control.</a:t>
            </a:r>
          </a:p>
          <a:p>
            <a:endParaRPr lang="en-US" dirty="0"/>
          </a:p>
        </p:txBody>
      </p:sp>
    </p:spTree>
    <p:extLst>
      <p:ext uri="{BB962C8B-B14F-4D97-AF65-F5344CB8AC3E}">
        <p14:creationId xmlns:p14="http://schemas.microsoft.com/office/powerpoint/2010/main" val="13096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Customize </a:t>
            </a:r>
            <a:r>
              <a:rPr lang="en-US" dirty="0"/>
              <a:t>Create User Step </a:t>
            </a:r>
            <a:r>
              <a:rPr lang="en-US" dirty="0" smtClean="0"/>
              <a:t>link</a:t>
            </a:r>
            <a:endParaRPr lang="en-US" dirty="0"/>
          </a:p>
        </p:txBody>
      </p:sp>
      <p:pic>
        <p:nvPicPr>
          <p:cNvPr id="4" name="Picture 3"/>
          <p:cNvPicPr/>
          <p:nvPr/>
        </p:nvPicPr>
        <p:blipFill>
          <a:blip r:embed="rId2"/>
          <a:stretch>
            <a:fillRect/>
          </a:stretch>
        </p:blipFill>
        <p:spPr>
          <a:xfrm>
            <a:off x="2892057" y="1759162"/>
            <a:ext cx="6783572" cy="4099377"/>
          </a:xfrm>
          <a:prstGeom prst="rect">
            <a:avLst/>
          </a:prstGeom>
        </p:spPr>
      </p:pic>
      <p:sp>
        <p:nvSpPr>
          <p:cNvPr id="5" name="TextBox 4"/>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31327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Users Programmatically  </a:t>
            </a:r>
          </a:p>
        </p:txBody>
      </p:sp>
      <p:sp>
        <p:nvSpPr>
          <p:cNvPr id="3" name="Content Placeholder 2"/>
          <p:cNvSpPr>
            <a:spLocks noGrp="1"/>
          </p:cNvSpPr>
          <p:nvPr>
            <p:ph idx="1"/>
          </p:nvPr>
        </p:nvSpPr>
        <p:spPr/>
        <p:txBody>
          <a:bodyPr>
            <a:normAutofit/>
          </a:bodyPr>
          <a:lstStyle/>
          <a:p>
            <a:r>
              <a:rPr lang="en-US" dirty="0" smtClean="0"/>
              <a:t>You </a:t>
            </a:r>
            <a:r>
              <a:rPr lang="en-US" dirty="0"/>
              <a:t>are not limited to using only server controls to register or add new users to the membership service.</a:t>
            </a:r>
          </a:p>
          <a:p>
            <a:r>
              <a:rPr lang="en-US" dirty="0"/>
              <a:t>ASP.NET 4.5 provides a Membership API for performing this task programmatically.</a:t>
            </a:r>
          </a:p>
          <a:p>
            <a:r>
              <a:rPr lang="en-US" dirty="0"/>
              <a:t>This feature is ideal for creating your own mechanics for adding users to the </a:t>
            </a:r>
            <a:r>
              <a:rPr lang="en-US" dirty="0" smtClean="0"/>
              <a:t>service—or </a:t>
            </a:r>
            <a:r>
              <a:rPr lang="en-US" dirty="0"/>
              <a:t>if you are modifying a web application that was created using ASP.NET 1.0/1.1.</a:t>
            </a:r>
          </a:p>
          <a:p>
            <a:r>
              <a:rPr lang="en-US" dirty="0" smtClean="0"/>
              <a:t>The </a:t>
            </a:r>
            <a:r>
              <a:rPr lang="en-US" dirty="0"/>
              <a:t>Membership API includes the </a:t>
            </a:r>
            <a:r>
              <a:rPr lang="en-US" dirty="0" err="1"/>
              <a:t>CreateUser</a:t>
            </a:r>
            <a:r>
              <a:rPr lang="en-US" dirty="0"/>
              <a:t> () method for adding users to the service.</a:t>
            </a:r>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4891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smtClean="0"/>
              <a:t>CreateUser</a:t>
            </a:r>
            <a:r>
              <a:rPr lang="en-US" dirty="0" smtClean="0"/>
              <a:t>() </a:t>
            </a:r>
            <a:r>
              <a:rPr lang="en-US" dirty="0"/>
              <a:t>method </a:t>
            </a:r>
            <a:r>
              <a:rPr lang="en-US" dirty="0" smtClean="0"/>
              <a:t>signatures</a:t>
            </a:r>
            <a:r>
              <a:rPr lang="en-US" dirty="0"/>
              <a:t>:  </a:t>
            </a:r>
          </a:p>
        </p:txBody>
      </p:sp>
      <p:sp>
        <p:nvSpPr>
          <p:cNvPr id="3" name="Content Placeholder 2"/>
          <p:cNvSpPr>
            <a:spLocks noGrp="1"/>
          </p:cNvSpPr>
          <p:nvPr>
            <p:ph idx="1"/>
          </p:nvPr>
        </p:nvSpPr>
        <p:spPr/>
        <p:txBody>
          <a:bodyPr>
            <a:normAutofit fontScale="92500"/>
          </a:bodyPr>
          <a:lstStyle/>
          <a:p>
            <a:r>
              <a:rPr lang="en-US" dirty="0" err="1" smtClean="0"/>
              <a:t>Membership.CreateUser</a:t>
            </a:r>
            <a:r>
              <a:rPr lang="en-US" dirty="0" smtClean="0"/>
              <a:t>(username </a:t>
            </a:r>
            <a:r>
              <a:rPr lang="en-US" dirty="0"/>
              <a:t>As String, password As String) </a:t>
            </a:r>
          </a:p>
          <a:p>
            <a:r>
              <a:rPr lang="en-US" dirty="0" err="1" smtClean="0"/>
              <a:t>Membership.CreateUser</a:t>
            </a:r>
            <a:r>
              <a:rPr lang="en-US" dirty="0" smtClean="0"/>
              <a:t>(username </a:t>
            </a:r>
            <a:r>
              <a:rPr lang="en-US" dirty="0"/>
              <a:t>As String, password As String, email As String) </a:t>
            </a:r>
            <a:endParaRPr lang="en-US" dirty="0" smtClean="0"/>
          </a:p>
          <a:p>
            <a:r>
              <a:rPr lang="en-US" dirty="0" err="1" smtClean="0"/>
              <a:t>Membership.CreateUser</a:t>
            </a:r>
            <a:r>
              <a:rPr lang="en-US" dirty="0" smtClean="0"/>
              <a:t>(username </a:t>
            </a:r>
            <a:r>
              <a:rPr lang="en-US" dirty="0"/>
              <a:t>As String, password As String, email As String, </a:t>
            </a:r>
            <a:r>
              <a:rPr lang="en-US" dirty="0" err="1"/>
              <a:t>passwordquestion</a:t>
            </a:r>
            <a:r>
              <a:rPr lang="en-US" dirty="0"/>
              <a:t> As String, </a:t>
            </a:r>
            <a:r>
              <a:rPr lang="en-US" dirty="0" err="1"/>
              <a:t>passwordAnswer</a:t>
            </a:r>
            <a:r>
              <a:rPr lang="en-US" dirty="0"/>
              <a:t> As String, </a:t>
            </a:r>
            <a:r>
              <a:rPr lang="en-US" dirty="0" err="1"/>
              <a:t>isApproved</a:t>
            </a:r>
            <a:r>
              <a:rPr lang="en-US" dirty="0"/>
              <a:t> As Boolean, </a:t>
            </a:r>
            <a:r>
              <a:rPr lang="en-US" dirty="0" err="1"/>
              <a:t>ByRef</a:t>
            </a:r>
            <a:r>
              <a:rPr lang="en-US" dirty="0"/>
              <a:t> status As </a:t>
            </a:r>
            <a:r>
              <a:rPr lang="en-US" dirty="0" err="1"/>
              <a:t>System.Web.Security.MembershipCreateStatus</a:t>
            </a:r>
            <a:r>
              <a:rPr lang="en-US" dirty="0"/>
              <a:t>) </a:t>
            </a:r>
          </a:p>
          <a:p>
            <a:r>
              <a:rPr lang="en-US" dirty="0" err="1" smtClean="0"/>
              <a:t>Membership.CreateUser</a:t>
            </a:r>
            <a:r>
              <a:rPr lang="en-US" dirty="0" smtClean="0"/>
              <a:t>(username </a:t>
            </a:r>
            <a:r>
              <a:rPr lang="en-US" dirty="0"/>
              <a:t>As String, password As String, email As String, </a:t>
            </a:r>
            <a:r>
              <a:rPr lang="en-US" dirty="0" err="1"/>
              <a:t>passwordquestion</a:t>
            </a:r>
            <a:r>
              <a:rPr lang="en-US" dirty="0"/>
              <a:t> As String, </a:t>
            </a:r>
            <a:r>
              <a:rPr lang="en-US" dirty="0" err="1"/>
              <a:t>passwordAnswer</a:t>
            </a:r>
            <a:r>
              <a:rPr lang="en-US" dirty="0"/>
              <a:t> As String, </a:t>
            </a:r>
            <a:r>
              <a:rPr lang="en-US" dirty="0" err="1"/>
              <a:t>isApproved</a:t>
            </a:r>
            <a:r>
              <a:rPr lang="en-US" dirty="0"/>
              <a:t> As Boolean, </a:t>
            </a:r>
            <a:r>
              <a:rPr lang="en-US" dirty="0" err="1"/>
              <a:t>providerUserKey</a:t>
            </a:r>
            <a:r>
              <a:rPr lang="en-US" dirty="0"/>
              <a:t> As Object </a:t>
            </a:r>
            <a:r>
              <a:rPr lang="en-US" dirty="0" err="1"/>
              <a:t>ByRef</a:t>
            </a:r>
            <a:r>
              <a:rPr lang="en-US" dirty="0"/>
              <a:t> status As System.Web.Security.Member3hipCreateStatus)  </a:t>
            </a:r>
          </a:p>
          <a:p>
            <a:endParaRPr lang="en-US" dirty="0"/>
          </a:p>
        </p:txBody>
      </p:sp>
    </p:spTree>
    <p:extLst>
      <p:ext uri="{BB962C8B-B14F-4D97-AF65-F5344CB8AC3E}">
        <p14:creationId xmlns:p14="http://schemas.microsoft.com/office/powerpoint/2010/main" val="163120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and Role Management </a:t>
            </a:r>
          </a:p>
        </p:txBody>
      </p:sp>
      <p:sp>
        <p:nvSpPr>
          <p:cNvPr id="3" name="Content Placeholder 2"/>
          <p:cNvSpPr>
            <a:spLocks noGrp="1"/>
          </p:cNvSpPr>
          <p:nvPr>
            <p:ph idx="1"/>
          </p:nvPr>
        </p:nvSpPr>
        <p:spPr/>
        <p:txBody>
          <a:bodyPr/>
          <a:lstStyle/>
          <a:p>
            <a:r>
              <a:rPr lang="en-US" dirty="0"/>
              <a:t>The user provided his login information and  submitted the form.</a:t>
            </a:r>
          </a:p>
          <a:p>
            <a:r>
              <a:rPr lang="en-US" dirty="0"/>
              <a:t>After the application authenticated the request, the user received an HTTP cookie, which was then used on any subsequent requests.</a:t>
            </a:r>
          </a:p>
          <a:p>
            <a:r>
              <a:rPr lang="en-US" dirty="0"/>
              <a:t>This kind of authentication was ﬁne in many ways, but it required developers to build every element and even manage the backend mechanics of the overall system.</a:t>
            </a:r>
          </a:p>
          <a:p>
            <a:r>
              <a:rPr lang="en-US" dirty="0"/>
              <a:t>This task was daunting for many developers and, in most cases, it was rather time- consuming.</a:t>
            </a:r>
          </a:p>
          <a:p>
            <a:pPr marL="0" indent="0">
              <a:buNone/>
            </a:pPr>
            <a:endParaRPr lang="en-US" dirty="0"/>
          </a:p>
        </p:txBody>
      </p:sp>
    </p:spTree>
    <p:extLst>
      <p:ext uri="{BB962C8B-B14F-4D97-AF65-F5344CB8AC3E}">
        <p14:creationId xmlns:p14="http://schemas.microsoft.com/office/powerpoint/2010/main" val="25139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t>
            </a:r>
            <a:r>
              <a:rPr lang="en-US" dirty="0" smtClean="0"/>
              <a:t>You </a:t>
            </a:r>
            <a:r>
              <a:rPr lang="en-US" dirty="0"/>
              <a:t>are able to look for the speciﬁc error that occurred in the </a:t>
            </a:r>
            <a:r>
              <a:rPr lang="en-US" dirty="0" err="1"/>
              <a:t>CreateUser</a:t>
            </a:r>
            <a:r>
              <a:rPr lang="en-US" dirty="0"/>
              <a:t> process.</a:t>
            </a:r>
          </a:p>
          <a:p>
            <a:r>
              <a:rPr lang="en-US" dirty="0" smtClean="0"/>
              <a:t>List </a:t>
            </a:r>
            <a:r>
              <a:rPr lang="en-US" dirty="0"/>
              <a:t>of available error codes includes the  following:  </a:t>
            </a:r>
            <a:endParaRPr lang="en-US" dirty="0" smtClean="0"/>
          </a:p>
          <a:p>
            <a:pPr lvl="1"/>
            <a:r>
              <a:rPr lang="en-US" dirty="0" smtClean="0"/>
              <a:t>Membershipcreatestatus.Dup1icateEmail</a:t>
            </a:r>
          </a:p>
          <a:p>
            <a:pPr lvl="1"/>
            <a:r>
              <a:rPr lang="en-US" dirty="0" err="1" smtClean="0"/>
              <a:t>Membershipcreatestatus.DuplicateProviderUserKey</a:t>
            </a:r>
            <a:r>
              <a:rPr lang="en-US" dirty="0" smtClean="0"/>
              <a:t> </a:t>
            </a:r>
          </a:p>
          <a:p>
            <a:pPr lvl="1"/>
            <a:r>
              <a:rPr lang="en-US" dirty="0" err="1" smtClean="0"/>
              <a:t>Membershipcreatestatus.DuplicateUserName</a:t>
            </a:r>
            <a:r>
              <a:rPr lang="en-US" dirty="0" smtClean="0"/>
              <a:t> </a:t>
            </a:r>
          </a:p>
          <a:p>
            <a:pPr lvl="1"/>
            <a:r>
              <a:rPr lang="en-US" dirty="0" smtClean="0"/>
              <a:t>Membershipcreatestatus.Inva1idAnswer </a:t>
            </a:r>
          </a:p>
          <a:p>
            <a:pPr lvl="1"/>
            <a:r>
              <a:rPr lang="en-US" dirty="0" smtClean="0"/>
              <a:t>Membershipcreatestatus.Inva1idEmail</a:t>
            </a:r>
          </a:p>
          <a:p>
            <a:pPr lvl="1"/>
            <a:r>
              <a:rPr lang="en-US" dirty="0" err="1" smtClean="0"/>
              <a:t>Membershipcreatestatus.InvalidPassword</a:t>
            </a:r>
            <a:r>
              <a:rPr lang="en-US" dirty="0" smtClean="0"/>
              <a:t> </a:t>
            </a:r>
          </a:p>
          <a:p>
            <a:pPr lvl="1"/>
            <a:r>
              <a:rPr lang="en-US" dirty="0" err="1" smtClean="0"/>
              <a:t>Membershipcreatestatus.InvalidProviderUserKey</a:t>
            </a:r>
            <a:r>
              <a:rPr lang="en-US" dirty="0" smtClean="0"/>
              <a:t> </a:t>
            </a:r>
          </a:p>
          <a:p>
            <a:pPr lvl="1"/>
            <a:r>
              <a:rPr lang="en-US" dirty="0" err="1" smtClean="0"/>
              <a:t>Membershipcreatestatus.InvalidQuestion</a:t>
            </a:r>
            <a:r>
              <a:rPr lang="en-US" dirty="0" smtClean="0"/>
              <a:t> </a:t>
            </a:r>
          </a:p>
          <a:p>
            <a:pPr lvl="1"/>
            <a:r>
              <a:rPr lang="en-US" dirty="0" smtClean="0"/>
              <a:t>Membershipcreatestatus.Inva1idUserName </a:t>
            </a:r>
          </a:p>
          <a:p>
            <a:pPr lvl="1"/>
            <a:r>
              <a:rPr lang="en-US" dirty="0" err="1" smtClean="0"/>
              <a:t>Membershipcreatestatus.ProviderError</a:t>
            </a:r>
            <a:r>
              <a:rPr lang="en-US" dirty="0" smtClean="0"/>
              <a:t> </a:t>
            </a:r>
          </a:p>
          <a:p>
            <a:pPr lvl="1"/>
            <a:r>
              <a:rPr lang="en-US" dirty="0" err="1" smtClean="0"/>
              <a:t>Membershipcreatestatus.Success</a:t>
            </a:r>
            <a:r>
              <a:rPr lang="en-US" dirty="0" smtClean="0"/>
              <a:t> </a:t>
            </a:r>
          </a:p>
          <a:p>
            <a:pPr lvl="1"/>
            <a:r>
              <a:rPr lang="en-US" dirty="0" err="1" smtClean="0"/>
              <a:t>Membershipcreatestatus.UserRejected</a:t>
            </a:r>
            <a:r>
              <a:rPr lang="en-US" dirty="0" smtClean="0"/>
              <a:t>  </a:t>
            </a:r>
          </a:p>
          <a:p>
            <a:r>
              <a:rPr lang="en-US" dirty="0" smtClean="0"/>
              <a:t>In </a:t>
            </a:r>
            <a:r>
              <a:rPr lang="en-US" dirty="0"/>
              <a:t>addition to giving better error reports to your users by deﬁning what is going on, you can use these events to take any actions that might be required.</a:t>
            </a:r>
          </a:p>
        </p:txBody>
      </p:sp>
    </p:spTree>
    <p:extLst>
      <p:ext uri="{BB962C8B-B14F-4D97-AF65-F5344CB8AC3E}">
        <p14:creationId xmlns:p14="http://schemas.microsoft.com/office/powerpoint/2010/main" val="15450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How Users Register with Your Application </a:t>
            </a:r>
          </a:p>
        </p:txBody>
      </p:sp>
      <p:sp>
        <p:nvSpPr>
          <p:cNvPr id="3" name="Content Placeholder 2"/>
          <p:cNvSpPr>
            <a:spLocks noGrp="1"/>
          </p:cNvSpPr>
          <p:nvPr>
            <p:ph idx="1"/>
          </p:nvPr>
        </p:nvSpPr>
        <p:spPr>
          <a:xfrm>
            <a:off x="1522414" y="1905000"/>
            <a:ext cx="4336126" cy="4267200"/>
          </a:xfrm>
        </p:spPr>
        <p:txBody>
          <a:bodyPr/>
          <a:lstStyle/>
          <a:p>
            <a:r>
              <a:rPr lang="en-US" dirty="0" smtClean="0"/>
              <a:t>You </a:t>
            </a:r>
            <a:r>
              <a:rPr lang="en-US" dirty="0"/>
              <a:t>determine how users register with your applications and what is required of them by the membership provider you choose.</a:t>
            </a:r>
          </a:p>
          <a:p>
            <a:r>
              <a:rPr lang="en-US" dirty="0"/>
              <a:t>You will ﬁnd a default membership provider and its applied settings are established within the </a:t>
            </a:r>
            <a:r>
              <a:rPr lang="en-US" dirty="0" err="1"/>
              <a:t>machine.config</a:t>
            </a:r>
            <a:r>
              <a:rPr lang="en-US" dirty="0"/>
              <a:t> ﬁle.</a:t>
            </a:r>
          </a:p>
          <a:p>
            <a:endParaRPr lang="en-US" dirty="0"/>
          </a:p>
        </p:txBody>
      </p:sp>
      <p:sp>
        <p:nvSpPr>
          <p:cNvPr id="4" name="Rectangle 3"/>
          <p:cNvSpPr/>
          <p:nvPr/>
        </p:nvSpPr>
        <p:spPr>
          <a:xfrm>
            <a:off x="5918792" y="1654283"/>
            <a:ext cx="5564372"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solidFill>
                  <a:srgbClr val="0000FF"/>
                </a:solidFill>
                <a:highlight>
                  <a:srgbClr val="FFFFFF"/>
                </a:highlight>
                <a:latin typeface="Consolas"/>
              </a:rPr>
              <a:t>&lt;</a:t>
            </a:r>
            <a:r>
              <a:rPr lang="en-US" sz="1400" dirty="0">
                <a:solidFill>
                  <a:srgbClr val="A31515"/>
                </a:solidFill>
                <a:highlight>
                  <a:srgbClr val="FFFFFF"/>
                </a:highlight>
                <a:latin typeface="Consolas"/>
              </a:rPr>
              <a:t>membership</a:t>
            </a:r>
            <a:r>
              <a:rPr lang="en-US" sz="1400" dirty="0">
                <a:solidFill>
                  <a:srgbClr val="0000FF"/>
                </a:solidFill>
                <a:highlight>
                  <a:srgbClr val="FFFFFF"/>
                </a:highlight>
                <a:latin typeface="Consolas"/>
              </a:rPr>
              <a:t>&gt;</a:t>
            </a:r>
            <a:endParaRPr lang="en-US"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  &lt;</a:t>
            </a:r>
            <a:r>
              <a:rPr lang="en-US" sz="1400" dirty="0">
                <a:solidFill>
                  <a:srgbClr val="A31515"/>
                </a:solidFill>
                <a:highlight>
                  <a:srgbClr val="FFFFFF"/>
                </a:highlight>
                <a:latin typeface="Consolas"/>
              </a:rPr>
              <a:t>providers</a:t>
            </a:r>
            <a:r>
              <a:rPr lang="en-US" sz="1400" dirty="0">
                <a:solidFill>
                  <a:srgbClr val="0000FF"/>
                </a:solidFill>
                <a:highlight>
                  <a:srgbClr val="FFFFFF"/>
                </a:highlight>
                <a:latin typeface="Consolas"/>
              </a:rPr>
              <a:t>&gt;</a:t>
            </a:r>
            <a:endParaRPr lang="en-US"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    &lt;</a:t>
            </a:r>
            <a:r>
              <a:rPr lang="en-US" sz="1400" dirty="0">
                <a:solidFill>
                  <a:srgbClr val="A31515"/>
                </a:solidFill>
                <a:highlight>
                  <a:srgbClr val="FFFFFF"/>
                </a:highlight>
                <a:latin typeface="Consolas"/>
              </a:rPr>
              <a:t>add</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a:solidFill>
                  <a:srgbClr val="FF0000"/>
                </a:solidFill>
                <a:highlight>
                  <a:srgbClr val="FFFFFF"/>
                </a:highlight>
                <a:latin typeface="Consolas"/>
              </a:rPr>
              <a:t>name</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err="1">
                <a:solidFill>
                  <a:srgbClr val="0000FF"/>
                </a:solidFill>
                <a:highlight>
                  <a:srgbClr val="FFFFFF"/>
                </a:highlight>
                <a:latin typeface="Consolas"/>
              </a:rPr>
              <a:t>AspNetSqlMembershipProvider</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a:solidFill>
                  <a:srgbClr val="FF0000"/>
                </a:solidFill>
                <a:highlight>
                  <a:srgbClr val="FFFFFF"/>
                </a:highlight>
                <a:latin typeface="Consolas"/>
              </a:rPr>
              <a:t>type</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err="1">
                <a:solidFill>
                  <a:srgbClr val="0000FF"/>
                </a:solidFill>
                <a:highlight>
                  <a:srgbClr val="FFFFFF"/>
                </a:highlight>
                <a:latin typeface="Consolas"/>
              </a:rPr>
              <a:t>System.Web.Security.SqlMembershipProvider</a:t>
            </a:r>
            <a:r>
              <a:rPr lang="en-US" sz="1400" dirty="0">
                <a:solidFill>
                  <a:srgbClr val="0000FF"/>
                </a:solidFill>
                <a:highlight>
                  <a:srgbClr val="FFFFFF"/>
                </a:highlight>
                <a:latin typeface="Consolas"/>
              </a:rPr>
              <a:t>, </a:t>
            </a:r>
            <a:r>
              <a:rPr lang="en-US" sz="1400" dirty="0" err="1">
                <a:solidFill>
                  <a:srgbClr val="0000FF"/>
                </a:solidFill>
                <a:highlight>
                  <a:srgbClr val="FFFFFF"/>
                </a:highlight>
                <a:latin typeface="Consolas"/>
              </a:rPr>
              <a:t>System.Web</a:t>
            </a:r>
            <a:r>
              <a:rPr lang="en-US" sz="1400" dirty="0">
                <a:solidFill>
                  <a:srgbClr val="0000FF"/>
                </a:solidFill>
                <a:highlight>
                  <a:srgbClr val="FFFFFF"/>
                </a:highlight>
                <a:latin typeface="Consolas"/>
              </a:rPr>
              <a:t>, Version=4.0.0.0, Culture=neutral, </a:t>
            </a:r>
            <a:r>
              <a:rPr lang="en-US" sz="1400" dirty="0" err="1">
                <a:solidFill>
                  <a:srgbClr val="0000FF"/>
                </a:solidFill>
                <a:highlight>
                  <a:srgbClr val="FFFFFF"/>
                </a:highlight>
                <a:latin typeface="Consolas"/>
              </a:rPr>
              <a:t>PublicKeyToken</a:t>
            </a:r>
            <a:r>
              <a:rPr lang="en-US" sz="1400" dirty="0">
                <a:solidFill>
                  <a:srgbClr val="0000FF"/>
                </a:solidFill>
                <a:highlight>
                  <a:srgbClr val="FFFFFF"/>
                </a:highlight>
                <a:latin typeface="Consolas"/>
              </a:rPr>
              <a:t>=b03f5f7f11d50a3a</a:t>
            </a:r>
            <a:r>
              <a:rPr lang="en-US" sz="1400" dirty="0">
                <a:solidFill>
                  <a:srgbClr val="000000"/>
                </a:solidFill>
                <a:highlight>
                  <a:srgbClr val="FFFFFF"/>
                </a:highlight>
                <a:latin typeface="Consolas"/>
              </a:rPr>
              <a:t>"</a:t>
            </a: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connectionStringName</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err="1">
                <a:solidFill>
                  <a:srgbClr val="0000FF"/>
                </a:solidFill>
                <a:highlight>
                  <a:srgbClr val="FFFFFF"/>
                </a:highlight>
                <a:latin typeface="Consolas"/>
              </a:rPr>
              <a:t>LocalSqlServer</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enablePasswordRetrieval</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false</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a:solidFill>
                  <a:srgbClr val="FF0000"/>
                </a:solidFill>
                <a:highlight>
                  <a:srgbClr val="FFFFFF"/>
                </a:highlight>
                <a:latin typeface="Consolas"/>
              </a:rPr>
              <a:t>enablePasswordRe3et</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a:solidFill>
                  <a:srgbClr val="FF0000"/>
                </a:solidFill>
                <a:highlight>
                  <a:srgbClr val="FFFFFF"/>
                </a:highlight>
                <a:latin typeface="Consolas"/>
              </a:rPr>
              <a:t>require3QuestionAndAnswer</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applicationName</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requiresUniqueEmail</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false</a:t>
            </a:r>
            <a:r>
              <a:rPr lang="en-US" sz="1400" dirty="0">
                <a:solidFill>
                  <a:srgbClr val="000000"/>
                </a:solidFill>
                <a:highlight>
                  <a:srgbClr val="FFFFFF"/>
                </a:highlight>
                <a:latin typeface="Consolas"/>
              </a:rPr>
              <a:t>"</a:t>
            </a: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passwordFormat</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Hashed</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maxlnvalidPasswordAttempts</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5</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minRequiredPasswordLength</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7</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minRequiredNonalphanumericcharacters</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1</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passwordAttemptWindow</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10</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a:t>
            </a:r>
            <a:endParaRPr lang="en-US" sz="1400" dirty="0">
              <a:solidFill>
                <a:srgbClr val="000000"/>
              </a:solidFill>
              <a:highlight>
                <a:srgbClr val="FFFFFF"/>
              </a:highlight>
              <a:latin typeface="Consolas"/>
            </a:endParaRPr>
          </a:p>
          <a:p>
            <a:pPr marL="914400" indent="-914400"/>
            <a:r>
              <a:rPr lang="en-US" sz="1400" dirty="0">
                <a:solidFill>
                  <a:srgbClr val="0000FF"/>
                </a:solidFill>
                <a:highlight>
                  <a:srgbClr val="FFFFFF"/>
                </a:highlight>
                <a:latin typeface="Consolas"/>
              </a:rPr>
              <a:t>      </a:t>
            </a:r>
            <a:r>
              <a:rPr lang="en-US" sz="1400" dirty="0" err="1">
                <a:solidFill>
                  <a:srgbClr val="FF0000"/>
                </a:solidFill>
                <a:highlight>
                  <a:srgbClr val="FFFFFF"/>
                </a:highlight>
                <a:latin typeface="Consolas"/>
              </a:rPr>
              <a:t>passwordStrengthRegularﬁxpression</a:t>
            </a:r>
            <a:r>
              <a:rPr lang="en-US" sz="1400" dirty="0">
                <a:solidFill>
                  <a:srgbClr val="0000FF"/>
                </a:solidFill>
                <a:highlight>
                  <a:srgbClr val="FFFFFF"/>
                </a:highlight>
                <a:latin typeface="Consolas"/>
              </a:rPr>
              <a:t>=</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 /&gt; </a:t>
            </a:r>
            <a:endParaRPr lang="en-US"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  &lt;/</a:t>
            </a:r>
            <a:r>
              <a:rPr lang="en-US" sz="1400" dirty="0">
                <a:solidFill>
                  <a:srgbClr val="A31515"/>
                </a:solidFill>
                <a:highlight>
                  <a:srgbClr val="FFFFFF"/>
                </a:highlight>
                <a:latin typeface="Consolas"/>
              </a:rPr>
              <a:t>providers</a:t>
            </a:r>
            <a:r>
              <a:rPr lang="en-US" sz="1400" dirty="0">
                <a:solidFill>
                  <a:srgbClr val="0000FF"/>
                </a:solidFill>
                <a:highlight>
                  <a:srgbClr val="FFFFFF"/>
                </a:highlight>
                <a:latin typeface="Consolas"/>
              </a:rPr>
              <a:t>&gt; </a:t>
            </a:r>
            <a:endParaRPr lang="en-US"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&lt;/</a:t>
            </a:r>
            <a:r>
              <a:rPr lang="en-US" sz="1400" dirty="0">
                <a:solidFill>
                  <a:srgbClr val="A31515"/>
                </a:solidFill>
                <a:highlight>
                  <a:srgbClr val="FFFFFF"/>
                </a:highlight>
                <a:latin typeface="Consolas"/>
              </a:rPr>
              <a:t>membership</a:t>
            </a:r>
            <a:r>
              <a:rPr lang="en-US" sz="1400" dirty="0">
                <a:solidFill>
                  <a:srgbClr val="0000FF"/>
                </a:solidFill>
                <a:highlight>
                  <a:srgbClr val="FFFFFF"/>
                </a:highlight>
                <a:latin typeface="Consolas"/>
              </a:rPr>
              <a:t>&gt; </a:t>
            </a:r>
            <a:endParaRPr lang="en-US" sz="1400" dirty="0"/>
          </a:p>
        </p:txBody>
      </p:sp>
    </p:spTree>
    <p:extLst>
      <p:ext uri="{BB962C8B-B14F-4D97-AF65-F5344CB8AC3E}">
        <p14:creationId xmlns:p14="http://schemas.microsoft.com/office/powerpoint/2010/main" val="314636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How Users Register with Your Application </a:t>
            </a:r>
          </a:p>
        </p:txBody>
      </p:sp>
      <p:sp>
        <p:nvSpPr>
          <p:cNvPr id="3" name="Content Placeholder 2"/>
          <p:cNvSpPr>
            <a:spLocks noGrp="1"/>
          </p:cNvSpPr>
          <p:nvPr>
            <p:ph idx="1"/>
          </p:nvPr>
        </p:nvSpPr>
        <p:spPr/>
        <p:txBody>
          <a:bodyPr>
            <a:normAutofit/>
          </a:bodyPr>
          <a:lstStyle/>
          <a:p>
            <a:r>
              <a:rPr lang="en-US" dirty="0"/>
              <a:t>This section of the </a:t>
            </a:r>
            <a:r>
              <a:rPr lang="en-US" dirty="0" err="1"/>
              <a:t>machine.config</a:t>
            </a:r>
            <a:r>
              <a:rPr lang="en-US" dirty="0"/>
              <a:t> ﬁle shows the default membership provider that comes with ASP.NET 4.5 — named </a:t>
            </a:r>
            <a:r>
              <a:rPr lang="en-US" dirty="0" err="1"/>
              <a:t>AspNetSqlProvider</a:t>
            </a:r>
            <a:r>
              <a:rPr lang="en-US" dirty="0"/>
              <a:t>.</a:t>
            </a:r>
          </a:p>
          <a:p>
            <a:r>
              <a:rPr lang="en-US" dirty="0"/>
              <a:t>If you are adding membership providers for server- wide use, add them to this &lt;membership&gt; section of the </a:t>
            </a:r>
            <a:r>
              <a:rPr lang="en-US" dirty="0" err="1">
                <a:solidFill>
                  <a:srgbClr val="00B0F0"/>
                </a:solidFill>
              </a:rPr>
              <a:t>machine.config</a:t>
            </a:r>
            <a:r>
              <a:rPr lang="en-US" dirty="0">
                <a:solidFill>
                  <a:srgbClr val="00B0F0"/>
                </a:solidFill>
              </a:rPr>
              <a:t> </a:t>
            </a:r>
            <a:r>
              <a:rPr lang="en-US" dirty="0"/>
              <a:t>ﬁle; </a:t>
            </a:r>
            <a:endParaRPr lang="en-US" dirty="0" smtClean="0"/>
          </a:p>
          <a:p>
            <a:r>
              <a:rPr lang="en-US" dirty="0" smtClean="0"/>
              <a:t>If </a:t>
            </a:r>
            <a:r>
              <a:rPr lang="en-US" dirty="0"/>
              <a:t>you intend to use them for only a speciﬁc application instance, you can add them to your application’s </a:t>
            </a:r>
            <a:r>
              <a:rPr lang="en-US" dirty="0">
                <a:solidFill>
                  <a:srgbClr val="00B0F0"/>
                </a:solidFill>
              </a:rPr>
              <a:t>web.config</a:t>
            </a:r>
            <a:r>
              <a:rPr lang="en-US" dirty="0"/>
              <a:t> ﬁle</a:t>
            </a:r>
            <a:r>
              <a:rPr lang="en-US" dirty="0" smtClean="0"/>
              <a:t>.</a:t>
            </a:r>
          </a:p>
          <a:p>
            <a:endParaRPr lang="en-US" dirty="0"/>
          </a:p>
          <a:p>
            <a:endParaRPr lang="en-US" dirty="0"/>
          </a:p>
        </p:txBody>
      </p:sp>
    </p:spTree>
    <p:extLst>
      <p:ext uri="{BB962C8B-B14F-4D97-AF65-F5344CB8AC3E}">
        <p14:creationId xmlns:p14="http://schemas.microsoft.com/office/powerpoint/2010/main" val="21784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How Users Register with Your Application </a:t>
            </a:r>
          </a:p>
        </p:txBody>
      </p:sp>
      <p:sp>
        <p:nvSpPr>
          <p:cNvPr id="3" name="Content Placeholder 2"/>
          <p:cNvSpPr>
            <a:spLocks noGrp="1"/>
          </p:cNvSpPr>
          <p:nvPr>
            <p:ph idx="1"/>
          </p:nvPr>
        </p:nvSpPr>
        <p:spPr/>
        <p:txBody>
          <a:bodyPr>
            <a:normAutofit lnSpcReduction="10000"/>
          </a:bodyPr>
          <a:lstStyle/>
          <a:p>
            <a:r>
              <a:rPr lang="en-US" dirty="0"/>
              <a:t>The important attributes of the </a:t>
            </a:r>
            <a:r>
              <a:rPr lang="en-US" dirty="0" err="1"/>
              <a:t>SqlMembershipProVider</a:t>
            </a:r>
            <a:r>
              <a:rPr lang="en-US" dirty="0"/>
              <a:t> deﬁnition include</a:t>
            </a:r>
          </a:p>
          <a:p>
            <a:pPr lvl="1"/>
            <a:r>
              <a:rPr lang="en-US" dirty="0" err="1" smtClean="0"/>
              <a:t>enablePasswordRetrieval</a:t>
            </a:r>
            <a:endParaRPr lang="en-US" dirty="0" smtClean="0"/>
          </a:p>
          <a:p>
            <a:pPr lvl="1"/>
            <a:r>
              <a:rPr lang="en-US" dirty="0" err="1" smtClean="0"/>
              <a:t>enablePasswordReset</a:t>
            </a:r>
            <a:endParaRPr lang="en-US" dirty="0" smtClean="0"/>
          </a:p>
          <a:p>
            <a:pPr lvl="1"/>
            <a:r>
              <a:rPr lang="en-US" dirty="0" err="1" smtClean="0"/>
              <a:t>requiresQuestionAndAnswer</a:t>
            </a:r>
            <a:endParaRPr lang="en-US" dirty="0" smtClean="0"/>
          </a:p>
          <a:p>
            <a:pPr lvl="1"/>
            <a:r>
              <a:rPr lang="en-US" dirty="0" err="1" smtClean="0"/>
              <a:t>requiresUniqueEmail</a:t>
            </a:r>
            <a:endParaRPr lang="en-US" dirty="0" smtClean="0"/>
          </a:p>
          <a:p>
            <a:pPr lvl="1"/>
            <a:r>
              <a:rPr lang="en-US" dirty="0" err="1" smtClean="0"/>
              <a:t>PasswordFormat</a:t>
            </a:r>
            <a:r>
              <a:rPr lang="en-US" dirty="0" smtClean="0"/>
              <a:t> attributes</a:t>
            </a:r>
            <a:endParaRPr lang="en-US" dirty="0"/>
          </a:p>
          <a:p>
            <a:r>
              <a:rPr lang="en-US" dirty="0"/>
              <a:t>Table 19-1 deﬁnes these attributes</a:t>
            </a:r>
            <a:r>
              <a:rPr lang="en-US" dirty="0" smtClean="0"/>
              <a:t>.</a:t>
            </a:r>
          </a:p>
          <a:p>
            <a:r>
              <a:rPr lang="en-US" dirty="0"/>
              <a:t>In addition to having these items deﬁned in the </a:t>
            </a:r>
            <a:r>
              <a:rPr lang="en-US" dirty="0" err="1"/>
              <a:t>machine.config</a:t>
            </a:r>
            <a:r>
              <a:rPr lang="en-US" dirty="0"/>
              <a:t> ﬁle, you can also redeﬁne them again (thus overriding the settings in the </a:t>
            </a:r>
            <a:r>
              <a:rPr lang="en-US" dirty="0" err="1"/>
              <a:t>machine.config</a:t>
            </a:r>
            <a:r>
              <a:rPr lang="en-US" dirty="0"/>
              <a:t>) in the web.config ﬁle.</a:t>
            </a:r>
          </a:p>
          <a:p>
            <a:endParaRPr lang="en-US" dirty="0"/>
          </a:p>
          <a:p>
            <a:endParaRPr lang="en-US" dirty="0"/>
          </a:p>
        </p:txBody>
      </p:sp>
    </p:spTree>
    <p:extLst>
      <p:ext uri="{BB962C8B-B14F-4D97-AF65-F5344CB8AC3E}">
        <p14:creationId xmlns:p14="http://schemas.microsoft.com/office/powerpoint/2010/main" val="261681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19-1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7039116"/>
              </p:ext>
            </p:extLst>
          </p:nvPr>
        </p:nvGraphicFramePr>
        <p:xfrm>
          <a:off x="1244010" y="1671078"/>
          <a:ext cx="9739423" cy="4979164"/>
        </p:xfrm>
        <a:graphic>
          <a:graphicData uri="http://schemas.openxmlformats.org/drawingml/2006/table">
            <a:tbl>
              <a:tblPr firstRow="1" firstCol="1" bandRow="1">
                <a:tableStyleId>{793D81CF-94F2-401A-BA57-92F5A7B2D0C5}</a:tableStyleId>
              </a:tblPr>
              <a:tblGrid>
                <a:gridCol w="2883229"/>
                <a:gridCol w="6856194"/>
              </a:tblGrid>
              <a:tr h="177800">
                <a:tc>
                  <a:txBody>
                    <a:bodyPr/>
                    <a:lstStyle/>
                    <a:p>
                      <a:pPr marL="0" marR="0">
                        <a:lnSpc>
                          <a:spcPct val="115000"/>
                        </a:lnSpc>
                        <a:spcBef>
                          <a:spcPts val="0"/>
                        </a:spcBef>
                        <a:spcAft>
                          <a:spcPts val="0"/>
                        </a:spcAft>
                      </a:pPr>
                      <a:r>
                        <a:rPr lang="en-US" sz="1600">
                          <a:effectLst/>
                        </a:rPr>
                        <a:t>ATTRIBUTE</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a:effectLst/>
                        </a:rPr>
                        <a:t>DESCRIPTION</a:t>
                      </a:r>
                      <a:endParaRPr lang="en-US" sz="1600">
                        <a:effectLst/>
                        <a:latin typeface="Calibri"/>
                        <a:ea typeface="Calibri"/>
                        <a:cs typeface="Times New Roman"/>
                      </a:endParaRPr>
                    </a:p>
                  </a:txBody>
                  <a:tcPr marL="63249" marR="63249" marT="0" marB="0"/>
                </a:tc>
              </a:tr>
              <a:tr h="889000">
                <a:tc>
                  <a:txBody>
                    <a:bodyPr/>
                    <a:lstStyle/>
                    <a:p>
                      <a:pPr marL="0" marR="0">
                        <a:lnSpc>
                          <a:spcPct val="115000"/>
                        </a:lnSpc>
                        <a:spcBef>
                          <a:spcPts val="0"/>
                        </a:spcBef>
                        <a:spcAft>
                          <a:spcPts val="0"/>
                        </a:spcAft>
                      </a:pPr>
                      <a:r>
                        <a:rPr lang="en-US" sz="1600">
                          <a:effectLst/>
                        </a:rPr>
                        <a:t>EnablePasswordRetrieval</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dirty="0">
                          <a:effectLst/>
                        </a:rPr>
                        <a:t>Deﬁnes whether the provider supports password retrievals. </a:t>
                      </a:r>
                      <a:r>
                        <a:rPr lang="en-US" sz="1600" dirty="0" smtClean="0">
                          <a:effectLst/>
                        </a:rPr>
                        <a:t>Takes a </a:t>
                      </a:r>
                      <a:r>
                        <a:rPr lang="en-US" sz="1600" dirty="0">
                          <a:effectLst/>
                        </a:rPr>
                        <a:t>Boolean value. </a:t>
                      </a:r>
                      <a:r>
                        <a:rPr lang="en-US" sz="1600" dirty="0" smtClean="0">
                          <a:effectLst/>
                        </a:rPr>
                        <a:t>Default </a:t>
                      </a:r>
                      <a:r>
                        <a:rPr lang="en-US" sz="1600" dirty="0">
                          <a:effectLst/>
                        </a:rPr>
                        <a:t>value is False. When it is set to False, passwords cannot be retrieved although they can be changed with a new random password.</a:t>
                      </a:r>
                      <a:endParaRPr lang="en-US" sz="1600" dirty="0">
                        <a:effectLst/>
                        <a:latin typeface="Calibri"/>
                        <a:ea typeface="Calibri"/>
                        <a:cs typeface="Times New Roman"/>
                      </a:endParaRPr>
                    </a:p>
                  </a:txBody>
                  <a:tcPr marL="63249" marR="63249" marT="0" marB="0"/>
                </a:tc>
              </a:tr>
              <a:tr h="533400">
                <a:tc>
                  <a:txBody>
                    <a:bodyPr/>
                    <a:lstStyle/>
                    <a:p>
                      <a:pPr marL="0" marR="0">
                        <a:lnSpc>
                          <a:spcPct val="115000"/>
                        </a:lnSpc>
                        <a:spcBef>
                          <a:spcPts val="0"/>
                        </a:spcBef>
                        <a:spcAft>
                          <a:spcPts val="0"/>
                        </a:spcAft>
                      </a:pPr>
                      <a:r>
                        <a:rPr lang="en-US" sz="1600">
                          <a:effectLst/>
                        </a:rPr>
                        <a:t>enablePasswordReset</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dirty="0">
                          <a:effectLst/>
                        </a:rPr>
                        <a:t>Deﬁnes whether the provider supports password resets. </a:t>
                      </a:r>
                      <a:r>
                        <a:rPr lang="en-US" sz="1600" dirty="0" smtClean="0">
                          <a:effectLst/>
                        </a:rPr>
                        <a:t>Takes </a:t>
                      </a:r>
                      <a:r>
                        <a:rPr lang="en-US" sz="1600" dirty="0">
                          <a:effectLst/>
                        </a:rPr>
                        <a:t>a Boolean value. The default value is True. </a:t>
                      </a:r>
                      <a:endParaRPr lang="en-US" sz="1600" dirty="0">
                        <a:effectLst/>
                        <a:latin typeface="Calibri"/>
                        <a:ea typeface="Calibri"/>
                        <a:cs typeface="Times New Roman"/>
                      </a:endParaRPr>
                    </a:p>
                  </a:txBody>
                  <a:tcPr marL="63249" marR="63249" marT="0" marB="0"/>
                </a:tc>
              </a:tr>
              <a:tr h="711200">
                <a:tc>
                  <a:txBody>
                    <a:bodyPr/>
                    <a:lstStyle/>
                    <a:p>
                      <a:pPr marL="0" marR="0">
                        <a:lnSpc>
                          <a:spcPct val="115000"/>
                        </a:lnSpc>
                        <a:spcBef>
                          <a:spcPts val="0"/>
                        </a:spcBef>
                        <a:spcAft>
                          <a:spcPts val="0"/>
                        </a:spcAft>
                      </a:pPr>
                      <a:r>
                        <a:rPr lang="en-US" sz="1600">
                          <a:effectLst/>
                        </a:rPr>
                        <a:t>requiresQuestionAndAnswer</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dirty="0">
                          <a:effectLst/>
                        </a:rPr>
                        <a:t>Speciﬁes whether the provider should require a question-and-answer combination when a user is created. </a:t>
                      </a:r>
                      <a:r>
                        <a:rPr lang="en-US" sz="1600" dirty="0" smtClean="0">
                          <a:effectLst/>
                        </a:rPr>
                        <a:t>Takes </a:t>
                      </a:r>
                      <a:r>
                        <a:rPr lang="en-US" sz="1600" dirty="0">
                          <a:effectLst/>
                        </a:rPr>
                        <a:t>a Boolean value, and the default value is False.</a:t>
                      </a:r>
                      <a:endParaRPr lang="en-US" sz="1600" dirty="0">
                        <a:effectLst/>
                        <a:latin typeface="Calibri"/>
                        <a:ea typeface="Calibri"/>
                        <a:cs typeface="Times New Roman"/>
                      </a:endParaRPr>
                    </a:p>
                  </a:txBody>
                  <a:tcPr marL="63249" marR="63249" marT="0" marB="0"/>
                </a:tc>
              </a:tr>
              <a:tr h="1066800">
                <a:tc>
                  <a:txBody>
                    <a:bodyPr/>
                    <a:lstStyle/>
                    <a:p>
                      <a:pPr marL="0" marR="0">
                        <a:lnSpc>
                          <a:spcPct val="115000"/>
                        </a:lnSpc>
                        <a:spcBef>
                          <a:spcPts val="0"/>
                        </a:spcBef>
                        <a:spcAft>
                          <a:spcPts val="0"/>
                        </a:spcAft>
                      </a:pPr>
                      <a:r>
                        <a:rPr lang="en-US" sz="1600">
                          <a:effectLst/>
                        </a:rPr>
                        <a:t>requiresUniqueEmail </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dirty="0">
                          <a:effectLst/>
                        </a:rPr>
                        <a:t>Deﬁnes whether the provider should require a unique e-mail to be speciﬁed when the user is created. </a:t>
                      </a:r>
                      <a:r>
                        <a:rPr lang="en-US" sz="1600" dirty="0" smtClean="0">
                          <a:effectLst/>
                        </a:rPr>
                        <a:t>Takes </a:t>
                      </a:r>
                      <a:r>
                        <a:rPr lang="en-US" sz="1600" dirty="0">
                          <a:effectLst/>
                        </a:rPr>
                        <a:t>a Boolean value, and the default value is False. When set to True, only unique email addresses can be entered into the data store.</a:t>
                      </a:r>
                      <a:endParaRPr lang="en-US" sz="1600" dirty="0">
                        <a:effectLst/>
                        <a:latin typeface="Calibri"/>
                        <a:ea typeface="Calibri"/>
                        <a:cs typeface="Times New Roman"/>
                      </a:endParaRPr>
                    </a:p>
                  </a:txBody>
                  <a:tcPr marL="63249" marR="63249" marT="0" marB="0"/>
                </a:tc>
              </a:tr>
              <a:tr h="889000">
                <a:tc>
                  <a:txBody>
                    <a:bodyPr/>
                    <a:lstStyle/>
                    <a:p>
                      <a:pPr marL="0" marR="0">
                        <a:lnSpc>
                          <a:spcPct val="115000"/>
                        </a:lnSpc>
                        <a:spcBef>
                          <a:spcPts val="0"/>
                        </a:spcBef>
                        <a:spcAft>
                          <a:spcPts val="0"/>
                        </a:spcAft>
                      </a:pPr>
                      <a:r>
                        <a:rPr lang="en-US" sz="1600">
                          <a:effectLst/>
                        </a:rPr>
                        <a:t>passwordFormat</a:t>
                      </a:r>
                      <a:endParaRPr lang="en-US" sz="1600">
                        <a:effectLst/>
                        <a:latin typeface="Calibri"/>
                        <a:ea typeface="Calibri"/>
                        <a:cs typeface="Times New Roman"/>
                      </a:endParaRPr>
                    </a:p>
                  </a:txBody>
                  <a:tcPr marL="63249" marR="63249" marT="0" marB="0"/>
                </a:tc>
                <a:tc>
                  <a:txBody>
                    <a:bodyPr/>
                    <a:lstStyle/>
                    <a:p>
                      <a:pPr marL="0" marR="0">
                        <a:lnSpc>
                          <a:spcPct val="115000"/>
                        </a:lnSpc>
                        <a:spcBef>
                          <a:spcPts val="0"/>
                        </a:spcBef>
                        <a:spcAft>
                          <a:spcPts val="0"/>
                        </a:spcAft>
                      </a:pPr>
                      <a:r>
                        <a:rPr lang="en-US" sz="1600" dirty="0">
                          <a:effectLst/>
                        </a:rPr>
                        <a:t>Deﬁnes the format in which the password is stored in the data store. The possible values include Hashed, Clear, and Encrypted. The default value is Hashed. Hashed passwords use SHA1, whereas encrypted passwords use Triple-DES encryption. </a:t>
                      </a:r>
                      <a:endParaRPr lang="en-US" sz="1600" dirty="0">
                        <a:effectLst/>
                        <a:latin typeface="Calibri"/>
                        <a:ea typeface="Calibri"/>
                        <a:cs typeface="Times New Roman"/>
                      </a:endParaRPr>
                    </a:p>
                  </a:txBody>
                  <a:tcPr marL="63249" marR="63249" marT="0" marB="0"/>
                </a:tc>
              </a:tr>
            </a:tbl>
          </a:graphicData>
        </a:graphic>
      </p:graphicFrame>
    </p:spTree>
    <p:extLst>
      <p:ext uri="{BB962C8B-B14F-4D97-AF65-F5344CB8AC3E}">
        <p14:creationId xmlns:p14="http://schemas.microsoft.com/office/powerpoint/2010/main" val="122846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Asking for Credentials  </a:t>
            </a:r>
          </a:p>
        </p:txBody>
      </p:sp>
      <p:sp>
        <p:nvSpPr>
          <p:cNvPr id="3" name="Content Placeholder 2"/>
          <p:cNvSpPr>
            <a:spLocks noGrp="1"/>
          </p:cNvSpPr>
          <p:nvPr>
            <p:ph idx="1"/>
          </p:nvPr>
        </p:nvSpPr>
        <p:spPr/>
        <p:txBody>
          <a:bodyPr>
            <a:normAutofit/>
          </a:bodyPr>
          <a:lstStyle/>
          <a:p>
            <a:r>
              <a:rPr lang="en-US" dirty="0" smtClean="0"/>
              <a:t>After </a:t>
            </a:r>
            <a:r>
              <a:rPr lang="en-US" dirty="0"/>
              <a:t>you have users who can access your web application using the membership service provided by ASP.NET, you can then give these users the means to log in to the site.</a:t>
            </a:r>
          </a:p>
          <a:p>
            <a:r>
              <a:rPr lang="en-US" dirty="0"/>
              <a:t>This requires little work on your part.</a:t>
            </a:r>
          </a:p>
          <a:p>
            <a:r>
              <a:rPr lang="en-US" dirty="0"/>
              <a:t>Before you learn about the controls that enable users to access your applications, you should make a few more modiﬁcations to the web.config ﬁle</a:t>
            </a:r>
            <a:r>
              <a:rPr lang="en-US" dirty="0" smtClean="0"/>
              <a:t>.</a:t>
            </a:r>
            <a:endParaRPr lang="en-US" dirty="0"/>
          </a:p>
        </p:txBody>
      </p:sp>
    </p:spTree>
    <p:extLst>
      <p:ext uri="{BB962C8B-B14F-4D97-AF65-F5344CB8AC3E}">
        <p14:creationId xmlns:p14="http://schemas.microsoft.com/office/powerpoint/2010/main" val="13742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Off Access with the &lt;authorization&gt; Element </a:t>
            </a:r>
          </a:p>
        </p:txBody>
      </p:sp>
      <p:sp>
        <p:nvSpPr>
          <p:cNvPr id="3" name="Content Placeholder 2"/>
          <p:cNvSpPr>
            <a:spLocks noGrp="1"/>
          </p:cNvSpPr>
          <p:nvPr>
            <p:ph idx="1"/>
          </p:nvPr>
        </p:nvSpPr>
        <p:spPr>
          <a:xfrm>
            <a:off x="1522414" y="1905000"/>
            <a:ext cx="9144000" cy="3039140"/>
          </a:xfrm>
        </p:spPr>
        <p:txBody>
          <a:bodyPr>
            <a:normAutofit fontScale="92500" lnSpcReduction="10000"/>
          </a:bodyPr>
          <a:lstStyle/>
          <a:p>
            <a:r>
              <a:rPr lang="en-US" dirty="0" smtClean="0"/>
              <a:t>Changing the </a:t>
            </a:r>
            <a:r>
              <a:rPr lang="en-US" dirty="0"/>
              <a:t>web.config ﬁle by adding the &lt;authentication&gt; and &lt;forms&gt; </a:t>
            </a:r>
            <a:r>
              <a:rPr lang="en-US" dirty="0" smtClean="0"/>
              <a:t>elements, </a:t>
            </a:r>
            <a:r>
              <a:rPr lang="en-US" dirty="0"/>
              <a:t>your web application is accessible to each and every user that browses to any page your application contains.</a:t>
            </a:r>
          </a:p>
          <a:p>
            <a:r>
              <a:rPr lang="en-US" dirty="0"/>
              <a:t>To prevent open access, you have to deny unauthenticated users access to the pages of your </a:t>
            </a:r>
            <a:r>
              <a:rPr lang="en-US" dirty="0" smtClean="0"/>
              <a:t>site.</a:t>
            </a:r>
            <a:endParaRPr lang="en-US" dirty="0"/>
          </a:p>
          <a:p>
            <a:r>
              <a:rPr lang="en-US" dirty="0" smtClean="0"/>
              <a:t>Using </a:t>
            </a:r>
            <a:r>
              <a:rPr lang="en-US" dirty="0"/>
              <a:t>the &lt;authorization&gt; and &lt;deny&gt; elements, you can deny speciﬁc users access to your web </a:t>
            </a:r>
            <a:r>
              <a:rPr lang="en-US" dirty="0" smtClean="0"/>
              <a:t>application—or </a:t>
            </a:r>
            <a:r>
              <a:rPr lang="en-US" dirty="0"/>
              <a:t>(as in this case) simply deny every unauthenticated user (this is what the question mark signiﬁes).</a:t>
            </a:r>
          </a:p>
          <a:p>
            <a:endParaRPr lang="en-US" dirty="0" smtClean="0"/>
          </a:p>
          <a:p>
            <a:endParaRPr lang="en-US" dirty="0"/>
          </a:p>
        </p:txBody>
      </p:sp>
      <p:sp>
        <p:nvSpPr>
          <p:cNvPr id="5" name="Rectangle 4"/>
          <p:cNvSpPr/>
          <p:nvPr/>
        </p:nvSpPr>
        <p:spPr>
          <a:xfrm>
            <a:off x="2870792" y="5092442"/>
            <a:ext cx="669851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a:rPr>
              <a:t>&lt;</a:t>
            </a:r>
            <a:r>
              <a:rPr lang="en-US" dirty="0">
                <a:solidFill>
                  <a:srgbClr val="A31515"/>
                </a:solidFill>
                <a:highlight>
                  <a:srgbClr val="FFFFFF"/>
                </a:highlight>
                <a:latin typeface="Consolas"/>
              </a:rPr>
              <a:t>authentication</a:t>
            </a:r>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mode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Forms</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&lt;</a:t>
            </a:r>
            <a:r>
              <a:rPr lang="en-US" dirty="0">
                <a:solidFill>
                  <a:srgbClr val="A31515"/>
                </a:solidFill>
                <a:highlight>
                  <a:srgbClr val="FFFFFF"/>
                </a:highlight>
                <a:latin typeface="Consolas"/>
              </a:rPr>
              <a:t>authorization</a:t>
            </a:r>
            <a:r>
              <a:rPr lang="en-US" dirty="0">
                <a:solidFill>
                  <a:srgbClr val="0000FF"/>
                </a:solidFill>
                <a:highlight>
                  <a:srgbClr val="FFFFFF"/>
                </a:highlight>
                <a:latin typeface="Consolas"/>
              </a:rPr>
              <a:t>&gt; &lt;</a:t>
            </a:r>
            <a:r>
              <a:rPr lang="en-US" dirty="0">
                <a:solidFill>
                  <a:srgbClr val="A31515"/>
                </a:solidFill>
                <a:highlight>
                  <a:srgbClr val="FFFFFF"/>
                </a:highlight>
                <a:latin typeface="Consolas"/>
              </a:rPr>
              <a:t>deny</a:t>
            </a:r>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users</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/&gt; &lt;/</a:t>
            </a:r>
            <a:r>
              <a:rPr lang="en-US" dirty="0">
                <a:solidFill>
                  <a:srgbClr val="A31515"/>
                </a:solidFill>
                <a:highlight>
                  <a:srgbClr val="FFFFFF"/>
                </a:highlight>
                <a:latin typeface="Consolas"/>
              </a:rPr>
              <a:t>authorization</a:t>
            </a:r>
            <a:r>
              <a:rPr lang="en-US" dirty="0">
                <a:solidFill>
                  <a:srgbClr val="0000FF"/>
                </a:solidFill>
                <a:highlight>
                  <a:srgbClr val="FFFFFF"/>
                </a:highlight>
                <a:latin typeface="Consolas"/>
              </a:rPr>
              <a:t>&gt;</a:t>
            </a:r>
            <a:endParaRPr lang="en-US" dirty="0"/>
          </a:p>
        </p:txBody>
      </p:sp>
    </p:spTree>
    <p:extLst>
      <p:ext uri="{BB962C8B-B14F-4D97-AF65-F5344CB8AC3E}">
        <p14:creationId xmlns:p14="http://schemas.microsoft.com/office/powerpoint/2010/main" val="25743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Server Control</a:t>
            </a:r>
            <a:endParaRPr lang="en-US" dirty="0"/>
          </a:p>
        </p:txBody>
      </p:sp>
      <p:sp>
        <p:nvSpPr>
          <p:cNvPr id="3" name="Content Placeholder 2"/>
          <p:cNvSpPr>
            <a:spLocks noGrp="1"/>
          </p:cNvSpPr>
          <p:nvPr>
            <p:ph idx="1"/>
          </p:nvPr>
        </p:nvSpPr>
        <p:spPr/>
        <p:txBody>
          <a:bodyPr>
            <a:normAutofit/>
          </a:bodyPr>
          <a:lstStyle/>
          <a:p>
            <a:r>
              <a:rPr lang="en-US" dirty="0" smtClean="0"/>
              <a:t>Enables </a:t>
            </a:r>
            <a:r>
              <a:rPr lang="en-US" dirty="0"/>
              <a:t>you to turn unauthenticated users into authenticated users by allowing them to provide login </a:t>
            </a:r>
            <a:r>
              <a:rPr lang="en-US" dirty="0" smtClean="0"/>
              <a:t>credentials</a:t>
            </a:r>
            <a:endParaRPr lang="en-US" dirty="0"/>
          </a:p>
          <a:p>
            <a:r>
              <a:rPr lang="en-US" dirty="0"/>
              <a:t>In the examples so far, you have used Microsoft SQL Server Express Edition as the data </a:t>
            </a:r>
            <a:r>
              <a:rPr lang="en-US" dirty="0" smtClean="0"/>
              <a:t>store</a:t>
            </a:r>
          </a:p>
          <a:p>
            <a:r>
              <a:rPr lang="en-US" dirty="0" smtClean="0"/>
              <a:t>Can use </a:t>
            </a:r>
            <a:r>
              <a:rPr lang="en-US" dirty="0"/>
              <a:t>the full—blown version of Microsoft’s SQL </a:t>
            </a:r>
            <a:r>
              <a:rPr lang="en-US" dirty="0" smtClean="0"/>
              <a:t>Server</a:t>
            </a:r>
            <a:endParaRPr lang="en-US" dirty="0"/>
          </a:p>
          <a:p>
            <a:endParaRPr lang="en-US" dirty="0"/>
          </a:p>
        </p:txBody>
      </p:sp>
    </p:spTree>
    <p:extLst>
      <p:ext uri="{BB962C8B-B14F-4D97-AF65-F5344CB8AC3E}">
        <p14:creationId xmlns:p14="http://schemas.microsoft.com/office/powerpoint/2010/main" val="110880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endParaRPr lang="en-US" b="1" dirty="0"/>
          </a:p>
        </p:txBody>
      </p:sp>
      <p:sp>
        <p:nvSpPr>
          <p:cNvPr id="3" name="Content Placeholder 2"/>
          <p:cNvSpPr>
            <a:spLocks noGrp="1"/>
          </p:cNvSpPr>
          <p:nvPr>
            <p:ph idx="1"/>
          </p:nvPr>
        </p:nvSpPr>
        <p:spPr/>
        <p:txBody>
          <a:bodyPr>
            <a:normAutofit/>
          </a:bodyPr>
          <a:lstStyle/>
          <a:p>
            <a:r>
              <a:rPr lang="en-US" dirty="0" smtClean="0"/>
              <a:t>Login.aspx</a:t>
            </a:r>
            <a:r>
              <a:rPr lang="en-US" dirty="0"/>
              <a:t> </a:t>
            </a:r>
            <a:r>
              <a:rPr lang="en-US" dirty="0" smtClean="0"/>
              <a:t>is  default </a:t>
            </a:r>
            <a:r>
              <a:rPr lang="en-US" dirty="0"/>
              <a:t>page to which unauthenticated users are redirected to obtain their credentials.</a:t>
            </a:r>
          </a:p>
          <a:p>
            <a:r>
              <a:rPr lang="en-US" dirty="0" smtClean="0"/>
              <a:t>Can change </a:t>
            </a:r>
            <a:r>
              <a:rPr lang="en-US" dirty="0"/>
              <a:t>this behavior by changing the value of the </a:t>
            </a:r>
            <a:r>
              <a:rPr lang="en-US" dirty="0" smtClean="0"/>
              <a:t>&lt;forms</a:t>
            </a:r>
            <a:r>
              <a:rPr lang="en-US" dirty="0"/>
              <a:t>&gt; element’s </a:t>
            </a:r>
            <a:r>
              <a:rPr lang="en-US" dirty="0" err="1" smtClean="0"/>
              <a:t>loginUrl</a:t>
            </a:r>
            <a:r>
              <a:rPr lang="en-US" dirty="0" smtClean="0"/>
              <a:t> </a:t>
            </a:r>
            <a:r>
              <a:rPr lang="en-US" dirty="0"/>
              <a:t>attribute in the web.config ﬁle.</a:t>
            </a:r>
          </a:p>
          <a:p>
            <a:r>
              <a:rPr lang="en-US" dirty="0" smtClean="0"/>
              <a:t>Login.aspx </a:t>
            </a:r>
            <a:r>
              <a:rPr lang="en-US" dirty="0"/>
              <a:t>page needs an &lt;</a:t>
            </a:r>
            <a:r>
              <a:rPr lang="en-US" dirty="0" err="1" smtClean="0"/>
              <a:t>asp:Login</a:t>
            </a:r>
            <a:r>
              <a:rPr lang="en-US" dirty="0"/>
              <a:t>&gt; control to give the end user everything he or she needs to become </a:t>
            </a:r>
            <a:r>
              <a:rPr lang="en-US" dirty="0" smtClean="0"/>
              <a:t>authenticated</a:t>
            </a:r>
            <a:r>
              <a:rPr lang="en-US" dirty="0"/>
              <a:t>.</a:t>
            </a:r>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70134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p>
        </p:txBody>
      </p:sp>
      <p:sp>
        <p:nvSpPr>
          <p:cNvPr id="3" name="Content Placeholder 2"/>
          <p:cNvSpPr>
            <a:spLocks noGrp="1"/>
          </p:cNvSpPr>
          <p:nvPr>
            <p:ph idx="1"/>
          </p:nvPr>
        </p:nvSpPr>
        <p:spPr>
          <a:xfrm>
            <a:off x="1522414" y="1905000"/>
            <a:ext cx="5037874" cy="4267200"/>
          </a:xfrm>
        </p:spPr>
        <p:txBody>
          <a:bodyPr>
            <a:normAutofit lnSpcReduction="10000"/>
          </a:bodyPr>
          <a:lstStyle/>
          <a:p>
            <a:r>
              <a:rPr lang="en-US" dirty="0" smtClean="0"/>
              <a:t>If </a:t>
            </a:r>
            <a:r>
              <a:rPr lang="en-US" dirty="0"/>
              <a:t>the unauthenticated user hits a different page in the application, he or she is redirected to the Login.aspx page.</a:t>
            </a:r>
          </a:p>
          <a:p>
            <a:r>
              <a:rPr lang="en-US" dirty="0"/>
              <a:t>You can see how ASP.NET tracks the location in the URL from the address bar in the browser:  </a:t>
            </a:r>
            <a:endParaRPr lang="en-US" dirty="0" smtClean="0"/>
          </a:p>
          <a:p>
            <a:r>
              <a:rPr lang="en-US" dirty="0" smtClean="0"/>
              <a:t>http</a:t>
            </a:r>
            <a:r>
              <a:rPr lang="en-US" dirty="0"/>
              <a:t>://localhost:1315/Membership/Login.aspx?ReturnUrl=%2fMembership%2fDefault.aspx </a:t>
            </a:r>
            <a:endParaRPr lang="en-US" dirty="0" smtClean="0"/>
          </a:p>
          <a:p>
            <a:endParaRPr lang="en-US" dirty="0" smtClean="0"/>
          </a:p>
        </p:txBody>
      </p:sp>
      <p:pic>
        <p:nvPicPr>
          <p:cNvPr id="4" name="Picture 3"/>
          <p:cNvPicPr/>
          <p:nvPr/>
        </p:nvPicPr>
        <p:blipFill>
          <a:blip r:embed="rId2"/>
          <a:stretch>
            <a:fillRect/>
          </a:stretch>
        </p:blipFill>
        <p:spPr>
          <a:xfrm>
            <a:off x="6755310" y="1988288"/>
            <a:ext cx="4026379" cy="2100063"/>
          </a:xfrm>
          <a:prstGeom prst="rect">
            <a:avLst/>
          </a:prstGeom>
        </p:spPr>
      </p:pic>
    </p:spTree>
    <p:extLst>
      <p:ext uri="{BB962C8B-B14F-4D97-AF65-F5344CB8AC3E}">
        <p14:creationId xmlns:p14="http://schemas.microsoft.com/office/powerpoint/2010/main" val="233819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and Role Management </a:t>
            </a:r>
          </a:p>
        </p:txBody>
      </p:sp>
      <p:sp>
        <p:nvSpPr>
          <p:cNvPr id="3" name="Content Placeholder 2"/>
          <p:cNvSpPr>
            <a:spLocks noGrp="1"/>
          </p:cNvSpPr>
          <p:nvPr>
            <p:ph idx="1"/>
          </p:nvPr>
        </p:nvSpPr>
        <p:spPr/>
        <p:txBody>
          <a:bodyPr/>
          <a:lstStyle/>
          <a:p>
            <a:r>
              <a:rPr lang="en-US" dirty="0"/>
              <a:t>ASP.NET 4.5 includes an authentication and authorization management service that takes care </a:t>
            </a:r>
            <a:r>
              <a:rPr lang="en-US" dirty="0" smtClean="0"/>
              <a:t>of:</a:t>
            </a:r>
          </a:p>
          <a:p>
            <a:pPr lvl="1"/>
            <a:r>
              <a:rPr lang="en-US" dirty="0" smtClean="0"/>
              <a:t>Login</a:t>
            </a:r>
          </a:p>
          <a:p>
            <a:pPr lvl="1"/>
            <a:r>
              <a:rPr lang="en-US" dirty="0" smtClean="0"/>
              <a:t>Authentication</a:t>
            </a:r>
          </a:p>
          <a:p>
            <a:pPr lvl="1"/>
            <a:r>
              <a:rPr lang="en-US" dirty="0" smtClean="0"/>
              <a:t>Authorization</a:t>
            </a:r>
          </a:p>
          <a:p>
            <a:pPr lvl="1"/>
            <a:r>
              <a:rPr lang="en-US" dirty="0" smtClean="0"/>
              <a:t>Management </a:t>
            </a:r>
            <a:r>
              <a:rPr lang="en-US" dirty="0"/>
              <a:t>of users who require access to your web pages or </a:t>
            </a:r>
            <a:r>
              <a:rPr lang="en-US" dirty="0" smtClean="0"/>
              <a:t>applications</a:t>
            </a:r>
            <a:endParaRPr lang="en-US" dirty="0"/>
          </a:p>
          <a:p>
            <a:r>
              <a:rPr lang="en-US" dirty="0"/>
              <a:t>This outstanding membership and role management service is an </a:t>
            </a:r>
            <a:r>
              <a:rPr lang="en-US" dirty="0" smtClean="0"/>
              <a:t>easy-to-implement </a:t>
            </a:r>
            <a:r>
              <a:rPr lang="en-US" dirty="0"/>
              <a:t>framework that works out of the box using Microsoft SQL Server as the backend data store.</a:t>
            </a:r>
          </a:p>
          <a:p>
            <a:pPr marL="0" indent="0">
              <a:buNone/>
            </a:pPr>
            <a:endParaRPr lang="en-US" dirty="0"/>
          </a:p>
        </p:txBody>
      </p:sp>
    </p:spTree>
    <p:extLst>
      <p:ext uri="{BB962C8B-B14F-4D97-AF65-F5344CB8AC3E}">
        <p14:creationId xmlns:p14="http://schemas.microsoft.com/office/powerpoint/2010/main" val="71463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p>
        </p:txBody>
      </p:sp>
      <p:sp>
        <p:nvSpPr>
          <p:cNvPr id="3" name="Content Placeholder 2"/>
          <p:cNvSpPr>
            <a:spLocks noGrp="1"/>
          </p:cNvSpPr>
          <p:nvPr>
            <p:ph idx="1"/>
          </p:nvPr>
        </p:nvSpPr>
        <p:spPr/>
        <p:txBody>
          <a:bodyPr/>
          <a:lstStyle/>
          <a:p>
            <a:r>
              <a:rPr lang="en-US" dirty="0" smtClean="0"/>
              <a:t>The </a:t>
            </a:r>
            <a:r>
              <a:rPr lang="en-US" dirty="0"/>
              <a:t>Login control asks the user for a username and password.</a:t>
            </a:r>
          </a:p>
          <a:p>
            <a:r>
              <a:rPr lang="en-US" dirty="0"/>
              <a:t>A check box allows a cookie to be stored on the client machine.</a:t>
            </a:r>
          </a:p>
          <a:p>
            <a:r>
              <a:rPr lang="en-US" dirty="0"/>
              <a:t>This cookie enables the end user to bypass future logins.</a:t>
            </a:r>
          </a:p>
          <a:p>
            <a:r>
              <a:rPr lang="en-US" dirty="0"/>
              <a:t>You can remove the check box and related text created to remember the user by setting the Login control’s </a:t>
            </a:r>
            <a:r>
              <a:rPr lang="en-US" dirty="0" err="1" smtClean="0">
                <a:solidFill>
                  <a:srgbClr val="00B0F0"/>
                </a:solidFill>
              </a:rPr>
              <a:t>DisplayRememberMe</a:t>
            </a:r>
            <a:r>
              <a:rPr lang="en-US" dirty="0" smtClean="0">
                <a:solidFill>
                  <a:srgbClr val="00B0F0"/>
                </a:solidFill>
              </a:rPr>
              <a:t> </a:t>
            </a:r>
            <a:r>
              <a:rPr lang="en-US" dirty="0"/>
              <a:t>property to False.</a:t>
            </a:r>
          </a:p>
          <a:p>
            <a:endParaRPr lang="en-US" dirty="0"/>
          </a:p>
        </p:txBody>
      </p:sp>
    </p:spTree>
    <p:extLst>
      <p:ext uri="{BB962C8B-B14F-4D97-AF65-F5344CB8AC3E}">
        <p14:creationId xmlns:p14="http://schemas.microsoft.com/office/powerpoint/2010/main" val="31856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RememberMeText</a:t>
            </a:r>
            <a:r>
              <a:rPr lang="en-US" dirty="0"/>
              <a:t> and </a:t>
            </a:r>
            <a:r>
              <a:rPr lang="en-US" dirty="0" err="1" smtClean="0"/>
              <a:t>RememberMeSet</a:t>
            </a:r>
            <a:endParaRPr lang="en-US" dirty="0"/>
          </a:p>
        </p:txBody>
      </p:sp>
      <p:sp>
        <p:nvSpPr>
          <p:cNvPr id="3" name="Content Placeholder 2"/>
          <p:cNvSpPr>
            <a:spLocks noGrp="1"/>
          </p:cNvSpPr>
          <p:nvPr>
            <p:ph idx="1"/>
          </p:nvPr>
        </p:nvSpPr>
        <p:spPr/>
        <p:txBody>
          <a:bodyPr>
            <a:normAutofit/>
          </a:bodyPr>
          <a:lstStyle/>
          <a:p>
            <a:r>
              <a:rPr lang="en-US" dirty="0" err="1" smtClean="0"/>
              <a:t>RememberMeText</a:t>
            </a:r>
            <a:r>
              <a:rPr lang="en-US" dirty="0" smtClean="0"/>
              <a:t> </a:t>
            </a:r>
            <a:r>
              <a:rPr lang="en-US" dirty="0"/>
              <a:t>property </a:t>
            </a:r>
            <a:r>
              <a:rPr lang="en-US" dirty="0" smtClean="0"/>
              <a:t>deﬁnes </a:t>
            </a:r>
            <a:r>
              <a:rPr lang="en-US" dirty="0"/>
              <a:t>the text set next to the check box.</a:t>
            </a:r>
          </a:p>
          <a:p>
            <a:r>
              <a:rPr lang="en-US" dirty="0" smtClean="0"/>
              <a:t>The </a:t>
            </a:r>
            <a:r>
              <a:rPr lang="en-US" dirty="0" err="1"/>
              <a:t>RememberMeSet</a:t>
            </a:r>
            <a:r>
              <a:rPr lang="en-US" dirty="0"/>
              <a:t> property takes a Boolean value (by default, it is set to False) </a:t>
            </a:r>
            <a:endParaRPr lang="en-US" dirty="0" smtClean="0"/>
          </a:p>
          <a:p>
            <a:pPr lvl="1"/>
            <a:r>
              <a:rPr lang="en-US" dirty="0" smtClean="0"/>
              <a:t>Speciﬁes </a:t>
            </a:r>
            <a:r>
              <a:rPr lang="en-US" dirty="0"/>
              <a:t>whether to set a persistent cookie on the client’s </a:t>
            </a:r>
            <a:r>
              <a:rPr lang="en-US" dirty="0" smtClean="0"/>
              <a:t>machine.</a:t>
            </a:r>
            <a:endParaRPr lang="en-US" dirty="0"/>
          </a:p>
          <a:p>
            <a:pPr lvl="1"/>
            <a:r>
              <a:rPr lang="en-US" dirty="0" smtClean="0"/>
              <a:t>True</a:t>
            </a:r>
            <a:r>
              <a:rPr lang="en-US" dirty="0"/>
              <a:t>, the check box is checked by </a:t>
            </a:r>
            <a:r>
              <a:rPr lang="en-US" dirty="0" smtClean="0"/>
              <a:t>default.</a:t>
            </a:r>
          </a:p>
          <a:p>
            <a:pPr lvl="1"/>
            <a:endParaRPr lang="en-US" dirty="0" smtClean="0"/>
          </a:p>
          <a:p>
            <a:pPr lvl="1"/>
            <a:endParaRPr lang="en-US" dirty="0"/>
          </a:p>
        </p:txBody>
      </p:sp>
    </p:spTree>
    <p:extLst>
      <p:ext uri="{BB962C8B-B14F-4D97-AF65-F5344CB8AC3E}">
        <p14:creationId xmlns:p14="http://schemas.microsoft.com/office/powerpoint/2010/main" val="10039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p>
        </p:txBody>
      </p:sp>
      <p:sp>
        <p:nvSpPr>
          <p:cNvPr id="3" name="Content Placeholder 2"/>
          <p:cNvSpPr>
            <a:spLocks noGrp="1"/>
          </p:cNvSpPr>
          <p:nvPr>
            <p:ph idx="1"/>
          </p:nvPr>
        </p:nvSpPr>
        <p:spPr/>
        <p:txBody>
          <a:bodyPr>
            <a:normAutofit/>
          </a:bodyPr>
          <a:lstStyle/>
          <a:p>
            <a:pPr marL="274320" lvl="1">
              <a:spcBef>
                <a:spcPts val="1800"/>
              </a:spcBef>
              <a:buFont typeface="Arial" pitchFamily="34" charset="0"/>
              <a:buChar char="▪"/>
            </a:pPr>
            <a:r>
              <a:rPr lang="en-US" sz="2400" dirty="0"/>
              <a:t>If the </a:t>
            </a:r>
            <a:r>
              <a:rPr lang="en-US" sz="2400" dirty="0" err="1"/>
              <a:t>DisplayRememberMe</a:t>
            </a:r>
            <a:r>
              <a:rPr lang="en-US" sz="2400" dirty="0"/>
              <a:t> property is set to False (meaning the end user does not see the check box or cannot select the option of persisting the login cookie) and </a:t>
            </a:r>
            <a:r>
              <a:rPr lang="en-US" sz="2400" dirty="0" err="1"/>
              <a:t>RememberMeSet</a:t>
            </a:r>
            <a:r>
              <a:rPr lang="en-US" sz="2400" dirty="0"/>
              <a:t> is set to True, a cookie is set on the user's machine automatically without the user’s knowledge or choice in the matter.</a:t>
            </a:r>
          </a:p>
          <a:p>
            <a:pPr marL="274320" lvl="1">
              <a:spcBef>
                <a:spcPts val="1800"/>
              </a:spcBef>
              <a:buFont typeface="Arial" pitchFamily="34" charset="0"/>
              <a:buChar char="▪"/>
            </a:pPr>
            <a:r>
              <a:rPr lang="en-US" sz="2400" dirty="0"/>
              <a:t>You should think carefully about taking this approach because end users sometimes use public computers, and this method would mean you are setting authorization cookies on public machines.</a:t>
            </a:r>
          </a:p>
        </p:txBody>
      </p:sp>
    </p:spTree>
    <p:extLst>
      <p:ext uri="{BB962C8B-B14F-4D97-AF65-F5344CB8AC3E}">
        <p14:creationId xmlns:p14="http://schemas.microsoft.com/office/powerpoint/2010/main" val="10039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p>
        </p:txBody>
      </p:sp>
      <p:sp>
        <p:nvSpPr>
          <p:cNvPr id="3" name="Content Placeholder 2"/>
          <p:cNvSpPr>
            <a:spLocks noGrp="1"/>
          </p:cNvSpPr>
          <p:nvPr>
            <p:ph idx="1"/>
          </p:nvPr>
        </p:nvSpPr>
        <p:spPr/>
        <p:txBody>
          <a:bodyPr>
            <a:normAutofit/>
          </a:bodyPr>
          <a:lstStyle/>
          <a:p>
            <a:r>
              <a:rPr lang="en-US" smtClean="0"/>
              <a:t>This </a:t>
            </a:r>
            <a:r>
              <a:rPr lang="en-US" dirty="0"/>
              <a:t>cookie remains on the client’s machine until the user logs out of the application (if this option is provided).</a:t>
            </a:r>
          </a:p>
          <a:p>
            <a:r>
              <a:rPr lang="en-US" dirty="0"/>
              <a:t>With the persisted cookie, and assuming the end user has not logged out of the application, the  user never needs to log in again when he returns to the application because his credentials are provided by the contents found in the cookie.</a:t>
            </a:r>
          </a:p>
          <a:p>
            <a:endParaRPr lang="en-US" dirty="0"/>
          </a:p>
        </p:txBody>
      </p:sp>
    </p:spTree>
    <p:extLst>
      <p:ext uri="{BB962C8B-B14F-4D97-AF65-F5344CB8AC3E}">
        <p14:creationId xmlns:p14="http://schemas.microsoft.com/office/powerpoint/2010/main" val="10039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p>
        </p:txBody>
      </p:sp>
      <p:sp>
        <p:nvSpPr>
          <p:cNvPr id="3" name="Content Placeholder 2"/>
          <p:cNvSpPr>
            <a:spLocks noGrp="1"/>
          </p:cNvSpPr>
          <p:nvPr>
            <p:ph idx="1"/>
          </p:nvPr>
        </p:nvSpPr>
        <p:spPr>
          <a:xfrm>
            <a:off x="1522414" y="1905000"/>
            <a:ext cx="4665735" cy="4267200"/>
          </a:xfrm>
        </p:spPr>
        <p:txBody>
          <a:bodyPr>
            <a:normAutofit fontScale="92500" lnSpcReduction="20000"/>
          </a:bodyPr>
          <a:lstStyle/>
          <a:p>
            <a:r>
              <a:rPr lang="en-US" dirty="0"/>
              <a:t>After the end user has logged in to the application, he is returned to the page he originally intended to access.</a:t>
            </a:r>
          </a:p>
          <a:p>
            <a:r>
              <a:rPr lang="en-US" dirty="0"/>
              <a:t>You can also modify the </a:t>
            </a:r>
            <a:r>
              <a:rPr lang="en-US" dirty="0" smtClean="0"/>
              <a:t>look—and—feel </a:t>
            </a:r>
            <a:r>
              <a:rPr lang="en-US" dirty="0"/>
              <a:t>of the Login control just as you can for the other controls.</a:t>
            </a:r>
          </a:p>
          <a:p>
            <a:r>
              <a:rPr lang="en-US" dirty="0"/>
              <a:t>One way to do this is by clicking the Auto Format link in the control’s smart tag.</a:t>
            </a:r>
          </a:p>
          <a:p>
            <a:r>
              <a:rPr lang="en-US" dirty="0"/>
              <a:t>There you ﬁnd a list of options for modifying the </a:t>
            </a:r>
            <a:r>
              <a:rPr lang="en-US" dirty="0" smtClean="0"/>
              <a:t>look—and—feel </a:t>
            </a:r>
            <a:r>
              <a:rPr lang="en-US" dirty="0"/>
              <a:t>of the </a:t>
            </a:r>
            <a:r>
              <a:rPr lang="en-US" dirty="0" smtClean="0"/>
              <a:t>control</a:t>
            </a:r>
            <a:endParaRPr lang="en-US" dirty="0"/>
          </a:p>
        </p:txBody>
      </p:sp>
      <p:pic>
        <p:nvPicPr>
          <p:cNvPr id="4" name="Picture 3"/>
          <p:cNvPicPr/>
          <p:nvPr/>
        </p:nvPicPr>
        <p:blipFill>
          <a:blip r:embed="rId2"/>
          <a:stretch>
            <a:fillRect/>
          </a:stretch>
        </p:blipFill>
        <p:spPr>
          <a:xfrm>
            <a:off x="6592185" y="1998256"/>
            <a:ext cx="4428424" cy="3626367"/>
          </a:xfrm>
          <a:prstGeom prst="rect">
            <a:avLst/>
          </a:prstGeom>
        </p:spPr>
      </p:pic>
    </p:spTree>
    <p:extLst>
      <p:ext uri="{BB962C8B-B14F-4D97-AF65-F5344CB8AC3E}">
        <p14:creationId xmlns:p14="http://schemas.microsoft.com/office/powerpoint/2010/main" val="60392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Server Control</a:t>
            </a:r>
            <a:endParaRPr lang="en-US" b="1" dirty="0"/>
          </a:p>
        </p:txBody>
      </p:sp>
      <p:sp>
        <p:nvSpPr>
          <p:cNvPr id="3" name="Content Placeholder 2"/>
          <p:cNvSpPr>
            <a:spLocks noGrp="1"/>
          </p:cNvSpPr>
          <p:nvPr>
            <p:ph idx="1"/>
          </p:nvPr>
        </p:nvSpPr>
        <p:spPr>
          <a:xfrm>
            <a:off x="1522414" y="1905000"/>
            <a:ext cx="4740163" cy="4267200"/>
          </a:xfrm>
        </p:spPr>
        <p:txBody>
          <a:bodyPr>
            <a:normAutofit fontScale="77500" lnSpcReduction="20000"/>
          </a:bodyPr>
          <a:lstStyle/>
          <a:p>
            <a:r>
              <a:rPr lang="en-US" dirty="0"/>
              <a:t>An interesting change you can make is to add some links at the bottom of the control to </a:t>
            </a:r>
            <a:r>
              <a:rPr lang="en-US" dirty="0" smtClean="0"/>
              <a:t>provide </a:t>
            </a:r>
            <a:r>
              <a:rPr lang="en-US" dirty="0"/>
              <a:t>access to additional resources.</a:t>
            </a:r>
          </a:p>
          <a:p>
            <a:r>
              <a:rPr lang="en-US" dirty="0"/>
              <a:t>With these links, you can give users the capability to get help or register for the application so that they can be provided with any login credentials</a:t>
            </a:r>
            <a:r>
              <a:rPr lang="en-US" dirty="0" smtClean="0"/>
              <a:t>.</a:t>
            </a:r>
            <a:r>
              <a:rPr lang="en-US" dirty="0"/>
              <a:t> </a:t>
            </a:r>
          </a:p>
          <a:p>
            <a:r>
              <a:rPr lang="en-US" dirty="0"/>
              <a:t>You can provide links to do the following:  </a:t>
            </a:r>
            <a:endParaRPr lang="en-US" dirty="0" smtClean="0"/>
          </a:p>
          <a:p>
            <a:pPr lvl="1"/>
            <a:r>
              <a:rPr lang="en-US" dirty="0" smtClean="0"/>
              <a:t>Redirect </a:t>
            </a:r>
            <a:r>
              <a:rPr lang="en-US" dirty="0"/>
              <a:t>users to a help </a:t>
            </a:r>
            <a:r>
              <a:rPr lang="en-US" dirty="0" smtClean="0"/>
              <a:t>page</a:t>
            </a:r>
          </a:p>
          <a:p>
            <a:pPr lvl="1"/>
            <a:r>
              <a:rPr lang="en-US" dirty="0" smtClean="0"/>
              <a:t>Redirect </a:t>
            </a:r>
            <a:r>
              <a:rPr lang="en-US" dirty="0"/>
              <a:t>users to a page that allows them to recover their forgotten passwords using the </a:t>
            </a:r>
            <a:r>
              <a:rPr lang="en-US" dirty="0" err="1"/>
              <a:t>PasswordRecoveryText</a:t>
            </a:r>
            <a:r>
              <a:rPr lang="en-US" dirty="0"/>
              <a:t> , </a:t>
            </a:r>
            <a:r>
              <a:rPr lang="en-US" dirty="0" err="1"/>
              <a:t>PasswordRecoveryUrl</a:t>
            </a:r>
            <a:r>
              <a:rPr lang="en-US" dirty="0"/>
              <a:t>, and </a:t>
            </a:r>
            <a:r>
              <a:rPr lang="en-US" dirty="0" err="1"/>
              <a:t>PasswordRecoveryIconUrl</a:t>
            </a:r>
            <a:r>
              <a:rPr lang="en-US" dirty="0"/>
              <a:t> property. </a:t>
            </a:r>
          </a:p>
        </p:txBody>
      </p:sp>
      <p:pic>
        <p:nvPicPr>
          <p:cNvPr id="5" name="Picture 4"/>
          <p:cNvPicPr/>
          <p:nvPr/>
        </p:nvPicPr>
        <p:blipFill rotWithShape="1">
          <a:blip r:embed="rId2"/>
          <a:srcRect r="49683"/>
          <a:stretch/>
        </p:blipFill>
        <p:spPr bwMode="auto">
          <a:xfrm>
            <a:off x="6661387" y="1972538"/>
            <a:ext cx="3694725" cy="4173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52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 Users </a:t>
            </a:r>
            <a:r>
              <a:rPr lang="en-US" dirty="0" smtClean="0"/>
              <a:t>Programmatically</a:t>
            </a:r>
            <a:endParaRPr lang="en-US" dirty="0"/>
          </a:p>
        </p:txBody>
      </p:sp>
      <p:sp>
        <p:nvSpPr>
          <p:cNvPr id="3" name="Content Placeholder 2"/>
          <p:cNvSpPr>
            <a:spLocks noGrp="1"/>
          </p:cNvSpPr>
          <p:nvPr>
            <p:ph idx="1"/>
          </p:nvPr>
        </p:nvSpPr>
        <p:spPr/>
        <p:txBody>
          <a:bodyPr>
            <a:normAutofit/>
          </a:bodyPr>
          <a:lstStyle/>
          <a:p>
            <a:r>
              <a:rPr lang="en-US" dirty="0" smtClean="0"/>
              <a:t>Besides </a:t>
            </a:r>
            <a:r>
              <a:rPr lang="en-US" dirty="0"/>
              <a:t>using the prebuilt mechanics of the Login control, you can also perform this task programmatically using the Membership class.</a:t>
            </a:r>
          </a:p>
          <a:p>
            <a:r>
              <a:rPr lang="en-US" dirty="0"/>
              <a:t>To validate credentials that you receive, you use the </a:t>
            </a:r>
            <a:r>
              <a:rPr lang="en-US" dirty="0" err="1"/>
              <a:t>ValidateUser</a:t>
            </a:r>
            <a:r>
              <a:rPr lang="en-US" dirty="0"/>
              <a:t>() method of this class.</a:t>
            </a:r>
          </a:p>
          <a:p>
            <a:r>
              <a:rPr lang="en-US" dirty="0"/>
              <a:t>The </a:t>
            </a:r>
            <a:r>
              <a:rPr lang="en-US" dirty="0" err="1" smtClean="0"/>
              <a:t>ValidateUser</a:t>
            </a:r>
            <a:r>
              <a:rPr lang="en-US" dirty="0" smtClean="0"/>
              <a:t>() </a:t>
            </a:r>
            <a:r>
              <a:rPr lang="en-US" dirty="0"/>
              <a:t>method returns a Boolean value of True if the user </a:t>
            </a:r>
            <a:r>
              <a:rPr lang="en-US" dirty="0" err="1" smtClean="0"/>
              <a:t>credentals</a:t>
            </a:r>
            <a:r>
              <a:rPr lang="en-US" dirty="0" smtClean="0"/>
              <a:t> </a:t>
            </a:r>
            <a:r>
              <a:rPr lang="en-US" dirty="0"/>
              <a:t>pass the test and False if they do not</a:t>
            </a:r>
            <a:r>
              <a:rPr lang="en-US" dirty="0" smtClean="0"/>
              <a:t>.</a:t>
            </a:r>
            <a:endParaRPr lang="en-US" dirty="0"/>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91865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Out Users Who Provide Bad Passwords  </a:t>
            </a:r>
          </a:p>
        </p:txBody>
      </p:sp>
      <p:sp>
        <p:nvSpPr>
          <p:cNvPr id="3" name="Content Placeholder 2"/>
          <p:cNvSpPr>
            <a:spLocks noGrp="1"/>
          </p:cNvSpPr>
          <p:nvPr>
            <p:ph idx="1"/>
          </p:nvPr>
        </p:nvSpPr>
        <p:spPr/>
        <p:txBody>
          <a:bodyPr/>
          <a:lstStyle/>
          <a:p>
            <a:r>
              <a:rPr lang="en-US" dirty="0" smtClean="0"/>
              <a:t>When </a:t>
            </a:r>
            <a:r>
              <a:rPr lang="en-US" dirty="0"/>
              <a:t>providing a user login form in any application you build, always guard against repeated bogus password attempts.</a:t>
            </a:r>
          </a:p>
          <a:p>
            <a:r>
              <a:rPr lang="en-US" dirty="0"/>
              <a:t>If you have a malicious end user who knows a username, he may try to access the application by repeatedly trying different passwords.</a:t>
            </a:r>
          </a:p>
          <a:p>
            <a:r>
              <a:rPr lang="en-US" dirty="0"/>
              <a:t>You want to guard against this kind of activity.</a:t>
            </a:r>
          </a:p>
          <a:p>
            <a:r>
              <a:rPr lang="en-US" dirty="0"/>
              <a:t>You don’t want to allow this person to try hundreds of possible passwords with this </a:t>
            </a:r>
            <a:r>
              <a:rPr lang="en-US" dirty="0" smtClean="0"/>
              <a:t>username</a:t>
            </a:r>
            <a:r>
              <a:rPr lang="en-US" dirty="0"/>
              <a:t>.</a:t>
            </a:r>
          </a:p>
        </p:txBody>
      </p:sp>
    </p:spTree>
    <p:extLst>
      <p:ext uri="{BB962C8B-B14F-4D97-AF65-F5344CB8AC3E}">
        <p14:creationId xmlns:p14="http://schemas.microsoft.com/office/powerpoint/2010/main" val="57522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Out Users Who Provide Bad Passwords </a:t>
            </a:r>
          </a:p>
        </p:txBody>
      </p:sp>
      <p:sp>
        <p:nvSpPr>
          <p:cNvPr id="3" name="Content Placeholder 2"/>
          <p:cNvSpPr>
            <a:spLocks noGrp="1"/>
          </p:cNvSpPr>
          <p:nvPr>
            <p:ph idx="1"/>
          </p:nvPr>
        </p:nvSpPr>
        <p:spPr/>
        <p:txBody>
          <a:bodyPr>
            <a:normAutofit lnSpcReduction="10000"/>
          </a:bodyPr>
          <a:lstStyle/>
          <a:p>
            <a:r>
              <a:rPr lang="en-US" dirty="0"/>
              <a:t>ASP.NET has built-in protection against this type of activity.</a:t>
            </a:r>
          </a:p>
          <a:p>
            <a:r>
              <a:rPr lang="en-US" dirty="0"/>
              <a:t>If you look in the </a:t>
            </a:r>
            <a:r>
              <a:rPr lang="en-US" dirty="0" err="1"/>
              <a:t>aspnet_Membership</a:t>
            </a:r>
            <a:r>
              <a:rPr lang="en-US" dirty="0"/>
              <a:t> table, you see two columns focused on protecting against this activity.</a:t>
            </a:r>
          </a:p>
          <a:p>
            <a:r>
              <a:rPr lang="en-US" dirty="0"/>
              <a:t>These columns are </a:t>
            </a:r>
            <a:r>
              <a:rPr lang="en-US" dirty="0" err="1"/>
              <a:t>FailedPasswordAttemptCount</a:t>
            </a:r>
            <a:r>
              <a:rPr lang="en-US" dirty="0"/>
              <a:t> and </a:t>
            </a:r>
            <a:r>
              <a:rPr lang="en-US" dirty="0" err="1"/>
              <a:t>FailedPasswordAttemptWindowStart</a:t>
            </a:r>
            <a:r>
              <a:rPr lang="en-US" dirty="0"/>
              <a:t>.</a:t>
            </a:r>
          </a:p>
          <a:p>
            <a:r>
              <a:rPr lang="en-US" dirty="0"/>
              <a:t>By default, a username can be used with an incorrect password in a login attempt only ﬁve times within a </a:t>
            </a:r>
            <a:r>
              <a:rPr lang="en-US" dirty="0" smtClean="0"/>
              <a:t>10-minute </a:t>
            </a:r>
            <a:r>
              <a:rPr lang="en-US" dirty="0"/>
              <a:t>window.</a:t>
            </a:r>
          </a:p>
          <a:p>
            <a:r>
              <a:rPr lang="en-US" dirty="0"/>
              <a:t>On the ﬁfth failed attempt, the account is locked down</a:t>
            </a:r>
            <a:r>
              <a:rPr lang="en-US" dirty="0" smtClean="0"/>
              <a:t>.</a:t>
            </a:r>
            <a:endParaRPr lang="en-US" dirty="0"/>
          </a:p>
        </p:txBody>
      </p:sp>
    </p:spTree>
    <p:extLst>
      <p:ext uri="{BB962C8B-B14F-4D97-AF65-F5344CB8AC3E}">
        <p14:creationId xmlns:p14="http://schemas.microsoft.com/office/powerpoint/2010/main" val="37387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Out Users Who Provide Bad Passwords </a:t>
            </a:r>
          </a:p>
        </p:txBody>
      </p:sp>
      <p:sp>
        <p:nvSpPr>
          <p:cNvPr id="3" name="Content Placeholder 2"/>
          <p:cNvSpPr>
            <a:spLocks noGrp="1"/>
          </p:cNvSpPr>
          <p:nvPr>
            <p:ph idx="1"/>
          </p:nvPr>
        </p:nvSpPr>
        <p:spPr/>
        <p:txBody>
          <a:bodyPr>
            <a:normAutofit/>
          </a:bodyPr>
          <a:lstStyle/>
          <a:p>
            <a:r>
              <a:rPr lang="en-US" dirty="0" smtClean="0"/>
              <a:t>You </a:t>
            </a:r>
            <a:r>
              <a:rPr lang="en-US" dirty="0"/>
              <a:t>do this in ASP.NET by setting the IsLocked0ut column to True.</a:t>
            </a:r>
          </a:p>
          <a:p>
            <a:r>
              <a:rPr lang="en-US" dirty="0"/>
              <a:t>You can actually control the number of password attempts that are allowed and the length of the attempt window for your application.</a:t>
            </a:r>
          </a:p>
          <a:p>
            <a:r>
              <a:rPr lang="en-US" dirty="0"/>
              <a:t>These two items are deﬁned in the </a:t>
            </a:r>
            <a:r>
              <a:rPr lang="en-US" dirty="0" err="1"/>
              <a:t>SqlMembershipProvider</a:t>
            </a:r>
            <a:r>
              <a:rPr lang="en-US" dirty="0"/>
              <a:t> declaration in the </a:t>
            </a:r>
            <a:r>
              <a:rPr lang="en-US" dirty="0" err="1" smtClean="0"/>
              <a:t>machine.config</a:t>
            </a:r>
            <a:r>
              <a:rPr lang="en-US" dirty="0" smtClean="0"/>
              <a:t> </a:t>
            </a:r>
            <a:r>
              <a:rPr lang="en-US" dirty="0"/>
              <a:t>ﬁle.</a:t>
            </a:r>
          </a:p>
          <a:p>
            <a:r>
              <a:rPr lang="en-US" dirty="0"/>
              <a:t>You can change the values either in the server—wide conﬁguration ﬁles or in your application’s web.config ﬁle.</a:t>
            </a:r>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7387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and Role Management </a:t>
            </a:r>
          </a:p>
        </p:txBody>
      </p:sp>
      <p:sp>
        <p:nvSpPr>
          <p:cNvPr id="3" name="Content Placeholder 2"/>
          <p:cNvSpPr>
            <a:spLocks noGrp="1"/>
          </p:cNvSpPr>
          <p:nvPr>
            <p:ph idx="1"/>
          </p:nvPr>
        </p:nvSpPr>
        <p:spPr/>
        <p:txBody>
          <a:bodyPr/>
          <a:lstStyle/>
          <a:p>
            <a:r>
              <a:rPr lang="en-US" dirty="0"/>
              <a:t>This framework also includes an API that allows for programmatic access to the capabilities of both the membership and role management services.</a:t>
            </a:r>
          </a:p>
          <a:p>
            <a:r>
              <a:rPr lang="en-US" dirty="0"/>
              <a:t>In addition, a number of membership and role management- focused server controls make it easy to create web applications that incorporate everything these services have to offer.</a:t>
            </a:r>
          </a:p>
          <a:p>
            <a:r>
              <a:rPr lang="en-US" dirty="0"/>
              <a:t>Before you look at the membership and role management features of ASP.NET 4.5, understanding the basic principles of authentication and authorization is vital.</a:t>
            </a:r>
          </a:p>
          <a:p>
            <a:pPr marL="0" indent="0">
              <a:buNone/>
            </a:pPr>
            <a:endParaRPr lang="en-US" dirty="0"/>
          </a:p>
        </p:txBody>
      </p:sp>
    </p:spTree>
    <p:extLst>
      <p:ext uri="{BB962C8B-B14F-4D97-AF65-F5344CB8AC3E}">
        <p14:creationId xmlns:p14="http://schemas.microsoft.com/office/powerpoint/2010/main" val="424824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Out Users Who Provide Bad Passwords </a:t>
            </a:r>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determine the number of password attempts that are allowed, use maxInva1idPasswordAttempts.</a:t>
            </a:r>
          </a:p>
          <a:p>
            <a:r>
              <a:rPr lang="en-US" dirty="0"/>
              <a:t>This example changes the value to 3, meaning that users are allowed to enter an incorrect password three times before being locked out (within the </a:t>
            </a:r>
            <a:r>
              <a:rPr lang="en-US" dirty="0" smtClean="0"/>
              <a:t>time </a:t>
            </a:r>
            <a:r>
              <a:rPr lang="en-US" dirty="0"/>
              <a:t>window deﬁned).</a:t>
            </a:r>
          </a:p>
          <a:p>
            <a:r>
              <a:rPr lang="en-US" dirty="0"/>
              <a:t>The default value of the maxInva1idPasswordAttempts attribute is 5.</a:t>
            </a:r>
          </a:p>
          <a:p>
            <a:r>
              <a:rPr lang="en-US" dirty="0"/>
              <a:t>You can set the time allowed for bad password attempts to 15 minutes using the </a:t>
            </a:r>
            <a:r>
              <a:rPr lang="en-US" dirty="0" err="1"/>
              <a:t>passwordAttemptWindow</a:t>
            </a:r>
            <a:r>
              <a:rPr lang="en-US" dirty="0"/>
              <a:t> attribute.</a:t>
            </a:r>
          </a:p>
          <a:p>
            <a:r>
              <a:rPr lang="en-US" dirty="0"/>
              <a:t>The default value of this attribute is 10, so an extra ﬁve minutes is added.</a:t>
            </a:r>
          </a:p>
          <a:p>
            <a:endParaRPr lang="en-US" dirty="0"/>
          </a:p>
        </p:txBody>
      </p:sp>
    </p:spTree>
    <p:extLst>
      <p:ext uri="{BB962C8B-B14F-4D97-AF65-F5344CB8AC3E}">
        <p14:creationId xmlns:p14="http://schemas.microsoft.com/office/powerpoint/2010/main" val="94168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Out Users Who Provide Bad Passwords </a:t>
            </a:r>
          </a:p>
        </p:txBody>
      </p:sp>
      <p:sp>
        <p:nvSpPr>
          <p:cNvPr id="3" name="Content Placeholder 2"/>
          <p:cNvSpPr>
            <a:spLocks noGrp="1"/>
          </p:cNvSpPr>
          <p:nvPr>
            <p:ph idx="1"/>
          </p:nvPr>
        </p:nvSpPr>
        <p:spPr/>
        <p:txBody>
          <a:bodyPr>
            <a:normAutofit lnSpcReduction="10000"/>
          </a:bodyPr>
          <a:lstStyle/>
          <a:p>
            <a:r>
              <a:rPr lang="en-US" dirty="0"/>
              <a:t>The </a:t>
            </a:r>
            <a:r>
              <a:rPr lang="en-US" dirty="0" err="1"/>
              <a:t>IsLockedout</a:t>
            </a:r>
            <a:r>
              <a:rPr lang="en-US" dirty="0"/>
              <a:t> property is read through an instantiation of the </a:t>
            </a:r>
            <a:r>
              <a:rPr lang="en-US" dirty="0" err="1"/>
              <a:t>MembershipUser</a:t>
            </a:r>
            <a:r>
              <a:rPr lang="en-US" dirty="0"/>
              <a:t> object.</a:t>
            </a:r>
          </a:p>
          <a:p>
            <a:r>
              <a:rPr lang="en-US" dirty="0"/>
              <a:t>This object gives you programmatic access to the user data points contained in the </a:t>
            </a:r>
            <a:r>
              <a:rPr lang="en-US" dirty="0" err="1" smtClean="0"/>
              <a:t>aspnet_Membership</a:t>
            </a:r>
            <a:r>
              <a:rPr lang="en-US" dirty="0" smtClean="0"/>
              <a:t> </a:t>
            </a:r>
            <a:r>
              <a:rPr lang="en-US" dirty="0"/>
              <a:t>table.</a:t>
            </a:r>
          </a:p>
          <a:p>
            <a:r>
              <a:rPr lang="en-US" dirty="0"/>
              <a:t>In this case, the IsLocked0ut property is retrieved and displayed to the screen.</a:t>
            </a:r>
          </a:p>
          <a:p>
            <a:r>
              <a:rPr lang="en-US" dirty="0"/>
              <a:t>The </a:t>
            </a:r>
            <a:r>
              <a:rPr lang="en-US" dirty="0" err="1"/>
              <a:t>MembershipUser</a:t>
            </a:r>
            <a:r>
              <a:rPr lang="en-US" dirty="0"/>
              <a:t> object also exposes a lot of available </a:t>
            </a:r>
            <a:r>
              <a:rPr lang="en-US" dirty="0" smtClean="0"/>
              <a:t>methods—one </a:t>
            </a:r>
            <a:r>
              <a:rPr lang="en-US" dirty="0"/>
              <a:t>of which is the </a:t>
            </a:r>
            <a:r>
              <a:rPr lang="en-US" dirty="0" err="1" smtClean="0"/>
              <a:t>UnlockUser</a:t>
            </a:r>
            <a:r>
              <a:rPr lang="en-US" dirty="0" smtClean="0"/>
              <a:t>() </a:t>
            </a:r>
            <a:r>
              <a:rPr lang="en-US" dirty="0"/>
              <a:t>method.</a:t>
            </a:r>
          </a:p>
          <a:p>
            <a:r>
              <a:rPr lang="en-US" dirty="0"/>
              <a:t>This method is invoked if the check box is selected in the </a:t>
            </a:r>
            <a:r>
              <a:rPr lang="en-US" dirty="0" smtClean="0"/>
              <a:t>button-click </a:t>
            </a:r>
            <a:r>
              <a:rPr lang="en-US" dirty="0"/>
              <a:t>event</a:t>
            </a:r>
            <a:r>
              <a:rPr lang="en-US" dirty="0" smtClean="0"/>
              <a:t>.</a:t>
            </a:r>
            <a:endParaRPr lang="en-US" dirty="0"/>
          </a:p>
        </p:txBody>
      </p:sp>
    </p:spTree>
    <p:extLst>
      <p:ext uri="{BB962C8B-B14F-4D97-AF65-F5344CB8AC3E}">
        <p14:creationId xmlns:p14="http://schemas.microsoft.com/office/powerpoint/2010/main" val="28936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Authenticated Users </a:t>
            </a:r>
          </a:p>
        </p:txBody>
      </p:sp>
      <p:sp>
        <p:nvSpPr>
          <p:cNvPr id="3" name="Content Placeholder 2"/>
          <p:cNvSpPr>
            <a:spLocks noGrp="1"/>
          </p:cNvSpPr>
          <p:nvPr>
            <p:ph idx="1"/>
          </p:nvPr>
        </p:nvSpPr>
        <p:spPr/>
        <p:txBody>
          <a:bodyPr>
            <a:normAutofit/>
          </a:bodyPr>
          <a:lstStyle/>
          <a:p>
            <a:r>
              <a:rPr lang="en-US" dirty="0" smtClean="0"/>
              <a:t>After </a:t>
            </a:r>
            <a:r>
              <a:rPr lang="en-US" dirty="0"/>
              <a:t>users are authenticated, ASP.NET 4.5 provides a number of different server controls and methods that you can use to work with the user details.</a:t>
            </a:r>
          </a:p>
          <a:p>
            <a:r>
              <a:rPr lang="en-US" dirty="0"/>
              <a:t>Included in this collection of </a:t>
            </a:r>
            <a:r>
              <a:rPr lang="en-US" dirty="0" smtClean="0"/>
              <a:t>tools </a:t>
            </a:r>
            <a:r>
              <a:rPr lang="en-US" dirty="0"/>
              <a:t>are </a:t>
            </a:r>
            <a:r>
              <a:rPr lang="en-US" dirty="0" smtClean="0"/>
              <a:t>the:</a:t>
            </a:r>
          </a:p>
          <a:p>
            <a:pPr lvl="1"/>
            <a:r>
              <a:rPr lang="en-US" dirty="0" err="1" smtClean="0"/>
              <a:t>Loginstatus</a:t>
            </a:r>
            <a:endParaRPr lang="en-US" dirty="0" smtClean="0"/>
          </a:p>
          <a:p>
            <a:pPr lvl="1"/>
            <a:r>
              <a:rPr lang="en-US" dirty="0" err="1" smtClean="0"/>
              <a:t>LoginName</a:t>
            </a:r>
            <a:r>
              <a:rPr lang="en-US" dirty="0" smtClean="0"/>
              <a:t> </a:t>
            </a:r>
            <a:r>
              <a:rPr lang="en-US" dirty="0"/>
              <a:t>controls</a:t>
            </a:r>
            <a:r>
              <a:rPr lang="en-US" dirty="0" smtClean="0"/>
              <a:t>.</a:t>
            </a:r>
            <a:endParaRPr lang="en-US" dirty="0"/>
          </a:p>
        </p:txBody>
      </p:sp>
    </p:spTree>
    <p:extLst>
      <p:ext uri="{BB962C8B-B14F-4D97-AF65-F5344CB8AC3E}">
        <p14:creationId xmlns:p14="http://schemas.microsoft.com/office/powerpoint/2010/main" val="232307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LoginStatus</a:t>
            </a:r>
            <a:r>
              <a:rPr lang="en-US" dirty="0"/>
              <a:t> Server Control </a:t>
            </a:r>
          </a:p>
        </p:txBody>
      </p:sp>
      <p:sp>
        <p:nvSpPr>
          <p:cNvPr id="3" name="Content Placeholder 2"/>
          <p:cNvSpPr>
            <a:spLocks noGrp="1"/>
          </p:cNvSpPr>
          <p:nvPr>
            <p:ph idx="1"/>
          </p:nvPr>
        </p:nvSpPr>
        <p:spPr/>
        <p:txBody>
          <a:bodyPr>
            <a:normAutofit/>
          </a:bodyPr>
          <a:lstStyle/>
          <a:p>
            <a:r>
              <a:rPr lang="en-US" dirty="0" smtClean="0"/>
              <a:t>The </a:t>
            </a:r>
            <a:r>
              <a:rPr lang="en-US" dirty="0" err="1"/>
              <a:t>Loginstatus</a:t>
            </a:r>
            <a:r>
              <a:rPr lang="en-US" dirty="0"/>
              <a:t> server control enables users to click a link to log in or log out of a site.</a:t>
            </a:r>
          </a:p>
          <a:p>
            <a:r>
              <a:rPr lang="en-US" dirty="0" smtClean="0"/>
              <a:t>To use this </a:t>
            </a:r>
            <a:r>
              <a:rPr lang="en-US" dirty="0"/>
              <a:t>control, remove the &lt;deny&gt; element from the web.config ﬁle so that the pages of your site are accessible to unauthenticated </a:t>
            </a:r>
            <a:r>
              <a:rPr lang="en-US" dirty="0" smtClean="0"/>
              <a:t>users</a:t>
            </a:r>
          </a:p>
          <a:p>
            <a:r>
              <a:rPr lang="en-US" dirty="0"/>
              <a:t>Then code your Default.aspx page so that it </a:t>
            </a:r>
            <a:r>
              <a:rPr lang="en-US" dirty="0" smtClean="0"/>
              <a:t>includes a </a:t>
            </a:r>
            <a:r>
              <a:rPr lang="en-US" dirty="0" err="1" smtClean="0"/>
              <a:t>LoginStatus</a:t>
            </a:r>
            <a:r>
              <a:rPr lang="en-US" dirty="0" smtClean="0"/>
              <a:t> Control:</a:t>
            </a:r>
          </a:p>
          <a:p>
            <a:pPr marL="0" indent="0" algn="ctr">
              <a:buNone/>
            </a:pPr>
            <a:r>
              <a:rPr lang="en-US" dirty="0"/>
              <a:t>&lt;</a:t>
            </a:r>
            <a:r>
              <a:rPr lang="en-US" dirty="0" err="1"/>
              <a:t>asp:LoginStatus</a:t>
            </a:r>
            <a:r>
              <a:rPr lang="en-US" dirty="0"/>
              <a:t> ID="LoginStatus1" </a:t>
            </a:r>
            <a:r>
              <a:rPr lang="en-US" dirty="0" err="1"/>
              <a:t>Runat</a:t>
            </a:r>
            <a:r>
              <a:rPr lang="en-US" dirty="0"/>
              <a:t>="server" </a:t>
            </a:r>
            <a:r>
              <a:rPr lang="en-US" dirty="0" smtClean="0"/>
              <a:t>/&gt;</a:t>
            </a:r>
            <a:endParaRPr lang="en-US" dirty="0"/>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4166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LoginStatus</a:t>
            </a:r>
            <a:r>
              <a:rPr lang="en-US" dirty="0"/>
              <a:t> Server Control </a:t>
            </a:r>
          </a:p>
        </p:txBody>
      </p:sp>
      <p:sp>
        <p:nvSpPr>
          <p:cNvPr id="3" name="Content Placeholder 2"/>
          <p:cNvSpPr>
            <a:spLocks noGrp="1"/>
          </p:cNvSpPr>
          <p:nvPr>
            <p:ph idx="1"/>
          </p:nvPr>
        </p:nvSpPr>
        <p:spPr>
          <a:xfrm>
            <a:off x="1522414" y="1905000"/>
            <a:ext cx="5736260" cy="4267200"/>
          </a:xfrm>
        </p:spPr>
        <p:txBody>
          <a:bodyPr>
            <a:normAutofit fontScale="85000" lnSpcReduction="20000"/>
          </a:bodyPr>
          <a:lstStyle/>
          <a:p>
            <a:r>
              <a:rPr lang="en-US" dirty="0"/>
              <a:t>Running this gives you a simple page that contains only a hyperlink titled Login</a:t>
            </a:r>
            <a:r>
              <a:rPr lang="en-US" dirty="0" smtClean="0"/>
              <a:t>.</a:t>
            </a:r>
          </a:p>
          <a:p>
            <a:r>
              <a:rPr lang="en-US" dirty="0" smtClean="0"/>
              <a:t>Clicking </a:t>
            </a:r>
            <a:r>
              <a:rPr lang="en-US" dirty="0"/>
              <a:t>the Login hyperlink forwards you to the Login.aspx page where you provide your credentials.</a:t>
            </a:r>
          </a:p>
          <a:p>
            <a:r>
              <a:rPr lang="en-US" dirty="0"/>
              <a:t>After the credentials are provided, you are redirected to the </a:t>
            </a:r>
            <a:r>
              <a:rPr lang="en-US" dirty="0" smtClean="0"/>
              <a:t>Default.aspx </a:t>
            </a:r>
            <a:r>
              <a:rPr lang="en-US" dirty="0"/>
              <a:t>page — although now the page includes a hyperlink titled </a:t>
            </a:r>
            <a:r>
              <a:rPr lang="en-US" dirty="0" smtClean="0"/>
              <a:t>Logout.</a:t>
            </a:r>
          </a:p>
          <a:p>
            <a:r>
              <a:rPr lang="en-US" dirty="0"/>
              <a:t>The </a:t>
            </a:r>
            <a:r>
              <a:rPr lang="en-US" dirty="0" err="1"/>
              <a:t>Linkstatus</a:t>
            </a:r>
            <a:r>
              <a:rPr lang="en-US" dirty="0"/>
              <a:t> control displays one link when the user is unauthenticated and another link when the user is authenticated.</a:t>
            </a:r>
          </a:p>
          <a:p>
            <a:r>
              <a:rPr lang="en-US" dirty="0"/>
              <a:t>Clicking the Logout hyperlink logs out the user and redraws the </a:t>
            </a:r>
            <a:r>
              <a:rPr lang="en-US" dirty="0" smtClean="0"/>
              <a:t>Default.aspx </a:t>
            </a:r>
            <a:r>
              <a:rPr lang="en-US" dirty="0"/>
              <a:t>page — but with the Login hyperlink in place.</a:t>
            </a:r>
          </a:p>
          <a:p>
            <a:endParaRPr lang="en-US" dirty="0"/>
          </a:p>
        </p:txBody>
      </p:sp>
      <p:pic>
        <p:nvPicPr>
          <p:cNvPr id="4" name="Picture 3"/>
          <p:cNvPicPr/>
          <p:nvPr/>
        </p:nvPicPr>
        <p:blipFill>
          <a:blip r:embed="rId2"/>
          <a:stretch>
            <a:fillRect/>
          </a:stretch>
        </p:blipFill>
        <p:spPr>
          <a:xfrm>
            <a:off x="7258674" y="4088676"/>
            <a:ext cx="3862979" cy="2163268"/>
          </a:xfrm>
          <a:prstGeom prst="rect">
            <a:avLst/>
          </a:prstGeom>
        </p:spPr>
      </p:pic>
      <p:pic>
        <p:nvPicPr>
          <p:cNvPr id="5" name="Picture 4"/>
          <p:cNvPicPr/>
          <p:nvPr/>
        </p:nvPicPr>
        <p:blipFill>
          <a:blip r:embed="rId3"/>
          <a:stretch>
            <a:fillRect/>
          </a:stretch>
        </p:blipFill>
        <p:spPr>
          <a:xfrm>
            <a:off x="7258675" y="1916349"/>
            <a:ext cx="3862979" cy="2034103"/>
          </a:xfrm>
          <a:prstGeom prst="rect">
            <a:avLst/>
          </a:prstGeom>
        </p:spPr>
      </p:pic>
    </p:spTree>
    <p:extLst>
      <p:ext uri="{BB962C8B-B14F-4D97-AF65-F5344CB8AC3E}">
        <p14:creationId xmlns:p14="http://schemas.microsoft.com/office/powerpoint/2010/main" val="12246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LoginName</a:t>
            </a:r>
            <a:r>
              <a:rPr lang="en-US" dirty="0"/>
              <a:t> Server </a:t>
            </a:r>
            <a:r>
              <a:rPr lang="en-US" dirty="0" smtClean="0"/>
              <a:t>Control</a:t>
            </a:r>
            <a:endParaRPr lang="en-US" dirty="0"/>
          </a:p>
        </p:txBody>
      </p:sp>
      <p:sp>
        <p:nvSpPr>
          <p:cNvPr id="3" name="Content Placeholder 2"/>
          <p:cNvSpPr>
            <a:spLocks noGrp="1"/>
          </p:cNvSpPr>
          <p:nvPr>
            <p:ph idx="1"/>
          </p:nvPr>
        </p:nvSpPr>
        <p:spPr/>
        <p:txBody>
          <a:bodyPr/>
          <a:lstStyle/>
          <a:p>
            <a:r>
              <a:rPr lang="en-US" dirty="0" smtClean="0"/>
              <a:t>The </a:t>
            </a:r>
            <a:r>
              <a:rPr lang="en-US" dirty="0" err="1"/>
              <a:t>LoginName</a:t>
            </a:r>
            <a:r>
              <a:rPr lang="en-US" dirty="0"/>
              <a:t> server control enables you to display the username of the authenticated user.</a:t>
            </a:r>
          </a:p>
          <a:p>
            <a:r>
              <a:rPr lang="en-US" dirty="0"/>
              <a:t>This practice is common today.</a:t>
            </a:r>
          </a:p>
          <a:p>
            <a:r>
              <a:rPr lang="en-US" dirty="0"/>
              <a:t>For an example of it, change the Default.aspx page so that it now includes the authenticated user’s login name when that user is logged in, as illustrated in Listing 19- 19.</a:t>
            </a:r>
          </a:p>
          <a:p>
            <a:endParaRPr lang="en-US" dirty="0"/>
          </a:p>
        </p:txBody>
      </p:sp>
      <p:sp>
        <p:nvSpPr>
          <p:cNvPr id="5" name="TextBox 4"/>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0915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LoginName</a:t>
            </a:r>
            <a:r>
              <a:rPr lang="en-US" dirty="0"/>
              <a:t> Server Control</a:t>
            </a:r>
          </a:p>
        </p:txBody>
      </p:sp>
      <p:sp>
        <p:nvSpPr>
          <p:cNvPr id="3" name="Content Placeholder 2"/>
          <p:cNvSpPr>
            <a:spLocks noGrp="1"/>
          </p:cNvSpPr>
          <p:nvPr>
            <p:ph idx="1"/>
          </p:nvPr>
        </p:nvSpPr>
        <p:spPr>
          <a:xfrm>
            <a:off x="1522414" y="1905000"/>
            <a:ext cx="9144000" cy="1880191"/>
          </a:xfrm>
        </p:spPr>
        <p:txBody>
          <a:bodyPr/>
          <a:lstStyle/>
          <a:p>
            <a:r>
              <a:rPr lang="en-US" dirty="0"/>
              <a:t>When the user logs in to the application and is returned to the Default.aspx page, the users sees their username displayed, as well as the hyperlink generated by the </a:t>
            </a:r>
            <a:r>
              <a:rPr lang="en-US" dirty="0" err="1"/>
              <a:t>Loginstatus</a:t>
            </a:r>
            <a:r>
              <a:rPr lang="en-US" dirty="0"/>
              <a:t> </a:t>
            </a:r>
            <a:r>
              <a:rPr lang="en-US" dirty="0" smtClean="0"/>
              <a:t>control.</a:t>
            </a:r>
            <a:endParaRPr lang="en-US" dirty="0"/>
          </a:p>
        </p:txBody>
      </p:sp>
      <p:pic>
        <p:nvPicPr>
          <p:cNvPr id="4" name="Picture 3"/>
          <p:cNvPicPr/>
          <p:nvPr/>
        </p:nvPicPr>
        <p:blipFill>
          <a:blip r:embed="rId2"/>
          <a:stretch>
            <a:fillRect/>
          </a:stretch>
        </p:blipFill>
        <p:spPr>
          <a:xfrm>
            <a:off x="2865105" y="3429000"/>
            <a:ext cx="5629275" cy="3009900"/>
          </a:xfrm>
          <a:prstGeom prst="rect">
            <a:avLst/>
          </a:prstGeom>
        </p:spPr>
      </p:pic>
    </p:spTree>
    <p:extLst>
      <p:ext uri="{BB962C8B-B14F-4D97-AF65-F5344CB8AC3E}">
        <p14:creationId xmlns:p14="http://schemas.microsoft.com/office/powerpoint/2010/main" val="220738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LoginName</a:t>
            </a:r>
            <a:r>
              <a:rPr lang="en-US" dirty="0"/>
              <a:t> Server Control</a:t>
            </a:r>
          </a:p>
        </p:txBody>
      </p:sp>
      <p:sp>
        <p:nvSpPr>
          <p:cNvPr id="3" name="Content Placeholder 2"/>
          <p:cNvSpPr>
            <a:spLocks noGrp="1"/>
          </p:cNvSpPr>
          <p:nvPr>
            <p:ph idx="1"/>
          </p:nvPr>
        </p:nvSpPr>
        <p:spPr/>
        <p:txBody>
          <a:bodyPr>
            <a:normAutofit lnSpcReduction="10000"/>
          </a:bodyPr>
          <a:lstStyle/>
          <a:p>
            <a:r>
              <a:rPr lang="en-US" dirty="0"/>
              <a:t>In addition to just showing the username of the logged—in user, you can also add text by using the </a:t>
            </a:r>
            <a:r>
              <a:rPr lang="en-US" dirty="0" err="1"/>
              <a:t>LoginName</a:t>
            </a:r>
            <a:r>
              <a:rPr lang="en-US" dirty="0"/>
              <a:t> control’s </a:t>
            </a:r>
            <a:r>
              <a:rPr lang="en-US" dirty="0" err="1"/>
              <a:t>Formatstring</a:t>
            </a:r>
            <a:r>
              <a:rPr lang="en-US" dirty="0"/>
              <a:t> property.</a:t>
            </a:r>
          </a:p>
          <a:p>
            <a:r>
              <a:rPr lang="en-US" dirty="0" smtClean="0"/>
              <a:t>To provide </a:t>
            </a:r>
            <a:r>
              <a:rPr lang="en-US" dirty="0"/>
              <a:t>a welcome message along with the </a:t>
            </a:r>
            <a:r>
              <a:rPr lang="en-US" dirty="0" err="1"/>
              <a:t>usemame</a:t>
            </a:r>
            <a:r>
              <a:rPr lang="en-US" dirty="0"/>
              <a:t>, you construct the </a:t>
            </a:r>
            <a:r>
              <a:rPr lang="en-US" dirty="0" err="1"/>
              <a:t>LoginName</a:t>
            </a:r>
            <a:r>
              <a:rPr lang="en-US" dirty="0"/>
              <a:t> control as follows:  </a:t>
            </a:r>
            <a:endParaRPr lang="en-US" dirty="0" smtClean="0"/>
          </a:p>
          <a:p>
            <a:pPr marL="274320" lvl="1" indent="0" algn="ctr">
              <a:buNone/>
            </a:pPr>
            <a:endParaRPr lang="en-US" dirty="0" smtClean="0"/>
          </a:p>
          <a:p>
            <a:pPr marL="274320" lvl="1" indent="0" algn="ctr">
              <a:buNone/>
            </a:pPr>
            <a:r>
              <a:rPr lang="en-US" dirty="0" smtClean="0"/>
              <a:t>&lt;</a:t>
            </a:r>
            <a:r>
              <a:rPr lang="en-US" dirty="0" err="1"/>
              <a:t>asp:LoginName</a:t>
            </a:r>
            <a:r>
              <a:rPr lang="en-US" dirty="0"/>
              <a:t> ID="LoginName1" </a:t>
            </a:r>
            <a:r>
              <a:rPr lang="en-US" dirty="0" err="1"/>
              <a:t>Runat</a:t>
            </a:r>
            <a:r>
              <a:rPr lang="en-US" dirty="0"/>
              <a:t>=“Server" </a:t>
            </a:r>
            <a:r>
              <a:rPr lang="en-US" dirty="0" err="1"/>
              <a:t>FormatString</a:t>
            </a:r>
            <a:r>
              <a:rPr lang="en-US" dirty="0"/>
              <a:t>="Welcome to our Website {0}!" /&gt;  </a:t>
            </a:r>
            <a:endParaRPr lang="en-US" dirty="0" smtClean="0"/>
          </a:p>
          <a:p>
            <a:r>
              <a:rPr lang="en-US" dirty="0" smtClean="0"/>
              <a:t>You </a:t>
            </a:r>
            <a:r>
              <a:rPr lang="en-US" dirty="0"/>
              <a:t>can also use the following construction in one of the page events</a:t>
            </a:r>
            <a:r>
              <a:rPr lang="en-US" dirty="0" smtClean="0"/>
              <a:t>.</a:t>
            </a:r>
          </a:p>
          <a:p>
            <a:pPr marL="274320" lvl="2" indent="0" algn="ctr">
              <a:spcBef>
                <a:spcPts val="1800"/>
              </a:spcBef>
              <a:buNone/>
            </a:pPr>
            <a:r>
              <a:rPr lang="en-US" dirty="0"/>
              <a:t>LoginName1.FormatString = "Welcome to the site {O}!"; </a:t>
            </a:r>
          </a:p>
          <a:p>
            <a:pPr marL="0" indent="0">
              <a:buNone/>
            </a:pPr>
            <a:endParaRPr lang="en-US" dirty="0"/>
          </a:p>
          <a:p>
            <a:pPr marL="274320" lvl="1" indent="0" algn="ctr">
              <a:buNone/>
            </a:pPr>
            <a:endParaRPr lang="en-US" dirty="0" smtClean="0"/>
          </a:p>
        </p:txBody>
      </p:sp>
    </p:spTree>
    <p:extLst>
      <p:ext uri="{BB962C8B-B14F-4D97-AF65-F5344CB8AC3E}">
        <p14:creationId xmlns:p14="http://schemas.microsoft.com/office/powerpoint/2010/main" val="29243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LoginName</a:t>
            </a:r>
            <a:r>
              <a:rPr lang="en-US" dirty="0"/>
              <a:t> Server Control</a:t>
            </a:r>
          </a:p>
        </p:txBody>
      </p:sp>
      <p:sp>
        <p:nvSpPr>
          <p:cNvPr id="3" name="Content Placeholder 2"/>
          <p:cNvSpPr>
            <a:spLocks noGrp="1"/>
          </p:cNvSpPr>
          <p:nvPr>
            <p:ph idx="1"/>
          </p:nvPr>
        </p:nvSpPr>
        <p:spPr/>
        <p:txBody>
          <a:bodyPr>
            <a:normAutofit/>
          </a:bodyPr>
          <a:lstStyle/>
          <a:p>
            <a:r>
              <a:rPr lang="en-US" dirty="0" smtClean="0"/>
              <a:t>When </a:t>
            </a:r>
            <a:r>
              <a:rPr lang="en-US" dirty="0"/>
              <a:t>the page is generated, ASP.NET replaces the </a:t>
            </a:r>
            <a:r>
              <a:rPr lang="en-US" dirty="0" smtClean="0"/>
              <a:t>{0</a:t>
            </a:r>
            <a:r>
              <a:rPr lang="en-US" dirty="0"/>
              <a:t>} part of the string with the </a:t>
            </a:r>
            <a:r>
              <a:rPr lang="en-US" dirty="0" smtClean="0"/>
              <a:t>username </a:t>
            </a:r>
            <a:r>
              <a:rPr lang="en-US" dirty="0"/>
              <a:t>of the logged-in user.</a:t>
            </a:r>
          </a:p>
          <a:p>
            <a:r>
              <a:rPr lang="en-US" dirty="0"/>
              <a:t>This provides you with a result similar to the following:  </a:t>
            </a:r>
            <a:endParaRPr lang="en-US" dirty="0" smtClean="0"/>
          </a:p>
          <a:p>
            <a:r>
              <a:rPr lang="en-US" dirty="0" smtClean="0"/>
              <a:t>Welcome </a:t>
            </a:r>
            <a:r>
              <a:rPr lang="en-US" dirty="0"/>
              <a:t>to the site Christian!  </a:t>
            </a:r>
            <a:endParaRPr lang="en-US" dirty="0" smtClean="0"/>
          </a:p>
          <a:p>
            <a:r>
              <a:rPr lang="en-US" dirty="0" smtClean="0"/>
              <a:t>If </a:t>
            </a:r>
            <a:r>
              <a:rPr lang="en-US" dirty="0"/>
              <a:t>you do not want to show the username when using the </a:t>
            </a:r>
            <a:r>
              <a:rPr lang="en-US" dirty="0" err="1"/>
              <a:t>LoginName</a:t>
            </a:r>
            <a:r>
              <a:rPr lang="en-US" dirty="0"/>
              <a:t> control, simply omit the {0} aspect of the string.</a:t>
            </a:r>
          </a:p>
          <a:p>
            <a:r>
              <a:rPr lang="en-US" dirty="0"/>
              <a:t>The control then places the </a:t>
            </a:r>
            <a:r>
              <a:rPr lang="en-US" dirty="0" err="1" smtClean="0"/>
              <a:t>FormatString</a:t>
            </a:r>
            <a:r>
              <a:rPr lang="en-US" dirty="0" smtClean="0"/>
              <a:t> </a:t>
            </a:r>
            <a:r>
              <a:rPr lang="en-US" dirty="0"/>
              <a:t>property’s value on the page.</a:t>
            </a:r>
          </a:p>
        </p:txBody>
      </p:sp>
    </p:spTree>
    <p:extLst>
      <p:ext uri="{BB962C8B-B14F-4D97-AF65-F5344CB8AC3E}">
        <p14:creationId xmlns:p14="http://schemas.microsoft.com/office/powerpoint/2010/main" val="29243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the Number of Users Online </a:t>
            </a:r>
          </a:p>
        </p:txBody>
      </p:sp>
      <p:sp>
        <p:nvSpPr>
          <p:cNvPr id="3" name="Content Placeholder 2"/>
          <p:cNvSpPr>
            <a:spLocks noGrp="1"/>
          </p:cNvSpPr>
          <p:nvPr>
            <p:ph idx="1"/>
          </p:nvPr>
        </p:nvSpPr>
        <p:spPr/>
        <p:txBody>
          <a:bodyPr/>
          <a:lstStyle/>
          <a:p>
            <a:r>
              <a:rPr lang="en-US" dirty="0" smtClean="0"/>
              <a:t>One </a:t>
            </a:r>
            <a:r>
              <a:rPr lang="en-US" dirty="0"/>
              <a:t>cool feature of the membership service is that you can display how many users are online at a given moment.</a:t>
            </a:r>
          </a:p>
          <a:p>
            <a:r>
              <a:rPr lang="en-US" dirty="0"/>
              <a:t>This option is an especially popular one for a portal or a forum that wants to impress visitors  to the site with its popularity.</a:t>
            </a:r>
          </a:p>
          <a:p>
            <a:r>
              <a:rPr lang="en-US" dirty="0"/>
              <a:t>To show the number of users online, you use the </a:t>
            </a:r>
            <a:r>
              <a:rPr lang="en-US" dirty="0" err="1"/>
              <a:t>GetNumberofUsersOnline</a:t>
            </a:r>
            <a:r>
              <a:rPr lang="en-US" dirty="0"/>
              <a:t> method provided by the Membership class.</a:t>
            </a:r>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2964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a:t>principles of </a:t>
            </a:r>
            <a:r>
              <a:rPr lang="en-US" dirty="0" smtClean="0"/>
              <a:t>Authentication </a:t>
            </a:r>
            <a:r>
              <a:rPr lang="en-US" dirty="0"/>
              <a:t>and </a:t>
            </a:r>
            <a:r>
              <a:rPr lang="en-US" dirty="0" smtClean="0"/>
              <a:t>Authorization </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Authentication is a process that determines the identity of a user.</a:t>
            </a:r>
          </a:p>
          <a:p>
            <a:pPr lvl="1"/>
            <a:r>
              <a:rPr lang="en-US" dirty="0"/>
              <a:t>After a user has been authenticated, a developer can determine whether the identiﬁed user has authorization to proceed.</a:t>
            </a:r>
          </a:p>
          <a:p>
            <a:pPr lvl="1"/>
            <a:r>
              <a:rPr lang="en-US" dirty="0"/>
              <a:t>Giving an entity authorization if no authentication process has been applied is impossible.</a:t>
            </a:r>
          </a:p>
          <a:p>
            <a:pPr lvl="1"/>
            <a:r>
              <a:rPr lang="en-US" dirty="0"/>
              <a:t>In ASP.NET 4.5, you use the membership service to provide authentication.</a:t>
            </a:r>
          </a:p>
          <a:p>
            <a:pPr lvl="0"/>
            <a:r>
              <a:rPr lang="en-US" dirty="0"/>
              <a:t>Authorization is the process of:</a:t>
            </a:r>
          </a:p>
          <a:p>
            <a:pPr lvl="1"/>
            <a:r>
              <a:rPr lang="en-US" dirty="0"/>
              <a:t>Determining whether an authenticated user is allowed access to:</a:t>
            </a:r>
          </a:p>
          <a:p>
            <a:pPr lvl="2"/>
            <a:r>
              <a:rPr lang="en-US" dirty="0"/>
              <a:t>Any part of an application</a:t>
            </a:r>
          </a:p>
          <a:p>
            <a:pPr lvl="2"/>
            <a:r>
              <a:rPr lang="en-US" dirty="0"/>
              <a:t>Speciﬁc points of an application</a:t>
            </a:r>
          </a:p>
          <a:p>
            <a:pPr lvl="2"/>
            <a:r>
              <a:rPr lang="en-US" dirty="0"/>
              <a:t>Only to speciﬁc data sets that the application provides.</a:t>
            </a:r>
          </a:p>
          <a:p>
            <a:pPr lvl="1"/>
            <a:r>
              <a:rPr lang="en-US" dirty="0"/>
              <a:t>When you authenticate and authorize users or groups, you can customize a site based on user types or preferences.</a:t>
            </a:r>
          </a:p>
          <a:p>
            <a:pPr lvl="1"/>
            <a:r>
              <a:rPr lang="en-US" dirty="0"/>
              <a:t>In ASP.NET 4.5, you use a role management service to provide authorization.</a:t>
            </a:r>
          </a:p>
          <a:p>
            <a:pPr marL="0" indent="0">
              <a:buNone/>
            </a:pPr>
            <a:endParaRPr lang="en-US" dirty="0"/>
          </a:p>
        </p:txBody>
      </p:sp>
    </p:spTree>
    <p:extLst>
      <p:ext uri="{BB962C8B-B14F-4D97-AF65-F5344CB8AC3E}">
        <p14:creationId xmlns:p14="http://schemas.microsoft.com/office/powerpoint/2010/main" val="424824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the Number of Users Online </a:t>
            </a:r>
          </a:p>
        </p:txBody>
      </p:sp>
      <p:sp>
        <p:nvSpPr>
          <p:cNvPr id="3" name="Content Placeholder 2"/>
          <p:cNvSpPr>
            <a:spLocks noGrp="1"/>
          </p:cNvSpPr>
          <p:nvPr>
            <p:ph idx="1"/>
          </p:nvPr>
        </p:nvSpPr>
        <p:spPr>
          <a:xfrm>
            <a:off x="1522414" y="1905000"/>
            <a:ext cx="6685920" cy="4267200"/>
          </a:xfrm>
        </p:spPr>
        <p:txBody>
          <a:bodyPr>
            <a:normAutofit fontScale="70000" lnSpcReduction="20000"/>
          </a:bodyPr>
          <a:lstStyle/>
          <a:p>
            <a:r>
              <a:rPr lang="en-US" dirty="0"/>
              <a:t>When the page is generated, it displays the number of users who have logged on in the last 15 minutes</a:t>
            </a:r>
            <a:r>
              <a:rPr lang="en-US" dirty="0" smtClean="0"/>
              <a:t>.</a:t>
            </a:r>
          </a:p>
          <a:p>
            <a:r>
              <a:rPr lang="en-US" dirty="0"/>
              <a:t>You can see that two users have logged on in the last 15 minutes.</a:t>
            </a:r>
          </a:p>
          <a:p>
            <a:r>
              <a:rPr lang="en-US" dirty="0"/>
              <a:t>This 15-minute period is determined in the </a:t>
            </a:r>
            <a:r>
              <a:rPr lang="en-US" dirty="0" err="1"/>
              <a:t>machine.config</a:t>
            </a:r>
            <a:r>
              <a:rPr lang="en-US" dirty="0"/>
              <a:t> ﬁle from within the &lt;membership&gt; element:  </a:t>
            </a:r>
          </a:p>
          <a:p>
            <a:pPr marL="0" indent="0" algn="ctr">
              <a:buNone/>
            </a:pPr>
            <a:r>
              <a:rPr lang="en-US" dirty="0"/>
              <a:t>&lt;membership </a:t>
            </a:r>
            <a:r>
              <a:rPr lang="en-US" dirty="0" err="1"/>
              <a:t>userIsOnlineTimeWindow</a:t>
            </a:r>
            <a:r>
              <a:rPr lang="en-US" dirty="0"/>
              <a:t>="15</a:t>
            </a:r>
            <a:r>
              <a:rPr lang="en-US" dirty="0" smtClean="0"/>
              <a:t>"&gt; </a:t>
            </a:r>
            <a:r>
              <a:rPr lang="en-US" dirty="0"/>
              <a:t>&lt;/membership&gt;  </a:t>
            </a:r>
          </a:p>
          <a:p>
            <a:r>
              <a:rPr lang="en-US" dirty="0"/>
              <a:t>By default, the </a:t>
            </a:r>
            <a:r>
              <a:rPr lang="en-US" dirty="0" err="1" smtClean="0"/>
              <a:t>userIsOnlineTimeWindow</a:t>
            </a:r>
            <a:r>
              <a:rPr lang="en-US" dirty="0" smtClean="0"/>
              <a:t> </a:t>
            </a:r>
            <a:r>
              <a:rPr lang="en-US" dirty="0"/>
              <a:t>is set to 15.</a:t>
            </a:r>
          </a:p>
          <a:p>
            <a:r>
              <a:rPr lang="en-US" dirty="0" smtClean="0"/>
              <a:t>To </a:t>
            </a:r>
            <a:r>
              <a:rPr lang="en-US" dirty="0"/>
              <a:t>increase the time window, you simply increase this number.</a:t>
            </a:r>
          </a:p>
          <a:p>
            <a:r>
              <a:rPr lang="en-US" dirty="0"/>
              <a:t>In addition to specifying this number from within the </a:t>
            </a:r>
            <a:r>
              <a:rPr lang="en-US" dirty="0" err="1"/>
              <a:t>machine.config</a:t>
            </a:r>
            <a:r>
              <a:rPr lang="en-US" dirty="0"/>
              <a:t> ﬁle, you can also set this number in the web.config ﬁle.</a:t>
            </a:r>
          </a:p>
          <a:p>
            <a:endParaRPr lang="en-US" dirty="0"/>
          </a:p>
          <a:p>
            <a:endParaRPr lang="en-US" dirty="0"/>
          </a:p>
        </p:txBody>
      </p:sp>
      <p:pic>
        <p:nvPicPr>
          <p:cNvPr id="4" name="Picture 3"/>
          <p:cNvPicPr/>
          <p:nvPr/>
        </p:nvPicPr>
        <p:blipFill>
          <a:blip r:embed="rId2"/>
          <a:stretch>
            <a:fillRect/>
          </a:stretch>
        </p:blipFill>
        <p:spPr>
          <a:xfrm>
            <a:off x="8208334" y="2359984"/>
            <a:ext cx="3439153" cy="2052527"/>
          </a:xfrm>
          <a:prstGeom prst="rect">
            <a:avLst/>
          </a:prstGeom>
        </p:spPr>
      </p:pic>
    </p:spTree>
    <p:extLst>
      <p:ext uri="{BB962C8B-B14F-4D97-AF65-F5344CB8AC3E}">
        <p14:creationId xmlns:p14="http://schemas.microsoft.com/office/powerpoint/2010/main" val="265724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Passwords </a:t>
            </a:r>
          </a:p>
        </p:txBody>
      </p:sp>
      <p:sp>
        <p:nvSpPr>
          <p:cNvPr id="3" name="Content Placeholder 2"/>
          <p:cNvSpPr>
            <a:spLocks noGrp="1"/>
          </p:cNvSpPr>
          <p:nvPr>
            <p:ph idx="1"/>
          </p:nvPr>
        </p:nvSpPr>
        <p:spPr/>
        <p:txBody>
          <a:bodyPr>
            <a:normAutofit/>
          </a:bodyPr>
          <a:lstStyle/>
          <a:p>
            <a:r>
              <a:rPr lang="en-US" dirty="0" smtClean="0"/>
              <a:t>Many </a:t>
            </a:r>
            <a:r>
              <a:rPr lang="en-US" dirty="0"/>
              <a:t>of us seem to spend our lives online and have </a:t>
            </a:r>
            <a:r>
              <a:rPr lang="en-US" dirty="0" smtClean="0"/>
              <a:t>username/password </a:t>
            </a:r>
            <a:r>
              <a:rPr lang="en-US" dirty="0"/>
              <a:t>combinations for many different websites on the Internet.</a:t>
            </a:r>
          </a:p>
          <a:p>
            <a:r>
              <a:rPr lang="en-US" dirty="0" smtClean="0"/>
              <a:t>End </a:t>
            </a:r>
            <a:r>
              <a:rPr lang="en-US" dirty="0"/>
              <a:t>users forget passwords or want to change them every so often.</a:t>
            </a:r>
          </a:p>
          <a:p>
            <a:r>
              <a:rPr lang="en-US" dirty="0"/>
              <a:t>ASP.NET provides a couple of server controls that work with the membership service so that end users can either change their passwords or retrieve forgotten passwords.</a:t>
            </a:r>
          </a:p>
          <a:p>
            <a:endParaRPr lang="en-US" dirty="0"/>
          </a:p>
        </p:txBody>
      </p:sp>
      <p:sp>
        <p:nvSpPr>
          <p:cNvPr id="5" name="TextBox 4"/>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671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ChangePassword</a:t>
            </a:r>
            <a:r>
              <a:rPr lang="en-US" dirty="0"/>
              <a:t> Server Control </a:t>
            </a:r>
          </a:p>
        </p:txBody>
      </p:sp>
      <p:sp>
        <p:nvSpPr>
          <p:cNvPr id="3" name="Content Placeholder 2"/>
          <p:cNvSpPr>
            <a:spLocks noGrp="1"/>
          </p:cNvSpPr>
          <p:nvPr>
            <p:ph idx="1"/>
          </p:nvPr>
        </p:nvSpPr>
        <p:spPr/>
        <p:txBody>
          <a:bodyPr/>
          <a:lstStyle/>
          <a:p>
            <a:r>
              <a:rPr lang="en-US" dirty="0" smtClean="0"/>
              <a:t>The </a:t>
            </a:r>
            <a:r>
              <a:rPr lang="en-US" dirty="0" err="1"/>
              <a:t>ChangePassword</a:t>
            </a:r>
            <a:r>
              <a:rPr lang="en-US" dirty="0"/>
              <a:t> server control enables end users to change their passwords directly in the browser</a:t>
            </a:r>
            <a:r>
              <a:rPr lang="en-US" dirty="0" smtClean="0"/>
              <a:t>.</a:t>
            </a:r>
          </a:p>
          <a:p>
            <a:r>
              <a:rPr lang="en-US" dirty="0"/>
              <a:t>Remember that end users are allowed to change their passwords because the </a:t>
            </a:r>
            <a:r>
              <a:rPr lang="en-US" dirty="0" err="1" smtClean="0"/>
              <a:t>enablePasswordReset</a:t>
            </a:r>
            <a:r>
              <a:rPr lang="en-US" dirty="0" smtClean="0"/>
              <a:t> </a:t>
            </a:r>
            <a:r>
              <a:rPr lang="en-US" dirty="0"/>
              <a:t>attribute of the membership provider is set to true.</a:t>
            </a:r>
          </a:p>
          <a:p>
            <a:r>
              <a:rPr lang="en-US" dirty="0"/>
              <a:t>To deny this capability, set the </a:t>
            </a:r>
            <a:r>
              <a:rPr lang="en-US" dirty="0" err="1" smtClean="0"/>
              <a:t>enablePasswordReset</a:t>
            </a:r>
            <a:r>
              <a:rPr lang="en-US" dirty="0" smtClean="0"/>
              <a:t> attribute to false</a:t>
            </a:r>
            <a:r>
              <a:rPr lang="en-US" dirty="0"/>
              <a:t>.</a:t>
            </a:r>
          </a:p>
          <a:p>
            <a:r>
              <a:rPr lang="en-US" dirty="0"/>
              <a:t>To </a:t>
            </a:r>
            <a:r>
              <a:rPr lang="en-US" dirty="0" smtClean="0"/>
              <a:t>enable this </a:t>
            </a:r>
            <a:r>
              <a:rPr lang="en-US" dirty="0"/>
              <a:t>capability, set the </a:t>
            </a:r>
            <a:r>
              <a:rPr lang="en-US" dirty="0" err="1"/>
              <a:t>enablePasswordReset</a:t>
            </a:r>
            <a:r>
              <a:rPr lang="en-US" dirty="0"/>
              <a:t> attribute to </a:t>
            </a:r>
            <a:r>
              <a:rPr lang="en-US" dirty="0" smtClean="0"/>
              <a:t>true.</a:t>
            </a:r>
            <a:endParaRPr lang="en-US" dirty="0"/>
          </a:p>
          <a:p>
            <a:endParaRPr lang="en-US" dirty="0"/>
          </a:p>
          <a:p>
            <a:endParaRPr lang="en-US" dirty="0"/>
          </a:p>
        </p:txBody>
      </p:sp>
    </p:spTree>
    <p:extLst>
      <p:ext uri="{BB962C8B-B14F-4D97-AF65-F5344CB8AC3E}">
        <p14:creationId xmlns:p14="http://schemas.microsoft.com/office/powerpoint/2010/main" val="215752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ChangePassword</a:t>
            </a:r>
            <a:r>
              <a:rPr lang="en-US" dirty="0"/>
              <a:t> Server Control </a:t>
            </a:r>
          </a:p>
        </p:txBody>
      </p:sp>
      <p:sp>
        <p:nvSpPr>
          <p:cNvPr id="3" name="Content Placeholder 2"/>
          <p:cNvSpPr>
            <a:spLocks noGrp="1"/>
          </p:cNvSpPr>
          <p:nvPr>
            <p:ph idx="1"/>
          </p:nvPr>
        </p:nvSpPr>
        <p:spPr/>
        <p:txBody>
          <a:bodyPr>
            <a:normAutofit fontScale="85000" lnSpcReduction="10000"/>
          </a:bodyPr>
          <a:lstStyle/>
          <a:p>
            <a:r>
              <a:rPr lang="en-US" dirty="0"/>
              <a:t>You can also specify rules on how the passwords must be constructed when an end user attempts to change her password.</a:t>
            </a:r>
          </a:p>
          <a:p>
            <a:r>
              <a:rPr lang="en-US" dirty="0" smtClean="0"/>
              <a:t>The </a:t>
            </a:r>
            <a:r>
              <a:rPr lang="en-US" dirty="0" err="1"/>
              <a:t>NewPasswordRegularExpression</a:t>
            </a:r>
            <a:r>
              <a:rPr lang="en-US" dirty="0"/>
              <a:t> </a:t>
            </a:r>
            <a:r>
              <a:rPr lang="en-US" dirty="0" smtClean="0"/>
              <a:t>attribute specifies the construction required </a:t>
            </a:r>
            <a:r>
              <a:rPr lang="en-US" dirty="0"/>
              <a:t>for the new </a:t>
            </a:r>
            <a:r>
              <a:rPr lang="en-US" dirty="0" smtClean="0"/>
              <a:t>password with a regular expression:</a:t>
            </a:r>
          </a:p>
          <a:p>
            <a:r>
              <a:rPr lang="en-US" dirty="0" err="1" smtClean="0"/>
              <a:t>NewPasswordRegularExpression</a:t>
            </a:r>
            <a:r>
              <a:rPr lang="en-US" dirty="0"/>
              <a:t>='@\"(?=.{6,})(?=(.*\d){1,})(?=(.*\W){1,})'  </a:t>
            </a:r>
            <a:endParaRPr lang="en-US" dirty="0" smtClean="0"/>
          </a:p>
          <a:p>
            <a:r>
              <a:rPr lang="en-US" dirty="0" smtClean="0"/>
              <a:t>Any </a:t>
            </a:r>
            <a:r>
              <a:rPr lang="en-US" dirty="0"/>
              <a:t>new passwords created by the end user are checked against this regular expression</a:t>
            </a:r>
            <a:r>
              <a:rPr lang="en-US" dirty="0" smtClean="0"/>
              <a:t>.</a:t>
            </a:r>
          </a:p>
          <a:p>
            <a:r>
              <a:rPr lang="en-US" dirty="0" smtClean="0"/>
              <a:t>See </a:t>
            </a:r>
            <a:r>
              <a:rPr lang="en-US" dirty="0">
                <a:hlinkClick r:id="rId2"/>
              </a:rPr>
              <a:t>http://</a:t>
            </a:r>
            <a:r>
              <a:rPr lang="en-US" dirty="0" smtClean="0">
                <a:hlinkClick r:id="rId2"/>
              </a:rPr>
              <a:t>msdn.microsoft.com/en-us/library/az24scfc.aspx</a:t>
            </a:r>
            <a:r>
              <a:rPr lang="en-US" dirty="0" smtClean="0"/>
              <a:t> for info on regular expressions.</a:t>
            </a:r>
          </a:p>
          <a:p>
            <a:r>
              <a:rPr lang="en-US" dirty="0" smtClean="0"/>
              <a:t>Setting a </a:t>
            </a:r>
            <a:r>
              <a:rPr lang="en-US" dirty="0" err="1" smtClean="0"/>
              <a:t>NewPasswordRegularExpressionErrorMessage</a:t>
            </a:r>
            <a:r>
              <a:rPr lang="en-US" dirty="0" smtClean="0"/>
              <a:t> </a:t>
            </a:r>
            <a:r>
              <a:rPr lang="en-US" dirty="0"/>
              <a:t>attribute </a:t>
            </a:r>
            <a:r>
              <a:rPr lang="en-US" dirty="0" smtClean="0"/>
              <a:t>causes </a:t>
            </a:r>
            <a:r>
              <a:rPr lang="en-US" dirty="0"/>
              <a:t>an error message to appear within the control output.</a:t>
            </a:r>
          </a:p>
          <a:p>
            <a:endParaRPr lang="en-US" dirty="0"/>
          </a:p>
        </p:txBody>
      </p:sp>
    </p:spTree>
    <p:extLst>
      <p:ext uri="{BB962C8B-B14F-4D97-AF65-F5344CB8AC3E}">
        <p14:creationId xmlns:p14="http://schemas.microsoft.com/office/powerpoint/2010/main" val="181799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PasswordRecovery</a:t>
            </a:r>
            <a:r>
              <a:rPr lang="en-US" dirty="0"/>
              <a:t> Server </a:t>
            </a:r>
            <a:r>
              <a:rPr lang="en-US" dirty="0" smtClean="0"/>
              <a:t>Control</a:t>
            </a:r>
            <a:endParaRPr lang="en-US" dirty="0"/>
          </a:p>
        </p:txBody>
      </p:sp>
      <p:sp>
        <p:nvSpPr>
          <p:cNvPr id="3" name="Content Placeholder 2"/>
          <p:cNvSpPr>
            <a:spLocks noGrp="1"/>
          </p:cNvSpPr>
          <p:nvPr>
            <p:ph idx="1"/>
          </p:nvPr>
        </p:nvSpPr>
        <p:spPr/>
        <p:txBody>
          <a:bodyPr>
            <a:normAutofit/>
          </a:bodyPr>
          <a:lstStyle/>
          <a:p>
            <a:r>
              <a:rPr lang="en-US" dirty="0" smtClean="0"/>
              <a:t>Provides a way for users to retrieve </a:t>
            </a:r>
            <a:r>
              <a:rPr lang="en-US" dirty="0"/>
              <a:t>passwords from your data </a:t>
            </a:r>
            <a:r>
              <a:rPr lang="en-US" dirty="0" smtClean="0"/>
              <a:t>store when forgotten.</a:t>
            </a:r>
            <a:endParaRPr lang="en-US" dirty="0"/>
          </a:p>
          <a:p>
            <a:r>
              <a:rPr lang="en-US" dirty="0"/>
              <a:t>Password recovery usually means sending the end user’s password to that user in an e-mail.</a:t>
            </a:r>
          </a:p>
          <a:p>
            <a:r>
              <a:rPr lang="en-US" dirty="0" smtClean="0"/>
              <a:t>May need </a:t>
            </a:r>
            <a:r>
              <a:rPr lang="en-US" dirty="0"/>
              <a:t>to set up an SMTP server (it might be the same as the application server</a:t>
            </a:r>
            <a:r>
              <a:rPr lang="en-US" dirty="0" smtClean="0"/>
              <a:t>).</a:t>
            </a:r>
          </a:p>
          <a:p>
            <a:r>
              <a:rPr lang="en-US" dirty="0"/>
              <a:t>You conﬁgure for SMTP in the web.config </a:t>
            </a:r>
            <a:r>
              <a:rPr lang="en-US" dirty="0" smtClean="0"/>
              <a:t>ﬁle.</a:t>
            </a:r>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16529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&lt;</a:t>
            </a:r>
            <a:r>
              <a:rPr lang="en-US" b="1" dirty="0" err="1"/>
              <a:t>MailDefinition</a:t>
            </a:r>
            <a:r>
              <a:rPr lang="en-US" b="1" dirty="0"/>
              <a:t>&gt; </a:t>
            </a:r>
            <a:r>
              <a:rPr lang="en-US" b="1" dirty="0" err="1"/>
              <a:t>S</a:t>
            </a:r>
            <a:r>
              <a:rPr lang="en-US" b="1" dirty="0" err="1" smtClean="0"/>
              <a:t>ubelement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&lt;</a:t>
            </a:r>
            <a:r>
              <a:rPr lang="en-US" dirty="0" err="1" smtClean="0"/>
              <a:t>asp:PasswordRecovery</a:t>
            </a:r>
            <a:r>
              <a:rPr lang="en-US" dirty="0"/>
              <a:t>&gt; element needs </a:t>
            </a:r>
            <a:r>
              <a:rPr lang="en-US" b="1" dirty="0"/>
              <a:t>a &lt;</a:t>
            </a:r>
            <a:r>
              <a:rPr lang="en-US" b="1" dirty="0" err="1"/>
              <a:t>MailDefinition</a:t>
            </a:r>
            <a:r>
              <a:rPr lang="en-US" b="1" dirty="0"/>
              <a:t>&gt; </a:t>
            </a:r>
            <a:r>
              <a:rPr lang="en-US" b="1" dirty="0" err="1"/>
              <a:t>subelement</a:t>
            </a:r>
            <a:r>
              <a:rPr lang="en-US" b="1" dirty="0"/>
              <a:t>.</a:t>
            </a:r>
          </a:p>
          <a:p>
            <a:r>
              <a:rPr lang="en-US" dirty="0"/>
              <a:t>The &lt;</a:t>
            </a:r>
            <a:r>
              <a:rPr lang="en-US" dirty="0" err="1" smtClean="0"/>
              <a:t>MailDefinition</a:t>
            </a:r>
            <a:r>
              <a:rPr lang="en-US" dirty="0"/>
              <a:t>&gt; element contains details about the e-mail to be sent to the end user.</a:t>
            </a:r>
          </a:p>
          <a:p>
            <a:r>
              <a:rPr lang="en-US" dirty="0"/>
              <a:t>The minimum  requirement is that the From attribute is used, which provides the </a:t>
            </a:r>
            <a:r>
              <a:rPr lang="en-US" dirty="0" smtClean="0"/>
              <a:t>e-mail </a:t>
            </a:r>
            <a:r>
              <a:rPr lang="en-US" dirty="0"/>
              <a:t>address for the From part of the e- mail.</a:t>
            </a:r>
          </a:p>
          <a:p>
            <a:r>
              <a:rPr lang="en-US" dirty="0"/>
              <a:t>The String value of this attribute should be an </a:t>
            </a:r>
            <a:r>
              <a:rPr lang="en-US" dirty="0" smtClean="0"/>
              <a:t>e-mail </a:t>
            </a:r>
            <a:r>
              <a:rPr lang="en-US" dirty="0"/>
              <a:t>address.</a:t>
            </a:r>
          </a:p>
          <a:p>
            <a:r>
              <a:rPr lang="en-US" dirty="0"/>
              <a:t>Other attributes for the &lt;</a:t>
            </a:r>
            <a:r>
              <a:rPr lang="en-US" dirty="0" err="1"/>
              <a:t>MailDefinition</a:t>
            </a:r>
            <a:r>
              <a:rPr lang="en-US" dirty="0"/>
              <a:t>&gt; element include the following: </a:t>
            </a:r>
            <a:endParaRPr lang="en-US" dirty="0" smtClean="0"/>
          </a:p>
          <a:p>
            <a:pPr lvl="1"/>
            <a:r>
              <a:rPr lang="en-US" dirty="0" err="1" smtClean="0"/>
              <a:t>BodyFileName</a:t>
            </a:r>
            <a:endParaRPr lang="en-US" dirty="0" smtClean="0"/>
          </a:p>
          <a:p>
            <a:pPr lvl="1"/>
            <a:r>
              <a:rPr lang="en-US" dirty="0" smtClean="0"/>
              <a:t>CC</a:t>
            </a:r>
          </a:p>
          <a:p>
            <a:pPr lvl="1"/>
            <a:r>
              <a:rPr lang="en-US" dirty="0" smtClean="0"/>
              <a:t>From</a:t>
            </a:r>
          </a:p>
          <a:p>
            <a:pPr lvl="1"/>
            <a:r>
              <a:rPr lang="en-US" dirty="0" err="1" smtClean="0"/>
              <a:t>IsBodyHtml</a:t>
            </a:r>
            <a:r>
              <a:rPr lang="en-US" dirty="0" smtClean="0"/>
              <a:t> </a:t>
            </a:r>
          </a:p>
          <a:p>
            <a:pPr lvl="1"/>
            <a:r>
              <a:rPr lang="en-US" dirty="0" smtClean="0"/>
              <a:t>Priority</a:t>
            </a:r>
          </a:p>
          <a:p>
            <a:pPr lvl="1"/>
            <a:r>
              <a:rPr lang="en-US" smtClean="0"/>
              <a:t>Subject</a:t>
            </a:r>
            <a:endParaRPr lang="en-US" dirty="0" smtClean="0"/>
          </a:p>
        </p:txBody>
      </p:sp>
    </p:spTree>
    <p:extLst>
      <p:ext uri="{BB962C8B-B14F-4D97-AF65-F5344CB8AC3E}">
        <p14:creationId xmlns:p14="http://schemas.microsoft.com/office/powerpoint/2010/main" val="329140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PasswordRecovery</a:t>
            </a:r>
            <a:r>
              <a:rPr lang="en-US" dirty="0"/>
              <a:t> Server Control</a:t>
            </a:r>
          </a:p>
        </p:txBody>
      </p:sp>
      <p:sp>
        <p:nvSpPr>
          <p:cNvPr id="3" name="Content Placeholder 2"/>
          <p:cNvSpPr>
            <a:spLocks noGrp="1"/>
          </p:cNvSpPr>
          <p:nvPr>
            <p:ph idx="1"/>
          </p:nvPr>
        </p:nvSpPr>
        <p:spPr/>
        <p:txBody>
          <a:bodyPr>
            <a:normAutofit fontScale="85000" lnSpcReduction="20000"/>
          </a:bodyPr>
          <a:lstStyle/>
          <a:p>
            <a:r>
              <a:rPr lang="en-US" dirty="0"/>
              <a:t>When it has the username, the membership service retrieves the question and answer that was earlier entered by the end </a:t>
            </a:r>
            <a:r>
              <a:rPr lang="en-US" dirty="0" smtClean="0"/>
              <a:t>user.</a:t>
            </a:r>
          </a:p>
          <a:p>
            <a:r>
              <a:rPr lang="en-US" dirty="0"/>
              <a:t>If the question is answered correctly (notice that the answer is case sensitive), an e- mail containing the password is generated and mailed to the end user.</a:t>
            </a:r>
          </a:p>
          <a:p>
            <a:r>
              <a:rPr lang="en-US" dirty="0"/>
              <a:t>If the question is answered incorrectly, an error message is displayed.</a:t>
            </a:r>
          </a:p>
          <a:p>
            <a:r>
              <a:rPr lang="en-US" dirty="0" smtClean="0"/>
              <a:t>A </a:t>
            </a:r>
            <a:r>
              <a:rPr lang="en-US" dirty="0"/>
              <a:t>question will not be used if you have the </a:t>
            </a:r>
            <a:r>
              <a:rPr lang="en-US" dirty="0" smtClean="0"/>
              <a:t>question </a:t>
            </a:r>
            <a:r>
              <a:rPr lang="en-US" dirty="0"/>
              <a:t>answer feature of the membership system disabled.</a:t>
            </a:r>
          </a:p>
          <a:p>
            <a:r>
              <a:rPr lang="en-US" dirty="0"/>
              <a:t>NOTE </a:t>
            </a:r>
            <a:r>
              <a:rPr lang="en-US" dirty="0" smtClean="0"/>
              <a:t>If </a:t>
            </a:r>
            <a:r>
              <a:rPr lang="en-US" dirty="0"/>
              <a:t>you do not have a mail server available, we recommend using the open source mail server simulator </a:t>
            </a:r>
            <a:r>
              <a:rPr lang="en-US" dirty="0" smtClean="0"/>
              <a:t>from </a:t>
            </a:r>
            <a:r>
              <a:rPr lang="en-US" dirty="0"/>
              <a:t>h@:[ [sm1:p4dev.codeplex.com[ which does not actually send an e-mail, but displays them.</a:t>
            </a:r>
          </a:p>
          <a:p>
            <a:r>
              <a:rPr lang="en-US" dirty="0"/>
              <a:t>This makes debugging this feature so much easier.</a:t>
            </a:r>
          </a:p>
          <a:p>
            <a:endParaRPr lang="en-US" dirty="0"/>
          </a:p>
          <a:p>
            <a:endParaRPr lang="en-US" dirty="0"/>
          </a:p>
        </p:txBody>
      </p:sp>
    </p:spTree>
    <p:extLst>
      <p:ext uri="{BB962C8B-B14F-4D97-AF65-F5344CB8AC3E}">
        <p14:creationId xmlns:p14="http://schemas.microsoft.com/office/powerpoint/2010/main" val="57582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PasswordRecovery</a:t>
            </a:r>
            <a:r>
              <a:rPr lang="en-US" dirty="0"/>
              <a:t> Server Control</a:t>
            </a:r>
          </a:p>
        </p:txBody>
      </p:sp>
      <p:sp>
        <p:nvSpPr>
          <p:cNvPr id="3" name="Content Placeholder 2"/>
          <p:cNvSpPr>
            <a:spLocks noGrp="1"/>
          </p:cNvSpPr>
          <p:nvPr>
            <p:ph idx="1"/>
          </p:nvPr>
        </p:nvSpPr>
        <p:spPr/>
        <p:txBody>
          <a:bodyPr>
            <a:normAutofit fontScale="85000" lnSpcReduction="10000"/>
          </a:bodyPr>
          <a:lstStyle/>
          <a:p>
            <a:r>
              <a:rPr lang="en-US" dirty="0"/>
              <a:t>By default, the membership service data store is not storing the actual password — just a hashed version of it.</a:t>
            </a:r>
          </a:p>
          <a:p>
            <a:r>
              <a:rPr lang="en-US" dirty="0"/>
              <a:t>Therefore you do not get the original password, but a new one that was generated by ASP.NET  for you.</a:t>
            </a:r>
          </a:p>
          <a:p>
            <a:r>
              <a:rPr lang="en-US" dirty="0"/>
              <a:t>For you to be able to send back an actual password to the user, you must change how the passwords are stored in the membership service data store.</a:t>
            </a:r>
          </a:p>
          <a:p>
            <a:r>
              <a:rPr lang="en-US" dirty="0"/>
              <a:t>You do this (as stated earlier in the chapter) by changing the </a:t>
            </a:r>
            <a:r>
              <a:rPr lang="en-US" dirty="0" err="1"/>
              <a:t>PasswordFormat</a:t>
            </a:r>
            <a:r>
              <a:rPr lang="en-US" dirty="0"/>
              <a:t> attribute of your membership data provider.</a:t>
            </a:r>
          </a:p>
          <a:p>
            <a:r>
              <a:rPr lang="en-US" dirty="0"/>
              <a:t>The other possible values (besides Ha shed) are Clear and Encrypted.</a:t>
            </a:r>
          </a:p>
          <a:p>
            <a:r>
              <a:rPr lang="en-US" dirty="0"/>
              <a:t>Changing the value to either Clear or Encrypted makes it possible for the passwords to be sent back to the end user in a readable format.</a:t>
            </a:r>
          </a:p>
          <a:p>
            <a:endParaRPr lang="en-US" dirty="0"/>
          </a:p>
        </p:txBody>
      </p:sp>
    </p:spTree>
    <p:extLst>
      <p:ext uri="{BB962C8B-B14F-4D97-AF65-F5344CB8AC3E}">
        <p14:creationId xmlns:p14="http://schemas.microsoft.com/office/powerpoint/2010/main" val="42860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Random Passwords </a:t>
            </a:r>
          </a:p>
        </p:txBody>
      </p:sp>
      <p:sp>
        <p:nvSpPr>
          <p:cNvPr id="3" name="Content Placeholder 2"/>
          <p:cNvSpPr>
            <a:spLocks noGrp="1"/>
          </p:cNvSpPr>
          <p:nvPr>
            <p:ph idx="1"/>
          </p:nvPr>
        </p:nvSpPr>
        <p:spPr/>
        <p:txBody>
          <a:bodyPr>
            <a:normAutofit/>
          </a:bodyPr>
          <a:lstStyle/>
          <a:p>
            <a:r>
              <a:rPr lang="en-US" dirty="0" smtClean="0"/>
              <a:t>Certain </a:t>
            </a:r>
            <a:r>
              <a:rPr lang="en-US" dirty="0"/>
              <a:t>applications must generate a random password when you create a user.</a:t>
            </a:r>
          </a:p>
          <a:p>
            <a:r>
              <a:rPr lang="en-US" dirty="0"/>
              <a:t>ASP.NET includes a helper method that enables you to retrieve random passwords</a:t>
            </a:r>
            <a:r>
              <a:rPr lang="en-US" dirty="0" smtClean="0"/>
              <a:t>.</a:t>
            </a:r>
          </a:p>
          <a:p>
            <a:r>
              <a:rPr lang="en-US" dirty="0"/>
              <a:t>To generate a password randomly in ASP.NET, you can use the </a:t>
            </a:r>
            <a:r>
              <a:rPr lang="en-US" dirty="0" err="1"/>
              <a:t>GeneratePassword</a:t>
            </a:r>
            <a:r>
              <a:rPr lang="en-US" dirty="0"/>
              <a:t> () helper method.</a:t>
            </a:r>
          </a:p>
          <a:p>
            <a:r>
              <a:rPr lang="en-US" dirty="0"/>
              <a:t>This method enables you to generate a random password of a speciﬁed length, and you can specify how many non— alphanumeric characters the password should contain (at minimum).</a:t>
            </a:r>
          </a:p>
          <a:p>
            <a:endParaRPr lang="en-US" dirty="0"/>
          </a:p>
        </p:txBody>
      </p:sp>
    </p:spTree>
    <p:extLst>
      <p:ext uri="{BB962C8B-B14F-4D97-AF65-F5344CB8AC3E}">
        <p14:creationId xmlns:p14="http://schemas.microsoft.com/office/powerpoint/2010/main" val="408198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4.5 AUTHORIZATION  </a:t>
            </a:r>
          </a:p>
        </p:txBody>
      </p:sp>
      <p:sp>
        <p:nvSpPr>
          <p:cNvPr id="3" name="Content Placeholder 2"/>
          <p:cNvSpPr>
            <a:spLocks noGrp="1"/>
          </p:cNvSpPr>
          <p:nvPr>
            <p:ph idx="1"/>
          </p:nvPr>
        </p:nvSpPr>
        <p:spPr/>
        <p:txBody>
          <a:bodyPr>
            <a:normAutofit/>
          </a:bodyPr>
          <a:lstStyle/>
          <a:p>
            <a:r>
              <a:rPr lang="en-US" dirty="0" smtClean="0"/>
              <a:t>Now </a:t>
            </a:r>
            <a:r>
              <a:rPr lang="en-US" dirty="0"/>
              <a:t>that you can deal with the registration and authentication of users who want to access your web applications, the next step is authorization.</a:t>
            </a:r>
          </a:p>
          <a:p>
            <a:r>
              <a:rPr lang="en-US" dirty="0"/>
              <a:t>What are they allowed to see and what roles do they take? </a:t>
            </a:r>
            <a:endParaRPr lang="en-US" dirty="0" smtClean="0"/>
          </a:p>
          <a:p>
            <a:r>
              <a:rPr lang="en-US" dirty="0" smtClean="0"/>
              <a:t>Using </a:t>
            </a:r>
            <a:r>
              <a:rPr lang="en-US" dirty="0"/>
              <a:t>the </a:t>
            </a:r>
            <a:r>
              <a:rPr lang="en-US" dirty="0" err="1"/>
              <a:t>LoginView</a:t>
            </a:r>
            <a:r>
              <a:rPr lang="en-US" dirty="0"/>
              <a:t> control, you can dictate which parts of the pages are for authenticated users and which parts of the pages are for unauthenticated users.</a:t>
            </a:r>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65204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4.5 AUTHENTICATION</a:t>
            </a:r>
          </a:p>
        </p:txBody>
      </p:sp>
      <p:sp>
        <p:nvSpPr>
          <p:cNvPr id="3" name="Content Placeholder 2"/>
          <p:cNvSpPr>
            <a:spLocks noGrp="1"/>
          </p:cNvSpPr>
          <p:nvPr>
            <p:ph idx="1"/>
          </p:nvPr>
        </p:nvSpPr>
        <p:spPr/>
        <p:txBody>
          <a:bodyPr/>
          <a:lstStyle/>
          <a:p>
            <a:r>
              <a:rPr lang="en-US" dirty="0" smtClean="0"/>
              <a:t>ASP.NET </a:t>
            </a:r>
            <a:r>
              <a:rPr lang="en-US" dirty="0"/>
              <a:t>4.5 provides the membership management service to deal with authenticating users to access a page or an entire site.</a:t>
            </a:r>
          </a:p>
          <a:p>
            <a:r>
              <a:rPr lang="en-US" dirty="0"/>
              <a:t>The ASP.NET management service not only provides an API suite for managing users, but it also gives you some server controls, which in turn work with this API.</a:t>
            </a:r>
          </a:p>
          <a:p>
            <a:r>
              <a:rPr lang="en-US" dirty="0"/>
              <a:t>These server controls work with the end user through the process of authentication.</a:t>
            </a:r>
          </a:p>
        </p:txBody>
      </p:sp>
    </p:spTree>
    <p:extLst>
      <p:ext uri="{BB962C8B-B14F-4D97-AF65-F5344CB8AC3E}">
        <p14:creationId xmlns:p14="http://schemas.microsoft.com/office/powerpoint/2010/main" val="424824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4.5 AUTHORIZATION </a:t>
            </a:r>
          </a:p>
        </p:txBody>
      </p:sp>
      <p:sp>
        <p:nvSpPr>
          <p:cNvPr id="3" name="Content Placeholder 2"/>
          <p:cNvSpPr>
            <a:spLocks noGrp="1"/>
          </p:cNvSpPr>
          <p:nvPr>
            <p:ph idx="1"/>
          </p:nvPr>
        </p:nvSpPr>
        <p:spPr/>
        <p:txBody>
          <a:bodyPr/>
          <a:lstStyle/>
          <a:p>
            <a:r>
              <a:rPr lang="en-US" dirty="0"/>
              <a:t>Only simple ASCII text is placed inside both of these templates, but you can actually place anything else within the template including additional server controls.</a:t>
            </a:r>
          </a:p>
          <a:p>
            <a:r>
              <a:rPr lang="en-US" dirty="0"/>
              <a:t>This means that you can show entire sections of pages, including forms, from within the </a:t>
            </a:r>
            <a:r>
              <a:rPr lang="en-US" dirty="0" err="1"/>
              <a:t>templated</a:t>
            </a:r>
            <a:r>
              <a:rPr lang="en-US" dirty="0"/>
              <a:t> sections.</a:t>
            </a:r>
          </a:p>
          <a:p>
            <a:r>
              <a:rPr lang="en-US" dirty="0"/>
              <a:t>Besides using just the &lt;</a:t>
            </a:r>
            <a:r>
              <a:rPr lang="en-US" dirty="0" err="1" smtClean="0"/>
              <a:t>LoggedInTemplate</a:t>
            </a:r>
            <a:r>
              <a:rPr lang="en-US" dirty="0"/>
              <a:t>&gt; and the &lt;</a:t>
            </a:r>
            <a:r>
              <a:rPr lang="en-US" dirty="0" err="1" smtClean="0"/>
              <a:t>AnonymousTemplate</a:t>
            </a:r>
            <a:r>
              <a:rPr lang="en-US" dirty="0"/>
              <a:t>&gt; of the </a:t>
            </a:r>
            <a:r>
              <a:rPr lang="en-US" dirty="0" err="1"/>
              <a:t>LoginView</a:t>
            </a:r>
            <a:r>
              <a:rPr lang="en-US" dirty="0"/>
              <a:t> control, you can also enable sections of a page or speciﬁc content for entities that are part of a particular role — such as someone who is part of the Admin group.</a:t>
            </a:r>
          </a:p>
          <a:p>
            <a:endParaRPr lang="en-US" dirty="0"/>
          </a:p>
        </p:txBody>
      </p:sp>
    </p:spTree>
    <p:extLst>
      <p:ext uri="{BB962C8B-B14F-4D97-AF65-F5344CB8AC3E}">
        <p14:creationId xmlns:p14="http://schemas.microsoft.com/office/powerpoint/2010/main" val="6770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Groups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show content for a particular group of users, you add a &lt;</a:t>
            </a:r>
            <a:r>
              <a:rPr lang="en-US" dirty="0" err="1" smtClean="0"/>
              <a:t>RoleGroups</a:t>
            </a:r>
            <a:r>
              <a:rPr lang="en-US" dirty="0"/>
              <a:t>&gt; element to the </a:t>
            </a:r>
            <a:r>
              <a:rPr lang="en-US" dirty="0" err="1"/>
              <a:t>LoginView</a:t>
            </a:r>
            <a:r>
              <a:rPr lang="en-US" dirty="0"/>
              <a:t> control.</a:t>
            </a:r>
          </a:p>
          <a:p>
            <a:r>
              <a:rPr lang="en-US" dirty="0"/>
              <a:t>The &lt;</a:t>
            </a:r>
            <a:r>
              <a:rPr lang="en-US" dirty="0" err="1"/>
              <a:t>RoleGroups</a:t>
            </a:r>
            <a:r>
              <a:rPr lang="en-US" dirty="0"/>
              <a:t>&gt; section can take one or more </a:t>
            </a:r>
            <a:r>
              <a:rPr lang="en-US" dirty="0" err="1"/>
              <a:t>RoleGroup</a:t>
            </a:r>
            <a:r>
              <a:rPr lang="en-US" dirty="0"/>
              <a:t> controls (you will not ﬁnd this control in Visual Studio’s Toolbox).</a:t>
            </a:r>
          </a:p>
          <a:p>
            <a:r>
              <a:rPr lang="en-US" dirty="0"/>
              <a:t>To provide content to display using the </a:t>
            </a:r>
            <a:r>
              <a:rPr lang="en-US" dirty="0" err="1"/>
              <a:t>RoleGroup</a:t>
            </a:r>
            <a:r>
              <a:rPr lang="en-US" dirty="0"/>
              <a:t> control, you provide a &lt;</a:t>
            </a:r>
            <a:r>
              <a:rPr lang="en-US" dirty="0" err="1"/>
              <a:t>ContentTemplate</a:t>
            </a:r>
            <a:r>
              <a:rPr lang="en-US" dirty="0"/>
              <a:t>&gt; element, which enables you to deﬁne the content to be displayed for an entity that belongs to the speciﬁed role.</a:t>
            </a:r>
          </a:p>
          <a:p>
            <a:r>
              <a:rPr lang="en-US" dirty="0"/>
              <a:t>What is placed in the &lt;</a:t>
            </a:r>
            <a:r>
              <a:rPr lang="en-US" dirty="0" err="1"/>
              <a:t>ContentTemplate</a:t>
            </a:r>
            <a:r>
              <a:rPr lang="en-US" dirty="0"/>
              <a:t>&gt; section completely depends on you.</a:t>
            </a:r>
          </a:p>
          <a:p>
            <a:r>
              <a:rPr lang="en-US" dirty="0"/>
              <a:t>You can place raw text (as shown in the example) or even other ASP.NET controls.</a:t>
            </a:r>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65112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Groups</a:t>
            </a:r>
          </a:p>
        </p:txBody>
      </p:sp>
      <p:sp>
        <p:nvSpPr>
          <p:cNvPr id="3" name="Content Placeholder 2"/>
          <p:cNvSpPr>
            <a:spLocks noGrp="1"/>
          </p:cNvSpPr>
          <p:nvPr>
            <p:ph idx="1"/>
          </p:nvPr>
        </p:nvSpPr>
        <p:spPr/>
        <p:txBody>
          <a:bodyPr/>
          <a:lstStyle/>
          <a:p>
            <a:r>
              <a:rPr lang="en-US" dirty="0"/>
              <a:t>Be cautious of the order in which you place the deﬁned roles in the &lt;</a:t>
            </a:r>
            <a:r>
              <a:rPr lang="en-US" dirty="0" err="1" smtClean="0"/>
              <a:t>RoleGroups</a:t>
            </a:r>
            <a:r>
              <a:rPr lang="en-US" dirty="0"/>
              <a:t>&gt; section.</a:t>
            </a:r>
          </a:p>
          <a:p>
            <a:r>
              <a:rPr lang="en-US" dirty="0"/>
              <a:t>When users log in to a site, they are ﬁrst checked to see whether they match one of the deﬁned roles.</a:t>
            </a:r>
          </a:p>
          <a:p>
            <a:r>
              <a:rPr lang="en-US" dirty="0"/>
              <a:t>The ﬁrst </a:t>
            </a:r>
            <a:r>
              <a:rPr lang="en-US" dirty="0" smtClean="0"/>
              <a:t>(</a:t>
            </a:r>
            <a:r>
              <a:rPr lang="en-US" dirty="0"/>
              <a:t>uppermost) role matched is the view used for the </a:t>
            </a:r>
            <a:r>
              <a:rPr lang="en-US" dirty="0" err="1"/>
              <a:t>LoginView</a:t>
            </a:r>
            <a:r>
              <a:rPr lang="en-US" dirty="0"/>
              <a:t> control — even if they match more than one role.</a:t>
            </a:r>
          </a:p>
          <a:p>
            <a:endParaRPr lang="en-US" dirty="0"/>
          </a:p>
        </p:txBody>
      </p:sp>
    </p:spTree>
    <p:extLst>
      <p:ext uri="{BB962C8B-B14F-4D97-AF65-F5344CB8AC3E}">
        <p14:creationId xmlns:p14="http://schemas.microsoft.com/office/powerpoint/2010/main" val="134836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Groups</a:t>
            </a:r>
          </a:p>
        </p:txBody>
      </p:sp>
      <p:sp>
        <p:nvSpPr>
          <p:cNvPr id="3" name="Content Placeholder 2"/>
          <p:cNvSpPr>
            <a:spLocks noGrp="1"/>
          </p:cNvSpPr>
          <p:nvPr>
            <p:ph idx="1"/>
          </p:nvPr>
        </p:nvSpPr>
        <p:spPr/>
        <p:txBody>
          <a:bodyPr/>
          <a:lstStyle/>
          <a:p>
            <a:r>
              <a:rPr lang="en-US" dirty="0"/>
              <a:t>You can also place more than one role in the Roles attribute of the </a:t>
            </a:r>
            <a:r>
              <a:rPr lang="en-US" dirty="0" smtClean="0"/>
              <a:t>&lt;</a:t>
            </a:r>
            <a:r>
              <a:rPr lang="en-US" dirty="0" err="1" smtClean="0"/>
              <a:t>asp:RoleGroups</a:t>
            </a:r>
            <a:r>
              <a:rPr lang="en-US" dirty="0"/>
              <a:t>&gt; control, like this:</a:t>
            </a:r>
          </a:p>
          <a:p>
            <a:endParaRPr lang="en-US" dirty="0"/>
          </a:p>
        </p:txBody>
      </p:sp>
      <p:sp>
        <p:nvSpPr>
          <p:cNvPr id="5" name="Rectangle 4"/>
          <p:cNvSpPr/>
          <p:nvPr/>
        </p:nvSpPr>
        <p:spPr>
          <a:xfrm>
            <a:off x="3047999" y="3509043"/>
            <a:ext cx="6092825"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asp</a:t>
            </a:r>
            <a:r>
              <a:rPr lang="en-US" dirty="0" err="1">
                <a:solidFill>
                  <a:srgbClr val="0000FF"/>
                </a:solidFill>
                <a:highlight>
                  <a:srgbClr val="FFFFFF"/>
                </a:highlight>
                <a:latin typeface="Consolas"/>
              </a:rPr>
              <a:t>:</a:t>
            </a:r>
            <a:r>
              <a:rPr lang="en-US" dirty="0" err="1">
                <a:solidFill>
                  <a:srgbClr val="800000"/>
                </a:solidFill>
                <a:highlight>
                  <a:srgbClr val="FFFFFF"/>
                </a:highlight>
                <a:latin typeface="Consolas"/>
              </a:rPr>
              <a:t>RoleGroup</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Roles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CoolPeople</a:t>
            </a: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HappyPeople</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ContentTemplate</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You are cool or happy (or both)!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ContentTemplate</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asp</a:t>
            </a:r>
            <a:r>
              <a:rPr lang="en-US" dirty="0" err="1">
                <a:solidFill>
                  <a:srgbClr val="0000FF"/>
                </a:solidFill>
                <a:highlight>
                  <a:srgbClr val="FFFFFF"/>
                </a:highlight>
                <a:latin typeface="Consolas"/>
              </a:rPr>
              <a:t>:</a:t>
            </a:r>
            <a:r>
              <a:rPr lang="en-US" dirty="0" err="1">
                <a:solidFill>
                  <a:srgbClr val="800000"/>
                </a:solidFill>
                <a:highlight>
                  <a:srgbClr val="FFFFFF"/>
                </a:highlight>
                <a:latin typeface="Consolas"/>
              </a:rPr>
              <a:t>RoleGroup</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 </a:t>
            </a:r>
            <a:endParaRPr lang="en-US" dirty="0"/>
          </a:p>
        </p:txBody>
      </p:sp>
    </p:spTree>
    <p:extLst>
      <p:ext uri="{BB962C8B-B14F-4D97-AF65-F5344CB8AC3E}">
        <p14:creationId xmlns:p14="http://schemas.microsoft.com/office/powerpoint/2010/main" val="111955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Your Website for Role Management </a:t>
            </a:r>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addition to the membership service just reviewed, ASP.NET provides you with the other side of the end-user management </a:t>
            </a:r>
            <a:r>
              <a:rPr lang="en-US" dirty="0" smtClean="0"/>
              <a:t>service—the </a:t>
            </a:r>
            <a:r>
              <a:rPr lang="en-US" dirty="0"/>
              <a:t>ASP.NET role management service.</a:t>
            </a:r>
          </a:p>
          <a:p>
            <a:r>
              <a:rPr lang="en-US" dirty="0"/>
              <a:t>The membership service covers all the details of authentication for your applications, whereas the role management service covers authorization.</a:t>
            </a:r>
          </a:p>
          <a:p>
            <a:r>
              <a:rPr lang="en-US" dirty="0"/>
              <a:t>Just as the membership service can use any of the data providers listed earlier, the role management service can also use a provider that is focused on SQL Server (</a:t>
            </a:r>
            <a:r>
              <a:rPr lang="en-US" dirty="0" err="1"/>
              <a:t>SqlRoleProvider</a:t>
            </a:r>
            <a:r>
              <a:rPr lang="en-US" dirty="0"/>
              <a:t>) or any custom providers.</a:t>
            </a:r>
          </a:p>
          <a:p>
            <a:r>
              <a:rPr lang="en-US" dirty="0"/>
              <a:t>In fact, this service is comparable to the membership service in many ways.</a:t>
            </a:r>
          </a:p>
          <a:p>
            <a:endParaRPr lang="en-US" dirty="0"/>
          </a:p>
        </p:txBody>
      </p:sp>
    </p:spTree>
    <p:extLst>
      <p:ext uri="{BB962C8B-B14F-4D97-AF65-F5344CB8AC3E}">
        <p14:creationId xmlns:p14="http://schemas.microsoft.com/office/powerpoint/2010/main" val="392512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19-21  Roles </a:t>
            </a:r>
            <a:r>
              <a:rPr lang="en-US" dirty="0" smtClean="0"/>
              <a:t>and </a:t>
            </a:r>
            <a:r>
              <a:rPr lang="en-US" dirty="0"/>
              <a:t>Roles Membership Providers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734" y="1638300"/>
            <a:ext cx="7009670" cy="4528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71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Management</a:t>
            </a:r>
            <a:endParaRPr lang="en-US" dirty="0"/>
          </a:p>
        </p:txBody>
      </p:sp>
      <p:sp>
        <p:nvSpPr>
          <p:cNvPr id="3" name="Content Placeholder 2"/>
          <p:cNvSpPr>
            <a:spLocks noGrp="1"/>
          </p:cNvSpPr>
          <p:nvPr>
            <p:ph idx="1"/>
          </p:nvPr>
        </p:nvSpPr>
        <p:spPr/>
        <p:txBody>
          <a:bodyPr/>
          <a:lstStyle/>
          <a:p>
            <a:r>
              <a:rPr lang="en-US" dirty="0"/>
              <a:t>The ﬁrst step in working with the role management service is to change any of the role management provider’s behaviors either in the </a:t>
            </a:r>
            <a:r>
              <a:rPr lang="en-US" dirty="0" err="1"/>
              <a:t>machine.config</a:t>
            </a:r>
            <a:r>
              <a:rPr lang="en-US" dirty="0"/>
              <a:t> or from the web.config ﬁles.</a:t>
            </a:r>
          </a:p>
          <a:p>
            <a:r>
              <a:rPr lang="en-US" dirty="0"/>
              <a:t>If you look in the </a:t>
            </a:r>
            <a:r>
              <a:rPr lang="en-US" dirty="0" err="1"/>
              <a:t>machine.config.comments</a:t>
            </a:r>
            <a:r>
              <a:rPr lang="en-US" dirty="0"/>
              <a:t> ﬁle, you will see an entire section that deals with the role management service (see Listing 19-28).</a:t>
            </a:r>
          </a:p>
        </p:txBody>
      </p:sp>
    </p:spTree>
    <p:extLst>
      <p:ext uri="{BB962C8B-B14F-4D97-AF65-F5344CB8AC3E}">
        <p14:creationId xmlns:p14="http://schemas.microsoft.com/office/powerpoint/2010/main" val="355311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LISTING 19- 28: Role management provider settings in the </a:t>
            </a:r>
            <a:r>
              <a:rPr lang="en-US" dirty="0" err="1"/>
              <a:t>machine.conﬁg.comments</a:t>
            </a:r>
            <a:r>
              <a:rPr lang="en-US" dirty="0"/>
              <a:t> ﬁle  </a:t>
            </a: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3047999" y="2076823"/>
            <a:ext cx="6092825" cy="895629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a:rPr>
              <a:t>&lt;</a:t>
            </a:r>
            <a:r>
              <a:rPr lang="en-US" dirty="0" err="1">
                <a:solidFill>
                  <a:srgbClr val="A31515"/>
                </a:solidFill>
                <a:highlight>
                  <a:srgbClr val="FFFFFF"/>
                </a:highlight>
                <a:latin typeface="Consolas"/>
              </a:rPr>
              <a:t>roleManager</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enabled</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cacheRolesInCookie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.ASPXROLES</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cookieTimeout</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30</a:t>
            </a:r>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cookiePath</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cookieRequireSSL</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cookieSlidingExpiration</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true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cookieProtection</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All</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defaultProvider</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AspNetSqlRoleProvider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createPersistentCookie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maxCachedResults</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25“&gt;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&lt;</a:t>
            </a:r>
            <a:r>
              <a:rPr lang="en-US" dirty="0">
                <a:solidFill>
                  <a:srgbClr val="A31515"/>
                </a:solidFill>
                <a:highlight>
                  <a:srgbClr val="FFFFFF"/>
                </a:highlight>
                <a:latin typeface="Consolas"/>
              </a:rPr>
              <a:t>providers</a:t>
            </a:r>
            <a:r>
              <a:rPr lang="en-US" dirty="0">
                <a:solidFill>
                  <a:srgbClr val="0000FF"/>
                </a:solidFill>
                <a:highlight>
                  <a:srgbClr val="FFFFFF"/>
                </a:highlight>
                <a:latin typeface="Consolas"/>
              </a:rPr>
              <a:t>&gt;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&lt;</a:t>
            </a:r>
            <a:r>
              <a:rPr lang="en-US" dirty="0">
                <a:solidFill>
                  <a:srgbClr val="A31515"/>
                </a:solidFill>
                <a:highlight>
                  <a:srgbClr val="FFFFFF"/>
                </a:highlight>
                <a:latin typeface="Consolas"/>
              </a:rPr>
              <a:t>clear</a:t>
            </a:r>
            <a:r>
              <a:rPr lang="en-US" dirty="0">
                <a:solidFill>
                  <a:srgbClr val="0000FF"/>
                </a:solidFill>
                <a:highlight>
                  <a:srgbClr val="FFFFFF"/>
                </a:highlight>
                <a:latin typeface="Consolas"/>
              </a:rPr>
              <a:t> /&gt;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&lt;</a:t>
            </a:r>
            <a:r>
              <a:rPr lang="en-US" dirty="0">
                <a:solidFill>
                  <a:srgbClr val="A31515"/>
                </a:solidFill>
                <a:highlight>
                  <a:srgbClr val="FFFFFF"/>
                </a:highlight>
                <a:latin typeface="Consolas"/>
              </a:rPr>
              <a:t>add</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connectionStringName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LocalSqlServer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applicationName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AspNetSqlRoleProvider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type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System.Web.Security.SqlRoleProvider</a:t>
            </a: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System.Web</a:t>
            </a:r>
            <a:r>
              <a:rPr lang="en-US" dirty="0">
                <a:solidFill>
                  <a:srgbClr val="0000FF"/>
                </a:solidFill>
                <a:highlight>
                  <a:srgbClr val="FFFFFF"/>
                </a:highlight>
                <a:latin typeface="Consolas"/>
              </a:rPr>
              <a:t>, Version=4.0.0.0, Culture=neutral, </a:t>
            </a:r>
            <a:r>
              <a:rPr lang="en-US" dirty="0" err="1">
                <a:solidFill>
                  <a:srgbClr val="0000FF"/>
                </a:solidFill>
                <a:highlight>
                  <a:srgbClr val="FFFFFF"/>
                </a:highlight>
                <a:latin typeface="Consolas"/>
              </a:rPr>
              <a:t>PublicKeyToken</a:t>
            </a:r>
            <a:r>
              <a:rPr lang="en-US" dirty="0">
                <a:solidFill>
                  <a:srgbClr val="0000FF"/>
                </a:solidFill>
                <a:highlight>
                  <a:srgbClr val="FFFFFF"/>
                </a:highlight>
                <a:latin typeface="Consolas"/>
              </a:rPr>
              <a:t>=b03f5f7f11d50a3a</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&lt;</a:t>
            </a:r>
            <a:r>
              <a:rPr lang="en-US" dirty="0">
                <a:solidFill>
                  <a:srgbClr val="A31515"/>
                </a:solidFill>
                <a:highlight>
                  <a:srgbClr val="FFFFFF"/>
                </a:highlight>
                <a:latin typeface="Consolas"/>
              </a:rPr>
              <a:t>add</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err="1">
                <a:solidFill>
                  <a:srgbClr val="FF0000"/>
                </a:solidFill>
                <a:highlight>
                  <a:srgbClr val="FFFFFF"/>
                </a:highlight>
                <a:latin typeface="Consolas"/>
              </a:rPr>
              <a:t>applicationName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name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AspNetWindowsTokenRoleProvider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a:t>
            </a:r>
            <a:r>
              <a:rPr lang="en-US" dirty="0">
                <a:solidFill>
                  <a:srgbClr val="FF0000"/>
                </a:solidFill>
                <a:highlight>
                  <a:srgbClr val="FFFFFF"/>
                </a:highlight>
                <a:latin typeface="Consolas"/>
              </a:rPr>
              <a:t>type</a:t>
            </a:r>
            <a:r>
              <a:rPr lang="en-US" dirty="0">
                <a:solidFill>
                  <a:srgbClr val="0000FF"/>
                </a:solidFill>
                <a:highlight>
                  <a:srgbClr val="FFFFFF"/>
                </a:highlight>
                <a:latin typeface="Consolas"/>
              </a:rPr>
              <a:t>=</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System.Web.Security.WindowsTokenRoleProvider</a:t>
            </a:r>
            <a:r>
              <a:rPr lang="en-US" dirty="0">
                <a:solidFill>
                  <a:srgbClr val="0000FF"/>
                </a:solidFill>
                <a:highlight>
                  <a:srgbClr val="FFFFFF"/>
                </a:highlight>
                <a:latin typeface="Consolas"/>
              </a:rPr>
              <a:t>, </a:t>
            </a:r>
            <a:r>
              <a:rPr lang="en-US" dirty="0" err="1">
                <a:solidFill>
                  <a:srgbClr val="0000FF"/>
                </a:solidFill>
                <a:highlight>
                  <a:srgbClr val="FFFFFF"/>
                </a:highlight>
                <a:latin typeface="Consolas"/>
              </a:rPr>
              <a:t>System.Web</a:t>
            </a:r>
            <a:r>
              <a:rPr lang="en-US" dirty="0">
                <a:solidFill>
                  <a:srgbClr val="0000FF"/>
                </a:solidFill>
                <a:highlight>
                  <a:srgbClr val="FFFFFF"/>
                </a:highlight>
                <a:latin typeface="Consolas"/>
              </a:rPr>
              <a:t>, Version=4.0.0.0, Culture=neutral, </a:t>
            </a:r>
            <a:r>
              <a:rPr lang="en-US" dirty="0" err="1">
                <a:solidFill>
                  <a:srgbClr val="0000FF"/>
                </a:solidFill>
                <a:highlight>
                  <a:srgbClr val="FFFFFF"/>
                </a:highlight>
                <a:latin typeface="Consolas"/>
              </a:rPr>
              <a:t>PublicKeyToken</a:t>
            </a:r>
            <a:r>
              <a:rPr lang="en-US" dirty="0">
                <a:solidFill>
                  <a:srgbClr val="0000FF"/>
                </a:solidFill>
                <a:highlight>
                  <a:srgbClr val="FFFFFF"/>
                </a:highlight>
                <a:latin typeface="Consolas"/>
              </a:rPr>
              <a:t>=b03f5f7f11d50a3a</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 /&gt;</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  &lt;/</a:t>
            </a:r>
            <a:r>
              <a:rPr lang="en-US" dirty="0">
                <a:solidFill>
                  <a:srgbClr val="A31515"/>
                </a:solidFill>
                <a:highlight>
                  <a:srgbClr val="FFFFFF"/>
                </a:highlight>
                <a:latin typeface="Consolas"/>
              </a:rPr>
              <a:t>providers</a:t>
            </a:r>
            <a:r>
              <a:rPr lang="en-US" dirty="0">
                <a:solidFill>
                  <a:srgbClr val="0000FF"/>
                </a:solidFill>
                <a:highlight>
                  <a:srgbClr val="FFFFFF"/>
                </a:highlight>
                <a:latin typeface="Consolas"/>
              </a:rPr>
              <a:t>&gt; </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&lt;/</a:t>
            </a:r>
            <a:r>
              <a:rPr lang="en-US" dirty="0" err="1">
                <a:solidFill>
                  <a:srgbClr val="A31515"/>
                </a:solidFill>
                <a:highlight>
                  <a:srgbClr val="FFFFFF"/>
                </a:highlight>
                <a:latin typeface="Consolas"/>
              </a:rPr>
              <a:t>roleManager</a:t>
            </a:r>
            <a:r>
              <a:rPr lang="en-US" dirty="0">
                <a:solidFill>
                  <a:srgbClr val="0000FF"/>
                </a:solidFill>
                <a:highlight>
                  <a:srgbClr val="FFFFFF"/>
                </a:highlight>
                <a:latin typeface="Consolas"/>
              </a:rPr>
              <a:t>&gt;</a:t>
            </a:r>
            <a:endParaRPr lang="en-US" dirty="0"/>
          </a:p>
        </p:txBody>
      </p:sp>
    </p:spTree>
    <p:extLst>
      <p:ext uri="{BB962C8B-B14F-4D97-AF65-F5344CB8AC3E}">
        <p14:creationId xmlns:p14="http://schemas.microsoft.com/office/powerpoint/2010/main" val="265941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6186E-7 2.96296E-6 L -0.00078 -0.63843 " pathEditMode="relative" rAng="0" ptsTypes="AA">
                                      <p:cBhvr>
                                        <p:cTn id="6" dur="2000" fill="hold"/>
                                        <p:tgtEl>
                                          <p:spTgt spid="5"/>
                                        </p:tgtEl>
                                        <p:attrNameLst>
                                          <p:attrName>ppt_x</p:attrName>
                                          <p:attrName>ppt_y</p:attrName>
                                        </p:attrNameLst>
                                      </p:cBhvr>
                                      <p:rCtr x="-39" y="-3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19-2 </a:t>
            </a:r>
            <a:r>
              <a:rPr lang="en-US" dirty="0" smtClean="0"/>
              <a:t>&lt;</a:t>
            </a:r>
            <a:r>
              <a:rPr lang="en-US" dirty="0" err="1" smtClean="0"/>
              <a:t>roleManager</a:t>
            </a:r>
            <a:r>
              <a:rPr lang="en-US" dirty="0"/>
              <a:t>&gt;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6441720"/>
              </p:ext>
            </p:extLst>
          </p:nvPr>
        </p:nvGraphicFramePr>
        <p:xfrm>
          <a:off x="1350335" y="1848633"/>
          <a:ext cx="9591993" cy="4598739"/>
        </p:xfrm>
        <a:graphic>
          <a:graphicData uri="http://schemas.openxmlformats.org/drawingml/2006/table">
            <a:tbl>
              <a:tblPr firstRow="1" firstCol="1" bandRow="1">
                <a:tableStyleId>{7E9639D4-E3E2-4D34-9284-5A2195B3D0D7}</a:tableStyleId>
              </a:tblPr>
              <a:tblGrid>
                <a:gridCol w="2466753"/>
                <a:gridCol w="7125240"/>
              </a:tblGrid>
              <a:tr h="0">
                <a:tc>
                  <a:txBody>
                    <a:bodyPr/>
                    <a:lstStyle/>
                    <a:p>
                      <a:pPr marL="0" marR="0">
                        <a:lnSpc>
                          <a:spcPct val="115000"/>
                        </a:lnSpc>
                        <a:spcBef>
                          <a:spcPts val="0"/>
                        </a:spcBef>
                        <a:spcAft>
                          <a:spcPts val="0"/>
                        </a:spcAft>
                      </a:pPr>
                      <a:r>
                        <a:rPr lang="en-US" sz="1600" dirty="0">
                          <a:effectLst/>
                        </a:rPr>
                        <a:t>ATTRIBUTE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DESCRIPTION</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a:effectLst/>
                        </a:rPr>
                        <a:t>enabled</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Deﬁnes whether the role management service is enabled for the application. </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a:effectLst/>
                        </a:rPr>
                        <a:t>cacheRolesInCookie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Deﬁnes whether the roles of the user can be stored within a cookie on the client machine. </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a:effectLst/>
                        </a:rPr>
                        <a:t>cookieName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Defines the name used for the cookie sent to the end user for role management information storage. </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dirty="0" err="1">
                          <a:effectLst/>
                        </a:rPr>
                        <a:t>cookieTimeout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Defines the amount of time (in minutes) after which the cookie expires. </a:t>
                      </a:r>
                      <a:endParaRPr lang="en-US" sz="1600">
                        <a:effectLst/>
                        <a:latin typeface="Calibri"/>
                        <a:ea typeface="Calibri"/>
                        <a:cs typeface="Times New Roman"/>
                      </a:endParaRPr>
                    </a:p>
                  </a:txBody>
                  <a:tcPr marL="68580" marR="68580" marT="0" marB="0"/>
                </a:tc>
              </a:tr>
              <a:tr h="773663">
                <a:tc>
                  <a:txBody>
                    <a:bodyPr/>
                    <a:lstStyle/>
                    <a:p>
                      <a:pPr marL="0" marR="0">
                        <a:lnSpc>
                          <a:spcPct val="115000"/>
                        </a:lnSpc>
                        <a:spcBef>
                          <a:spcPts val="0"/>
                        </a:spcBef>
                        <a:spcAft>
                          <a:spcPts val="0"/>
                        </a:spcAft>
                      </a:pPr>
                      <a:r>
                        <a:rPr lang="en-US" sz="1600">
                          <a:effectLst/>
                        </a:rPr>
                        <a:t>cookieRequireSSL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Defines whether you require that the role management information be sent over an encrypted wire (SSL) instead of being sent as clear text. </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a:effectLst/>
                        </a:rPr>
                        <a:t>cookieSlidingExpiration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Speciﬁes whether the timeout of the cookie is on a sliding scale. </a:t>
                      </a:r>
                      <a:endParaRPr lang="en-US" sz="1600">
                        <a:effectLst/>
                        <a:latin typeface="Calibri"/>
                        <a:ea typeface="Calibri"/>
                        <a:cs typeface="Times New Roman"/>
                      </a:endParaRPr>
                    </a:p>
                  </a:txBody>
                  <a:tcPr marL="68580" marR="68580" marT="0" marB="0"/>
                </a:tc>
              </a:tr>
              <a:tr h="510458">
                <a:tc>
                  <a:txBody>
                    <a:bodyPr/>
                    <a:lstStyle/>
                    <a:p>
                      <a:pPr marL="0" marR="0">
                        <a:lnSpc>
                          <a:spcPct val="115000"/>
                        </a:lnSpc>
                        <a:spcBef>
                          <a:spcPts val="0"/>
                        </a:spcBef>
                        <a:spcAft>
                          <a:spcPts val="0"/>
                        </a:spcAft>
                      </a:pPr>
                      <a:r>
                        <a:rPr lang="en-US" sz="1600">
                          <a:effectLst/>
                        </a:rPr>
                        <a:t>cookieProtection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Speciﬁes the amount of protection you want to apply to the cookie stored on the end user’s machine for management information. </a:t>
                      </a:r>
                      <a:endParaRPr lang="en-US" sz="1600">
                        <a:effectLst/>
                        <a:latin typeface="Calibri"/>
                        <a:ea typeface="Calibri"/>
                        <a:cs typeface="Times New Roman"/>
                      </a:endParaRPr>
                    </a:p>
                  </a:txBody>
                  <a:tcPr marL="68580" marR="68580" marT="0" marB="0"/>
                </a:tc>
              </a:tr>
              <a:tr h="247253">
                <a:tc>
                  <a:txBody>
                    <a:bodyPr/>
                    <a:lstStyle/>
                    <a:p>
                      <a:pPr marL="0" marR="0">
                        <a:lnSpc>
                          <a:spcPct val="115000"/>
                        </a:lnSpc>
                        <a:spcBef>
                          <a:spcPts val="0"/>
                        </a:spcBef>
                        <a:spcAft>
                          <a:spcPts val="0"/>
                        </a:spcAft>
                      </a:pPr>
                      <a:r>
                        <a:rPr lang="en-US" sz="1600">
                          <a:effectLst/>
                        </a:rPr>
                        <a:t>defaultProvider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Defines the provider used for the role management service. </a:t>
                      </a:r>
                      <a:endParaRPr lang="en-US"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1657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Changes to the web.conﬁg File  </a:t>
            </a:r>
          </a:p>
        </p:txBody>
      </p:sp>
      <p:sp>
        <p:nvSpPr>
          <p:cNvPr id="3" name="Content Placeholder 2"/>
          <p:cNvSpPr>
            <a:spLocks noGrp="1"/>
          </p:cNvSpPr>
          <p:nvPr>
            <p:ph idx="1"/>
          </p:nvPr>
        </p:nvSpPr>
        <p:spPr/>
        <p:txBody>
          <a:bodyPr/>
          <a:lstStyle/>
          <a:p>
            <a:r>
              <a:rPr lang="en-US" dirty="0" smtClean="0"/>
              <a:t>The </a:t>
            </a:r>
            <a:r>
              <a:rPr lang="en-US" dirty="0"/>
              <a:t>next step is to conﬁgure your web.config ﬁle so that it can work with the role management service.</a:t>
            </a:r>
          </a:p>
          <a:p>
            <a:r>
              <a:rPr lang="en-US" dirty="0"/>
              <a:t>Certain pages or subsections of your application may be accessible only to people with speciﬁc roles.</a:t>
            </a:r>
          </a:p>
          <a:p>
            <a:r>
              <a:rPr lang="en-US" dirty="0"/>
              <a:t>To manage this access, you deﬁne the access rights in the web.config ﬁle.</a:t>
            </a:r>
          </a:p>
          <a:p>
            <a:endParaRPr lang="en-US" dirty="0"/>
          </a:p>
        </p:txBody>
      </p:sp>
      <p:sp>
        <p:nvSpPr>
          <p:cNvPr id="4" name="TextBox 3"/>
          <p:cNvSpPr txBox="1"/>
          <p:nvPr/>
        </p:nvSpPr>
        <p:spPr>
          <a:xfrm>
            <a:off x="4779896" y="6034262"/>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42210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Website for Membership  </a:t>
            </a:r>
          </a:p>
        </p:txBody>
      </p:sp>
      <p:sp>
        <p:nvSpPr>
          <p:cNvPr id="3" name="Content Placeholder 2"/>
          <p:cNvSpPr>
            <a:spLocks noGrp="1"/>
          </p:cNvSpPr>
          <p:nvPr>
            <p:ph idx="1"/>
          </p:nvPr>
        </p:nvSpPr>
        <p:spPr>
          <a:xfrm>
            <a:off x="1554312" y="1905000"/>
            <a:ext cx="9144000" cy="4267200"/>
          </a:xfrm>
        </p:spPr>
        <p:txBody>
          <a:bodyPr>
            <a:normAutofit fontScale="92500" lnSpcReduction="10000"/>
          </a:bodyPr>
          <a:lstStyle/>
          <a:p>
            <a:r>
              <a:rPr lang="en-US" dirty="0" smtClean="0"/>
              <a:t>Before </a:t>
            </a:r>
            <a:r>
              <a:rPr lang="en-US" dirty="0"/>
              <a:t>you can use the security controls that are provided with ASP.NET 4.5, you ﬁrst have to set up your application to work with the membership service.</a:t>
            </a:r>
          </a:p>
          <a:p>
            <a:r>
              <a:rPr lang="en-US" dirty="0"/>
              <a:t>How you do this depends on how you approach the  security framework provided.</a:t>
            </a:r>
          </a:p>
          <a:p>
            <a:r>
              <a:rPr lang="en-US" dirty="0"/>
              <a:t>Up to and including Visual Studio 2010, the built-in </a:t>
            </a:r>
            <a:r>
              <a:rPr lang="en-US" dirty="0" err="1">
                <a:solidFill>
                  <a:srgbClr val="00B0F0"/>
                </a:solidFill>
              </a:rPr>
              <a:t>SqlMembershipProvider</a:t>
            </a:r>
            <a:r>
              <a:rPr lang="en-US" dirty="0">
                <a:solidFill>
                  <a:srgbClr val="00B0F0"/>
                </a:solidFill>
              </a:rPr>
              <a:t> </a:t>
            </a:r>
            <a:r>
              <a:rPr lang="en-US" dirty="0"/>
              <a:t>instance is used for storing details about the registered users of your application.</a:t>
            </a:r>
          </a:p>
          <a:p>
            <a:r>
              <a:rPr lang="en-US" dirty="0"/>
              <a:t>Visual Studio 2012 templates for ASP.NET MVC default to the new </a:t>
            </a:r>
            <a:r>
              <a:rPr lang="en-US" dirty="0" err="1" smtClean="0">
                <a:solidFill>
                  <a:srgbClr val="00B0F0"/>
                </a:solidFill>
              </a:rPr>
              <a:t>DefaultMembershipProvider</a:t>
            </a:r>
            <a:endParaRPr lang="en-US" dirty="0" smtClean="0">
              <a:solidFill>
                <a:srgbClr val="00B0F0"/>
              </a:solidFill>
            </a:endParaRPr>
          </a:p>
          <a:p>
            <a:r>
              <a:rPr lang="en-US" dirty="0" smtClean="0"/>
              <a:t>ASP.NET </a:t>
            </a:r>
            <a:r>
              <a:rPr lang="en-US" dirty="0"/>
              <a:t>Web Forms templates still use </a:t>
            </a:r>
            <a:r>
              <a:rPr lang="en-US" dirty="0" err="1" smtClean="0">
                <a:solidFill>
                  <a:srgbClr val="00B0F0"/>
                </a:solidFill>
              </a:rPr>
              <a:t>SqlMembershipProvider</a:t>
            </a:r>
            <a:r>
              <a:rPr lang="en-US" dirty="0"/>
              <a:t>.</a:t>
            </a:r>
          </a:p>
          <a:p>
            <a:endParaRPr lang="en-US" dirty="0"/>
          </a:p>
        </p:txBody>
      </p:sp>
    </p:spTree>
    <p:extLst>
      <p:ext uri="{BB962C8B-B14F-4D97-AF65-F5344CB8AC3E}">
        <p14:creationId xmlns:p14="http://schemas.microsoft.com/office/powerpoint/2010/main" val="25789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Changes to the web.conﬁg File </a:t>
            </a:r>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&lt;deny&gt; element is denying all unauthenticated users across the board.</a:t>
            </a:r>
          </a:p>
          <a:p>
            <a:r>
              <a:rPr lang="en-US" dirty="0"/>
              <a:t>The second section of this web.config ﬁle is rather interesting.</a:t>
            </a:r>
          </a:p>
          <a:p>
            <a:r>
              <a:rPr lang="en-US" dirty="0"/>
              <a:t>The &lt;location&gt; element is used to deﬁne the access rights of a particular page in the application (AdminPage.aspx).</a:t>
            </a:r>
          </a:p>
          <a:p>
            <a:r>
              <a:rPr lang="en-US" dirty="0"/>
              <a:t>In this case, only users contained in the </a:t>
            </a:r>
            <a:r>
              <a:rPr lang="en-US" dirty="0" err="1"/>
              <a:t>AdminPageRights</a:t>
            </a:r>
            <a:r>
              <a:rPr lang="en-US" dirty="0"/>
              <a:t> role are allowed to view the page, but all other users — regardless of whether they are authenticated — are not allowed to view the page.</a:t>
            </a:r>
          </a:p>
          <a:p>
            <a:r>
              <a:rPr lang="en-US" dirty="0"/>
              <a:t>When using the asterisk  (*) as a value of the users attribute of the &lt;deny&gt; element, you are saying that all users (regardless of whether they are authenticated) are not allowed to access the resource being deﬁned.</a:t>
            </a:r>
          </a:p>
          <a:p>
            <a:r>
              <a:rPr lang="en-US" dirty="0"/>
              <a:t>This overriding denial of access, however, is broken open a bit via the use of the &lt;allow&gt; element, which allows users contained within a speciﬁc role.</a:t>
            </a:r>
          </a:p>
          <a:p>
            <a:endParaRPr lang="en-US" dirty="0"/>
          </a:p>
        </p:txBody>
      </p:sp>
    </p:spTree>
    <p:extLst>
      <p:ext uri="{BB962C8B-B14F-4D97-AF65-F5344CB8AC3E}">
        <p14:creationId xmlns:p14="http://schemas.microsoft.com/office/powerpoint/2010/main" val="13514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and Retrieving Application Roles  </a:t>
            </a:r>
          </a:p>
        </p:txBody>
      </p:sp>
      <p:sp>
        <p:nvSpPr>
          <p:cNvPr id="3" name="Content Placeholder 2"/>
          <p:cNvSpPr>
            <a:spLocks noGrp="1"/>
          </p:cNvSpPr>
          <p:nvPr>
            <p:ph idx="1"/>
          </p:nvPr>
        </p:nvSpPr>
        <p:spPr/>
        <p:txBody>
          <a:bodyPr>
            <a:normAutofit fontScale="92500" lnSpcReduction="10000"/>
          </a:bodyPr>
          <a:lstStyle/>
          <a:p>
            <a:r>
              <a:rPr lang="en-US" dirty="0" smtClean="0"/>
              <a:t>Now </a:t>
            </a:r>
            <a:r>
              <a:rPr lang="en-US" dirty="0"/>
              <a:t>that the </a:t>
            </a:r>
            <a:r>
              <a:rPr lang="en-US" dirty="0" err="1"/>
              <a:t>machine.config</a:t>
            </a:r>
            <a:r>
              <a:rPr lang="en-US" dirty="0"/>
              <a:t> or the web.config ﬁle is in place, you can add roles to the role management service.</a:t>
            </a:r>
          </a:p>
          <a:p>
            <a:r>
              <a:rPr lang="en-US" dirty="0"/>
              <a:t>The role management service, just like the membership service, uses data stores to store information about the users.</a:t>
            </a:r>
          </a:p>
          <a:p>
            <a:r>
              <a:rPr lang="en-US" dirty="0"/>
              <a:t>These examples focus primarily on using Microsoft SQL Server Express Edition as the provider because it is the default provider</a:t>
            </a:r>
            <a:r>
              <a:rPr lang="en-US" dirty="0" smtClean="0"/>
              <a:t>.</a:t>
            </a:r>
          </a:p>
          <a:p>
            <a:r>
              <a:rPr lang="en-US" dirty="0"/>
              <a:t>One big difference between the role management service and the membership service is that no server controls are used for the role management service.</a:t>
            </a:r>
          </a:p>
          <a:p>
            <a:r>
              <a:rPr lang="en-US" dirty="0"/>
              <a:t>You manage the application’s roles and the user’s role details through a Roles API or through the Web Site Administration Tool provided with ASP.NET 4.5.</a:t>
            </a:r>
          </a:p>
          <a:p>
            <a:endParaRPr lang="en-US" dirty="0"/>
          </a:p>
          <a:p>
            <a:endParaRPr lang="en-US" dirty="0"/>
          </a:p>
        </p:txBody>
      </p:sp>
      <p:sp>
        <p:nvSpPr>
          <p:cNvPr id="4" name="TextBox 3"/>
          <p:cNvSpPr txBox="1"/>
          <p:nvPr/>
        </p:nvSpPr>
        <p:spPr>
          <a:xfrm>
            <a:off x="4779896" y="6108693"/>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20398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DeleteRole</a:t>
            </a:r>
            <a:r>
              <a:rPr lang="en-US" dirty="0"/>
              <a:t> () method signatures.</a:t>
            </a:r>
          </a:p>
        </p:txBody>
      </p:sp>
      <p:sp>
        <p:nvSpPr>
          <p:cNvPr id="3" name="Content Placeholder 2"/>
          <p:cNvSpPr>
            <a:spLocks noGrp="1"/>
          </p:cNvSpPr>
          <p:nvPr>
            <p:ph idx="1"/>
          </p:nvPr>
        </p:nvSpPr>
        <p:spPr/>
        <p:txBody>
          <a:bodyPr/>
          <a:lstStyle/>
          <a:p>
            <a:r>
              <a:rPr lang="en-US" dirty="0" smtClean="0"/>
              <a:t>The </a:t>
            </a:r>
            <a:r>
              <a:rPr lang="en-US" dirty="0"/>
              <a:t>ﬁrst option of the </a:t>
            </a:r>
            <a:r>
              <a:rPr lang="en-US" dirty="0" err="1" smtClean="0"/>
              <a:t>DeleteRole</a:t>
            </a:r>
            <a:r>
              <a:rPr lang="en-US" dirty="0"/>
              <a:t>() method takes a single </a:t>
            </a:r>
            <a:r>
              <a:rPr lang="en-US" dirty="0" smtClean="0"/>
              <a:t>parameter—the </a:t>
            </a:r>
            <a:r>
              <a:rPr lang="en-US" dirty="0"/>
              <a:t>name of the role as a String value.</a:t>
            </a:r>
          </a:p>
          <a:p>
            <a:r>
              <a:rPr lang="en-US" dirty="0" err="1"/>
              <a:t>Roles.DeleteRole</a:t>
            </a:r>
            <a:r>
              <a:rPr lang="en-US" dirty="0"/>
              <a:t> (</a:t>
            </a:r>
            <a:r>
              <a:rPr lang="en-US" dirty="0" err="1"/>
              <a:t>rolename</a:t>
            </a:r>
            <a:r>
              <a:rPr lang="en-US" dirty="0"/>
              <a:t> As String) </a:t>
            </a:r>
          </a:p>
          <a:p>
            <a:r>
              <a:rPr lang="en-US" dirty="0" smtClean="0"/>
              <a:t>The </a:t>
            </a:r>
            <a:r>
              <a:rPr lang="en-US" dirty="0"/>
              <a:t>second option takes the name of the role plus a Boolean value that determines whether to throw an exception when one or more members are contained within that particular role (so  that you don’t accidentally delete a role with users in it when you don’t mean to):  </a:t>
            </a:r>
            <a:endParaRPr lang="en-US" dirty="0" smtClean="0"/>
          </a:p>
          <a:p>
            <a:r>
              <a:rPr lang="en-US" dirty="0" err="1" smtClean="0"/>
              <a:t>Roles.DeleteRole</a:t>
            </a:r>
            <a:r>
              <a:rPr lang="en-US" dirty="0" smtClean="0"/>
              <a:t>(</a:t>
            </a:r>
            <a:r>
              <a:rPr lang="en-US" dirty="0" err="1" smtClean="0"/>
              <a:t>rolename</a:t>
            </a:r>
            <a:r>
              <a:rPr lang="en-US" dirty="0" smtClean="0"/>
              <a:t> </a:t>
            </a:r>
            <a:r>
              <a:rPr lang="en-US" dirty="0"/>
              <a:t>As String, </a:t>
            </a:r>
            <a:r>
              <a:rPr lang="en-US" dirty="0" err="1"/>
              <a:t>throwOnPopulatedRole</a:t>
            </a:r>
            <a:r>
              <a:rPr lang="en-US" dirty="0"/>
              <a:t> As Boolean)</a:t>
            </a:r>
          </a:p>
          <a:p>
            <a:endParaRPr lang="en-US" dirty="0"/>
          </a:p>
        </p:txBody>
      </p:sp>
      <p:sp>
        <p:nvSpPr>
          <p:cNvPr id="4" name="TextBox 3"/>
          <p:cNvSpPr txBox="1"/>
          <p:nvPr/>
        </p:nvSpPr>
        <p:spPr>
          <a:xfrm>
            <a:off x="4779896" y="6108693"/>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0526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Users to Roles  </a:t>
            </a:r>
          </a:p>
        </p:txBody>
      </p:sp>
      <p:sp>
        <p:nvSpPr>
          <p:cNvPr id="3" name="Content Placeholder 2"/>
          <p:cNvSpPr>
            <a:spLocks noGrp="1"/>
          </p:cNvSpPr>
          <p:nvPr>
            <p:ph idx="1"/>
          </p:nvPr>
        </p:nvSpPr>
        <p:spPr/>
        <p:txBody>
          <a:bodyPr>
            <a:normAutofit fontScale="85000" lnSpcReduction="10000"/>
          </a:bodyPr>
          <a:lstStyle/>
          <a:p>
            <a:r>
              <a:rPr lang="en-US" dirty="0" smtClean="0"/>
              <a:t>To </a:t>
            </a:r>
            <a:r>
              <a:rPr lang="en-US" dirty="0"/>
              <a:t>add a single user to a single role, you use the following construct:  </a:t>
            </a:r>
            <a:endParaRPr lang="en-US" dirty="0" smtClean="0"/>
          </a:p>
          <a:p>
            <a:pPr marL="274320" lvl="1" indent="0" algn="ctr">
              <a:buNone/>
            </a:pPr>
            <a:r>
              <a:rPr lang="en-US" dirty="0" err="1" smtClean="0"/>
              <a:t>Roles.AddUserToRole</a:t>
            </a:r>
            <a:r>
              <a:rPr lang="en-US" dirty="0" smtClean="0"/>
              <a:t>(username </a:t>
            </a:r>
            <a:r>
              <a:rPr lang="en-US" dirty="0"/>
              <a:t>As String, </a:t>
            </a:r>
            <a:r>
              <a:rPr lang="en-US" dirty="0" err="1"/>
              <a:t>rolename</a:t>
            </a:r>
            <a:r>
              <a:rPr lang="en-US" dirty="0"/>
              <a:t> As String)  </a:t>
            </a:r>
          </a:p>
          <a:p>
            <a:r>
              <a:rPr lang="en-US" dirty="0"/>
              <a:t>To add a single user to multiple roles at the same time, you use this construct: </a:t>
            </a:r>
            <a:endParaRPr lang="en-US" dirty="0" smtClean="0"/>
          </a:p>
          <a:p>
            <a:pPr marL="274320" lvl="1" indent="0" algn="ctr">
              <a:buNone/>
            </a:pPr>
            <a:r>
              <a:rPr lang="en-US" dirty="0" err="1" smtClean="0"/>
              <a:t>Roles.AddUserToRoles</a:t>
            </a:r>
            <a:r>
              <a:rPr lang="en-US" dirty="0" smtClean="0"/>
              <a:t>(username </a:t>
            </a:r>
            <a:r>
              <a:rPr lang="en-US" dirty="0"/>
              <a:t>As String, </a:t>
            </a:r>
            <a:r>
              <a:rPr lang="en-US" dirty="0" err="1"/>
              <a:t>rolenames</a:t>
            </a:r>
            <a:r>
              <a:rPr lang="en-US" dirty="0"/>
              <a:t>() As String) </a:t>
            </a:r>
          </a:p>
          <a:p>
            <a:r>
              <a:rPr lang="en-US" dirty="0"/>
              <a:t>To add multiple users to a single role, you use the following construct: </a:t>
            </a:r>
            <a:endParaRPr lang="en-US" dirty="0" smtClean="0"/>
          </a:p>
          <a:p>
            <a:pPr marL="274320" lvl="1" indent="0" algn="ctr">
              <a:buNone/>
            </a:pPr>
            <a:r>
              <a:rPr lang="en-US" dirty="0" err="1" smtClean="0"/>
              <a:t>Roles.AddUsersToRole</a:t>
            </a:r>
            <a:r>
              <a:rPr lang="en-US" dirty="0" smtClean="0"/>
              <a:t>(usernames</a:t>
            </a:r>
            <a:r>
              <a:rPr lang="en-US" dirty="0"/>
              <a:t>() As String, </a:t>
            </a:r>
            <a:r>
              <a:rPr lang="en-US" dirty="0" err="1"/>
              <a:t>rolename</a:t>
            </a:r>
            <a:r>
              <a:rPr lang="en-US" dirty="0"/>
              <a:t> As String) </a:t>
            </a:r>
          </a:p>
          <a:p>
            <a:r>
              <a:rPr lang="en-US" dirty="0"/>
              <a:t>Finally, to add multiple users to multiple roles, you use the following construct:  </a:t>
            </a:r>
            <a:endParaRPr lang="en-US" dirty="0" smtClean="0"/>
          </a:p>
          <a:p>
            <a:pPr marL="274320" lvl="1" indent="0" algn="ctr">
              <a:buNone/>
            </a:pPr>
            <a:r>
              <a:rPr lang="en-US" dirty="0" err="1" smtClean="0"/>
              <a:t>Roles.AddUsersToRoles</a:t>
            </a:r>
            <a:r>
              <a:rPr lang="en-US" dirty="0" smtClean="0"/>
              <a:t>(usernames</a:t>
            </a:r>
            <a:r>
              <a:rPr lang="en-US" dirty="0"/>
              <a:t>() As String, </a:t>
            </a:r>
            <a:r>
              <a:rPr lang="en-US" dirty="0" err="1"/>
              <a:t>rolenames</a:t>
            </a:r>
            <a:r>
              <a:rPr lang="en-US" dirty="0"/>
              <a:t>() As String)  </a:t>
            </a:r>
            <a:endParaRPr lang="en-US" dirty="0" smtClean="0"/>
          </a:p>
          <a:p>
            <a:r>
              <a:rPr lang="en-US" dirty="0"/>
              <a:t>The parameters that can take collections, whether they are usernames() or </a:t>
            </a:r>
            <a:r>
              <a:rPr lang="en-US" dirty="0" err="1"/>
              <a:t>rolenames</a:t>
            </a:r>
            <a:r>
              <a:rPr lang="en-US" dirty="0"/>
              <a:t>() , are presented to the method as String arrays.</a:t>
            </a:r>
          </a:p>
          <a:p>
            <a:pPr marL="274320" lvl="1" indent="0" algn="ctr">
              <a:buNone/>
            </a:pPr>
            <a:endParaRPr lang="en-US" dirty="0"/>
          </a:p>
          <a:p>
            <a:endParaRPr lang="en-US" dirty="0"/>
          </a:p>
        </p:txBody>
      </p:sp>
    </p:spTree>
    <p:extLst>
      <p:ext uri="{BB962C8B-B14F-4D97-AF65-F5344CB8AC3E}">
        <p14:creationId xmlns:p14="http://schemas.microsoft.com/office/powerpoint/2010/main" val="310600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All the Users of a Particular </a:t>
            </a:r>
            <a:r>
              <a:rPr lang="en-US" dirty="0" smtClean="0"/>
              <a:t>Role</a:t>
            </a:r>
            <a:endParaRPr lang="en-US" dirty="0"/>
          </a:p>
        </p:txBody>
      </p:sp>
      <p:sp>
        <p:nvSpPr>
          <p:cNvPr id="3" name="Content Placeholder 2"/>
          <p:cNvSpPr>
            <a:spLocks noGrp="1"/>
          </p:cNvSpPr>
          <p:nvPr>
            <p:ph idx="1"/>
          </p:nvPr>
        </p:nvSpPr>
        <p:spPr/>
        <p:txBody>
          <a:bodyPr/>
          <a:lstStyle/>
          <a:p>
            <a:r>
              <a:rPr lang="en-US" dirty="0" smtClean="0"/>
              <a:t>Looking </a:t>
            </a:r>
            <a:r>
              <a:rPr lang="en-US" dirty="0"/>
              <a:t>up information is easy in the role management </a:t>
            </a:r>
            <a:r>
              <a:rPr lang="en-US" dirty="0" smtClean="0"/>
              <a:t>service</a:t>
            </a:r>
          </a:p>
          <a:p>
            <a:pPr lvl="1"/>
            <a:r>
              <a:rPr lang="en-US" dirty="0" smtClean="0"/>
              <a:t>Determining </a:t>
            </a:r>
            <a:r>
              <a:rPr lang="en-US" dirty="0"/>
              <a:t>which users are contained within a particular role </a:t>
            </a:r>
            <a:endParaRPr lang="en-US" dirty="0" smtClean="0"/>
          </a:p>
          <a:p>
            <a:pPr lvl="1"/>
            <a:r>
              <a:rPr lang="en-US" dirty="0" smtClean="0"/>
              <a:t>Know </a:t>
            </a:r>
            <a:r>
              <a:rPr lang="en-US" dirty="0"/>
              <a:t>the roles to which a particular user belongs.</a:t>
            </a:r>
          </a:p>
          <a:p>
            <a:r>
              <a:rPr lang="en-US" dirty="0"/>
              <a:t>Methods are available for either of these scenarios.</a:t>
            </a:r>
          </a:p>
          <a:p>
            <a:endParaRPr lang="en-US" dirty="0"/>
          </a:p>
        </p:txBody>
      </p:sp>
      <p:sp>
        <p:nvSpPr>
          <p:cNvPr id="4" name="TextBox 3"/>
          <p:cNvSpPr txBox="1"/>
          <p:nvPr/>
        </p:nvSpPr>
        <p:spPr>
          <a:xfrm>
            <a:off x="4779896" y="6108693"/>
            <a:ext cx="3007895" cy="424732"/>
          </a:xfrm>
          <a:prstGeom prst="rect">
            <a:avLst/>
          </a:prstGeom>
          <a:noFill/>
          <a:ln w="28575">
            <a:solidFill>
              <a:schemeClr val="accent1">
                <a:lumMod val="75000"/>
              </a:schemeClr>
            </a:solidFill>
          </a:ln>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06611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Users from Roles </a:t>
            </a:r>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addition to adding users to roles, you can also easily remove users from roles.</a:t>
            </a:r>
          </a:p>
          <a:p>
            <a:r>
              <a:rPr lang="en-US" dirty="0"/>
              <a:t>To delete or remove a single user from a single role, you use the following construct: </a:t>
            </a:r>
            <a:endParaRPr lang="en-US" dirty="0" smtClean="0"/>
          </a:p>
          <a:p>
            <a:pPr lvl="1"/>
            <a:r>
              <a:rPr lang="en-US" dirty="0" err="1" smtClean="0"/>
              <a:t>Roles.RemoveUserFromRole</a:t>
            </a:r>
            <a:r>
              <a:rPr lang="en-US" dirty="0" smtClean="0"/>
              <a:t>(username </a:t>
            </a:r>
            <a:r>
              <a:rPr lang="en-US" dirty="0"/>
              <a:t>As String, </a:t>
            </a:r>
            <a:r>
              <a:rPr lang="en-US" dirty="0" err="1"/>
              <a:t>rolename</a:t>
            </a:r>
            <a:r>
              <a:rPr lang="en-US" dirty="0"/>
              <a:t> As String)  </a:t>
            </a:r>
            <a:endParaRPr lang="en-US" dirty="0" smtClean="0"/>
          </a:p>
          <a:p>
            <a:r>
              <a:rPr lang="en-US" dirty="0" smtClean="0"/>
              <a:t>To </a:t>
            </a:r>
            <a:r>
              <a:rPr lang="en-US" dirty="0"/>
              <a:t>remove a single user from multiple roles at the same time, you use this construct:</a:t>
            </a:r>
          </a:p>
          <a:p>
            <a:pPr lvl="1"/>
            <a:r>
              <a:rPr lang="en-US" dirty="0" err="1"/>
              <a:t>Roles.RemoveUserFromRole</a:t>
            </a:r>
            <a:r>
              <a:rPr lang="en-US" dirty="0"/>
              <a:t>(username As String, </a:t>
            </a:r>
            <a:r>
              <a:rPr lang="en-US" dirty="0" err="1"/>
              <a:t>rolename</a:t>
            </a:r>
            <a:r>
              <a:rPr lang="en-US" dirty="0"/>
              <a:t> As String)  </a:t>
            </a:r>
            <a:endParaRPr lang="en-US" dirty="0" smtClean="0"/>
          </a:p>
          <a:p>
            <a:r>
              <a:rPr lang="en-US" dirty="0" smtClean="0"/>
              <a:t>To </a:t>
            </a:r>
            <a:r>
              <a:rPr lang="en-US" dirty="0"/>
              <a:t>remove a single user from multiple roles at the same time, you use this construct: </a:t>
            </a:r>
            <a:endParaRPr lang="en-US" dirty="0" smtClean="0"/>
          </a:p>
          <a:p>
            <a:pPr lvl="1"/>
            <a:r>
              <a:rPr lang="en-US" dirty="0" err="1" smtClean="0"/>
              <a:t>Roles.RemoveUserFromRoles</a:t>
            </a:r>
            <a:r>
              <a:rPr lang="en-US" dirty="0" smtClean="0"/>
              <a:t>(username </a:t>
            </a:r>
            <a:r>
              <a:rPr lang="en-US" dirty="0"/>
              <a:t>As String, </a:t>
            </a:r>
            <a:r>
              <a:rPr lang="en-US" dirty="0" err="1"/>
              <a:t>rolenames</a:t>
            </a:r>
            <a:r>
              <a:rPr lang="en-US" dirty="0"/>
              <a:t>() As String)  </a:t>
            </a:r>
            <a:endParaRPr lang="en-US" dirty="0" smtClean="0"/>
          </a:p>
          <a:p>
            <a:r>
              <a:rPr lang="en-US" dirty="0" smtClean="0"/>
              <a:t>To </a:t>
            </a:r>
            <a:r>
              <a:rPr lang="en-US" dirty="0"/>
              <a:t>remove multiple users from a single role, you use the following construct: </a:t>
            </a:r>
            <a:endParaRPr lang="en-US" dirty="0" smtClean="0"/>
          </a:p>
          <a:p>
            <a:pPr lvl="1"/>
            <a:r>
              <a:rPr lang="en-US" dirty="0" err="1" smtClean="0"/>
              <a:t>Roles.RemoveUsersFromRole</a:t>
            </a:r>
            <a:r>
              <a:rPr lang="en-US" dirty="0" smtClean="0"/>
              <a:t>(usernames</a:t>
            </a:r>
            <a:r>
              <a:rPr lang="en-US" dirty="0"/>
              <a:t>() As String, </a:t>
            </a:r>
            <a:r>
              <a:rPr lang="en-US" dirty="0" err="1"/>
              <a:t>rolename</a:t>
            </a:r>
            <a:r>
              <a:rPr lang="en-US" dirty="0"/>
              <a:t> As String) </a:t>
            </a:r>
            <a:endParaRPr lang="en-US" dirty="0" smtClean="0"/>
          </a:p>
          <a:p>
            <a:r>
              <a:rPr lang="en-US" dirty="0" smtClean="0"/>
              <a:t>Finally</a:t>
            </a:r>
            <a:r>
              <a:rPr lang="en-US" dirty="0"/>
              <a:t>, to remove multiple users from multiple roles, you use the following construct: </a:t>
            </a:r>
            <a:endParaRPr lang="en-US" dirty="0" smtClean="0"/>
          </a:p>
          <a:p>
            <a:pPr lvl="1"/>
            <a:r>
              <a:rPr lang="en-US" dirty="0" smtClean="0"/>
              <a:t>Roles.RemoveUser3FromRoles(usernames</a:t>
            </a:r>
            <a:r>
              <a:rPr lang="en-US" dirty="0"/>
              <a:t>() As String, </a:t>
            </a:r>
            <a:r>
              <a:rPr lang="en-US" dirty="0" err="1"/>
              <a:t>rolenames</a:t>
            </a:r>
            <a:r>
              <a:rPr lang="en-US" dirty="0"/>
              <a:t>() As String)  </a:t>
            </a:r>
            <a:endParaRPr lang="en-US" dirty="0" smtClean="0"/>
          </a:p>
          <a:p>
            <a:r>
              <a:rPr lang="en-US" dirty="0" smtClean="0"/>
              <a:t>The </a:t>
            </a:r>
            <a:r>
              <a:rPr lang="en-US" dirty="0"/>
              <a:t>parameters shown as collections, whether they are usernames () or </a:t>
            </a:r>
            <a:r>
              <a:rPr lang="en-US" dirty="0" err="1"/>
              <a:t>rolenames</a:t>
            </a:r>
            <a:r>
              <a:rPr lang="en-US" dirty="0"/>
              <a:t> () , are presented to the method as String arrays.</a:t>
            </a:r>
          </a:p>
          <a:p>
            <a:endParaRPr lang="en-US" dirty="0"/>
          </a:p>
        </p:txBody>
      </p:sp>
    </p:spTree>
    <p:extLst>
      <p:ext uri="{BB962C8B-B14F-4D97-AF65-F5344CB8AC3E}">
        <p14:creationId xmlns:p14="http://schemas.microsoft.com/office/powerpoint/2010/main" val="283763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Users in Roles </a:t>
            </a:r>
          </a:p>
        </p:txBody>
      </p:sp>
      <p:sp>
        <p:nvSpPr>
          <p:cNvPr id="3" name="Content Placeholder 2"/>
          <p:cNvSpPr>
            <a:spLocks noGrp="1"/>
          </p:cNvSpPr>
          <p:nvPr>
            <p:ph idx="1"/>
          </p:nvPr>
        </p:nvSpPr>
        <p:spPr>
          <a:xfrm>
            <a:off x="1522414" y="1905000"/>
            <a:ext cx="9144000" cy="3453809"/>
          </a:xfrm>
        </p:spPr>
        <p:txBody>
          <a:bodyPr>
            <a:normAutofit/>
          </a:bodyPr>
          <a:lstStyle/>
          <a:p>
            <a:r>
              <a:rPr lang="en-US" dirty="0" smtClean="0"/>
              <a:t>One </a:t>
            </a:r>
            <a:r>
              <a:rPr lang="en-US" dirty="0"/>
              <a:t>ﬁnal action you can take is checking whether a particular user is in a role.</a:t>
            </a:r>
          </a:p>
          <a:p>
            <a:r>
              <a:rPr lang="en-US" dirty="0" smtClean="0"/>
              <a:t>The </a:t>
            </a:r>
            <a:r>
              <a:rPr lang="en-US" dirty="0"/>
              <a:t>ﬁrst is using the </a:t>
            </a:r>
            <a:r>
              <a:rPr lang="en-US" dirty="0" err="1" smtClean="0"/>
              <a:t>IsUserInRole</a:t>
            </a:r>
            <a:r>
              <a:rPr lang="en-US" dirty="0" smtClean="0"/>
              <a:t>() </a:t>
            </a:r>
            <a:r>
              <a:rPr lang="en-US" dirty="0"/>
              <a:t>method.</a:t>
            </a:r>
          </a:p>
          <a:p>
            <a:pPr marL="274320" lvl="1" indent="0" algn="ctr">
              <a:buNone/>
            </a:pPr>
            <a:r>
              <a:rPr lang="en-US" dirty="0" err="1" smtClean="0"/>
              <a:t>Roles.IsUserInRole</a:t>
            </a:r>
            <a:r>
              <a:rPr lang="en-US" dirty="0" smtClean="0"/>
              <a:t>(username </a:t>
            </a:r>
            <a:r>
              <a:rPr lang="en-US" dirty="0"/>
              <a:t>As String, </a:t>
            </a:r>
            <a:r>
              <a:rPr lang="en-US" dirty="0" err="1"/>
              <a:t>rolename</a:t>
            </a:r>
            <a:r>
              <a:rPr lang="en-US" dirty="0"/>
              <a:t> As String)  </a:t>
            </a:r>
            <a:endParaRPr lang="en-US" dirty="0" smtClean="0"/>
          </a:p>
          <a:p>
            <a:r>
              <a:rPr lang="en-US" dirty="0" smtClean="0"/>
              <a:t>This </a:t>
            </a:r>
            <a:r>
              <a:rPr lang="en-US" dirty="0"/>
              <a:t>method returns a Boolean value on the status of the </a:t>
            </a:r>
            <a:r>
              <a:rPr lang="en-US" dirty="0" smtClean="0"/>
              <a:t>user</a:t>
            </a:r>
            <a:r>
              <a:rPr lang="en-US" dirty="0"/>
              <a:t>.</a:t>
            </a:r>
            <a:endParaRPr lang="en-US" dirty="0" smtClean="0"/>
          </a:p>
          <a:p>
            <a:endParaRPr lang="en-US" dirty="0"/>
          </a:p>
          <a:p>
            <a:endParaRPr lang="en-US" dirty="0"/>
          </a:p>
        </p:txBody>
      </p:sp>
      <p:sp>
        <p:nvSpPr>
          <p:cNvPr id="4" name="Rectangle 3"/>
          <p:cNvSpPr/>
          <p:nvPr/>
        </p:nvSpPr>
        <p:spPr>
          <a:xfrm>
            <a:off x="2286000" y="4848745"/>
            <a:ext cx="762036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Roles</a:t>
            </a:r>
            <a:r>
              <a:rPr lang="en-US" dirty="0" err="1">
                <a:solidFill>
                  <a:srgbClr val="000000"/>
                </a:solidFill>
                <a:highlight>
                  <a:srgbClr val="FFFFFF"/>
                </a:highlight>
                <a:latin typeface="Consolas"/>
              </a:rPr>
              <a:t>.IsUserInRole</a:t>
            </a:r>
            <a:r>
              <a:rPr lang="en-US" dirty="0">
                <a:solidFill>
                  <a:srgbClr val="000000"/>
                </a:solidFill>
                <a:highlight>
                  <a:srgbClr val="FFFFFF"/>
                </a:highlight>
                <a:latin typeface="Consolas"/>
              </a:rPr>
              <a:t>(TextBox1.Text, </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AddingPageRights</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perform action here  </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endParaRPr lang="en-US" dirty="0"/>
          </a:p>
        </p:txBody>
      </p:sp>
    </p:spTree>
    <p:extLst>
      <p:ext uri="{BB962C8B-B14F-4D97-AF65-F5344CB8AC3E}">
        <p14:creationId xmlns:p14="http://schemas.microsoft.com/office/powerpoint/2010/main" val="420751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Users in Roles </a:t>
            </a:r>
          </a:p>
        </p:txBody>
      </p:sp>
      <p:sp>
        <p:nvSpPr>
          <p:cNvPr id="3" name="Content Placeholder 2"/>
          <p:cNvSpPr>
            <a:spLocks noGrp="1"/>
          </p:cNvSpPr>
          <p:nvPr>
            <p:ph idx="1"/>
          </p:nvPr>
        </p:nvSpPr>
        <p:spPr>
          <a:xfrm>
            <a:off x="1522414" y="1905000"/>
            <a:ext cx="9144000" cy="1593112"/>
          </a:xfrm>
        </p:spPr>
        <p:txBody>
          <a:bodyPr>
            <a:normAutofit lnSpcReduction="10000"/>
          </a:bodyPr>
          <a:lstStyle/>
          <a:p>
            <a:r>
              <a:rPr lang="en-US" dirty="0"/>
              <a:t>The other option is to use </a:t>
            </a:r>
            <a:r>
              <a:rPr lang="en-US" dirty="0" err="1"/>
              <a:t>FindUsersInRole</a:t>
            </a:r>
            <a:r>
              <a:rPr lang="en-US" dirty="0"/>
              <a:t>() method.</a:t>
            </a:r>
          </a:p>
          <a:p>
            <a:r>
              <a:rPr lang="en-US" dirty="0"/>
              <a:t>This method enables you make a name search against all the users in a particular role.</a:t>
            </a:r>
          </a:p>
          <a:p>
            <a:pPr marL="274320" lvl="1" indent="0" algn="ctr">
              <a:buNone/>
            </a:pPr>
            <a:r>
              <a:rPr lang="en-US" dirty="0" err="1"/>
              <a:t>Roles.FindUsersInRole</a:t>
            </a:r>
            <a:r>
              <a:rPr lang="en-US" dirty="0"/>
              <a:t>(</a:t>
            </a:r>
            <a:r>
              <a:rPr lang="en-US" dirty="0" err="1"/>
              <a:t>rolename</a:t>
            </a:r>
            <a:r>
              <a:rPr lang="en-US" dirty="0"/>
              <a:t> As String, username As String)  </a:t>
            </a:r>
          </a:p>
          <a:p>
            <a:endParaRPr lang="en-US" dirty="0"/>
          </a:p>
        </p:txBody>
      </p:sp>
      <p:sp>
        <p:nvSpPr>
          <p:cNvPr id="5" name="Rectangle 4"/>
          <p:cNvSpPr/>
          <p:nvPr/>
        </p:nvSpPr>
        <p:spPr>
          <a:xfrm>
            <a:off x="935665" y="4050475"/>
            <a:ext cx="1059002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a:rPr>
              <a:t>protected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Button1_Click(</a:t>
            </a:r>
            <a:r>
              <a:rPr lang="en-US" dirty="0">
                <a:solidFill>
                  <a:srgbClr val="0000FF"/>
                </a:solidFill>
                <a:highlight>
                  <a:srgbClr val="FFFFFF"/>
                </a:highlight>
                <a:latin typeface="Consolas"/>
              </a:rPr>
              <a:t>object</a:t>
            </a:r>
            <a:r>
              <a:rPr lang="en-US" dirty="0">
                <a:solidFill>
                  <a:srgbClr val="000000"/>
                </a:solidFill>
                <a:highlight>
                  <a:srgbClr val="FFFFFF"/>
                </a:highlight>
                <a:latin typeface="Consolas"/>
              </a:rPr>
              <a:t> sender, </a:t>
            </a:r>
            <a:r>
              <a:rPr lang="en-US" dirty="0" err="1">
                <a:solidFill>
                  <a:srgbClr val="2B91AF"/>
                </a:solidFill>
                <a:highlight>
                  <a:srgbClr val="FFFFFF"/>
                </a:highlight>
                <a:latin typeface="Consolas"/>
              </a:rPr>
              <a:t>EventArgs</a:t>
            </a:r>
            <a:r>
              <a:rPr lang="en-US" dirty="0">
                <a:solidFill>
                  <a:srgbClr val="000000"/>
                </a:solidFill>
                <a:highlight>
                  <a:srgbClr val="FFFFFF"/>
                </a:highlight>
                <a:latin typeface="Consolas"/>
              </a:rPr>
              <a:t> e)</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GridView1.DataSource = </a:t>
            </a:r>
            <a:r>
              <a:rPr lang="en-US" dirty="0" err="1">
                <a:solidFill>
                  <a:srgbClr val="2B91AF"/>
                </a:solidFill>
                <a:highlight>
                  <a:srgbClr val="FFFFFF"/>
                </a:highlight>
                <a:latin typeface="Consolas"/>
              </a:rPr>
              <a:t>Roles</a:t>
            </a:r>
            <a:r>
              <a:rPr lang="en-US" dirty="0" err="1">
                <a:solidFill>
                  <a:srgbClr val="000000"/>
                </a:solidFill>
                <a:highlight>
                  <a:srgbClr val="FFFFFF"/>
                </a:highlight>
                <a:latin typeface="Consolas"/>
              </a:rPr>
              <a:t>.FindUsersInRole</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AdinPageRights</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 TextBox1.Text);</a:t>
            </a:r>
          </a:p>
          <a:p>
            <a:r>
              <a:rPr lang="en-US" dirty="0">
                <a:solidFill>
                  <a:srgbClr val="000000"/>
                </a:solidFill>
                <a:highlight>
                  <a:srgbClr val="FFFFFF"/>
                </a:highlight>
                <a:latin typeface="Consolas"/>
              </a:rPr>
              <a:t>    GridView1.DataBind(); </a:t>
            </a:r>
          </a:p>
          <a:p>
            <a:r>
              <a:rPr lang="en-US" dirty="0">
                <a:solidFill>
                  <a:srgbClr val="000000"/>
                </a:solidFill>
                <a:highlight>
                  <a:srgbClr val="FFFFFF"/>
                </a:highlight>
                <a:latin typeface="Consolas"/>
              </a:rPr>
              <a:t>} </a:t>
            </a:r>
            <a:endParaRPr lang="en-US" dirty="0"/>
          </a:p>
        </p:txBody>
      </p:sp>
    </p:spTree>
    <p:extLst>
      <p:ext uri="{BB962C8B-B14F-4D97-AF65-F5344CB8AC3E}">
        <p14:creationId xmlns:p14="http://schemas.microsoft.com/office/powerpoint/2010/main" val="398093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Roles Are Cached  </a:t>
            </a:r>
          </a:p>
        </p:txBody>
      </p:sp>
      <p:sp>
        <p:nvSpPr>
          <p:cNvPr id="3" name="Content Placeholder 2"/>
          <p:cNvSpPr>
            <a:spLocks noGrp="1"/>
          </p:cNvSpPr>
          <p:nvPr>
            <p:ph idx="1"/>
          </p:nvPr>
        </p:nvSpPr>
        <p:spPr/>
        <p:txBody>
          <a:bodyPr>
            <a:normAutofit/>
          </a:bodyPr>
          <a:lstStyle/>
          <a:p>
            <a:r>
              <a:rPr lang="en-US" dirty="0" smtClean="0"/>
              <a:t>By </a:t>
            </a:r>
            <a:r>
              <a:rPr lang="en-US" dirty="0"/>
              <a:t>default, after you retrieve a user’s roles from the data store underlying the role management service, you can store these roles as a cookie on the client machine.</a:t>
            </a:r>
          </a:p>
          <a:p>
            <a:r>
              <a:rPr lang="en-US" dirty="0"/>
              <a:t>You do this so you do not have to access the data store each and every time the application needs a user’s role status.</a:t>
            </a:r>
          </a:p>
          <a:p>
            <a:r>
              <a:rPr lang="en-US" dirty="0"/>
              <a:t>A bit of risk always exists when working with cookies because the end user can manipulate the cookie and thereby gain access to information or parts of an application that normally would be forbidden to that particular user.</a:t>
            </a:r>
          </a:p>
          <a:p>
            <a:endParaRPr lang="en-US" dirty="0"/>
          </a:p>
        </p:txBody>
      </p:sp>
    </p:spTree>
    <p:extLst>
      <p:ext uri="{BB962C8B-B14F-4D97-AF65-F5344CB8AC3E}">
        <p14:creationId xmlns:p14="http://schemas.microsoft.com/office/powerpoint/2010/main" val="217575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Roles Are Cached  </a:t>
            </a:r>
          </a:p>
        </p:txBody>
      </p:sp>
      <p:sp>
        <p:nvSpPr>
          <p:cNvPr id="3" name="Content Placeholder 2"/>
          <p:cNvSpPr>
            <a:spLocks noGrp="1"/>
          </p:cNvSpPr>
          <p:nvPr>
            <p:ph idx="1"/>
          </p:nvPr>
        </p:nvSpPr>
        <p:spPr>
          <a:xfrm>
            <a:off x="1522414" y="1905000"/>
            <a:ext cx="9144000" cy="2252330"/>
          </a:xfrm>
        </p:spPr>
        <p:txBody>
          <a:bodyPr>
            <a:normAutofit fontScale="92500" lnSpcReduction="20000"/>
          </a:bodyPr>
          <a:lstStyle/>
          <a:p>
            <a:r>
              <a:rPr lang="en-US" dirty="0" smtClean="0"/>
              <a:t>Although </a:t>
            </a:r>
            <a:r>
              <a:rPr lang="en-US" dirty="0"/>
              <a:t>roles are cached in a cookie, the default is that they are cached for only 30 minutes at a time.</a:t>
            </a:r>
          </a:p>
          <a:p>
            <a:r>
              <a:rPr lang="en-US" dirty="0"/>
              <a:t>You can deal with this role cookie in several ways — some of which might help to protect your application better.</a:t>
            </a:r>
          </a:p>
          <a:p>
            <a:r>
              <a:rPr lang="en-US" dirty="0"/>
              <a:t>One protection for your application is to delete this role cookie, using the </a:t>
            </a:r>
            <a:r>
              <a:rPr lang="en-US" dirty="0" err="1"/>
              <a:t>Deletecookie</a:t>
            </a:r>
            <a:r>
              <a:rPr lang="en-US" dirty="0"/>
              <a:t> () method of the Roles API, when the end user logs on to the </a:t>
            </a:r>
            <a:r>
              <a:rPr lang="en-US" dirty="0" smtClean="0"/>
              <a:t>site.</a:t>
            </a:r>
            <a:endParaRPr lang="en-US" dirty="0"/>
          </a:p>
          <a:p>
            <a:endParaRPr lang="en-US" dirty="0"/>
          </a:p>
        </p:txBody>
      </p:sp>
      <p:sp>
        <p:nvSpPr>
          <p:cNvPr id="4" name="Rectangle 3"/>
          <p:cNvSpPr/>
          <p:nvPr/>
        </p:nvSpPr>
        <p:spPr>
          <a:xfrm>
            <a:off x="2604976" y="4495661"/>
            <a:ext cx="7230141"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solidFill>
                  <a:srgbClr val="0000FF"/>
                </a:solidFill>
                <a:highlight>
                  <a:srgbClr val="FFFFFF"/>
                </a:highlight>
                <a:latin typeface="Consolas"/>
              </a:rPr>
              <a:t>if</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Membership</a:t>
            </a:r>
            <a:r>
              <a:rPr lang="en-US" sz="1400" dirty="0" err="1">
                <a:solidFill>
                  <a:srgbClr val="000000"/>
                </a:solidFill>
                <a:highlight>
                  <a:srgbClr val="FFFFFF"/>
                </a:highlight>
                <a:latin typeface="Consolas"/>
              </a:rPr>
              <a:t>.ValidateUser</a:t>
            </a:r>
            <a:r>
              <a:rPr lang="en-US" sz="1400" dirty="0">
                <a:solidFill>
                  <a:srgbClr val="000000"/>
                </a:solidFill>
                <a:highlight>
                  <a:srgbClr val="FFFFFF"/>
                </a:highlight>
                <a:latin typeface="Consolas"/>
              </a:rPr>
              <a:t>(TextBox1.Text, TextBox2.Text)  </a:t>
            </a:r>
          </a:p>
          <a:p>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Roles.DeleteCookie</a:t>
            </a:r>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Formshuthentication.RedirectFromLoginPage</a:t>
            </a:r>
            <a:r>
              <a:rPr lang="en-US" sz="1400" dirty="0">
                <a:solidFill>
                  <a:srgbClr val="000000"/>
                </a:solidFill>
                <a:highlight>
                  <a:srgbClr val="FFFFFF"/>
                </a:highlight>
                <a:latin typeface="Consolas"/>
              </a:rPr>
              <a:t>(TextBox1.Text, </a:t>
            </a:r>
            <a:r>
              <a:rPr lang="en-US" sz="1400" dirty="0">
                <a:solidFill>
                  <a:srgbClr val="0000FF"/>
                </a:solidFill>
                <a:highlight>
                  <a:srgbClr val="FFFFFF"/>
                </a:highlight>
                <a:latin typeface="Consolas"/>
              </a:rPr>
              <a:t>false</a:t>
            </a:r>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else</a:t>
            </a:r>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Label1.Text = </a:t>
            </a:r>
            <a:r>
              <a:rPr lang="en-US" sz="1400" dirty="0">
                <a:solidFill>
                  <a:srgbClr val="A31515"/>
                </a:solidFill>
                <a:highlight>
                  <a:srgbClr val="FFFFFF"/>
                </a:highlight>
                <a:latin typeface="Consolas"/>
              </a:rPr>
              <a:t>"You are not registered with the site."</a:t>
            </a:r>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endParaRPr lang="en-US" sz="1400" dirty="0"/>
          </a:p>
        </p:txBody>
      </p:sp>
    </p:spTree>
    <p:extLst>
      <p:ext uri="{BB962C8B-B14F-4D97-AF65-F5344CB8AC3E}">
        <p14:creationId xmlns:p14="http://schemas.microsoft.com/office/powerpoint/2010/main" val="135950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Board">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omic Sa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BlackBoard</Template>
  <TotalTime>0</TotalTime>
  <Words>8462</Words>
  <Application>Microsoft Office PowerPoint</Application>
  <PresentationFormat>Custom</PresentationFormat>
  <Paragraphs>643</Paragraphs>
  <Slides>102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Calibri</vt:lpstr>
      <vt:lpstr>Calibri Light</vt:lpstr>
      <vt:lpstr>Comic Sans MS</vt:lpstr>
      <vt:lpstr>Consolas</vt:lpstr>
      <vt:lpstr>Corbel</vt:lpstr>
      <vt:lpstr>Times New Roman</vt:lpstr>
      <vt:lpstr>BlackBoard</vt:lpstr>
      <vt:lpstr>ASP.NET 4.5 Chapter 19 Membership and Role Management  </vt:lpstr>
      <vt:lpstr>WHAT’S IN THIS CHAPTER?  </vt:lpstr>
      <vt:lpstr>Membership and Role Management </vt:lpstr>
      <vt:lpstr>Membership and Role Management </vt:lpstr>
      <vt:lpstr>Membership and Role Management </vt:lpstr>
      <vt:lpstr>Membership and Role Management </vt:lpstr>
      <vt:lpstr>Basic principles of Authentication and Authorization </vt:lpstr>
      <vt:lpstr>ASP.NET 4.5 AUTHENTICATION</vt:lpstr>
      <vt:lpstr>Setting Up Your Website for Membership  </vt:lpstr>
      <vt:lpstr>Setting Up Your Website for Membership  </vt:lpstr>
      <vt:lpstr>FIGURE 19-1  Server Controls  Membership</vt:lpstr>
      <vt:lpstr>FROM SYSTEM .WEB.SECURITY TO SYSTEM.WEB.APPLICATION SERVICES</vt:lpstr>
      <vt:lpstr>Adding an &lt;authentication&gt; Element to the web.conﬁg File </vt:lpstr>
      <vt:lpstr>Adding an &lt;authentication&gt; Element to the web.conﬁg File </vt:lpstr>
      <vt:lpstr>Adding an &lt;authentication&gt; Element to the web.conﬁg File </vt:lpstr>
      <vt:lpstr>Adding a &lt;forms&gt; Element to web.conﬁg File </vt:lpstr>
      <vt:lpstr>Adding a &lt;forms&gt; Element to web.conﬁg File </vt:lpstr>
      <vt:lpstr>Possible attributes of the &lt;forms&gt; element: </vt:lpstr>
      <vt:lpstr>Possible attributes of the &lt;forms&gt; element: </vt:lpstr>
      <vt:lpstr>Possible attributes of the &lt;forms&gt; element: </vt:lpstr>
      <vt:lpstr>Adding Users</vt:lpstr>
      <vt:lpstr>Adding Users</vt:lpstr>
      <vt:lpstr>Using the CreateUserWizard Server Control </vt:lpstr>
      <vt:lpstr>Using the CreateUserWizard Server Control </vt:lpstr>
      <vt:lpstr>Using the CreateUserWizard Server Control </vt:lpstr>
      <vt:lpstr>Changing Password Requirements</vt:lpstr>
      <vt:lpstr>Working with the CreateUserWizard Control  </vt:lpstr>
      <vt:lpstr>The ContinueButtonClick() event </vt:lpstr>
      <vt:lpstr>The CreatedUser() event </vt:lpstr>
      <vt:lpstr>Incorporating Personalization Properties in the Registration Process </vt:lpstr>
      <vt:lpstr>Incorporating Personalization Properties in the Registration Process </vt:lpstr>
      <vt:lpstr>Profilecommon Class in a Website</vt:lpstr>
      <vt:lpstr>Custom Steps</vt:lpstr>
      <vt:lpstr>Custom Steps</vt:lpstr>
      <vt:lpstr>Custom Steps</vt:lpstr>
      <vt:lpstr>Custom Steps</vt:lpstr>
      <vt:lpstr>Customize Create User Step link</vt:lpstr>
      <vt:lpstr>Adding Users Programmatically  </vt:lpstr>
      <vt:lpstr>The CreateUser() method signatures:  </vt:lpstr>
      <vt:lpstr>Error Handling</vt:lpstr>
      <vt:lpstr>Changing How Users Register with Your Application </vt:lpstr>
      <vt:lpstr>Changing How Users Register with Your Application </vt:lpstr>
      <vt:lpstr>Changing How Users Register with Your Application </vt:lpstr>
      <vt:lpstr>TABLE 19-1 </vt:lpstr>
      <vt:lpstr>Asking for Credentials  </vt:lpstr>
      <vt:lpstr>Turning Off Access with the &lt;authorization&gt; Element </vt:lpstr>
      <vt:lpstr>Login Server Control</vt:lpstr>
      <vt:lpstr>Login Server Control</vt:lpstr>
      <vt:lpstr>Login Server Control</vt:lpstr>
      <vt:lpstr>Login Server Control</vt:lpstr>
      <vt:lpstr>RememberMeText and RememberMeSet</vt:lpstr>
      <vt:lpstr>Login Server Control</vt:lpstr>
      <vt:lpstr>Login Server Control</vt:lpstr>
      <vt:lpstr>Login Server Control</vt:lpstr>
      <vt:lpstr>Login Server Control</vt:lpstr>
      <vt:lpstr>Logging In Users Programmatically</vt:lpstr>
      <vt:lpstr>Locking Out Users Who Provide Bad Passwords  </vt:lpstr>
      <vt:lpstr>Locking Out Users Who Provide Bad Passwords </vt:lpstr>
      <vt:lpstr>Locking Out Users Who Provide Bad Passwords </vt:lpstr>
      <vt:lpstr>Locking Out Users Who Provide Bad Passwords </vt:lpstr>
      <vt:lpstr>Locking Out Users Who Provide Bad Passwords </vt:lpstr>
      <vt:lpstr>Working with Authenticated Users </vt:lpstr>
      <vt:lpstr>The LoginStatus Server Control </vt:lpstr>
      <vt:lpstr>The LoginStatus Server Control </vt:lpstr>
      <vt:lpstr>The LoginName Server Control</vt:lpstr>
      <vt:lpstr>The LoginName Server Control</vt:lpstr>
      <vt:lpstr>The LoginName Server Control</vt:lpstr>
      <vt:lpstr>The LoginName Server Control</vt:lpstr>
      <vt:lpstr>Showing the Number of Users Online </vt:lpstr>
      <vt:lpstr>Showing the Number of Users Online </vt:lpstr>
      <vt:lpstr>Dealing with Passwords </vt:lpstr>
      <vt:lpstr>The ChangePassword Server Control </vt:lpstr>
      <vt:lpstr>The ChangePassword Server Control </vt:lpstr>
      <vt:lpstr>The PasswordRecovery Server Control</vt:lpstr>
      <vt:lpstr>&lt;MailDefinition&gt; Subelement</vt:lpstr>
      <vt:lpstr>The PasswordRecovery Server Control</vt:lpstr>
      <vt:lpstr>The PasswordRecovery Server Control</vt:lpstr>
      <vt:lpstr>Generating Random Passwords </vt:lpstr>
      <vt:lpstr>ASP.NET 4.5 AUTHORIZATION  </vt:lpstr>
      <vt:lpstr>ASP.NET 4.5 AUTHORIZATION </vt:lpstr>
      <vt:lpstr>Role Groups</vt:lpstr>
      <vt:lpstr>Role Groups</vt:lpstr>
      <vt:lpstr>Role Groups</vt:lpstr>
      <vt:lpstr>Setting Up Your Website for Role Management </vt:lpstr>
      <vt:lpstr>FIGURE 19-21  Roles and Roles Membership Providers </vt:lpstr>
      <vt:lpstr>Role Management</vt:lpstr>
      <vt:lpstr>LISTING 19- 28: Role management provider settings in the machine.conﬁg.comments ﬁle  </vt:lpstr>
      <vt:lpstr>Table 19-2 &lt;roleManager&gt; elements</vt:lpstr>
      <vt:lpstr>Making Changes to the web.conﬁg File  </vt:lpstr>
      <vt:lpstr>Making Changes to the web.conﬁg File </vt:lpstr>
      <vt:lpstr>Adding and Retrieving Application Roles  </vt:lpstr>
      <vt:lpstr>DeleteRole () method signatures.</vt:lpstr>
      <vt:lpstr>Adding Users to Roles  </vt:lpstr>
      <vt:lpstr>Getting All the Users of a Particular Role</vt:lpstr>
      <vt:lpstr>Removing Users from Roles </vt:lpstr>
      <vt:lpstr>Checking Users in Roles </vt:lpstr>
      <vt:lpstr>Checking Users in Roles </vt:lpstr>
      <vt:lpstr>Understanding How Roles Are Cached  </vt:lpstr>
      <vt:lpstr>Understanding How Roles Are Cached  </vt:lpstr>
      <vt:lpstr>Using Roles</vt:lpstr>
      <vt:lpstr>USING THE WEB SITE ADMINISTRATION TOOL </vt:lpstr>
      <vt:lpstr>Figure 19-25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2013-07-27T15:09:54Z</dcterms:created>
  <dcterms:modified xsi:type="dcterms:W3CDTF">2014-10-12T14:28:19Z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