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0"/>
  </p:notesMasterIdLst>
  <p:sldIdLst>
    <p:sldId id="256" r:id="rId2"/>
    <p:sldId id="257" r:id="rId3"/>
    <p:sldId id="258" r:id="rId4"/>
    <p:sldId id="331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323" r:id="rId14"/>
    <p:sldId id="271" r:id="rId15"/>
    <p:sldId id="272" r:id="rId16"/>
    <p:sldId id="274" r:id="rId17"/>
    <p:sldId id="275" r:id="rId18"/>
    <p:sldId id="276" r:id="rId19"/>
    <p:sldId id="332" r:id="rId20"/>
    <p:sldId id="325" r:id="rId21"/>
    <p:sldId id="326" r:id="rId22"/>
    <p:sldId id="327" r:id="rId23"/>
    <p:sldId id="328" r:id="rId24"/>
    <p:sldId id="329" r:id="rId25"/>
    <p:sldId id="330" r:id="rId26"/>
    <p:sldId id="283" r:id="rId27"/>
    <p:sldId id="333" r:id="rId28"/>
    <p:sldId id="335" r:id="rId2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나눔스퀘어 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hyDH0sdRPIr6NO5+87VoEkZijE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860"/>
    <a:srgbClr val="ADD3F5"/>
    <a:srgbClr val="2489E4"/>
    <a:srgbClr val="6DB0ED"/>
    <a:srgbClr val="1668B2"/>
    <a:srgbClr val="FFD85D"/>
    <a:srgbClr val="1871C2"/>
    <a:srgbClr val="4F87B9"/>
    <a:srgbClr val="FF9565"/>
    <a:srgbClr val="73B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DA5DEB-6FBC-4569-8D44-3DEC09610889}">
  <a:tblStyle styleId="{CDDA5DEB-6FBC-4569-8D44-3DEC09610889}" styleName="Table_0">
    <a:wholeTbl>
      <a:tcTxStyle b="off" i="off">
        <a:font>
          <a:latin typeface="Pretendard"/>
          <a:ea typeface="Pretendard"/>
          <a:cs typeface="Pretendar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 b="off" i="off"/>
      <a:tcStyle>
        <a:tcBdr/>
        <a:fill>
          <a:solidFill>
            <a:srgbClr val="CACCC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CC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458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altLang="en-US" sz="1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청소년 인터넷 주평균 인터넷 이용시간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10대</c:v>
                </c:pt>
              </c:strCache>
            </c:strRef>
          </c:tx>
          <c:spPr>
            <a:ln w="28575" cap="rnd">
              <a:solidFill>
                <a:srgbClr val="FEB53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  <c:pt idx="5">
                  <c:v>2019년</c:v>
                </c:pt>
                <c:pt idx="6">
                  <c:v>2020년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14.4</c:v>
                </c:pt>
                <c:pt idx="1">
                  <c:v>14.5</c:v>
                </c:pt>
                <c:pt idx="2">
                  <c:v>15.4</c:v>
                </c:pt>
                <c:pt idx="3">
                  <c:v>16.899999999999999</c:v>
                </c:pt>
                <c:pt idx="4">
                  <c:v>17.8</c:v>
                </c:pt>
                <c:pt idx="5">
                  <c:v>17.600000000000001</c:v>
                </c:pt>
                <c:pt idx="6">
                  <c:v>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9-4157-9B00-5BADBEA2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20대</c:v>
                </c:pt>
              </c:strCache>
            </c:strRef>
          </c:tx>
          <c:spPr>
            <a:ln w="28575" cap="rnd">
              <a:solidFill>
                <a:srgbClr val="77A7CD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  <c:pt idx="5">
                  <c:v>2019년</c:v>
                </c:pt>
                <c:pt idx="6">
                  <c:v>2020년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20.5</c:v>
                </c:pt>
                <c:pt idx="1">
                  <c:v>21</c:v>
                </c:pt>
                <c:pt idx="2">
                  <c:v>22.8</c:v>
                </c:pt>
                <c:pt idx="3">
                  <c:v>23.6</c:v>
                </c:pt>
                <c:pt idx="4">
                  <c:v>24.2</c:v>
                </c:pt>
                <c:pt idx="5">
                  <c:v>24.3</c:v>
                </c:pt>
                <c:pt idx="6">
                  <c:v>29.5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19-4157-9B00-5BADBEA2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847631"/>
        <c:axId val="2075851791"/>
      </c:lineChart>
      <c:catAx>
        <c:axId val="207584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2075851791"/>
        <c:crosses val="autoZero"/>
        <c:auto val="1"/>
        <c:lblAlgn val="ctr"/>
        <c:lblOffset val="100"/>
        <c:noMultiLvlLbl val="0"/>
      </c:catAx>
      <c:valAx>
        <c:axId val="207585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207584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청소년 인터넷 이용목적 </a:t>
            </a:r>
            <a:r>
              <a:rPr 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복수응답</a:t>
            </a:r>
            <a:r>
              <a:rPr 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교육·학습</c:v>
                </c:pt>
              </c:strCache>
            </c:strRef>
          </c:tx>
          <c:spPr>
            <a:solidFill>
              <a:srgbClr val="77A7C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BB4A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6B-44E4-B9F8-F085A1E47950}"/>
              </c:ext>
            </c:extLst>
          </c:dPt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6B-44E4-B9F8-F085A1E479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여가활동</c:v>
                </c:pt>
              </c:strCache>
            </c:strRef>
          </c:tx>
          <c:spPr>
            <a:solidFill>
              <a:srgbClr val="B3CDE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6B-44E4-B9F8-F085A1E479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커뮤니케이션</c:v>
                </c:pt>
              </c:strCache>
            </c:strRef>
          </c:tx>
          <c:spPr>
            <a:solidFill>
              <a:srgbClr val="CCEBC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6B-44E4-B9F8-F085A1E479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정보획득</c:v>
                </c:pt>
              </c:strCache>
            </c:strRef>
          </c:tx>
          <c:spPr>
            <a:solidFill>
              <a:srgbClr val="FED9A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6B-44E4-B9F8-F085A1E479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홈페이지 운영</c:v>
                </c:pt>
              </c:strCache>
            </c:strRef>
          </c:tx>
          <c:spPr>
            <a:solidFill>
              <a:srgbClr val="FFFFC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6B-44E4-B9F8-F085A1E4795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직업·직장</c:v>
                </c:pt>
              </c:strCache>
            </c:strRef>
          </c:tx>
          <c:spPr>
            <a:solidFill>
              <a:srgbClr val="FDDAE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D6B-44E4-B9F8-F085A1E47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390783"/>
        <c:axId val="1810387455"/>
      </c:barChart>
      <c:catAx>
        <c:axId val="181039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1810387455"/>
        <c:crosses val="autoZero"/>
        <c:auto val="1"/>
        <c:lblAlgn val="ctr"/>
        <c:lblOffset val="100"/>
        <c:noMultiLvlLbl val="0"/>
      </c:catAx>
      <c:valAx>
        <c:axId val="181038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181039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" panose="020B0600000101010101" pitchFamily="50" charset="-127"/>
          <a:ea typeface="나눔스퀘어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7256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ublic.tableau.com/app/profile/.24966587/viz/_16329903348030/sheet4" TargetMode="External"/><Relationship Id="rId4" Type="http://schemas.openxmlformats.org/officeDocument/2006/relationships/hyperlink" Target="http://paxnews.co.kr/m/view.php?idx=34414&amp;mcode=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7256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ublic.tableau.com/app/profile/.24966587/viz/_16329903348030/sheet4" TargetMode="External"/><Relationship Id="rId4" Type="http://schemas.openxmlformats.org/officeDocument/2006/relationships/hyperlink" Target="http://paxnews.co.kr/m/view.php?idx=34414&amp;mcode=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01cf1d14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05" name="Google Shape;205;g2401cf1d14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401cf1d144_1_4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77" name="Google Shape;577;g2401cf1d144_1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401cf1d144_1_4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94" name="Google Shape;594;g2401cf1d144_1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01cf1d144_1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1" name="Google Shape;621;g2401cf1d144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3f438fa59c_1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23f438fa59c_1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7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401cf1d144_1_5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77" name="Google Shape;677;g2401cf1d144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401cf1d144_1_5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00" name="Google Shape;700;g2401cf1d144_1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01cf1d144_1_6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7" name="Google Shape;747;g2401cf1d144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401cf1d144_1_6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68" name="Google Shape;768;g2401cf1d144_1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401cf1d144_1_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학교 폭력을 연상할 수 없는 질문지로 가해 행동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위험군을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예측할 수 있음</a:t>
            </a:r>
            <a:endParaRPr sz="1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평소에는 </a:t>
            </a:r>
            <a:r>
              <a:rPr 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중요 특징을 갖고 있는 학생을 유심히 관찰하고, 학급 내의 분위기를 확인하기 위해 정기적으로 설문조사 실시함.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교내 / </a:t>
            </a:r>
            <a:r>
              <a:rPr lang="ko-KR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학급내에서</a:t>
            </a:r>
            <a:r>
              <a:rPr 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가해 행동 </a:t>
            </a:r>
            <a:r>
              <a:rPr lang="ko-KR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위험군을</a:t>
            </a:r>
            <a:r>
              <a:rPr 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예측하고, 이를 모니터링함</a:t>
            </a:r>
            <a:endParaRPr sz="1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14" name="Google Shape;814;g2401cf1d144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3f438fa59c_1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8" name="Google Shape;548;g23f438fa59c_1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631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01cf1d144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40" name="Google Shape;240;g2401cf1d14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327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0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340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934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029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169bb26d7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2169bb26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894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401cf1d144_1_8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35" name="Google Shape;1035;g2401cf1d144_1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2169bb26d7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22169bb26d7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91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01cf1d144_1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78" name="Google Shape;278;g2401cf1d14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01cf1d144_1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배경 및 목표-&gt; 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2023년 3월, 방송통신위원회의 보고에 따르면, 매년 사이버 폭력 피해와 가해가 증가하고 있음에도 불구하고, 사이버 폭력에 대한 인식이 부족하고 경시하는 경향이 있어, 예방 교육과 사업의 확대가 절실하다고 발표했습니다. 이에 본 프로젝트는 </a:t>
            </a:r>
            <a:r>
              <a:rPr lang="ko-KR" dirty="0" err="1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Gerald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dirty="0" err="1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Kaplan의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1,2,3차 예방 프레임워크를 바탕으로, 각 단계별 사이버 폭력 예방 방안을 제안하여 사이버 폭력 문제 해결에 기여하고자 합니다.</a:t>
            </a:r>
            <a:endParaRPr dirty="0">
              <a:solidFill>
                <a:srgbClr val="D1D5DB"/>
              </a:solidFill>
              <a:highlight>
                <a:srgbClr val="444654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조금 더 명료하게 표현을 수정해 보았습니다. 이렇게 표현하면 프로젝트의 목표와 의도가 더욱 명확하게 전달될 것 같습니다.</a:t>
            </a:r>
            <a:endParaRPr dirty="0">
              <a:solidFill>
                <a:srgbClr val="D1D5DB"/>
              </a:solidFill>
              <a:highlight>
                <a:srgbClr val="444654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청소년 폭력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3"/>
              </a:rPr>
              <a:t>https://www.digitaltoday.co.kr/news/articleView.html?idxno=472561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	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코로나 이후 </a:t>
            </a:r>
            <a:r>
              <a:rPr 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어쩌구</a:t>
            </a: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4"/>
              </a:rPr>
              <a:t>http://paxnews.co.kr/m/view.php?idx=34414&amp;mcode=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인터넷 이용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5"/>
              </a:rPr>
              <a:t>https://public.tableau.com/app/profile/.24966587/viz/_16329903348030/sheet4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3" name="Google Shape;333;g2401cf1d14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22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01cf1d144_1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배경 및 목표-&gt; 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2023년 3월, 방송통신위원회의 보고에 따르면, 매년 사이버 폭력 피해와 가해가 증가하고 있음에도 불구하고, 사이버 폭력에 대한 인식이 부족하고 경시하는 경향이 있어, 예방 교육과 사업의 확대가 절실하다고 발표했습니다. 이에 본 프로젝트는 </a:t>
            </a:r>
            <a:r>
              <a:rPr lang="ko-KR" dirty="0" err="1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Gerald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dirty="0" err="1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Kaplan의</a:t>
            </a: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1,2,3차 예방 프레임워크를 바탕으로, 각 단계별 사이버 폭력 예방 방안을 제안하여 사이버 폭력 문제 해결에 기여하고자 합니다.</a:t>
            </a:r>
            <a:endParaRPr dirty="0">
              <a:solidFill>
                <a:srgbClr val="D1D5DB"/>
              </a:solidFill>
              <a:highlight>
                <a:srgbClr val="444654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rgbClr val="D1D5DB"/>
                </a:solidFill>
                <a:highlight>
                  <a:srgbClr val="444654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조금 더 명료하게 표현을 수정해 보았습니다. 이렇게 표현하면 프로젝트의 목표와 의도가 더욱 명확하게 전달될 것 같습니다.</a:t>
            </a:r>
            <a:endParaRPr dirty="0">
              <a:solidFill>
                <a:srgbClr val="D1D5DB"/>
              </a:solidFill>
              <a:highlight>
                <a:srgbClr val="444654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청소년 폭력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3"/>
              </a:rPr>
              <a:t>https://www.digitaltoday.co.kr/news/articleView.html?idxno=472561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	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코로나 이후 </a:t>
            </a:r>
            <a:r>
              <a:rPr 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어쩌구</a:t>
            </a: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4"/>
              </a:rPr>
              <a:t>http://paxnews.co.kr/m/view.php?idx=34414&amp;mcode=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인터넷 이용 : </a:t>
            </a:r>
            <a:r>
              <a:rPr lang="ko-KR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  <a:hlinkClick r:id="rId5"/>
              </a:rPr>
              <a:t>https://public.tableau.com/app/profile/.24966587/viz/_16329903348030/sheet4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81" name="Google Shape;381;g2401cf1d144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01cf1d144_1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28" name="Google Shape;428;g2401cf1d14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01cf1d144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35" name="Google Shape;435;g2401cf1d144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01cf1d144_1_3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어디서 얻어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84" name="Google Shape;484;g2401cf1d144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01cf1d144_1_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38" name="Google Shape;538;g2401cf1d144_1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07;g2401cf1d144_1_75"/>
          <p:cNvGrpSpPr/>
          <p:nvPr userDrawn="1"/>
        </p:nvGrpSpPr>
        <p:grpSpPr>
          <a:xfrm>
            <a:off x="3421332" y="4383274"/>
            <a:ext cx="5317208" cy="819855"/>
            <a:chOff x="3340402" y="3948035"/>
            <a:chExt cx="5311540" cy="818981"/>
          </a:xfrm>
        </p:grpSpPr>
        <p:grpSp>
          <p:nvGrpSpPr>
            <p:cNvPr id="9" name="Google Shape;208;g2401cf1d144_1_75"/>
            <p:cNvGrpSpPr/>
            <p:nvPr/>
          </p:nvGrpSpPr>
          <p:grpSpPr>
            <a:xfrm>
              <a:off x="4907930" y="3948035"/>
              <a:ext cx="818981" cy="818981"/>
              <a:chOff x="3591719" y="3452842"/>
              <a:chExt cx="1213018" cy="1213018"/>
            </a:xfrm>
          </p:grpSpPr>
          <p:sp>
            <p:nvSpPr>
              <p:cNvPr id="19" name="Google Shape;209;g2401cf1d144_1_75"/>
              <p:cNvSpPr/>
              <p:nvPr/>
            </p:nvSpPr>
            <p:spPr>
              <a:xfrm>
                <a:off x="3591719" y="3452842"/>
                <a:ext cx="1213018" cy="1213018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endParaRPr>
              </a:p>
            </p:txBody>
          </p:sp>
          <p:pic>
            <p:nvPicPr>
              <p:cNvPr id="20" name="Google Shape;210;g2401cf1d144_1_7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757823" y="3618946"/>
                <a:ext cx="880809" cy="880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oogle Shape;211;g2401cf1d144_1_75"/>
            <p:cNvGrpSpPr/>
            <p:nvPr/>
          </p:nvGrpSpPr>
          <p:grpSpPr>
            <a:xfrm>
              <a:off x="7832961" y="3948035"/>
              <a:ext cx="818981" cy="818981"/>
              <a:chOff x="5968201" y="5968492"/>
              <a:chExt cx="1213018" cy="1213018"/>
            </a:xfrm>
          </p:grpSpPr>
          <p:sp>
            <p:nvSpPr>
              <p:cNvPr id="17" name="Google Shape;212;g2401cf1d144_1_75"/>
              <p:cNvSpPr/>
              <p:nvPr/>
            </p:nvSpPr>
            <p:spPr>
              <a:xfrm>
                <a:off x="5968201" y="5968492"/>
                <a:ext cx="1213018" cy="1213018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endParaRPr>
              </a:p>
            </p:txBody>
          </p:sp>
          <p:pic>
            <p:nvPicPr>
              <p:cNvPr id="18" name="Google Shape;213;g2401cf1d144_1_7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80995" y="6181287"/>
                <a:ext cx="787427" cy="7874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Google Shape;214;g2401cf1d144_1_75"/>
            <p:cNvGrpSpPr/>
            <p:nvPr/>
          </p:nvGrpSpPr>
          <p:grpSpPr>
            <a:xfrm>
              <a:off x="6384456" y="3948035"/>
              <a:ext cx="818981" cy="818981"/>
              <a:chOff x="6544871" y="3693473"/>
              <a:chExt cx="1213018" cy="1213018"/>
            </a:xfrm>
          </p:grpSpPr>
          <p:sp>
            <p:nvSpPr>
              <p:cNvPr id="15" name="Google Shape;215;g2401cf1d144_1_75"/>
              <p:cNvSpPr/>
              <p:nvPr/>
            </p:nvSpPr>
            <p:spPr>
              <a:xfrm>
                <a:off x="6544871" y="3693473"/>
                <a:ext cx="1213018" cy="1213018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endParaRPr>
              </a:p>
            </p:txBody>
          </p:sp>
          <p:pic>
            <p:nvPicPr>
              <p:cNvPr id="16" name="Google Shape;216;g2401cf1d144_1_7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738844" y="3887446"/>
                <a:ext cx="825071" cy="825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Google Shape;217;g2401cf1d144_1_75"/>
            <p:cNvGrpSpPr/>
            <p:nvPr/>
          </p:nvGrpSpPr>
          <p:grpSpPr>
            <a:xfrm>
              <a:off x="3340402" y="3948035"/>
              <a:ext cx="818981" cy="818981"/>
              <a:chOff x="3678922" y="5845193"/>
              <a:chExt cx="1213018" cy="1213018"/>
            </a:xfrm>
          </p:grpSpPr>
          <p:sp>
            <p:nvSpPr>
              <p:cNvPr id="13" name="Google Shape;218;g2401cf1d144_1_75"/>
              <p:cNvSpPr/>
              <p:nvPr/>
            </p:nvSpPr>
            <p:spPr>
              <a:xfrm>
                <a:off x="3678922" y="5845193"/>
                <a:ext cx="1213018" cy="1213018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endParaRPr>
              </a:p>
            </p:txBody>
          </p:sp>
          <p:pic>
            <p:nvPicPr>
              <p:cNvPr id="14" name="Google Shape;219;g2401cf1d144_1_7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875480" y="6041751"/>
                <a:ext cx="819901" cy="819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" name="Google Shape;226;g2401cf1d144_1_75"/>
          <p:cNvGrpSpPr/>
          <p:nvPr userDrawn="1"/>
        </p:nvGrpSpPr>
        <p:grpSpPr>
          <a:xfrm>
            <a:off x="1629509" y="1947708"/>
            <a:ext cx="9005734" cy="1771438"/>
            <a:chOff x="3668659" y="1830522"/>
            <a:chExt cx="9005734" cy="1771438"/>
          </a:xfrm>
        </p:grpSpPr>
        <p:sp>
          <p:nvSpPr>
            <p:cNvPr id="22" name="Google Shape;227;g2401cf1d144_1_75"/>
            <p:cNvSpPr/>
            <p:nvPr/>
          </p:nvSpPr>
          <p:spPr>
            <a:xfrm>
              <a:off x="3668659" y="1830522"/>
              <a:ext cx="6646983" cy="1771438"/>
            </a:xfrm>
            <a:prstGeom prst="roundRect">
              <a:avLst>
                <a:gd name="adj" fmla="val 22701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" name="Google Shape;228;g2401cf1d144_1_75"/>
            <p:cNvSpPr/>
            <p:nvPr/>
          </p:nvSpPr>
          <p:spPr>
            <a:xfrm>
              <a:off x="10490272" y="1830522"/>
              <a:ext cx="2184121" cy="1771438"/>
            </a:xfrm>
            <a:prstGeom prst="roundRect">
              <a:avLst>
                <a:gd name="adj" fmla="val 26176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ko-KR" sz="5400" b="1" i="0" u="none" strike="noStrike" cap="none" dirty="0" err="1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Go</a:t>
              </a:r>
              <a:endParaRPr sz="5400" b="1" i="0" u="none" strike="noStrike" cap="none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4" name="Google Shape;231;g2401cf1d144_1_75"/>
          <p:cNvSpPr/>
          <p:nvPr userDrawn="1"/>
        </p:nvSpPr>
        <p:spPr>
          <a:xfrm>
            <a:off x="0" y="-1"/>
            <a:ext cx="12192000" cy="48540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25" name="Google Shape;232;g2401cf1d144_1_75"/>
          <p:cNvGrpSpPr/>
          <p:nvPr userDrawn="1"/>
        </p:nvGrpSpPr>
        <p:grpSpPr>
          <a:xfrm>
            <a:off x="126569" y="93808"/>
            <a:ext cx="5392574" cy="288600"/>
            <a:chOff x="126569" y="85292"/>
            <a:chExt cx="2340988" cy="125285"/>
          </a:xfrm>
        </p:grpSpPr>
        <p:sp>
          <p:nvSpPr>
            <p:cNvPr id="26" name="Google Shape;233;g2401cf1d144_1_75"/>
            <p:cNvSpPr/>
            <p:nvPr/>
          </p:nvSpPr>
          <p:spPr>
            <a:xfrm>
              <a:off x="126569" y="85292"/>
              <a:ext cx="122668" cy="12266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7" name="Google Shape;234;g2401cf1d144_1_75"/>
            <p:cNvSpPr/>
            <p:nvPr/>
          </p:nvSpPr>
          <p:spPr>
            <a:xfrm>
              <a:off x="314473" y="85292"/>
              <a:ext cx="122668" cy="1226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8" name="Google Shape;235;g2401cf1d144_1_75"/>
            <p:cNvSpPr/>
            <p:nvPr/>
          </p:nvSpPr>
          <p:spPr>
            <a:xfrm>
              <a:off x="502376" y="85292"/>
              <a:ext cx="122668" cy="1226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" name="Google Shape;236;g2401cf1d144_1_75"/>
            <p:cNvSpPr/>
            <p:nvPr/>
          </p:nvSpPr>
          <p:spPr>
            <a:xfrm>
              <a:off x="869216" y="85292"/>
              <a:ext cx="1598341" cy="12266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 b="0" i="0" u="none" strike="noStrike" cap="none" dirty="0" smtClean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You</a:t>
              </a:r>
              <a:r>
                <a:rPr lang="ko-KR" sz="1050" b="0" i="0" u="none" strike="noStrike" cap="none" dirty="0" smtClean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are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not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alone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.</a:t>
              </a:r>
              <a:endParaRPr sz="1050" b="0" i="0" u="none" strike="noStrike" cap="none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0" name="Google Shape;237;g2401cf1d144_1_75"/>
            <p:cNvSpPr/>
            <p:nvPr/>
          </p:nvSpPr>
          <p:spPr>
            <a:xfrm>
              <a:off x="694858" y="89866"/>
              <a:ext cx="122668" cy="120711"/>
            </a:xfrm>
            <a:custGeom>
              <a:avLst/>
              <a:gdLst/>
              <a:ahLst/>
              <a:cxnLst/>
              <a:rect l="l" t="t" r="r" b="b"/>
              <a:pathLst>
                <a:path w="337165" h="331788" extrusionOk="0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4" y="2833427"/>
            <a:ext cx="1445879" cy="14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7;g2401cf1d144_1_75"/>
          <p:cNvSpPr/>
          <p:nvPr userDrawn="1"/>
        </p:nvSpPr>
        <p:spPr>
          <a:xfrm>
            <a:off x="1837291" y="2580213"/>
            <a:ext cx="9041309" cy="1771438"/>
          </a:xfrm>
          <a:prstGeom prst="roundRect">
            <a:avLst>
              <a:gd name="adj" fmla="val 2270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6000" b="0" i="0" u="none" strike="noStrike" cap="none" dirty="0">
              <a:solidFill>
                <a:srgbClr val="0C38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8" name="Google Shape;231;g2401cf1d144_1_75"/>
          <p:cNvSpPr/>
          <p:nvPr userDrawn="1"/>
        </p:nvSpPr>
        <p:spPr>
          <a:xfrm>
            <a:off x="0" y="-1"/>
            <a:ext cx="12192000" cy="48540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9" name="Google Shape;232;g2401cf1d144_1_75"/>
          <p:cNvGrpSpPr/>
          <p:nvPr userDrawn="1"/>
        </p:nvGrpSpPr>
        <p:grpSpPr>
          <a:xfrm>
            <a:off x="126569" y="93808"/>
            <a:ext cx="5392574" cy="288600"/>
            <a:chOff x="126569" y="85292"/>
            <a:chExt cx="2340988" cy="125285"/>
          </a:xfrm>
        </p:grpSpPr>
        <p:sp>
          <p:nvSpPr>
            <p:cNvPr id="10" name="Google Shape;233;g2401cf1d144_1_75"/>
            <p:cNvSpPr/>
            <p:nvPr/>
          </p:nvSpPr>
          <p:spPr>
            <a:xfrm>
              <a:off x="126569" y="85292"/>
              <a:ext cx="122668" cy="12266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" name="Google Shape;234;g2401cf1d144_1_75"/>
            <p:cNvSpPr/>
            <p:nvPr/>
          </p:nvSpPr>
          <p:spPr>
            <a:xfrm>
              <a:off x="314473" y="85292"/>
              <a:ext cx="122668" cy="1226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" name="Google Shape;235;g2401cf1d144_1_75"/>
            <p:cNvSpPr/>
            <p:nvPr/>
          </p:nvSpPr>
          <p:spPr>
            <a:xfrm>
              <a:off x="502376" y="85292"/>
              <a:ext cx="122668" cy="1226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3" name="Google Shape;236;g2401cf1d144_1_75"/>
            <p:cNvSpPr/>
            <p:nvPr/>
          </p:nvSpPr>
          <p:spPr>
            <a:xfrm>
              <a:off x="869216" y="85292"/>
              <a:ext cx="1598341" cy="12266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 b="0" i="0" u="none" strike="noStrike" cap="none" dirty="0" smtClean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You</a:t>
              </a:r>
              <a:r>
                <a:rPr lang="ko-KR" sz="1050" b="0" i="0" u="none" strike="noStrike" cap="none" dirty="0" smtClean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are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not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alone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.</a:t>
              </a:r>
              <a:endParaRPr sz="1050" b="0" i="0" u="none" strike="noStrike" cap="none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Google Shape;237;g2401cf1d144_1_75"/>
            <p:cNvSpPr/>
            <p:nvPr/>
          </p:nvSpPr>
          <p:spPr>
            <a:xfrm>
              <a:off x="694858" y="89866"/>
              <a:ext cx="122668" cy="120711"/>
            </a:xfrm>
            <a:custGeom>
              <a:avLst/>
              <a:gdLst/>
              <a:ahLst/>
              <a:cxnLst/>
              <a:rect l="l" t="t" r="r" b="b"/>
              <a:pathLst>
                <a:path w="337165" h="331788" extrusionOk="0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5" name="Google Shape;237;g2401cf1d144_1_75"/>
          <p:cNvSpPr/>
          <p:nvPr userDrawn="1"/>
        </p:nvSpPr>
        <p:spPr>
          <a:xfrm>
            <a:off x="2245689" y="2918664"/>
            <a:ext cx="1144991" cy="1094536"/>
          </a:xfrm>
          <a:custGeom>
            <a:avLst/>
            <a:gdLst/>
            <a:ahLst/>
            <a:cxnLst/>
            <a:rect l="l" t="t" r="r" b="b"/>
            <a:pathLst>
              <a:path w="337165" h="331788" extrusionOk="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028695" y="3004267"/>
            <a:ext cx="3571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5400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400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5400" b="0" i="0" u="none" strike="noStrike" cap="none" dirty="0">
              <a:solidFill>
                <a:srgbClr val="0C38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1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97613EE-4BE9-4FFC-A26C-8C1A6CEDAD2E}" type="datetimeFigureOut">
              <a:rPr lang="ko-KR" altLang="en-US" smtClean="0"/>
              <a:pPr/>
              <a:t>2023-06-18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97328" y="968690"/>
            <a:ext cx="834015" cy="338514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71B864-FCBF-49D8-ACB4-A420B7B8EF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0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61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97613EE-4BE9-4FFC-A26C-8C1A6CEDAD2E}" type="datetimeFigureOut">
              <a:rPr lang="ko-KR" altLang="en-US" smtClean="0"/>
              <a:pPr/>
              <a:t>2023-06-18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7328" y="968690"/>
            <a:ext cx="834015" cy="338514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71B864-FCBF-49D8-ACB4-A420B7B8EF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79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97613EE-4BE9-4FFC-A26C-8C1A6CEDAD2E}" type="datetimeFigureOut">
              <a:rPr lang="ko-KR" altLang="en-US" smtClean="0"/>
              <a:pPr/>
              <a:t>2023-06-18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7328" y="968690"/>
            <a:ext cx="834015" cy="338514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71B864-FCBF-49D8-ACB4-A420B7B8EF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3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userDrawn="1">
  <p:cSld name="1_빈 화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8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1;g2401cf1d144_1_75"/>
          <p:cNvSpPr/>
          <p:nvPr userDrawn="1"/>
        </p:nvSpPr>
        <p:spPr>
          <a:xfrm>
            <a:off x="0" y="-1"/>
            <a:ext cx="12192000" cy="48540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6" name="Google Shape;232;g2401cf1d144_1_75"/>
          <p:cNvGrpSpPr/>
          <p:nvPr userDrawn="1"/>
        </p:nvGrpSpPr>
        <p:grpSpPr>
          <a:xfrm>
            <a:off x="126569" y="93808"/>
            <a:ext cx="5392574" cy="288600"/>
            <a:chOff x="126569" y="85292"/>
            <a:chExt cx="2340988" cy="125285"/>
          </a:xfrm>
        </p:grpSpPr>
        <p:sp>
          <p:nvSpPr>
            <p:cNvPr id="7" name="Google Shape;233;g2401cf1d144_1_75"/>
            <p:cNvSpPr/>
            <p:nvPr/>
          </p:nvSpPr>
          <p:spPr>
            <a:xfrm>
              <a:off x="126569" y="85292"/>
              <a:ext cx="122668" cy="12266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8" name="Google Shape;234;g2401cf1d144_1_75"/>
            <p:cNvSpPr/>
            <p:nvPr/>
          </p:nvSpPr>
          <p:spPr>
            <a:xfrm>
              <a:off x="314473" y="85292"/>
              <a:ext cx="122668" cy="1226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" name="Google Shape;235;g2401cf1d144_1_75"/>
            <p:cNvSpPr/>
            <p:nvPr/>
          </p:nvSpPr>
          <p:spPr>
            <a:xfrm>
              <a:off x="502376" y="85292"/>
              <a:ext cx="122668" cy="1226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" name="Google Shape;236;g2401cf1d144_1_75"/>
            <p:cNvSpPr/>
            <p:nvPr/>
          </p:nvSpPr>
          <p:spPr>
            <a:xfrm>
              <a:off x="869216" y="85292"/>
              <a:ext cx="1598341" cy="12266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" name="Google Shape;237;g2401cf1d144_1_75"/>
            <p:cNvSpPr/>
            <p:nvPr/>
          </p:nvSpPr>
          <p:spPr>
            <a:xfrm>
              <a:off x="694858" y="89866"/>
              <a:ext cx="122668" cy="120711"/>
            </a:xfrm>
            <a:custGeom>
              <a:avLst/>
              <a:gdLst/>
              <a:ahLst/>
              <a:cxnLst/>
              <a:rect l="l" t="t" r="r" b="b"/>
              <a:pathLst>
                <a:path w="337165" h="331788" extrusionOk="0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5" name="Google Shape;243;g2401cf1d144_1_110"/>
          <p:cNvSpPr/>
          <p:nvPr userDrawn="1"/>
        </p:nvSpPr>
        <p:spPr>
          <a:xfrm>
            <a:off x="3376587" y="1831295"/>
            <a:ext cx="2880000" cy="2880000"/>
          </a:xfrm>
          <a:prstGeom prst="arc">
            <a:avLst>
              <a:gd name="adj1" fmla="val 2881616"/>
              <a:gd name="adj2" fmla="val 19447204"/>
            </a:avLst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Google Shape;244;g2401cf1d144_1_110"/>
          <p:cNvSpPr/>
          <p:nvPr userDrawn="1"/>
        </p:nvSpPr>
        <p:spPr>
          <a:xfrm>
            <a:off x="892418" y="1831295"/>
            <a:ext cx="2880000" cy="2880000"/>
          </a:xfrm>
          <a:prstGeom prst="arc">
            <a:avLst>
              <a:gd name="adj1" fmla="val 2896419"/>
              <a:gd name="adj2" fmla="val 19540241"/>
            </a:avLst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7" name="Google Shape;245;g2401cf1d144_1_110"/>
          <p:cNvSpPr/>
          <p:nvPr userDrawn="1"/>
        </p:nvSpPr>
        <p:spPr>
          <a:xfrm>
            <a:off x="5846856" y="1831295"/>
            <a:ext cx="2880000" cy="2880000"/>
          </a:xfrm>
          <a:prstGeom prst="arc">
            <a:avLst>
              <a:gd name="adj1" fmla="val 3326001"/>
              <a:gd name="adj2" fmla="val 19469569"/>
            </a:avLst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246;g2401cf1d144_1_110"/>
          <p:cNvSpPr/>
          <p:nvPr userDrawn="1"/>
        </p:nvSpPr>
        <p:spPr>
          <a:xfrm>
            <a:off x="8252954" y="1831295"/>
            <a:ext cx="2880000" cy="2880000"/>
          </a:xfrm>
          <a:prstGeom prst="arc">
            <a:avLst>
              <a:gd name="adj1" fmla="val 2400942"/>
              <a:gd name="adj2" fmla="val 8485874"/>
            </a:avLst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19" name="Google Shape;248;g2401cf1d144_1_110"/>
          <p:cNvGrpSpPr/>
          <p:nvPr userDrawn="1"/>
        </p:nvGrpSpPr>
        <p:grpSpPr>
          <a:xfrm>
            <a:off x="2102755" y="2465676"/>
            <a:ext cx="459379" cy="521559"/>
            <a:chOff x="4006850" y="1601788"/>
            <a:chExt cx="322264" cy="357187"/>
          </a:xfrm>
          <a:solidFill>
            <a:srgbClr val="0C3860"/>
          </a:solidFill>
        </p:grpSpPr>
        <p:sp>
          <p:nvSpPr>
            <p:cNvPr id="20" name="Google Shape;249;g2401cf1d144_1_110"/>
            <p:cNvSpPr/>
            <p:nvPr userDrawn="1"/>
          </p:nvSpPr>
          <p:spPr>
            <a:xfrm>
              <a:off x="4125913" y="1674813"/>
              <a:ext cx="141288" cy="109539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" name="Google Shape;250;g2401cf1d144_1_110"/>
            <p:cNvSpPr/>
            <p:nvPr userDrawn="1"/>
          </p:nvSpPr>
          <p:spPr>
            <a:xfrm>
              <a:off x="4006850" y="1725613"/>
              <a:ext cx="234949" cy="233362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" name="Google Shape;251;g2401cf1d144_1_110"/>
            <p:cNvSpPr/>
            <p:nvPr userDrawn="1"/>
          </p:nvSpPr>
          <p:spPr>
            <a:xfrm>
              <a:off x="4191000" y="1716088"/>
              <a:ext cx="111126" cy="141287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" name="Google Shape;252;g2401cf1d144_1_110"/>
            <p:cNvSpPr/>
            <p:nvPr userDrawn="1"/>
          </p:nvSpPr>
          <p:spPr>
            <a:xfrm>
              <a:off x="4267200" y="1601788"/>
              <a:ext cx="61914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" name="Google Shape;253;g2401cf1d144_1_110"/>
            <p:cNvSpPr/>
            <p:nvPr userDrawn="1"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5" name="Google Shape;254;g2401cf1d144_1_110"/>
          <p:cNvSpPr/>
          <p:nvPr userDrawn="1"/>
        </p:nvSpPr>
        <p:spPr>
          <a:xfrm>
            <a:off x="1823757" y="3159028"/>
            <a:ext cx="1017322" cy="56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01</a:t>
            </a: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6" name="Google Shape;255;g2401cf1d144_1_110"/>
          <p:cNvSpPr/>
          <p:nvPr userDrawn="1"/>
        </p:nvSpPr>
        <p:spPr>
          <a:xfrm>
            <a:off x="4690588" y="2509374"/>
            <a:ext cx="251998" cy="434162"/>
          </a:xfrm>
          <a:custGeom>
            <a:avLst/>
            <a:gdLst/>
            <a:ahLst/>
            <a:cxnLst/>
            <a:rect l="l" t="t" r="r" b="b"/>
            <a:pathLst>
              <a:path w="1926" h="4045" extrusionOk="0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7" name="Google Shape;256;g2401cf1d144_1_110"/>
          <p:cNvSpPr/>
          <p:nvPr userDrawn="1"/>
        </p:nvSpPr>
        <p:spPr>
          <a:xfrm>
            <a:off x="4307926" y="3159028"/>
            <a:ext cx="1017322" cy="56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02</a:t>
            </a: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8" name="Google Shape;258;g2401cf1d144_1_110"/>
          <p:cNvSpPr/>
          <p:nvPr userDrawn="1"/>
        </p:nvSpPr>
        <p:spPr>
          <a:xfrm>
            <a:off x="7063565" y="2445638"/>
            <a:ext cx="446583" cy="561635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9" name="Google Shape;259;g2401cf1d144_1_110"/>
          <p:cNvSpPr/>
          <p:nvPr userDrawn="1"/>
        </p:nvSpPr>
        <p:spPr>
          <a:xfrm>
            <a:off x="6778195" y="3159028"/>
            <a:ext cx="1017322" cy="56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03</a:t>
            </a: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0" name="Google Shape;261;g2401cf1d144_1_110"/>
          <p:cNvSpPr/>
          <p:nvPr userDrawn="1"/>
        </p:nvSpPr>
        <p:spPr>
          <a:xfrm>
            <a:off x="9184293" y="3159028"/>
            <a:ext cx="1017322" cy="56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04</a:t>
            </a: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1" name="Google Shape;267;g2401cf1d144_1_110"/>
          <p:cNvSpPr/>
          <p:nvPr userDrawn="1"/>
        </p:nvSpPr>
        <p:spPr>
          <a:xfrm>
            <a:off x="9083923" y="2816859"/>
            <a:ext cx="200739" cy="200739"/>
          </a:xfrm>
          <a:prstGeom prst="ellipse">
            <a:avLst/>
          </a:prstGeom>
          <a:solidFill>
            <a:srgbClr val="0C3860"/>
          </a:solidFill>
          <a:ln w="25400" cap="flat" cmpd="sng">
            <a:solidFill>
              <a:srgbClr val="0C38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2" name="Google Shape;268;g2401cf1d144_1_110"/>
          <p:cNvSpPr/>
          <p:nvPr userDrawn="1"/>
        </p:nvSpPr>
        <p:spPr>
          <a:xfrm>
            <a:off x="10027468" y="2816859"/>
            <a:ext cx="200739" cy="200739"/>
          </a:xfrm>
          <a:prstGeom prst="ellipse">
            <a:avLst/>
          </a:prstGeom>
          <a:solidFill>
            <a:srgbClr val="0C3860"/>
          </a:solidFill>
          <a:ln w="25400" cap="flat" cmpd="sng">
            <a:solidFill>
              <a:srgbClr val="0C38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6" name="텍스트 개체 틀 34"/>
          <p:cNvSpPr>
            <a:spLocks noGrp="1"/>
          </p:cNvSpPr>
          <p:nvPr>
            <p:ph type="body" sz="quarter" idx="11"/>
          </p:nvPr>
        </p:nvSpPr>
        <p:spPr>
          <a:xfrm>
            <a:off x="1056922" y="3637351"/>
            <a:ext cx="2424145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ko-KR" altLang="en-US" sz="1800" b="1" i="0" u="none" strike="noStrike" cap="none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37" name="텍스트 개체 틀 34"/>
          <p:cNvSpPr>
            <a:spLocks noGrp="1"/>
          </p:cNvSpPr>
          <p:nvPr>
            <p:ph type="body" sz="quarter" idx="12"/>
          </p:nvPr>
        </p:nvSpPr>
        <p:spPr>
          <a:xfrm>
            <a:off x="3607914" y="3637351"/>
            <a:ext cx="2424145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ko-KR" altLang="en-US" sz="1800" b="1" i="0" u="none" strike="noStrike" cap="none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38" name="텍스트 개체 틀 34"/>
          <p:cNvSpPr>
            <a:spLocks noGrp="1"/>
          </p:cNvSpPr>
          <p:nvPr>
            <p:ph type="body" sz="quarter" idx="13"/>
          </p:nvPr>
        </p:nvSpPr>
        <p:spPr>
          <a:xfrm>
            <a:off x="6074783" y="3637351"/>
            <a:ext cx="2424145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ko-KR" altLang="en-US" sz="1800" b="1" i="0" u="none" strike="noStrike" cap="none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39" name="텍스트 개체 틀 34"/>
          <p:cNvSpPr>
            <a:spLocks noGrp="1"/>
          </p:cNvSpPr>
          <p:nvPr>
            <p:ph type="body" sz="quarter" idx="14"/>
          </p:nvPr>
        </p:nvSpPr>
        <p:spPr>
          <a:xfrm>
            <a:off x="8480881" y="3637351"/>
            <a:ext cx="2424145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ko-KR" altLang="en-US" sz="1800" b="1" i="0" u="none" strike="noStrike" cap="none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5"/>
          </p:nvPr>
        </p:nvSpPr>
        <p:spPr>
          <a:xfrm>
            <a:off x="1314618" y="5157710"/>
            <a:ext cx="245780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ko-KR" altLang="en-US" sz="1400" b="0" i="0" u="none" strike="noStrike" cap="none" dirty="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457200" marR="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dirty="0" smtClean="0"/>
              <a:t>마스터 텍스트 스타일 </a:t>
            </a:r>
          </a:p>
        </p:txBody>
      </p:sp>
      <p:sp>
        <p:nvSpPr>
          <p:cNvPr id="44" name="텍스트 개체 틀 41"/>
          <p:cNvSpPr>
            <a:spLocks noGrp="1"/>
          </p:cNvSpPr>
          <p:nvPr>
            <p:ph type="body" sz="quarter" idx="16"/>
          </p:nvPr>
        </p:nvSpPr>
        <p:spPr>
          <a:xfrm>
            <a:off x="3587687" y="5157710"/>
            <a:ext cx="245780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ko-KR" altLang="en-US" sz="1400" b="0" i="0" u="none" strike="noStrike" cap="none" dirty="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457200" marR="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dirty="0" smtClean="0"/>
              <a:t>마스터 텍스트 스타일 </a:t>
            </a:r>
          </a:p>
        </p:txBody>
      </p:sp>
      <p:sp>
        <p:nvSpPr>
          <p:cNvPr id="45" name="텍스트 개체 틀 41"/>
          <p:cNvSpPr>
            <a:spLocks noGrp="1"/>
          </p:cNvSpPr>
          <p:nvPr>
            <p:ph type="body" sz="quarter" idx="17"/>
          </p:nvPr>
        </p:nvSpPr>
        <p:spPr>
          <a:xfrm>
            <a:off x="6057955" y="5157710"/>
            <a:ext cx="245780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ko-KR" altLang="en-US" sz="1400" b="0" i="0" u="none" strike="noStrike" cap="none" dirty="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457200" marR="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dirty="0" smtClean="0"/>
              <a:t>마스터 텍스트 스타일 </a:t>
            </a:r>
          </a:p>
        </p:txBody>
      </p:sp>
      <p:sp>
        <p:nvSpPr>
          <p:cNvPr id="46" name="텍스트 개체 틀 41"/>
          <p:cNvSpPr>
            <a:spLocks noGrp="1"/>
          </p:cNvSpPr>
          <p:nvPr>
            <p:ph type="body" sz="quarter" idx="18"/>
          </p:nvPr>
        </p:nvSpPr>
        <p:spPr>
          <a:xfrm>
            <a:off x="8464053" y="5157710"/>
            <a:ext cx="245780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ko-KR" altLang="en-US" sz="1400" b="0" i="0" u="none" strike="noStrike" cap="none" dirty="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457200" marR="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dirty="0" smtClean="0"/>
              <a:t>마스터 텍스트 스타일 </a:t>
            </a:r>
          </a:p>
        </p:txBody>
      </p:sp>
      <p:sp>
        <p:nvSpPr>
          <p:cNvPr id="51" name="Google Shape;236;g2401cf1d144_1_75"/>
          <p:cNvSpPr/>
          <p:nvPr userDrawn="1"/>
        </p:nvSpPr>
        <p:spPr>
          <a:xfrm>
            <a:off x="1837291" y="93808"/>
            <a:ext cx="3681852" cy="28257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0" i="0" u="none" strike="noStrike" cap="none" dirty="0" smtClean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You are not alone.</a:t>
            </a:r>
            <a:endParaRPr lang="en-US" altLang="ko-KR" sz="1050" b="0" i="0" u="none" strike="noStrike" cap="none" dirty="0">
              <a:solidFill>
                <a:srgbClr val="7F7F7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2" name="Google Shape;236;g2401cf1d144_1_75"/>
          <p:cNvSpPr/>
          <p:nvPr userDrawn="1"/>
        </p:nvSpPr>
        <p:spPr>
          <a:xfrm>
            <a:off x="0" y="908996"/>
            <a:ext cx="4132711" cy="28257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Table of contents</a:t>
            </a:r>
            <a:endParaRPr sz="3200" b="0" i="0" u="none" strike="noStrike" cap="none" dirty="0">
              <a:solidFill>
                <a:srgbClr val="0C38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8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281;g2401cf1d144_1_161"/>
          <p:cNvCxnSpPr/>
          <p:nvPr userDrawn="1"/>
        </p:nvCxnSpPr>
        <p:spPr>
          <a:xfrm>
            <a:off x="5430644" y="4871184"/>
            <a:ext cx="1293541" cy="0"/>
          </a:xfrm>
          <a:prstGeom prst="straightConnector1">
            <a:avLst/>
          </a:prstGeom>
          <a:noFill/>
          <a:ln w="7620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제목 1"/>
          <p:cNvSpPr>
            <a:spLocks noGrp="1"/>
          </p:cNvSpPr>
          <p:nvPr>
            <p:ph type="title" hasCustomPrompt="1"/>
          </p:nvPr>
        </p:nvSpPr>
        <p:spPr>
          <a:xfrm>
            <a:off x="5190238" y="1161778"/>
            <a:ext cx="1811525" cy="31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ko-KR" altLang="en-US" sz="19900" dirty="0">
                <a:solidFill>
                  <a:srgbClr val="0C3860"/>
                </a:solidFill>
                <a:latin typeface="Gulim"/>
                <a:ea typeface="Gulim"/>
                <a:cs typeface="Gulim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397" y="5349572"/>
            <a:ext cx="74680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ko-KR" altLang="en-US" sz="3200" b="1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buSzPts val="3200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0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Google Shape;474;g2401cf1d144_1_313"/>
          <p:cNvSpPr/>
          <p:nvPr userDrawn="1"/>
        </p:nvSpPr>
        <p:spPr>
          <a:xfrm>
            <a:off x="1269066" y="893919"/>
            <a:ext cx="10481452" cy="45719"/>
          </a:xfrm>
          <a:prstGeom prst="rect">
            <a:avLst/>
          </a:prstGeom>
          <a:gradFill flip="none" rotWithShape="1">
            <a:gsLst>
              <a:gs pos="34000">
                <a:srgbClr val="0C3860"/>
              </a:gs>
              <a:gs pos="63000">
                <a:srgbClr val="0C3860"/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9" y="253219"/>
            <a:ext cx="664735" cy="6647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53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Google Shape;474;g2401cf1d144_1_313"/>
          <p:cNvSpPr/>
          <p:nvPr userDrawn="1"/>
        </p:nvSpPr>
        <p:spPr>
          <a:xfrm>
            <a:off x="1269066" y="893919"/>
            <a:ext cx="10481452" cy="45719"/>
          </a:xfrm>
          <a:prstGeom prst="rect">
            <a:avLst/>
          </a:prstGeom>
          <a:gradFill flip="none" rotWithShape="1">
            <a:gsLst>
              <a:gs pos="58503">
                <a:srgbClr val="0C3860"/>
              </a:gs>
              <a:gs pos="63000">
                <a:srgbClr val="0C3860"/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9" y="253219"/>
            <a:ext cx="666000" cy="666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60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</a:pP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9" name="Google Shape;474;g2401cf1d144_1_313"/>
          <p:cNvSpPr/>
          <p:nvPr userDrawn="1"/>
        </p:nvSpPr>
        <p:spPr>
          <a:xfrm>
            <a:off x="1269066" y="893919"/>
            <a:ext cx="10481452" cy="45719"/>
          </a:xfrm>
          <a:prstGeom prst="rect">
            <a:avLst/>
          </a:prstGeom>
          <a:gradFill flip="none" rotWithShape="1">
            <a:gsLst>
              <a:gs pos="58503">
                <a:srgbClr val="0C3860"/>
              </a:gs>
              <a:gs pos="63000">
                <a:srgbClr val="0C3860"/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9" y="253219"/>
            <a:ext cx="666000" cy="666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427616"/>
            <a:ext cx="4730750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>
              <a:defRPr lang="ko-KR" altLang="en-US" sz="14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dirty="0" smtClean="0"/>
              <a:t>마스터 </a:t>
            </a:r>
            <a:r>
              <a:rPr lang="ko-KR" altLang="en-US" dirty="0" err="1" smtClean="0"/>
              <a:t>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4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Google Shape;474;g2401cf1d144_1_313"/>
          <p:cNvSpPr/>
          <p:nvPr userDrawn="1"/>
        </p:nvSpPr>
        <p:spPr>
          <a:xfrm>
            <a:off x="1269066" y="893919"/>
            <a:ext cx="10481452" cy="45719"/>
          </a:xfrm>
          <a:prstGeom prst="rect">
            <a:avLst/>
          </a:prstGeom>
          <a:gradFill flip="none" rotWithShape="1">
            <a:gsLst>
              <a:gs pos="58503">
                <a:srgbClr val="0C3860"/>
              </a:gs>
              <a:gs pos="63000">
                <a:srgbClr val="0C3860"/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9" y="253219"/>
            <a:ext cx="666000" cy="666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427616"/>
            <a:ext cx="4730750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>
              <a:defRPr lang="ko-KR" altLang="en-US" sz="14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defRPr>
            </a:lvl1pPr>
          </a:lstStyle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dirty="0" smtClean="0"/>
              <a:t>마스터 </a:t>
            </a:r>
            <a:r>
              <a:rPr lang="ko-KR" altLang="en-US" dirty="0" err="1" smtClean="0"/>
              <a:t>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61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97613EE-4BE9-4FFC-A26C-8C1A6CEDAD2E}" type="datetimeFigureOut">
              <a:rPr lang="ko-KR" altLang="en-US" smtClean="0"/>
              <a:pPr/>
              <a:t>2023-06-18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97328" y="968690"/>
            <a:ext cx="834015" cy="338514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71B864-FCBF-49D8-ACB4-A420B7B8EF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7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1;g2401cf1d144_1_75"/>
          <p:cNvSpPr/>
          <p:nvPr userDrawn="1"/>
        </p:nvSpPr>
        <p:spPr>
          <a:xfrm>
            <a:off x="0" y="-1"/>
            <a:ext cx="12192000" cy="48540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9" name="Google Shape;232;g2401cf1d144_1_75"/>
          <p:cNvGrpSpPr/>
          <p:nvPr userDrawn="1"/>
        </p:nvGrpSpPr>
        <p:grpSpPr>
          <a:xfrm>
            <a:off x="126569" y="93808"/>
            <a:ext cx="5392574" cy="288600"/>
            <a:chOff x="126569" y="85292"/>
            <a:chExt cx="2340988" cy="125285"/>
          </a:xfrm>
        </p:grpSpPr>
        <p:sp>
          <p:nvSpPr>
            <p:cNvPr id="10" name="Google Shape;233;g2401cf1d144_1_75"/>
            <p:cNvSpPr/>
            <p:nvPr/>
          </p:nvSpPr>
          <p:spPr>
            <a:xfrm>
              <a:off x="126569" y="85292"/>
              <a:ext cx="122668" cy="12266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" name="Google Shape;234;g2401cf1d144_1_75"/>
            <p:cNvSpPr/>
            <p:nvPr/>
          </p:nvSpPr>
          <p:spPr>
            <a:xfrm>
              <a:off x="314473" y="85292"/>
              <a:ext cx="122668" cy="1226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" name="Google Shape;235;g2401cf1d144_1_75"/>
            <p:cNvSpPr/>
            <p:nvPr/>
          </p:nvSpPr>
          <p:spPr>
            <a:xfrm>
              <a:off x="502376" y="85292"/>
              <a:ext cx="122668" cy="1226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3" name="Google Shape;236;g2401cf1d144_1_75"/>
            <p:cNvSpPr/>
            <p:nvPr/>
          </p:nvSpPr>
          <p:spPr>
            <a:xfrm>
              <a:off x="869216" y="85292"/>
              <a:ext cx="1598341" cy="12266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We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are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not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sz="1050" b="0" i="0" u="none" strike="noStrike" cap="none" dirty="0" err="1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alone</a:t>
              </a:r>
              <a:r>
                <a:rPr lang="ko-KR" sz="105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.</a:t>
              </a:r>
              <a:endParaRPr sz="1050" b="0" i="0" u="none" strike="noStrike" cap="none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Google Shape;237;g2401cf1d144_1_75"/>
            <p:cNvSpPr/>
            <p:nvPr/>
          </p:nvSpPr>
          <p:spPr>
            <a:xfrm>
              <a:off x="694858" y="89866"/>
              <a:ext cx="122668" cy="120711"/>
            </a:xfrm>
            <a:custGeom>
              <a:avLst/>
              <a:gdLst/>
              <a:ahLst/>
              <a:cxnLst/>
              <a:rect l="l" t="t" r="r" b="b"/>
              <a:pathLst>
                <a:path w="337165" h="331788" extrusionOk="0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1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1" r:id="rId4"/>
    <p:sldLayoutId id="2147483682" r:id="rId5"/>
    <p:sldLayoutId id="2147483683" r:id="rId6"/>
    <p:sldLayoutId id="2147483684" r:id="rId7"/>
    <p:sldLayoutId id="2147483674" r:id="rId8"/>
    <p:sldLayoutId id="2147483676" r:id="rId9"/>
    <p:sldLayoutId id="2147483685" r:id="rId10"/>
    <p:sldLayoutId id="2147483677" r:id="rId11"/>
    <p:sldLayoutId id="2147483678" r:id="rId12"/>
    <p:sldLayoutId id="2147483679" r:id="rId13"/>
    <p:sldLayoutId id="214748368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400" b="1" i="0" u="none" strike="noStrike" kern="1200" cap="none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microsoft.com/office/2007/relationships/hdphoto" Target="../media/hdphoto1.wdp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6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7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youtu.be/sifodF_AUy8" TargetMode="External"/><Relationship Id="rId10" Type="http://schemas.openxmlformats.org/officeDocument/2006/relationships/image" Target="../media/image70.png"/><Relationship Id="rId4" Type="http://schemas.openxmlformats.org/officeDocument/2006/relationships/image" Target="../media/image48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1cf1d144_1_75"/>
          <p:cNvSpPr txBox="1"/>
          <p:nvPr/>
        </p:nvSpPr>
        <p:spPr>
          <a:xfrm>
            <a:off x="1869133" y="2110172"/>
            <a:ext cx="616773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 dirty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사이버 폭력 근절을 위한</a:t>
            </a:r>
            <a:endParaRPr dirty="0">
              <a:solidFill>
                <a:srgbClr val="0C38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 dirty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혁신적 모니터링 제안</a:t>
            </a:r>
            <a:endParaRPr sz="4400" b="1" i="0" u="none" strike="noStrike" cap="none" dirty="0">
              <a:solidFill>
                <a:srgbClr val="0C38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2" name="Google Shape;220;g2401cf1d144_1_75"/>
          <p:cNvSpPr/>
          <p:nvPr/>
        </p:nvSpPr>
        <p:spPr>
          <a:xfrm>
            <a:off x="3322136" y="5315068"/>
            <a:ext cx="1037040" cy="36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박지현</a:t>
            </a:r>
            <a:endParaRPr sz="1200" b="1" i="0" u="none" strike="noStrike" cap="none" dirty="0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" name="Google Shape;221;g2401cf1d144_1_75"/>
          <p:cNvSpPr/>
          <p:nvPr/>
        </p:nvSpPr>
        <p:spPr>
          <a:xfrm>
            <a:off x="7832825" y="5315068"/>
            <a:ext cx="1037040" cy="36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 err="1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위예진</a:t>
            </a:r>
            <a:endParaRPr sz="1200" b="1" i="0" u="none" strike="noStrike" cap="none" dirty="0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" name="Google Shape;222;g2401cf1d144_1_75"/>
          <p:cNvSpPr/>
          <p:nvPr/>
        </p:nvSpPr>
        <p:spPr>
          <a:xfrm>
            <a:off x="6357383" y="5315068"/>
            <a:ext cx="1037040" cy="36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이원영</a:t>
            </a:r>
            <a:endParaRPr sz="1200" b="1" i="0" u="none" strike="noStrike" cap="none" dirty="0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" name="Google Shape;223;g2401cf1d144_1_75"/>
          <p:cNvSpPr/>
          <p:nvPr/>
        </p:nvSpPr>
        <p:spPr>
          <a:xfrm>
            <a:off x="4881940" y="5315068"/>
            <a:ext cx="1037040" cy="36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박희원</a:t>
            </a:r>
            <a:endParaRPr sz="1200" b="1" i="0" u="none" strike="noStrike" cap="none" dirty="0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 경험 학생이 관련 기관에 도움 요청 하지 않은 이유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Google Shape;550;g23f438fa59c_1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556;g23f438fa59c_12_176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>
              <a:buSzPts val="1400"/>
            </a:pPr>
            <a:r>
              <a:rPr lang="ko-KR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사이버 폭력 실태 조사</a:t>
            </a:r>
            <a:endParaRPr lang="ko-KR" altLang="en-US" b="1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8104" y="5185711"/>
            <a:ext cx="8614843" cy="1360325"/>
            <a:chOff x="5537989" y="5204778"/>
            <a:chExt cx="5612197" cy="1149339"/>
          </a:xfrm>
        </p:grpSpPr>
        <p:sp>
          <p:nvSpPr>
            <p:cNvPr id="24" name="Google Shape;572;g23f438fa59c_12_176"/>
            <p:cNvSpPr/>
            <p:nvPr/>
          </p:nvSpPr>
          <p:spPr>
            <a:xfrm>
              <a:off x="5537989" y="5204778"/>
              <a:ext cx="5612197" cy="1149339"/>
            </a:xfrm>
            <a:prstGeom prst="roundRect">
              <a:avLst>
                <a:gd name="adj" fmla="val 13323"/>
              </a:avLst>
            </a:prstGeom>
            <a:solidFill>
              <a:srgbClr val="FFD8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25" name="Google Shape;573;g23f438fa59c_12_176"/>
            <p:cNvSpPr txBox="1"/>
            <p:nvPr/>
          </p:nvSpPr>
          <p:spPr>
            <a:xfrm>
              <a:off x="6236321" y="5264247"/>
              <a:ext cx="4659712" cy="10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응답별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비율을 시각화한 결과에 따르면</a:t>
              </a:r>
              <a:r>
                <a:rPr 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,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lvl="0">
                <a:buSzPts val="1400"/>
              </a:pP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연령대가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높아질수록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 기관이 </a:t>
              </a:r>
              <a:r>
                <a:rPr lang="ko-KR" altLang="en-US" sz="12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도움될 </a:t>
              </a:r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것 같지 </a:t>
              </a:r>
              <a:r>
                <a:rPr lang="ko-KR" altLang="en-US" sz="12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않아서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신고하지 않았다고 응답한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비율이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증가함</a:t>
              </a:r>
              <a:endPara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>
                <a:buSzPts val="1400"/>
              </a:pP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2. </a:t>
              </a: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상담이나 신고가 부담스럽다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는 응답도 평균 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16.6%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로 많은 편에 속함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lvl="0">
                <a:buSzPts val="1400"/>
              </a:pP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lvl="0">
                <a:buSzPts val="1400"/>
              </a:pPr>
              <a:r>
                <a:rPr 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사이버폭력 관련기관에 대한 인식 개선 필요</a:t>
              </a:r>
              <a:endParaRPr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98104" y="1906184"/>
            <a:ext cx="9972436" cy="3106394"/>
            <a:chOff x="2312454" y="2327751"/>
            <a:chExt cx="9972436" cy="310639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/>
            <a:srcRect t="11840" r="21469"/>
            <a:stretch/>
          </p:blipFill>
          <p:spPr>
            <a:xfrm>
              <a:off x="2312454" y="3000176"/>
              <a:ext cx="8130440" cy="2433969"/>
            </a:xfrm>
            <a:prstGeom prst="rect">
              <a:avLst/>
            </a:prstGeom>
          </p:spPr>
        </p:pic>
        <p:sp>
          <p:nvSpPr>
            <p:cNvPr id="30" name="Google Shape;573;g2401cf1d144_1_431"/>
            <p:cNvSpPr txBox="1"/>
            <p:nvPr/>
          </p:nvSpPr>
          <p:spPr>
            <a:xfrm>
              <a:off x="4660803" y="2587399"/>
              <a:ext cx="3433741" cy="257369"/>
            </a:xfrm>
            <a:prstGeom prst="rect">
              <a:avLst/>
            </a:prstGeom>
            <a:solidFill>
              <a:srgbClr val="0C386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ko-KR" sz="1200" b="1" i="0" u="none" strike="noStrike" cap="none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관련 기관에 도움 요청하지 않은 이유</a:t>
              </a:r>
              <a:endParaRPr sz="12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/>
            <a:srcRect l="79635" b="48687"/>
            <a:stretch/>
          </p:blipFill>
          <p:spPr>
            <a:xfrm>
              <a:off x="10176451" y="2327751"/>
              <a:ext cx="2108439" cy="1416681"/>
            </a:xfrm>
            <a:prstGeom prst="rect">
              <a:avLst/>
            </a:prstGeom>
          </p:spPr>
        </p:pic>
      </p:grpSp>
      <p:pic>
        <p:nvPicPr>
          <p:cNvPr id="32" name="Google Shape;501;g2401cf1d144_1_36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09240" y="529999"/>
            <a:ext cx="2029108" cy="37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4;g2401cf1d144_1_361"/>
          <p:cNvSpPr/>
          <p:nvPr/>
        </p:nvSpPr>
        <p:spPr>
          <a:xfrm>
            <a:off x="6585252" y="5030602"/>
            <a:ext cx="4779315" cy="104520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" name="Google Shape;494;g2401cf1d144_1_361"/>
          <p:cNvSpPr/>
          <p:nvPr/>
        </p:nvSpPr>
        <p:spPr>
          <a:xfrm>
            <a:off x="6585252" y="2690628"/>
            <a:ext cx="4779315" cy="104520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" name="Google Shape;491;g2401cf1d144_1_361"/>
          <p:cNvSpPr/>
          <p:nvPr/>
        </p:nvSpPr>
        <p:spPr>
          <a:xfrm>
            <a:off x="799126" y="1910081"/>
            <a:ext cx="4976097" cy="453136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 경험 학생이 관련 기관에 도움 요청 하지 않은 이유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Google Shape;578;g23f438fa59c_12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749" y="1514605"/>
            <a:ext cx="281083" cy="28108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584;g23f438fa59c_12_203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정책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제안</a:t>
            </a:r>
            <a:r>
              <a:rPr lang="en-US" alt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1</a:t>
            </a:r>
            <a:endParaRPr sz="1400" b="1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704855" y="2561224"/>
            <a:ext cx="4659712" cy="1080223"/>
            <a:chOff x="6338074" y="2435375"/>
            <a:chExt cx="4659712" cy="1080223"/>
          </a:xfrm>
        </p:grpSpPr>
        <p:sp>
          <p:nvSpPr>
            <p:cNvPr id="33" name="Google Shape;586;g23f438fa59c_12_203"/>
            <p:cNvSpPr txBox="1"/>
            <p:nvPr/>
          </p:nvSpPr>
          <p:spPr>
            <a:xfrm>
              <a:off x="7978631" y="2435375"/>
              <a:ext cx="1378599" cy="288147"/>
            </a:xfrm>
            <a:prstGeom prst="rect">
              <a:avLst/>
            </a:prstGeom>
            <a:solidFill>
              <a:srgbClr val="0C3860"/>
            </a:solidFill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AS - IS</a:t>
              </a:r>
              <a:endParaRPr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Google Shape;587;g23f438fa59c_12_203"/>
            <p:cNvSpPr txBox="1"/>
            <p:nvPr/>
          </p:nvSpPr>
          <p:spPr>
            <a:xfrm>
              <a:off x="6338074" y="2796564"/>
              <a:ext cx="4659712" cy="719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기존의 사이버 폭력 예방 교육인 어울림 프로그램</a:t>
              </a:r>
              <a:r>
                <a:rPr lang="en-US" altLang="ko-KR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(</a:t>
              </a:r>
              <a:r>
                <a:rPr lang="ko-KR" altLang="en-US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기본</a:t>
              </a:r>
              <a:r>
                <a:rPr lang="en-US" altLang="ko-KR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)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에서는 사이버 폭력의 심각성</a:t>
              </a:r>
              <a:r>
                <a:rPr lang="en-US" altLang="ko-KR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</a:t>
              </a:r>
              <a:r>
                <a:rPr lang="ko-KR" altLang="en-US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대처 방법에 대해 교육하고 있으나</a:t>
              </a:r>
              <a:r>
                <a:rPr lang="en-US" altLang="ko-KR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, </a:t>
              </a:r>
              <a:r>
                <a:rPr lang="ko-KR" altLang="en-US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관련 기관이 어떤 도움을 주는지에 대한 내용이 미흡</a:t>
              </a:r>
              <a:r>
                <a:rPr lang="ko-KR" altLang="en-US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함</a:t>
              </a:r>
              <a:endParaRPr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305632" y="4060561"/>
            <a:ext cx="1382201" cy="374398"/>
            <a:chOff x="7972109" y="4600284"/>
            <a:chExt cx="1382201" cy="374398"/>
          </a:xfrm>
          <a:solidFill>
            <a:srgbClr val="0C3860"/>
          </a:solidFill>
        </p:grpSpPr>
        <p:sp>
          <p:nvSpPr>
            <p:cNvPr id="36" name="Google Shape;594;g23f438fa59c_12_203"/>
            <p:cNvSpPr/>
            <p:nvPr/>
          </p:nvSpPr>
          <p:spPr>
            <a:xfrm>
              <a:off x="7972109" y="4600284"/>
              <a:ext cx="1382201" cy="374398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 w="25400" cap="flat" cmpd="sng">
              <a:solidFill>
                <a:srgbClr val="0023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7" name="Google Shape;595;g23f438fa59c_12_203"/>
            <p:cNvSpPr txBox="1"/>
            <p:nvPr/>
          </p:nvSpPr>
          <p:spPr>
            <a:xfrm>
              <a:off x="8477146" y="4641136"/>
              <a:ext cx="372126" cy="2419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1100" b="1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제 안</a:t>
              </a:r>
              <a:endParaRPr sz="11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sp>
        <p:nvSpPr>
          <p:cNvPr id="38" name="Google Shape;586;g23f438fa59c_12_203"/>
          <p:cNvSpPr txBox="1"/>
          <p:nvPr/>
        </p:nvSpPr>
        <p:spPr>
          <a:xfrm>
            <a:off x="966771" y="2113056"/>
            <a:ext cx="2914003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어울림 프로그램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초등 기본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Google Shape;586;g23f438fa59c_12_203"/>
          <p:cNvSpPr txBox="1"/>
          <p:nvPr/>
        </p:nvSpPr>
        <p:spPr>
          <a:xfrm>
            <a:off x="966771" y="4299345"/>
            <a:ext cx="3001926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어울림 프로그램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중등 기본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1" y="4587492"/>
            <a:ext cx="4579107" cy="15935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72" y="2397670"/>
            <a:ext cx="4579106" cy="174101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704855" y="4859768"/>
            <a:ext cx="4659712" cy="1130888"/>
            <a:chOff x="6338074" y="2479092"/>
            <a:chExt cx="4659712" cy="1130888"/>
          </a:xfrm>
        </p:grpSpPr>
        <p:sp>
          <p:nvSpPr>
            <p:cNvPr id="44" name="Google Shape;586;g23f438fa59c_12_203"/>
            <p:cNvSpPr txBox="1"/>
            <p:nvPr/>
          </p:nvSpPr>
          <p:spPr>
            <a:xfrm>
              <a:off x="7978631" y="2479092"/>
              <a:ext cx="1378599" cy="288147"/>
            </a:xfrm>
            <a:prstGeom prst="rect">
              <a:avLst/>
            </a:prstGeom>
            <a:solidFill>
              <a:srgbClr val="FFD85D"/>
            </a:solidFill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TO - BE</a:t>
              </a:r>
              <a:endParaRPr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Google Shape;587;g23f438fa59c_12_203"/>
            <p:cNvSpPr txBox="1"/>
            <p:nvPr/>
          </p:nvSpPr>
          <p:spPr>
            <a:xfrm>
              <a:off x="6338074" y="2890946"/>
              <a:ext cx="4659712" cy="719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lvl="0"/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신고</a:t>
              </a:r>
              <a:r>
                <a:rPr lang="en-US" altLang="ko-KR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상담 요청을 하면 </a:t>
              </a:r>
              <a:r>
                <a:rPr lang="ko-KR" altLang="en-US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각각의 관련 기관에서</a:t>
              </a:r>
              <a:r>
                <a:rPr lang="ko-KR" altLang="ko-KR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어떤 절차가 </a:t>
              </a:r>
              <a:r>
                <a:rPr lang="ko-KR" altLang="ko-KR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진행이 되는지</a:t>
              </a:r>
              <a:r>
                <a:rPr lang="en-US" altLang="ko-KR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ko-KR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얼마나 </a:t>
              </a:r>
              <a:r>
                <a:rPr lang="ko-KR" altLang="ko-KR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도움이 되는지를 강조</a:t>
              </a:r>
              <a:r>
                <a:rPr lang="ko-KR" altLang="ko-KR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교육내용에 </a:t>
              </a:r>
              <a:r>
                <a:rPr lang="ko-KR" altLang="ko-KR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포함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것을 제안</a:t>
              </a:r>
              <a:endParaRPr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pic>
        <p:nvPicPr>
          <p:cNvPr id="47" name="Google Shape;501;g2401cf1d144_1_361"/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09240" y="529999"/>
            <a:ext cx="2029108" cy="37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401cf1d144_1_493"/>
          <p:cNvSpPr/>
          <p:nvPr/>
        </p:nvSpPr>
        <p:spPr>
          <a:xfrm>
            <a:off x="6665755" y="2472197"/>
            <a:ext cx="5040470" cy="1619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629" name="Google Shape;629;g2401cf1d144_1_493"/>
          <p:cNvGrpSpPr/>
          <p:nvPr/>
        </p:nvGrpSpPr>
        <p:grpSpPr>
          <a:xfrm>
            <a:off x="481351" y="1520599"/>
            <a:ext cx="4547547" cy="288147"/>
            <a:chOff x="367608" y="1453924"/>
            <a:chExt cx="4547547" cy="288147"/>
          </a:xfrm>
        </p:grpSpPr>
        <p:sp>
          <p:nvSpPr>
            <p:cNvPr id="630" name="Google Shape;630;g2401cf1d144_1_493"/>
            <p:cNvSpPr txBox="1"/>
            <p:nvPr/>
          </p:nvSpPr>
          <p:spPr>
            <a:xfrm>
              <a:off x="646611" y="1453924"/>
              <a:ext cx="4268544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전처리 : 청소년 사이버 폭력 실태 조사</a:t>
              </a:r>
              <a:endParaRPr sz="1400" b="1" i="0" u="none" strike="noStrike" cap="none" dirty="0">
                <a:solidFill>
                  <a:srgbClr val="FF00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pic>
          <p:nvPicPr>
            <p:cNvPr id="631" name="Google Shape;631;g2401cf1d144_1_4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7608" y="1453924"/>
              <a:ext cx="250428" cy="250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2" name="Google Shape;632;g2401cf1d144_1_493"/>
          <p:cNvPicPr preferRelativeResize="0"/>
          <p:nvPr/>
        </p:nvPicPr>
        <p:blipFill rotWithShape="1">
          <a:blip r:embed="rId4">
            <a:alphaModFix/>
          </a:blip>
          <a:srcRect t="9486"/>
          <a:stretch/>
        </p:blipFill>
        <p:spPr>
          <a:xfrm>
            <a:off x="760354" y="2824480"/>
            <a:ext cx="5595599" cy="3144630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srgbClr val="7F7F7F">
                <a:alpha val="40000"/>
              </a:srgbClr>
            </a:outerShdw>
          </a:effectLst>
        </p:spPr>
      </p:pic>
      <p:sp>
        <p:nvSpPr>
          <p:cNvPr id="633" name="Google Shape;633;g2401cf1d144_1_493"/>
          <p:cNvSpPr txBox="1"/>
          <p:nvPr/>
        </p:nvSpPr>
        <p:spPr>
          <a:xfrm>
            <a:off x="6894113" y="2629411"/>
            <a:ext cx="916387" cy="249675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가해경험</a:t>
            </a:r>
            <a:r>
              <a:rPr lang="ko-KR" sz="11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여부</a:t>
            </a:r>
            <a:endParaRPr sz="115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4" name="Google Shape;634;g2401cf1d144_1_493"/>
          <p:cNvSpPr/>
          <p:nvPr/>
        </p:nvSpPr>
        <p:spPr>
          <a:xfrm>
            <a:off x="6665755" y="4349626"/>
            <a:ext cx="5040470" cy="16194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5" name="Google Shape;635;g2401cf1d144_1_493"/>
          <p:cNvSpPr txBox="1"/>
          <p:nvPr/>
        </p:nvSpPr>
        <p:spPr>
          <a:xfrm>
            <a:off x="6894113" y="4866403"/>
            <a:ext cx="4659712" cy="95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폭력적이고 잔인한 내용의 온라인 콘텐츠를 본 적 있다는 질문 (Q6_1)에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1년에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한두번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/ 6개월에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한두번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⇒ ‘가끔’:1</a:t>
            </a: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 달에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한두번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/ 일주일에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한두번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/ 매일 ⇒ ‘자주’:2</a:t>
            </a: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컬럼의 값을 위와 같은 규칙으로 범주 재설정 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6" name="Google Shape;636;g2401cf1d144_1_493"/>
          <p:cNvSpPr txBox="1"/>
          <p:nvPr/>
        </p:nvSpPr>
        <p:spPr>
          <a:xfrm>
            <a:off x="6894113" y="4537364"/>
            <a:ext cx="1361797" cy="249675"/>
          </a:xfrm>
          <a:prstGeom prst="rect">
            <a:avLst/>
          </a:prstGeom>
          <a:solidFill>
            <a:srgbClr val="F9EBF3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유해컨텐츠</a:t>
            </a:r>
            <a:r>
              <a:rPr lang="ko-KR" sz="11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경험 빈도</a:t>
            </a:r>
            <a:endParaRPr sz="115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7" name="Google Shape;637;g2401cf1d144_1_493"/>
          <p:cNvSpPr txBox="1"/>
          <p:nvPr/>
        </p:nvSpPr>
        <p:spPr>
          <a:xfrm>
            <a:off x="8255910" y="4533897"/>
            <a:ext cx="3554812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– {‘전혀없음’:0, ‘가끔‘:1, ‘자주’:2}</a:t>
            </a: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8" name="Google Shape;638;g2401cf1d144_1_493"/>
          <p:cNvSpPr txBox="1"/>
          <p:nvPr/>
        </p:nvSpPr>
        <p:spPr>
          <a:xfrm>
            <a:off x="6894113" y="2984129"/>
            <a:ext cx="4659712" cy="95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 언어폭력 / 사이버 명예훼손 / 사이버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스토킹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/ 사이버 성폭력 / 신상정보 유출 / 사이버 따돌림 / 사이버 갈취 / 사이버 강요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위와 같은 경험을 묻는 질문 (Q9a_1~Q9a_8)에 하나라도 경험이 있다고 답변하면 가해 경험을 1, 아니라면 0으로 컬럼 통합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39" name="Google Shape;639;g2401cf1d144_1_493"/>
          <p:cNvSpPr txBox="1"/>
          <p:nvPr/>
        </p:nvSpPr>
        <p:spPr>
          <a:xfrm>
            <a:off x="7809657" y="2622904"/>
            <a:ext cx="1526288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{‘없다’:0, ‘있다‘:1}</a:t>
            </a: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40" name="Google Shape;640;g2401cf1d144_1_493"/>
          <p:cNvSpPr/>
          <p:nvPr/>
        </p:nvSpPr>
        <p:spPr>
          <a:xfrm>
            <a:off x="3558153" y="2872579"/>
            <a:ext cx="385197" cy="2951385"/>
          </a:xfrm>
          <a:prstGeom prst="rect">
            <a:avLst/>
          </a:prstGeom>
          <a:noFill/>
          <a:ln w="25400" cap="flat" cmpd="sng">
            <a:solidFill>
              <a:srgbClr val="DF95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41" name="Google Shape;641;g2401cf1d144_1_493"/>
          <p:cNvSpPr/>
          <p:nvPr/>
        </p:nvSpPr>
        <p:spPr>
          <a:xfrm>
            <a:off x="5416586" y="2879086"/>
            <a:ext cx="879439" cy="2951385"/>
          </a:xfrm>
          <a:prstGeom prst="rect">
            <a:avLst/>
          </a:prstGeom>
          <a:noFill/>
          <a:ln w="25400" cap="flat" cmpd="sng">
            <a:solidFill>
              <a:srgbClr val="3182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642" name="Google Shape;642;g2401cf1d144_1_493"/>
          <p:cNvCxnSpPr>
            <a:stCxn id="641" idx="0"/>
            <a:endCxn id="633" idx="1"/>
          </p:cNvCxnSpPr>
          <p:nvPr/>
        </p:nvCxnSpPr>
        <p:spPr>
          <a:xfrm rot="-5400000">
            <a:off x="6312756" y="2297836"/>
            <a:ext cx="124800" cy="1037700"/>
          </a:xfrm>
          <a:prstGeom prst="bentConnector2">
            <a:avLst/>
          </a:prstGeom>
          <a:noFill/>
          <a:ln w="28575" cap="flat" cmpd="sng">
            <a:solidFill>
              <a:srgbClr val="3182B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3" name="Google Shape;643;g2401cf1d144_1_493"/>
          <p:cNvCxnSpPr>
            <a:stCxn id="640" idx="2"/>
          </p:cNvCxnSpPr>
          <p:nvPr/>
        </p:nvCxnSpPr>
        <p:spPr>
          <a:xfrm rot="-5400000" flipH="1">
            <a:off x="5020652" y="4554064"/>
            <a:ext cx="300600" cy="2840400"/>
          </a:xfrm>
          <a:prstGeom prst="bentConnector2">
            <a:avLst/>
          </a:prstGeom>
          <a:noFill/>
          <a:ln w="28575" cap="flat" cmpd="sng">
            <a:solidFill>
              <a:srgbClr val="DF95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4" name="Google Shape;644;g2401cf1d144_1_493"/>
          <p:cNvCxnSpPr>
            <a:endCxn id="636" idx="1"/>
          </p:cNvCxnSpPr>
          <p:nvPr/>
        </p:nvCxnSpPr>
        <p:spPr>
          <a:xfrm rot="-5400000">
            <a:off x="6012713" y="5233702"/>
            <a:ext cx="1452900" cy="309900"/>
          </a:xfrm>
          <a:prstGeom prst="bentConnector2">
            <a:avLst/>
          </a:prstGeom>
          <a:noFill/>
          <a:ln w="28575" cap="flat" cmpd="sng">
            <a:solidFill>
              <a:srgbClr val="DF95B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유해 컨텐츠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청소년 관계 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Google Shape;501;g2401cf1d144_1_36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09240" y="529999"/>
            <a:ext cx="2029108" cy="37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51;g23f438fa59c_12_176"/>
          <p:cNvSpPr/>
          <p:nvPr/>
        </p:nvSpPr>
        <p:spPr>
          <a:xfrm>
            <a:off x="6109716" y="3799790"/>
            <a:ext cx="5260247" cy="822586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" name="Google Shape;551;g23f438fa59c_12_176"/>
          <p:cNvSpPr/>
          <p:nvPr/>
        </p:nvSpPr>
        <p:spPr>
          <a:xfrm>
            <a:off x="6109716" y="2650485"/>
            <a:ext cx="5260247" cy="691232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50" name="Google Shape;550;g23f438fa59c_1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23f438fa59c_12_176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>
              <a:buSzPts val="1400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사이버 폭력 실태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</a:t>
            </a:r>
            <a:endParaRPr lang="ko-KR" altLang="en-US" b="1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7" name="Google Shape;567;g23f438fa59c_12_176"/>
          <p:cNvSpPr txBox="1"/>
          <p:nvPr/>
        </p:nvSpPr>
        <p:spPr>
          <a:xfrm>
            <a:off x="6199528" y="2525647"/>
            <a:ext cx="613829" cy="249675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시각화</a:t>
            </a:r>
            <a:endParaRPr sz="115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68" name="Google Shape;568;g23f438fa59c_12_176"/>
          <p:cNvSpPr txBox="1"/>
          <p:nvPr/>
        </p:nvSpPr>
        <p:spPr>
          <a:xfrm>
            <a:off x="6338073" y="2800036"/>
            <a:ext cx="4921053" cy="4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유해컨텐츠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경험의 빈도가 ‘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전혀없음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’→’가끔’→‘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자주’로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빈도가 잦아짐에 따라,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1" i="0" u="none" strike="noStrike" cap="none" dirty="0" err="1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가해경험</a:t>
            </a:r>
            <a:r>
              <a:rPr lang="ko-KR" sz="1200" b="1" i="0" u="none" strike="noStrike" cap="none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여부에 </a:t>
            </a:r>
            <a:r>
              <a:rPr lang="ko-KR" sz="1200" b="1" i="0" u="none" strike="noStrike" cap="none" dirty="0" smtClean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‘</a:t>
            </a:r>
            <a:r>
              <a:rPr lang="en-US" altLang="ko-KR" sz="1200" b="1" i="0" u="none" strike="noStrike" cap="none" dirty="0" smtClean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O(</a:t>
            </a:r>
            <a:r>
              <a:rPr lang="ko-KR" sz="1200" b="1" i="0" u="none" strike="noStrike" cap="none" dirty="0" smtClean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있다</a:t>
            </a:r>
            <a:r>
              <a:rPr lang="en-US" altLang="ko-KR" sz="1200" b="1" i="0" u="none" strike="noStrike" cap="none" dirty="0" smtClean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sz="1200" b="1" i="0" u="none" strike="noStrike" cap="none" dirty="0" smtClean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’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에 응답한 청소년의 수가 늘어나는 것을 알 수 있다.</a:t>
            </a:r>
            <a:endParaRPr sz="1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0" name="Google Shape;570;g23f438fa59c_12_176"/>
          <p:cNvSpPr txBox="1"/>
          <p:nvPr/>
        </p:nvSpPr>
        <p:spPr>
          <a:xfrm>
            <a:off x="6194765" y="3695909"/>
            <a:ext cx="718604" cy="249675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통계검정</a:t>
            </a:r>
            <a:endParaRPr sz="115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1" name="Google Shape;571;g23f438fa59c_12_176"/>
          <p:cNvSpPr txBox="1"/>
          <p:nvPr/>
        </p:nvSpPr>
        <p:spPr>
          <a:xfrm>
            <a:off x="6338074" y="3990065"/>
            <a:ext cx="4659712" cy="4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>
              <a:buSzPts val="1150"/>
            </a:pPr>
            <a:r>
              <a:rPr lang="ko-KR" altLang="en-US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카이제곱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통계량이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214.24621,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p-value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0.001 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endParaRPr sz="1200" b="0" i="0" u="none" strike="noStrike" cap="none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두 범주형 변수 사이에는 통계적으로 유의미한 관계가 있다고 볼 수 있다.</a:t>
            </a:r>
            <a:endParaRPr sz="1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2" name="Google Shape;572;g23f438fa59c_12_176"/>
          <p:cNvSpPr/>
          <p:nvPr/>
        </p:nvSpPr>
        <p:spPr>
          <a:xfrm>
            <a:off x="6109715" y="5147310"/>
            <a:ext cx="5260247" cy="854451"/>
          </a:xfrm>
          <a:prstGeom prst="roundRect">
            <a:avLst>
              <a:gd name="adj" fmla="val 13323"/>
            </a:avLst>
          </a:prstGeom>
          <a:solidFill>
            <a:srgbClr val="FFD8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3" name="Google Shape;573;g23f438fa59c_12_176"/>
          <p:cNvSpPr txBox="1"/>
          <p:nvPr/>
        </p:nvSpPr>
        <p:spPr>
          <a:xfrm>
            <a:off x="6355460" y="5351106"/>
            <a:ext cx="4659712" cy="47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시각화와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통계검정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결과에 따르면,</a:t>
            </a:r>
            <a:endParaRPr sz="14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유해컨텐츠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빈도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와 </a:t>
            </a:r>
            <a:r>
              <a:rPr lang="ko-KR" sz="14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가해경험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여부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사이에는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유의미한 관계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 있다. </a:t>
            </a:r>
            <a:endParaRPr sz="1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유해 컨텐츠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청소년 관계 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97527" y="2390920"/>
            <a:ext cx="4608945" cy="3610842"/>
            <a:chOff x="1485743" y="2449511"/>
            <a:chExt cx="4028108" cy="315578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85743" y="2449511"/>
              <a:ext cx="4028108" cy="3155789"/>
              <a:chOff x="1485743" y="2449511"/>
              <a:chExt cx="4028108" cy="315578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85743" y="2449511"/>
                <a:ext cx="4028108" cy="3155789"/>
                <a:chOff x="5641183" y="2266321"/>
                <a:chExt cx="4028108" cy="3155789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4">
                  <a:alphaModFix/>
                </a:blip>
                <a:srcRect b="6479"/>
                <a:stretch/>
              </p:blipFill>
              <p:spPr>
                <a:xfrm>
                  <a:off x="5641183" y="2266321"/>
                  <a:ext cx="4028108" cy="315578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63500" sx="102000" sy="102000" algn="ctr" rotWithShape="0">
                    <a:srgbClr val="BFBFBF">
                      <a:alpha val="40000"/>
                    </a:srgbClr>
                  </a:outerShdw>
                </a:effectLst>
              </p:spPr>
            </p:pic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6727199" y="2693396"/>
                  <a:ext cx="915620" cy="10504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화살표 연결선 44"/>
                <p:cNvCxnSpPr/>
                <p:nvPr/>
              </p:nvCxnSpPr>
              <p:spPr>
                <a:xfrm flipV="1">
                  <a:off x="8025177" y="2812487"/>
                  <a:ext cx="892526" cy="1031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직사각형 45"/>
              <p:cNvSpPr/>
              <p:nvPr/>
            </p:nvSpPr>
            <p:spPr>
              <a:xfrm>
                <a:off x="2728686" y="2452661"/>
                <a:ext cx="1764065" cy="2219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anchor="ctr">
                <a:spAutoFit/>
              </a:bodyPr>
              <a:lstStyle/>
              <a:p>
                <a:pPr lvl="0" algn="ctr">
                  <a:buSzPts val="1400"/>
                </a:pPr>
                <a:r>
                  <a:rPr lang="ko-KR" altLang="en-US" sz="1050" dirty="0" smtClean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유해 컨텐츠 경험 빈도</a:t>
                </a:r>
                <a:endParaRPr lang="en-US" altLang="ko-KR" sz="105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2128774" y="5446519"/>
              <a:ext cx="115824" cy="128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1" name="Google Shape;501;g2401cf1d144_1_36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09240" y="529999"/>
            <a:ext cx="2029108" cy="371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유해 컨텐츠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청소년 관계 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Google Shape;578;g23f438fa59c_12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9160" y="1514605"/>
            <a:ext cx="281083" cy="28108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584;g23f438fa59c_12_203"/>
          <p:cNvSpPr txBox="1"/>
          <p:nvPr/>
        </p:nvSpPr>
        <p:spPr>
          <a:xfrm>
            <a:off x="6472537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정책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제안</a:t>
            </a:r>
            <a:r>
              <a:rPr lang="en-US" alt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2</a:t>
            </a:r>
            <a:endParaRPr sz="1400" b="1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" name="Google Shape;585;g23f438fa59c_12_203"/>
          <p:cNvSpPr/>
          <p:nvPr/>
        </p:nvSpPr>
        <p:spPr>
          <a:xfrm>
            <a:off x="6301145" y="2381918"/>
            <a:ext cx="5040470" cy="915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" name="Google Shape;586;g23f438fa59c_12_203"/>
          <p:cNvSpPr txBox="1"/>
          <p:nvPr/>
        </p:nvSpPr>
        <p:spPr>
          <a:xfrm>
            <a:off x="6472537" y="2539131"/>
            <a:ext cx="1253272" cy="257369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분석 결과,</a:t>
            </a:r>
            <a:endParaRPr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Google Shape;587;g23f438fa59c_12_203"/>
          <p:cNvSpPr txBox="1"/>
          <p:nvPr/>
        </p:nvSpPr>
        <p:spPr>
          <a:xfrm>
            <a:off x="6529503" y="2893849"/>
            <a:ext cx="4659712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유해컨텐츠</a:t>
            </a:r>
            <a:r>
              <a:rPr lang="ko-KR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빈도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와 </a:t>
            </a:r>
            <a:r>
              <a:rPr lang="ko-KR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가해경험</a:t>
            </a:r>
            <a:r>
              <a:rPr lang="ko-KR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여부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사이에는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유의미한 관계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 </a:t>
            </a:r>
            <a:r>
              <a:rPr 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있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음</a:t>
            </a:r>
            <a:r>
              <a:rPr 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0" name="Google Shape;588;g23f438fa59c_12_203"/>
          <p:cNvSpPr/>
          <p:nvPr/>
        </p:nvSpPr>
        <p:spPr>
          <a:xfrm>
            <a:off x="6301145" y="3279345"/>
            <a:ext cx="5040470" cy="1125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1" name="Google Shape;589;g23f438fa59c_12_203"/>
          <p:cNvSpPr txBox="1"/>
          <p:nvPr/>
        </p:nvSpPr>
        <p:spPr>
          <a:xfrm>
            <a:off x="6529503" y="3436558"/>
            <a:ext cx="4082067" cy="257369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매체이용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및 유해환경 실태조사 데이터에 따르면,</a:t>
            </a:r>
            <a:endParaRPr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Google Shape;590;g23f438fa59c_12_203"/>
          <p:cNvSpPr txBox="1"/>
          <p:nvPr/>
        </p:nvSpPr>
        <p:spPr>
          <a:xfrm>
            <a:off x="6529503" y="3791276"/>
            <a:ext cx="4659712" cy="4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성인용 컨텐츠 노출로 인한 피해 예방 교육을 듣지 않은 청소년이</a:t>
            </a:r>
            <a:endParaRPr sz="12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약 49%로 절반 가까이 </a:t>
            </a:r>
            <a:r>
              <a:rPr lang="ko-KR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됨</a:t>
            </a:r>
            <a:endParaRPr sz="12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72537" y="5461008"/>
            <a:ext cx="5040470" cy="854451"/>
            <a:chOff x="6453975" y="5212408"/>
            <a:chExt cx="5040470" cy="854451"/>
          </a:xfrm>
          <a:solidFill>
            <a:srgbClr val="FFD85D"/>
          </a:solidFill>
        </p:grpSpPr>
        <p:sp>
          <p:nvSpPr>
            <p:cNvPr id="34" name="Google Shape;591;g23f438fa59c_12_203"/>
            <p:cNvSpPr/>
            <p:nvPr/>
          </p:nvSpPr>
          <p:spPr>
            <a:xfrm>
              <a:off x="6453975" y="5212408"/>
              <a:ext cx="5040470" cy="854451"/>
            </a:xfrm>
            <a:prstGeom prst="roundRect">
              <a:avLst>
                <a:gd name="adj" fmla="val 13323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" name="Google Shape;592;g23f438fa59c_12_203"/>
            <p:cNvSpPr txBox="1"/>
            <p:nvPr/>
          </p:nvSpPr>
          <p:spPr>
            <a:xfrm>
              <a:off x="6769196" y="5387838"/>
              <a:ext cx="4664433" cy="50359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b="1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성인용 컨텐츠 노출로 인한 피해 예방 교육 혹은 유해 컨텐츠 관련 교육을 더 많은 청소년이 수강할 수 있도록 교육을 </a:t>
              </a:r>
              <a:r>
                <a:rPr lang="ko-KR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확대</a:t>
              </a:r>
              <a:endParaRPr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163538" y="4745974"/>
            <a:ext cx="1382201" cy="374398"/>
            <a:chOff x="8316368" y="4787691"/>
            <a:chExt cx="1382201" cy="374398"/>
          </a:xfrm>
        </p:grpSpPr>
        <p:sp>
          <p:nvSpPr>
            <p:cNvPr id="37" name="Google Shape;594;g23f438fa59c_12_203"/>
            <p:cNvSpPr/>
            <p:nvPr/>
          </p:nvSpPr>
          <p:spPr>
            <a:xfrm>
              <a:off x="8316368" y="4787691"/>
              <a:ext cx="1382201" cy="37439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C3860"/>
            </a:solidFill>
            <a:ln w="25400" cap="flat" cmpd="sng">
              <a:solidFill>
                <a:srgbClr val="0023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endParaRPr>
            </a:p>
          </p:txBody>
        </p:sp>
        <p:sp>
          <p:nvSpPr>
            <p:cNvPr id="38" name="Google Shape;595;g23f438fa59c_12_203"/>
            <p:cNvSpPr txBox="1"/>
            <p:nvPr/>
          </p:nvSpPr>
          <p:spPr>
            <a:xfrm>
              <a:off x="8821405" y="4828543"/>
              <a:ext cx="372126" cy="226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1000" b="1" i="0" u="none" strike="noStrike" cap="none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rPr>
                <a:t>제 안</a:t>
              </a:r>
              <a:endParaRPr sz="1000" b="1" i="0" u="none" strike="noStrike" cap="none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00628" y="1795688"/>
            <a:ext cx="4488888" cy="4283326"/>
            <a:chOff x="872614" y="1923322"/>
            <a:chExt cx="4488888" cy="4283326"/>
          </a:xfrm>
        </p:grpSpPr>
        <p:sp>
          <p:nvSpPr>
            <p:cNvPr id="39" name="Google Shape;1701;g22169bb26d7_4_381"/>
            <p:cNvSpPr/>
            <p:nvPr/>
          </p:nvSpPr>
          <p:spPr>
            <a:xfrm>
              <a:off x="872614" y="2436990"/>
              <a:ext cx="1151462" cy="758428"/>
            </a:xfrm>
            <a:prstGeom prst="wedgeRoundRectCallout">
              <a:avLst>
                <a:gd name="adj1" fmla="val 50635"/>
                <a:gd name="adj2" fmla="val 91333"/>
                <a:gd name="adj3" fmla="val 16667"/>
              </a:avLst>
            </a:prstGeom>
            <a:solidFill>
              <a:schemeClr val="lt1"/>
            </a:solidFill>
            <a:ln w="285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없다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algn="ctr"/>
              <a:r>
                <a:rPr lang="en-US" altLang="ko-KR" sz="160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48.81</a:t>
              </a:r>
              <a:r>
                <a:rPr lang="en-US" altLang="ko-KR" sz="105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% </a:t>
              </a:r>
              <a:r>
                <a:rPr lang="en-US" altLang="ko-KR" sz="1050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(7,009)</a:t>
              </a:r>
              <a:endParaRPr lang="ko-KR" altLang="en-US" sz="500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Google Shape;1702;g22169bb26d7_4_381"/>
            <p:cNvSpPr/>
            <p:nvPr/>
          </p:nvSpPr>
          <p:spPr>
            <a:xfrm>
              <a:off x="4210040" y="5448220"/>
              <a:ext cx="1151462" cy="758428"/>
            </a:xfrm>
            <a:prstGeom prst="wedgeRoundRectCallout">
              <a:avLst>
                <a:gd name="adj1" fmla="val -46291"/>
                <a:gd name="adj2" fmla="val -85841"/>
                <a:gd name="adj3" fmla="val 16667"/>
              </a:avLst>
            </a:prstGeom>
            <a:solidFill>
              <a:schemeClr val="lt1"/>
            </a:solidFill>
            <a:ln w="285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있다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algn="ctr"/>
              <a:r>
                <a:rPr lang="en-US" altLang="ko-KR" sz="160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51.19</a:t>
              </a:r>
              <a:r>
                <a:rPr lang="en-US" altLang="ko-KR" sz="1050" b="1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%</a:t>
              </a:r>
              <a:r>
                <a:rPr lang="ko-KR" altLang="en-US" sz="1050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(7,351)</a:t>
              </a:r>
              <a:endParaRPr lang="ko-KR" altLang="en-US" sz="500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267287" y="1923322"/>
              <a:ext cx="4094215" cy="3599666"/>
              <a:chOff x="1061300" y="1662121"/>
              <a:chExt cx="4094215" cy="3599666"/>
            </a:xfrm>
          </p:grpSpPr>
          <p:sp>
            <p:nvSpPr>
              <p:cNvPr id="42" name="Google Shape;1659;g22169bb26d7_4_381"/>
              <p:cNvSpPr/>
              <p:nvPr/>
            </p:nvSpPr>
            <p:spPr>
              <a:xfrm>
                <a:off x="1903785" y="2651264"/>
                <a:ext cx="2527214" cy="2527214"/>
              </a:xfrm>
              <a:prstGeom prst="donut">
                <a:avLst>
                  <a:gd name="adj" fmla="val 117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43" name="Google Shape;1704;g22169bb26d7_4_381"/>
              <p:cNvSpPr/>
              <p:nvPr/>
            </p:nvSpPr>
            <p:spPr>
              <a:xfrm>
                <a:off x="2359515" y="3279202"/>
                <a:ext cx="1497784" cy="1309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 err="1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교육여부</a:t>
                </a:r>
                <a:r>
                  <a:rPr lang="ko-KR" altLang="en-US" b="1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 </a:t>
                </a:r>
                <a:r>
                  <a:rPr lang="en-US" altLang="ko-KR" b="1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: </a:t>
                </a:r>
                <a:r>
                  <a:rPr lang="ko-KR" altLang="en-US" b="1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전체</a:t>
                </a:r>
                <a:endParaRPr b="1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성인용 컨텐츠</a:t>
                </a:r>
                <a:endParaRPr lang="en-US" altLang="ko-KR" sz="1200" dirty="0" smtClean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노출로 인한</a:t>
                </a:r>
                <a:endParaRPr lang="en-US" altLang="ko-KR" sz="1200" dirty="0" smtClean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피해예방 교육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1061300" y="1662121"/>
                <a:ext cx="4094215" cy="3599666"/>
                <a:chOff x="1159807" y="1947214"/>
                <a:chExt cx="4094215" cy="3599666"/>
              </a:xfrm>
            </p:grpSpPr>
            <p:pic>
              <p:nvPicPr>
                <p:cNvPr id="45" name="Google Shape;1700;g22169bb26d7_4_38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159807" y="2745574"/>
                  <a:ext cx="4094215" cy="28013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1700;g22169bb26d7_4_38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r="49341" b="43828"/>
                <a:stretch/>
              </p:blipFill>
              <p:spPr>
                <a:xfrm rot="4165403">
                  <a:off x="2391406" y="2197487"/>
                  <a:ext cx="2074088" cy="15735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49" name="Google Shape;517;g2401cf1d144_1_36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668575" y="571689"/>
            <a:ext cx="1070445" cy="32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50;g23f438fa59c_12_1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56;g23f438fa59c_12_176"/>
          <p:cNvSpPr txBox="1"/>
          <p:nvPr/>
        </p:nvSpPr>
        <p:spPr>
          <a:xfrm>
            <a:off x="799126" y="1511074"/>
            <a:ext cx="454849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>
              <a:buSzPts val="1400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</a:t>
            </a:r>
            <a:r>
              <a:rPr lang="en-US" alt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: 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매체 이용 및 유해환경 실태조사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2" name="Google Shape;501;g2401cf1d144_1_361"/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09240" y="529999"/>
            <a:ext cx="2029108" cy="37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학생 분류 모델링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Google Shape;530;g23f438fa59c_12_151"/>
          <p:cNvGrpSpPr/>
          <p:nvPr/>
        </p:nvGrpSpPr>
        <p:grpSpPr>
          <a:xfrm>
            <a:off x="481351" y="1520599"/>
            <a:ext cx="4547547" cy="288147"/>
            <a:chOff x="367608" y="1453924"/>
            <a:chExt cx="4547547" cy="288147"/>
          </a:xfrm>
        </p:grpSpPr>
        <p:sp>
          <p:nvSpPr>
            <p:cNvPr id="24" name="Google Shape;531;g23f438fa59c_12_151"/>
            <p:cNvSpPr txBox="1"/>
            <p:nvPr/>
          </p:nvSpPr>
          <p:spPr>
            <a:xfrm>
              <a:off x="646611" y="1453924"/>
              <a:ext cx="4268544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 dirty="0" smtClean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</a:t>
              </a:r>
              <a:r>
                <a:rPr lang="ko-KR" altLang="en-US" sz="1400" b="1" i="0" u="none" strike="noStrike" cap="none" dirty="0" smtClean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 </a:t>
              </a:r>
              <a:r>
                <a:rPr lang="ko-KR" sz="1400" b="1" i="0" u="none" strike="noStrike" cap="none" dirty="0" smtClean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: </a:t>
              </a:r>
              <a:r>
                <a:rPr lang="ko-KR" sz="1400" b="1" i="0" u="none" strike="noStrike" cap="none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청소년 사이버 폭력 실태 조사</a:t>
              </a:r>
              <a:endParaRPr sz="1400" b="1" i="0" u="none" strike="noStrike" cap="none" dirty="0">
                <a:solidFill>
                  <a:srgbClr val="FF00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pic>
          <p:nvPicPr>
            <p:cNvPr id="25" name="Google Shape;532;g23f438fa59c_12_1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7608" y="1453924"/>
              <a:ext cx="250428" cy="250428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1779" y="3709478"/>
                <a:ext cx="302384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시도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행정구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학교급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학교 세부 유형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남녀공학구분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지역규모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성별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하루 평균 인터넷 사용 시간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인터넷으로 주로 이용하는 활동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지인과 의사소통을 위해 가장 많이 활용하는 커뮤니케이션 방식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9" y="3709478"/>
                <a:ext cx="3023849" cy="2769989"/>
              </a:xfrm>
              <a:prstGeom prst="rect">
                <a:avLst/>
              </a:prstGeom>
              <a:blipFill>
                <a:blip r:embed="rId4"/>
                <a:stretch>
                  <a:fillRect l="-202" t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72;g23f438fa59c_12_176"/>
          <p:cNvSpPr/>
          <p:nvPr/>
        </p:nvSpPr>
        <p:spPr>
          <a:xfrm>
            <a:off x="466845" y="2356005"/>
            <a:ext cx="6695955" cy="1151878"/>
          </a:xfrm>
          <a:prstGeom prst="roundRect">
            <a:avLst>
              <a:gd name="adj" fmla="val 13323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 폭력 목격</a:t>
            </a:r>
            <a:r>
              <a:rPr lang="en-US" altLang="ko-KR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</a:t>
            </a:r>
            <a:r>
              <a:rPr lang="en-US" altLang="ko-KR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피해 경험과 관련된 컬럼</a:t>
            </a:r>
            <a:r>
              <a:rPr lang="en-US" altLang="ko-KR" sz="14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종속성 있는 컬럼 제외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사이버폭력 목격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가해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피해 경험과 직접적인 관련이 없는 컬럼들은 최대한 모두 사용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가해 경험 학생을 분류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79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칼럼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400" b="0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" name="Google Shape;586;g23f438fa59c_12_203"/>
          <p:cNvSpPr txBox="1"/>
          <p:nvPr/>
        </p:nvSpPr>
        <p:spPr>
          <a:xfrm>
            <a:off x="8106466" y="2356005"/>
            <a:ext cx="2855575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is_coed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남여공학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-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02084" y="2788626"/>
            <a:ext cx="376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초등학생만 남여공학컬럼에 대해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‘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남여공학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대체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Google Shape;586;g23f438fa59c_12_203"/>
          <p:cNvSpPr txBox="1"/>
          <p:nvPr/>
        </p:nvSpPr>
        <p:spPr>
          <a:xfrm>
            <a:off x="8106466" y="3697497"/>
            <a:ext cx="2876955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algn="ctr">
              <a:buSzPts val="1150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Q13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,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Q14,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99420" y="4119139"/>
            <a:ext cx="376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 안함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해당사항 없음을 의미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0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대체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Google Shape;586;g23f438fa59c_12_203"/>
          <p:cNvSpPr txBox="1"/>
          <p:nvPr/>
        </p:nvSpPr>
        <p:spPr>
          <a:xfrm>
            <a:off x="8145038" y="4912899"/>
            <a:ext cx="2876955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Q6, Q20, B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변경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27081" y="5355328"/>
            <a:ext cx="376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 or 99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전혀 없음을 의미함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0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대체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586;g23f438fa59c_12_203"/>
          <p:cNvSpPr txBox="1"/>
          <p:nvPr/>
        </p:nvSpPr>
        <p:spPr>
          <a:xfrm>
            <a:off x="596894" y="2174213"/>
            <a:ext cx="1139338" cy="288147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컬럼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47635" y="3817504"/>
                <a:ext cx="302384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온라인에서 유해매체 시청 빈도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인터넷 사용에 대한 부모님의 제재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인터넷 사용에 대한 부모님의 교육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인터넷 사용에 대한 학교의 제재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인터넷 사용에 대한 학교의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교육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 함께 살고 있는 가족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아버지의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최종 학력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어머니의 최종 학력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가정의 경제수준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 startAt="70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학업 성적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35" y="3817504"/>
                <a:ext cx="3023849" cy="2554545"/>
              </a:xfrm>
              <a:prstGeom prst="rect">
                <a:avLst/>
              </a:prstGeom>
              <a:blipFill>
                <a:blip r:embed="rId5"/>
                <a:stretch>
                  <a:fillRect l="-403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학생 분류 모델링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Google Shape;550;g23f438fa59c_1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556;g23f438fa59c_12_176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 생성 및 중요도 시각화</a:t>
            </a:r>
            <a:endParaRPr sz="1400" b="1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" name="Google Shape;573;g23f438fa59c_12_176"/>
          <p:cNvSpPr txBox="1"/>
          <p:nvPr/>
        </p:nvSpPr>
        <p:spPr>
          <a:xfrm>
            <a:off x="636393" y="5772350"/>
            <a:ext cx="4997398" cy="71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r>
              <a:rPr lang="en-US" altLang="ko-KR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classifier </a:t>
            </a:r>
            <a:r>
              <a:rPr lang="ko-KR" altLang="en-US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endParaRPr lang="en-US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396000" lvl="3" indent="-171450">
              <a:lnSpc>
                <a:spcPct val="150000"/>
              </a:lnSpc>
              <a:buSzPts val="1200"/>
              <a:buFont typeface="Arial" panose="020B0604020202020204" pitchFamily="34" charset="0"/>
              <a:buChar char="→"/>
            </a:pPr>
            <a:r>
              <a:rPr lang="ko-KR" altLang="en-US" sz="13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약 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6.5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명을 예측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있었음</a:t>
            </a:r>
            <a:endParaRPr lang="ko-KR" altLang="en-US" sz="1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CB3DA-BE19-433B-9038-E829DAEB06B0}"/>
              </a:ext>
            </a:extLst>
          </p:cNvPr>
          <p:cNvSpPr/>
          <p:nvPr/>
        </p:nvSpPr>
        <p:spPr>
          <a:xfrm>
            <a:off x="825481" y="2356811"/>
            <a:ext cx="3257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생성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영향을 주는 변수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 10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]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CB3DA-BE19-433B-9038-E829DAEB06B0}"/>
              </a:ext>
            </a:extLst>
          </p:cNvPr>
          <p:cNvSpPr/>
          <p:nvPr/>
        </p:nvSpPr>
        <p:spPr>
          <a:xfrm>
            <a:off x="5017987" y="2356811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변수들의 영향도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 5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5794" y="2835427"/>
            <a:ext cx="2777538" cy="27660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393" y="2970026"/>
            <a:ext cx="3635799" cy="256816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7833483" y="2989788"/>
            <a:ext cx="3736674" cy="2718912"/>
            <a:chOff x="8201326" y="2530506"/>
            <a:chExt cx="3419809" cy="2831577"/>
          </a:xfrm>
        </p:grpSpPr>
        <p:sp>
          <p:nvSpPr>
            <p:cNvPr id="31" name="Google Shape;551;g23f438fa59c_12_176"/>
            <p:cNvSpPr/>
            <p:nvPr/>
          </p:nvSpPr>
          <p:spPr>
            <a:xfrm>
              <a:off x="8201326" y="2530506"/>
              <a:ext cx="3419809" cy="2831577"/>
            </a:xfrm>
            <a:prstGeom prst="rect">
              <a:avLst/>
            </a:prstGeom>
            <a:solidFill>
              <a:srgbClr val="F0F2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2" name="Google Shape;573;g23f438fa59c_12_176"/>
            <p:cNvSpPr txBox="1"/>
            <p:nvPr/>
          </p:nvSpPr>
          <p:spPr>
            <a:xfrm>
              <a:off x="8296614" y="2703947"/>
              <a:ext cx="3229231" cy="2575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Q6_1: 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온라인에서 </a:t>
              </a:r>
              <a:r>
                <a:rPr lang="ko-KR" altLang="en-US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폭력적이고 잔인한 컨텐츠를 자주 볼수록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빨간색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endParaRPr lang="en-US" altLang="ko-KR"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Q4_1: </a:t>
              </a: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상대방을 욕하거나 </a:t>
              </a:r>
              <a:r>
                <a:rPr lang="ko-KR" altLang="en-US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감정을 상하게 하는 행동이 문제가 되지 않는다고 생각할수록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파란색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endParaRPr lang="en-US" altLang="ko-KR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Q13_3: </a:t>
              </a:r>
              <a:r>
                <a:rPr lang="ko-KR" altLang="en-US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부모님이 온라인에서 개인 정보 보호 및 관리에 대해 알려준 적 없을 때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파란색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SQ5: </a:t>
              </a: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남성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일 때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파란색</a:t>
              </a:r>
              <a:r>
                <a:rPr lang="en-US" altLang="ko-KR" sz="12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endParaRPr lang="en-US" altLang="ko-KR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6_3: </a:t>
              </a: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온라인에서 유명인을 헐뜯는 컨텐츠를 자주 볼수록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빨간색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833482" y="2664588"/>
            <a:ext cx="3736674" cy="412728"/>
            <a:chOff x="7996323" y="2591757"/>
            <a:chExt cx="3736674" cy="412728"/>
          </a:xfrm>
          <a:solidFill>
            <a:srgbClr val="FFD85D"/>
          </a:solidFill>
        </p:grpSpPr>
        <p:sp>
          <p:nvSpPr>
            <p:cNvPr id="34" name="Google Shape;436;g22169bb26d7_1_52"/>
            <p:cNvSpPr/>
            <p:nvPr/>
          </p:nvSpPr>
          <p:spPr>
            <a:xfrm>
              <a:off x="7996323" y="2591757"/>
              <a:ext cx="3736674" cy="412728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60508" y="2644232"/>
              <a:ext cx="340830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다음과 같을 때</a:t>
              </a:r>
              <a:r>
                <a:rPr lang="en-US" altLang="ko-KR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가해 행동 경험 </a:t>
              </a:r>
              <a:r>
                <a:rPr lang="ko-KR" altLang="en-US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있음</a:t>
              </a:r>
              <a:r>
                <a:rPr lang="ko-KR" altLang="en-US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영향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학생 분류 모델링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Google Shape;550;g23f438fa59c_1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56;g23f438fa59c_12_176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</a:t>
            </a:r>
            <a:endParaRPr sz="1400" b="1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1" name="Google Shape;569;g23f438fa59c_12_176"/>
          <p:cNvSpPr/>
          <p:nvPr/>
        </p:nvSpPr>
        <p:spPr>
          <a:xfrm>
            <a:off x="7477412" y="2945283"/>
            <a:ext cx="4370905" cy="73673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2" name="Google Shape;570;g23f438fa59c_12_176"/>
          <p:cNvSpPr txBox="1"/>
          <p:nvPr/>
        </p:nvSpPr>
        <p:spPr>
          <a:xfrm>
            <a:off x="7565619" y="2786543"/>
            <a:ext cx="790464" cy="249675"/>
          </a:xfrm>
          <a:prstGeom prst="rect">
            <a:avLst/>
          </a:prstGeom>
          <a:solidFill>
            <a:srgbClr val="CFDFED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통계</a:t>
            </a:r>
            <a:r>
              <a:rPr lang="en-US" altLang="ko-KR" sz="1150" b="0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1150" b="0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검정</a:t>
            </a:r>
            <a:endParaRPr sz="1150" b="0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53" name="Google Shape;571;g23f438fa59c_12_176"/>
          <p:cNvSpPr txBox="1"/>
          <p:nvPr/>
        </p:nvSpPr>
        <p:spPr>
          <a:xfrm>
            <a:off x="7868865" y="3019861"/>
            <a:ext cx="3825197" cy="6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ko-KR" altLang="en-US" sz="115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앞선 중요 변수들이 실제로 가해 경험 여부에 영향을 주는지 통계 검정</a:t>
            </a:r>
            <a:r>
              <a:rPr lang="en-US" altLang="ko-KR" sz="115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(Chi-squared)</a:t>
            </a:r>
            <a:r>
              <a:rPr lang="ko-KR" altLang="en-US" sz="115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실시</a:t>
            </a:r>
            <a:endParaRPr lang="en-US" altLang="ko-KR" sz="1150" b="0" i="0" u="none" strike="noStrike" cap="none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ko-KR" altLang="en-US" sz="115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앞선 </a:t>
            </a:r>
            <a:r>
              <a:rPr lang="en-US" altLang="ko-KR" sz="1150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shap</a:t>
            </a:r>
            <a:r>
              <a:rPr lang="en-US" altLang="ko-KR" sz="115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value</a:t>
            </a:r>
            <a:r>
              <a:rPr lang="ko-KR" altLang="en-US" sz="115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결과와 비슷한 양상을 보임</a:t>
            </a:r>
            <a:endParaRPr lang="en-US" altLang="ko-KR" sz="1150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BCB3DA-BE19-433B-9038-E829DAEB06B0}"/>
              </a:ext>
            </a:extLst>
          </p:cNvPr>
          <p:cNvSpPr/>
          <p:nvPr/>
        </p:nvSpPr>
        <p:spPr>
          <a:xfrm>
            <a:off x="2924112" y="1866887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stack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bar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plot ]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12704" y="4443970"/>
            <a:ext cx="2178201" cy="1783518"/>
            <a:chOff x="4912704" y="4443970"/>
            <a:chExt cx="2178201" cy="1783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4BCB3DA-BE19-433B-9038-E829DAEB06B0}"/>
                </a:ext>
              </a:extLst>
            </p:cNvPr>
            <p:cNvSpPr/>
            <p:nvPr/>
          </p:nvSpPr>
          <p:spPr>
            <a:xfrm>
              <a:off x="5184112" y="4443970"/>
              <a:ext cx="16353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카이제곱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통계 검정 결과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]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704" y="4716083"/>
              <a:ext cx="2178201" cy="151140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17834" y="4460917"/>
            <a:ext cx="2148701" cy="1935454"/>
            <a:chOff x="317834" y="4460917"/>
            <a:chExt cx="2148701" cy="1935454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834" y="4596371"/>
              <a:ext cx="2148701" cy="1800000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1205851" y="4460917"/>
              <a:ext cx="3706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lvl="0" algn="ctr">
                <a:buSzPts val="1400"/>
              </a:pPr>
              <a:r>
                <a:rPr lang="ko-KR" altLang="en-US" sz="800" dirty="0" smtClean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성별</a:t>
              </a:r>
              <a:endParaRPr lang="en-US" altLang="ko-KR" sz="8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26403" y="2336265"/>
            <a:ext cx="2148701" cy="2016898"/>
            <a:chOff x="4926403" y="2336265"/>
            <a:chExt cx="2148701" cy="2016898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6403" y="2553163"/>
              <a:ext cx="2148701" cy="1800000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5029423" y="2336265"/>
              <a:ext cx="19447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 algn="ctr">
                <a:buSzPts val="1400"/>
              </a:pPr>
              <a:r>
                <a:rPr lang="ko-KR" altLang="en-US" sz="80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온라인에서 개인 정보 보호 및 관리에 대한 </a:t>
              </a:r>
              <a:endParaRPr lang="en-US" altLang="ko-KR" sz="8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algn="ctr">
                <a:buSzPts val="1400"/>
              </a:pPr>
              <a:r>
                <a:rPr lang="ko-KR" altLang="en-US" sz="800" dirty="0" smtClean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부모님의 </a:t>
              </a:r>
              <a:r>
                <a:rPr lang="ko-KR" altLang="en-US" sz="80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교육 여부</a:t>
              </a:r>
              <a:endParaRPr lang="en-US" altLang="ko-KR" sz="8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04963" y="2397820"/>
            <a:ext cx="2172390" cy="1955343"/>
            <a:chOff x="304963" y="2397820"/>
            <a:chExt cx="2172390" cy="1955343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834" y="2553163"/>
              <a:ext cx="2148701" cy="1800000"/>
            </a:xfrm>
            <a:prstGeom prst="rect">
              <a:avLst/>
            </a:prstGeom>
          </p:spPr>
        </p:pic>
        <p:grpSp>
          <p:nvGrpSpPr>
            <p:cNvPr id="63" name="그룹 62"/>
            <p:cNvGrpSpPr/>
            <p:nvPr/>
          </p:nvGrpSpPr>
          <p:grpSpPr>
            <a:xfrm>
              <a:off x="304963" y="2397820"/>
              <a:ext cx="2172390" cy="1869380"/>
              <a:chOff x="304963" y="2397820"/>
              <a:chExt cx="2172390" cy="186938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4963" y="2397820"/>
                <a:ext cx="217239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lvl="0" algn="ctr">
                  <a:buSzPts val="1400"/>
                </a:pPr>
                <a:r>
                  <a:rPr lang="ko-KR" altLang="en-US" sz="800" dirty="0" smtClean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온라인에서 폭력적이고 </a:t>
                </a:r>
                <a:r>
                  <a:rPr lang="ko-KR" altLang="en-US" sz="8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잔인한 컨텐츠 시청 빈도</a:t>
                </a:r>
                <a:endParaRPr lang="en-US" altLang="ko-KR" sz="80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08584" y="4139184"/>
                <a:ext cx="115824" cy="128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705708" y="2336265"/>
            <a:ext cx="2148701" cy="2016898"/>
            <a:chOff x="2705708" y="2336265"/>
            <a:chExt cx="2148701" cy="2016898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5708" y="2553163"/>
              <a:ext cx="2148701" cy="1800000"/>
            </a:xfrm>
            <a:prstGeom prst="rect">
              <a:avLst/>
            </a:prstGeom>
          </p:spPr>
        </p:pic>
        <p:grpSp>
          <p:nvGrpSpPr>
            <p:cNvPr id="66" name="그룹 65"/>
            <p:cNvGrpSpPr/>
            <p:nvPr/>
          </p:nvGrpSpPr>
          <p:grpSpPr>
            <a:xfrm>
              <a:off x="2735373" y="2336265"/>
              <a:ext cx="2105063" cy="1902995"/>
              <a:chOff x="2735373" y="2336265"/>
              <a:chExt cx="2105063" cy="1902995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735373" y="2336265"/>
                <a:ext cx="210506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 algn="ctr">
                  <a:buSzPts val="1400"/>
                </a:pPr>
                <a:r>
                  <a:rPr lang="ko-KR" altLang="en-US" sz="8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상대방을 욕하거나 감정을 상하게 하는 </a:t>
                </a:r>
                <a:r>
                  <a:rPr lang="ko-KR" altLang="en-US" sz="800" dirty="0" smtClean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행동이 </a:t>
                </a:r>
                <a:endParaRPr lang="en-US" altLang="ko-KR" sz="800" dirty="0" smtClean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lvl="0" algn="ctr">
                  <a:buSzPts val="1400"/>
                </a:pPr>
                <a:r>
                  <a:rPr lang="ko-KR" altLang="en-US" sz="800" dirty="0" smtClean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문제가 되는지</a:t>
                </a:r>
                <a:endParaRPr lang="en-US" altLang="ko-KR" sz="80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905760" y="4164695"/>
                <a:ext cx="46292" cy="74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44240" y="4164695"/>
                <a:ext cx="46292" cy="74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930364" y="4164695"/>
                <a:ext cx="46292" cy="74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1861" y="4164695"/>
                <a:ext cx="46292" cy="74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2712302" y="4460917"/>
            <a:ext cx="2148701" cy="1935454"/>
            <a:chOff x="2712302" y="4460917"/>
            <a:chExt cx="2148701" cy="1935454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12302" y="4596371"/>
              <a:ext cx="2148701" cy="1800000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2748197" y="4460917"/>
              <a:ext cx="2079415" cy="1803853"/>
              <a:chOff x="2748197" y="4460917"/>
              <a:chExt cx="2079415" cy="180385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748197" y="4460917"/>
                <a:ext cx="207941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lvl="0" algn="ctr">
                  <a:buSzPts val="1400"/>
                </a:pPr>
                <a:r>
                  <a:rPr lang="ko-KR" altLang="en-US" sz="8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온라인에서 유명인을 헐뜯는 컨텐츠 </a:t>
                </a:r>
                <a:r>
                  <a:rPr lang="ko-KR" altLang="en-US" sz="800" dirty="0" smtClean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시청 </a:t>
                </a:r>
                <a:r>
                  <a:rPr lang="ko-KR" altLang="en-US" sz="8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빈도</a:t>
                </a:r>
                <a:endParaRPr lang="en-US" altLang="ko-KR" sz="800" dirty="0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073400" y="6190205"/>
                <a:ext cx="46292" cy="74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7477412" y="4017858"/>
            <a:ext cx="4426407" cy="2209630"/>
            <a:chOff x="7477412" y="4017858"/>
            <a:chExt cx="4426407" cy="2209630"/>
          </a:xfrm>
        </p:grpSpPr>
        <p:sp>
          <p:nvSpPr>
            <p:cNvPr id="80" name="Google Shape;572;g23f438fa59c_12_176"/>
            <p:cNvSpPr/>
            <p:nvPr/>
          </p:nvSpPr>
          <p:spPr>
            <a:xfrm>
              <a:off x="7477412" y="4462522"/>
              <a:ext cx="4370905" cy="1764966"/>
            </a:xfrm>
            <a:prstGeom prst="rect">
              <a:avLst/>
            </a:prstGeom>
            <a:solidFill>
              <a:srgbClr val="F0F2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81" name="Google Shape;573;g23f438fa59c_12_176"/>
            <p:cNvSpPr txBox="1"/>
            <p:nvPr/>
          </p:nvSpPr>
          <p:spPr>
            <a:xfrm>
              <a:off x="7659110" y="4567080"/>
              <a:ext cx="4244709" cy="1475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52000" marR="0" lvl="0" indent="-216000" algn="l" rtl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폭력적이고 잔인한 컨텐츠 시청 빈도</a:t>
              </a:r>
              <a:endParaRPr lang="en-US" altLang="ko-KR" sz="1200" b="1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52000" marR="0" lvl="0" indent="-216000" algn="l" rtl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상대방을 욕하거나 감정을 상하게 하는 행동에 대한 인식</a:t>
              </a:r>
              <a:endParaRPr lang="en-US" altLang="ko-KR" sz="1200" b="1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52000" marR="0" lvl="0" indent="-216000" algn="l" rtl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온라인 개인 정보 보호 및 관리에 대한 부모님의 교육 여부</a:t>
              </a:r>
              <a:endParaRPr lang="en-US" altLang="ko-KR" sz="1200" b="1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52000" marR="0" lvl="0" indent="-216000" algn="l" rtl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성별</a:t>
              </a:r>
              <a:endPara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52000" marR="0" lvl="0" indent="-216000" algn="l" rtl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온라인에서 유명인을 헐뜯는 컨텐츠 시청 빈도</a:t>
              </a:r>
              <a:endParaRPr sz="12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82" name="Google Shape;436;g22169bb26d7_1_52"/>
            <p:cNvSpPr/>
            <p:nvPr/>
          </p:nvSpPr>
          <p:spPr>
            <a:xfrm>
              <a:off x="7477413" y="4017858"/>
              <a:ext cx="4370905" cy="579609"/>
            </a:xfrm>
            <a:prstGeom prst="rect">
              <a:avLst/>
            </a:prstGeom>
            <a:solidFill>
              <a:srgbClr val="FFD8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SzPts val="1200"/>
              </a:pPr>
              <a:endParaRPr lang="ko-KR" altLang="en-US" sz="13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565619" y="4059738"/>
              <a:ext cx="43382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ts val="1200"/>
              </a:pPr>
              <a:r>
                <a:rPr lang="ko-KR" altLang="ko-KR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시각화와 </a:t>
              </a:r>
              <a:r>
                <a:rPr lang="ko-KR" altLang="ko-KR" sz="13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통계검정</a:t>
              </a:r>
              <a:r>
                <a:rPr lang="ko-KR" altLang="ko-KR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결과에 따르면,</a:t>
              </a:r>
              <a:r>
                <a:rPr lang="en-US" altLang="ko-KR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  <a:p>
              <a:pPr>
                <a:buSzPts val="1200"/>
              </a:pPr>
              <a:r>
                <a:rPr lang="ko-KR" altLang="en-US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 특성과 </a:t>
              </a:r>
              <a:r>
                <a:rPr lang="ko-KR" altLang="en-US" sz="13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가해 경험 </a:t>
              </a:r>
              <a:r>
                <a:rPr lang="ko-KR" altLang="en-US" sz="13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여부 </a:t>
              </a:r>
              <a:r>
                <a:rPr lang="ko-KR" altLang="en-US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사이에는 </a:t>
              </a:r>
              <a:r>
                <a:rPr lang="ko-KR" altLang="en-US" sz="1300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유의미한 관계</a:t>
              </a:r>
              <a:r>
                <a:rPr lang="ko-KR" altLang="en-US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있다</a:t>
              </a:r>
              <a:r>
                <a:rPr lang="en-US" altLang="ko-KR" sz="13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3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0771925" y="4600667"/>
              <a:ext cx="10791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buSzPts val="1200"/>
              </a:pPr>
              <a:r>
                <a:rPr lang="en-US" altLang="ko-KR" sz="9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(p-value &lt; 0.001)</a:t>
              </a:r>
              <a:endParaRPr lang="ko-KR" altLang="en-US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821;g2401cf1d144_1_679"/>
          <p:cNvSpPr/>
          <p:nvPr/>
        </p:nvSpPr>
        <p:spPr>
          <a:xfrm>
            <a:off x="8640867" y="1441483"/>
            <a:ext cx="2587079" cy="632097"/>
          </a:xfrm>
          <a:prstGeom prst="roundRect">
            <a:avLst>
              <a:gd name="adj" fmla="val 46931"/>
            </a:avLst>
          </a:prstGeom>
          <a:gradFill>
            <a:gsLst>
              <a:gs pos="0">
                <a:srgbClr val="9966FF"/>
              </a:gs>
              <a:gs pos="88000">
                <a:srgbClr val="B891D5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t="7142" r="26974" b="7176"/>
          <a:stretch/>
        </p:blipFill>
        <p:spPr>
          <a:xfrm>
            <a:off x="8552872" y="1310257"/>
            <a:ext cx="2826328" cy="5301673"/>
          </a:xfrm>
          <a:prstGeom prst="rect">
            <a:avLst/>
          </a:prstGeom>
        </p:spPr>
      </p:pic>
      <p:pic>
        <p:nvPicPr>
          <p:cNvPr id="818" name="Google Shape;818;g2401cf1d144_1_6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49" y="1514605"/>
            <a:ext cx="281083" cy="281083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g2401cf1d144_1_679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정책 제안</a:t>
            </a:r>
            <a:endParaRPr sz="1400" b="1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820" name="Google Shape;820;g2401cf1d144_1_679"/>
          <p:cNvGrpSpPr/>
          <p:nvPr/>
        </p:nvGrpSpPr>
        <p:grpSpPr>
          <a:xfrm>
            <a:off x="799126" y="1958924"/>
            <a:ext cx="6741382" cy="1033885"/>
            <a:chOff x="1205170" y="1290889"/>
            <a:chExt cx="9356735" cy="939896"/>
          </a:xfrm>
        </p:grpSpPr>
        <p:sp>
          <p:nvSpPr>
            <p:cNvPr id="821" name="Google Shape;821;g2401cf1d144_1_679"/>
            <p:cNvSpPr/>
            <p:nvPr/>
          </p:nvSpPr>
          <p:spPr>
            <a:xfrm>
              <a:off x="1205170" y="1290889"/>
              <a:ext cx="9356735" cy="939896"/>
            </a:xfrm>
            <a:prstGeom prst="roundRect">
              <a:avLst>
                <a:gd name="adj" fmla="val 13323"/>
              </a:avLst>
            </a:prstGeom>
            <a:solidFill>
              <a:srgbClr val="0C38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822" name="Google Shape;822;g2401cf1d144_1_679"/>
            <p:cNvSpPr txBox="1"/>
            <p:nvPr/>
          </p:nvSpPr>
          <p:spPr>
            <a:xfrm>
              <a:off x="1357375" y="1364054"/>
              <a:ext cx="8649926" cy="79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ko-KR" sz="1400" b="1" i="0" u="none" strike="noStrike" cap="none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학교 폭력을 연상할 수 없는 질문지로 가해 행동 </a:t>
              </a:r>
              <a:r>
                <a:rPr lang="ko-KR" sz="1400" b="1" i="0" u="none" strike="noStrike" cap="none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위험군</a:t>
              </a:r>
              <a:r>
                <a:rPr lang="ko-KR" sz="1400" b="1" i="0" u="none" strike="noStrike" cap="none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예측 가능</a:t>
              </a:r>
              <a:endParaRPr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ko-KR" sz="1400" b="1" i="0" u="none" strike="noStrike" cap="none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예측 모델의 중요 변수들은 통계적으로 유의미한 결과를 </a:t>
              </a:r>
              <a:r>
                <a:rPr lang="ko-KR" sz="1400" b="1" i="0" u="none" strike="noStrike" cap="none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가짐</a:t>
              </a:r>
              <a:endParaRPr lang="en-US" altLang="ko-KR" sz="14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1200"/>
                <a:buFont typeface="Arial" panose="020B0604020202020204" pitchFamily="34" charset="0"/>
                <a:buChar char="•"/>
              </a:pPr>
              <a:endParaRPr sz="10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47430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1200"/>
                <a:buFont typeface="나눔스퀘어" panose="020B0600000101010101" pitchFamily="50" charset="-127"/>
                <a:buChar char="→"/>
              </a:pPr>
              <a:r>
                <a:rPr lang="ko-KR" sz="1400" b="1" i="0" u="none" strike="noStrike" cap="none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위험군의</a:t>
              </a:r>
              <a:r>
                <a:rPr lang="ko-KR" sz="1400" b="1" i="0" u="none" strike="noStrike" cap="none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특성 파악 가능, 지도 방향 제시</a:t>
              </a:r>
              <a:endParaRPr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825" name="Google Shape;825;g2401cf1d144_1_679"/>
          <p:cNvGrpSpPr/>
          <p:nvPr/>
        </p:nvGrpSpPr>
        <p:grpSpPr>
          <a:xfrm>
            <a:off x="3645357" y="3244377"/>
            <a:ext cx="1382201" cy="374398"/>
            <a:chOff x="7972109" y="4600284"/>
            <a:chExt cx="1382201" cy="374398"/>
          </a:xfrm>
        </p:grpSpPr>
        <p:sp>
          <p:nvSpPr>
            <p:cNvPr id="826" name="Google Shape;826;g2401cf1d144_1_679"/>
            <p:cNvSpPr/>
            <p:nvPr/>
          </p:nvSpPr>
          <p:spPr>
            <a:xfrm>
              <a:off x="7972109" y="4600284"/>
              <a:ext cx="1382201" cy="37439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C3860"/>
            </a:solidFill>
            <a:ln w="25400" cap="flat" cmpd="sng">
              <a:solidFill>
                <a:srgbClr val="0023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827" name="Google Shape;827;g2401cf1d144_1_679"/>
            <p:cNvSpPr txBox="1"/>
            <p:nvPr/>
          </p:nvSpPr>
          <p:spPr>
            <a:xfrm>
              <a:off x="8477146" y="4641136"/>
              <a:ext cx="372126" cy="241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1100" b="1" i="0" u="none" strike="noStrike" cap="none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rPr>
                <a:t>제 안</a:t>
              </a:r>
              <a:endParaRPr sz="1100" b="1" i="0" u="none" strike="noStrike" cap="none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</p:grpSp>
      <p:cxnSp>
        <p:nvCxnSpPr>
          <p:cNvPr id="828" name="Google Shape;828;g2401cf1d144_1_679"/>
          <p:cNvCxnSpPr/>
          <p:nvPr/>
        </p:nvCxnSpPr>
        <p:spPr>
          <a:xfrm>
            <a:off x="3039858" y="5380534"/>
            <a:ext cx="60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9" name="Google Shape;829;g2401cf1d144_1_679"/>
          <p:cNvGrpSpPr/>
          <p:nvPr/>
        </p:nvGrpSpPr>
        <p:grpSpPr>
          <a:xfrm>
            <a:off x="910281" y="3731597"/>
            <a:ext cx="6630226" cy="646331"/>
            <a:chOff x="1994799" y="2035995"/>
            <a:chExt cx="6630226" cy="646331"/>
          </a:xfrm>
        </p:grpSpPr>
        <p:sp>
          <p:nvSpPr>
            <p:cNvPr id="830" name="Google Shape;830;g2401cf1d144_1_679"/>
            <p:cNvSpPr txBox="1"/>
            <p:nvPr/>
          </p:nvSpPr>
          <p:spPr>
            <a:xfrm>
              <a:off x="2483546" y="2035995"/>
              <a:ext cx="8825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ko-KR" sz="3600" b="1" i="0" u="none" strike="noStrike" cap="none" dirty="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“</a:t>
              </a:r>
              <a:endParaRPr sz="3600" b="1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31" name="Google Shape;831;g2401cf1d144_1_679"/>
            <p:cNvSpPr txBox="1"/>
            <p:nvPr/>
          </p:nvSpPr>
          <p:spPr>
            <a:xfrm>
              <a:off x="7738354" y="2035995"/>
              <a:ext cx="8825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ko-KR" sz="3600" b="1" i="0" u="none" strike="noStrike" cap="none" dirty="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”</a:t>
              </a:r>
              <a:endParaRPr sz="3600" b="1" i="0" u="none" strike="noStrike" cap="none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32" name="Google Shape;832;g2401cf1d144_1_679"/>
            <p:cNvSpPr/>
            <p:nvPr/>
          </p:nvSpPr>
          <p:spPr>
            <a:xfrm>
              <a:off x="1994799" y="2265492"/>
              <a:ext cx="6630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rPr>
                <a:t>주기적인 설문조사를 통한 가해 학생 모니터링 </a:t>
              </a:r>
              <a:endParaRPr sz="1800" b="0" i="0" u="none" strike="noStrike" cap="none" dirty="0">
                <a:solidFill>
                  <a:srgbClr val="FF0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833" name="Google Shape;833;g2401cf1d144_1_679"/>
          <p:cNvGrpSpPr/>
          <p:nvPr/>
        </p:nvGrpSpPr>
        <p:grpSpPr>
          <a:xfrm>
            <a:off x="3732190" y="4681215"/>
            <a:ext cx="1672253" cy="1735799"/>
            <a:chOff x="5291834" y="4826472"/>
            <a:chExt cx="1672253" cy="1735799"/>
          </a:xfrm>
        </p:grpSpPr>
        <p:pic>
          <p:nvPicPr>
            <p:cNvPr id="834" name="Google Shape;834;g2401cf1d144_1_679" descr="기계 학습 - 무료 컴퓨터개 아이콘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5590628" y="4826472"/>
              <a:ext cx="1074665" cy="107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5" name="Google Shape;835;g2401cf1d144_1_679"/>
            <p:cNvSpPr/>
            <p:nvPr/>
          </p:nvSpPr>
          <p:spPr>
            <a:xfrm>
              <a:off x="5291834" y="6039051"/>
              <a:ext cx="16722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잠재 가해 예측 모델 </a:t>
              </a: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(</a:t>
              </a:r>
              <a:r>
                <a:rPr lang="ko-KR" sz="1400" b="0" i="0" u="none" strike="noStrike" cap="none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Catboost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836" name="Google Shape;836;g2401cf1d144_1_679"/>
          <p:cNvGrpSpPr/>
          <p:nvPr/>
        </p:nvGrpSpPr>
        <p:grpSpPr>
          <a:xfrm>
            <a:off x="891656" y="4765180"/>
            <a:ext cx="2143536" cy="1651834"/>
            <a:chOff x="2651199" y="4910437"/>
            <a:chExt cx="2143536" cy="1651834"/>
          </a:xfrm>
        </p:grpSpPr>
        <p:grpSp>
          <p:nvGrpSpPr>
            <p:cNvPr id="837" name="Google Shape;837;g2401cf1d144_1_679"/>
            <p:cNvGrpSpPr/>
            <p:nvPr/>
          </p:nvGrpSpPr>
          <p:grpSpPr>
            <a:xfrm>
              <a:off x="2783992" y="4910437"/>
              <a:ext cx="1881031" cy="961293"/>
              <a:chOff x="-206215" y="3569900"/>
              <a:chExt cx="1881031" cy="961293"/>
            </a:xfrm>
          </p:grpSpPr>
          <p:grpSp>
            <p:nvGrpSpPr>
              <p:cNvPr id="838" name="Google Shape;838;g2401cf1d144_1_679"/>
              <p:cNvGrpSpPr/>
              <p:nvPr/>
            </p:nvGrpSpPr>
            <p:grpSpPr>
              <a:xfrm>
                <a:off x="-206215" y="3569900"/>
                <a:ext cx="1881031" cy="961293"/>
                <a:chOff x="192000" y="233280"/>
                <a:chExt cx="1881031" cy="961293"/>
              </a:xfrm>
            </p:grpSpPr>
            <p:sp>
              <p:nvSpPr>
                <p:cNvPr id="839" name="Google Shape;839;g2401cf1d144_1_679"/>
                <p:cNvSpPr/>
                <p:nvPr/>
              </p:nvSpPr>
              <p:spPr>
                <a:xfrm>
                  <a:off x="192000" y="233280"/>
                  <a:ext cx="1881031" cy="194456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77A7C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FFFF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0" name="Google Shape;840;g2401cf1d144_1_679"/>
                <p:cNvSpPr/>
                <p:nvPr/>
              </p:nvSpPr>
              <p:spPr>
                <a:xfrm>
                  <a:off x="192000" y="427736"/>
                  <a:ext cx="1881031" cy="766837"/>
                </a:xfrm>
                <a:prstGeom prst="round2SameRect">
                  <a:avLst>
                    <a:gd name="adj1" fmla="val 0"/>
                    <a:gd name="adj2" fmla="val 583"/>
                  </a:avLst>
                </a:prstGeom>
                <a:solidFill>
                  <a:srgbClr val="F3EFE9"/>
                </a:solidFill>
                <a:ln>
                  <a:noFill/>
                </a:ln>
                <a:effectLst>
                  <a:outerShdw dist="12700" dir="5400000" algn="t" rotWithShape="0">
                    <a:srgbClr val="11A1C4">
                      <a:alpha val="40000"/>
                    </a:srgbClr>
                  </a:outerShdw>
                </a:effectLst>
              </p:spPr>
              <p:txBody>
                <a:bodyPr spcFirstLastPara="1" wrap="square" lIns="91425" tIns="1440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3F3F3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1" name="Google Shape;841;g2401cf1d144_1_679"/>
                <p:cNvSpPr/>
                <p:nvPr/>
              </p:nvSpPr>
              <p:spPr>
                <a:xfrm>
                  <a:off x="275270" y="272986"/>
                  <a:ext cx="107734" cy="107734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542925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0" i="0" u="none" strike="noStrike" cap="none" dirty="0">
                    <a:solidFill>
                      <a:srgbClr val="323F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2" name="Google Shape;842;g2401cf1d144_1_679"/>
                <p:cNvSpPr/>
                <p:nvPr/>
              </p:nvSpPr>
              <p:spPr>
                <a:xfrm>
                  <a:off x="423235" y="272986"/>
                  <a:ext cx="107734" cy="10773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542925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0" i="0" u="none" strike="noStrike" cap="none" dirty="0">
                    <a:solidFill>
                      <a:srgbClr val="323F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3" name="Google Shape;843;g2401cf1d144_1_679"/>
                <p:cNvSpPr/>
                <p:nvPr/>
              </p:nvSpPr>
              <p:spPr>
                <a:xfrm>
                  <a:off x="570580" y="272986"/>
                  <a:ext cx="107734" cy="10773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542925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0" i="0" u="none" strike="noStrike" cap="none" dirty="0">
                    <a:solidFill>
                      <a:srgbClr val="323F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4" name="Google Shape;844;g2401cf1d144_1_679"/>
                <p:cNvSpPr/>
                <p:nvPr/>
              </p:nvSpPr>
              <p:spPr>
                <a:xfrm>
                  <a:off x="840847" y="272986"/>
                  <a:ext cx="565522" cy="1194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dirty="0">
                    <a:solidFill>
                      <a:srgbClr val="7F7F7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845" name="Google Shape;845;g2401cf1d144_1_679"/>
                <p:cNvSpPr/>
                <p:nvPr/>
              </p:nvSpPr>
              <p:spPr>
                <a:xfrm>
                  <a:off x="715402" y="277417"/>
                  <a:ext cx="107734" cy="106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65" h="331788" extrusionOk="0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</p:grpSp>
          <p:sp>
            <p:nvSpPr>
              <p:cNvPr id="846" name="Google Shape;846;g2401cf1d144_1_679"/>
              <p:cNvSpPr/>
              <p:nvPr/>
            </p:nvSpPr>
            <p:spPr>
              <a:xfrm>
                <a:off x="813404" y="3926334"/>
                <a:ext cx="729100" cy="433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 dirty="0">
                    <a:solidFill>
                      <a:schemeClr val="dk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인터넷 </a:t>
                </a:r>
                <a:endParaRPr sz="12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 dirty="0">
                    <a:solidFill>
                      <a:schemeClr val="dk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설문지</a:t>
                </a:r>
                <a:endParaRPr sz="12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  <p:sp>
          <p:nvSpPr>
            <p:cNvPr id="847" name="Google Shape;847;g2401cf1d144_1_679"/>
            <p:cNvSpPr/>
            <p:nvPr/>
          </p:nvSpPr>
          <p:spPr>
            <a:xfrm>
              <a:off x="2651199" y="6039051"/>
              <a:ext cx="21435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청소년 사이버폭력 </a:t>
              </a: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교내/학급내 설문조사 진행</a:t>
              </a: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pic>
          <p:nvPicPr>
            <p:cNvPr id="848" name="Google Shape;848;g2401cf1d144_1_679" descr="설문 조사 개념 라인 아이콘입니다. 간단한 요소 그림입니다. 설문 조사 개념 개요 기호 디자인입니다. 웹 및 모바일 Ui/ux에 사용할  수 있습니다. | 프리미엄 벡터"/>
            <p:cNvPicPr preferRelativeResize="0"/>
            <p:nvPr/>
          </p:nvPicPr>
          <p:blipFill rotWithShape="1">
            <a:blip r:embed="rId6">
              <a:clrChange>
                <a:clrFrom>
                  <a:srgbClr val="F9FAFF"/>
                </a:clrFrom>
                <a:clrTo>
                  <a:srgbClr val="F9FAFF">
                    <a:alpha val="0"/>
                  </a:srgbClr>
                </a:clrTo>
              </a:clrChange>
              <a:alphaModFix/>
            </a:blip>
            <a:srcRect l="39405" t="43461" r="45770" b="46109"/>
            <a:stretch/>
          </p:blipFill>
          <p:spPr>
            <a:xfrm>
              <a:off x="2993597" y="5177386"/>
              <a:ext cx="883920" cy="62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9" name="Google Shape;849;g2401cf1d144_1_679"/>
          <p:cNvGrpSpPr/>
          <p:nvPr/>
        </p:nvGrpSpPr>
        <p:grpSpPr>
          <a:xfrm>
            <a:off x="5933308" y="4797454"/>
            <a:ext cx="1757921" cy="1404076"/>
            <a:chOff x="7692851" y="4942711"/>
            <a:chExt cx="1757921" cy="1404076"/>
          </a:xfrm>
        </p:grpSpPr>
        <p:sp>
          <p:nvSpPr>
            <p:cNvPr id="850" name="Google Shape;850;g2401cf1d144_1_679"/>
            <p:cNvSpPr txBox="1"/>
            <p:nvPr/>
          </p:nvSpPr>
          <p:spPr>
            <a:xfrm>
              <a:off x="7692851" y="6039051"/>
              <a:ext cx="1757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가해 </a:t>
              </a:r>
              <a:r>
                <a:rPr lang="ko-KR" sz="1400" b="0" i="0" u="none" strike="noStrike" cap="none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위험군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주시</a:t>
              </a: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851" name="Google Shape;851;g2401cf1d144_1_679"/>
            <p:cNvGrpSpPr/>
            <p:nvPr/>
          </p:nvGrpSpPr>
          <p:grpSpPr>
            <a:xfrm>
              <a:off x="8003414" y="4942711"/>
              <a:ext cx="1136794" cy="1056181"/>
              <a:chOff x="8095561" y="4942711"/>
              <a:chExt cx="1136794" cy="1056181"/>
            </a:xfrm>
          </p:grpSpPr>
          <p:pic>
            <p:nvPicPr>
              <p:cNvPr id="852" name="Google Shape;852;g2401cf1d144_1_67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8095561" y="5065442"/>
                <a:ext cx="952500" cy="9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" name="Google Shape;853;g2401cf1d144_1_679"/>
              <p:cNvPicPr preferRelativeResize="0"/>
              <p:nvPr/>
            </p:nvPicPr>
            <p:blipFill rotWithShape="1">
              <a:blip r:embed="rId8">
                <a:alphaModFix/>
              </a:blip>
              <a:srcRect b="28875"/>
              <a:stretch/>
            </p:blipFill>
            <p:spPr>
              <a:xfrm>
                <a:off x="8561651" y="4942711"/>
                <a:ext cx="670704" cy="451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854" name="Google Shape;854;g2401cf1d144_1_679"/>
          <p:cNvCxnSpPr/>
          <p:nvPr/>
        </p:nvCxnSpPr>
        <p:spPr>
          <a:xfrm>
            <a:off x="5325043" y="5380534"/>
            <a:ext cx="60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Google Shape;819;g2401cf1d144_1_679"/>
          <p:cNvSpPr txBox="1"/>
          <p:nvPr/>
        </p:nvSpPr>
        <p:spPr>
          <a:xfrm>
            <a:off x="9269306" y="1731604"/>
            <a:ext cx="1383151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 </a:t>
            </a:r>
            <a:r>
              <a:rPr lang="ko-KR" altLang="en-US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서비스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15" y="2438003"/>
            <a:ext cx="565580" cy="565580"/>
          </a:xfrm>
          <a:prstGeom prst="rect">
            <a:avLst/>
          </a:prstGeom>
        </p:spPr>
      </p:pic>
      <p:sp>
        <p:nvSpPr>
          <p:cNvPr id="47" name="Google Shape;819;g2401cf1d144_1_679"/>
          <p:cNvSpPr txBox="1"/>
          <p:nvPr/>
        </p:nvSpPr>
        <p:spPr>
          <a:xfrm>
            <a:off x="8795991" y="2139571"/>
            <a:ext cx="1383151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 </a:t>
            </a:r>
            <a:r>
              <a:rPr lang="en-US" altLang="ko-KR" sz="14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00 </a:t>
            </a:r>
            <a:r>
              <a:rPr lang="ko-KR" altLang="en-US" sz="14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학생</a:t>
            </a:r>
            <a:endParaRPr sz="1400" b="1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" name="Google Shape;819;g2401cf1d144_1_679"/>
          <p:cNvSpPr txBox="1"/>
          <p:nvPr/>
        </p:nvSpPr>
        <p:spPr>
          <a:xfrm>
            <a:off x="9429795" y="2646565"/>
            <a:ext cx="1383151" cy="34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1800" b="1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</a:t>
            </a:r>
            <a:endParaRPr sz="1800" b="1" i="0" u="none" strike="noStrike" cap="none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831146" y="3090980"/>
            <a:ext cx="2183269" cy="0"/>
          </a:xfrm>
          <a:prstGeom prst="line">
            <a:avLst/>
          </a:prstGeom>
          <a:ln>
            <a:solidFill>
              <a:srgbClr val="0C3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819;g2401cf1d144_1_679"/>
          <p:cNvSpPr txBox="1"/>
          <p:nvPr/>
        </p:nvSpPr>
        <p:spPr>
          <a:xfrm>
            <a:off x="9417343" y="2457955"/>
            <a:ext cx="1383151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위험 예측</a:t>
            </a:r>
            <a:endParaRPr sz="1200" b="1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7" name="Google Shape;819;g2401cf1d144_1_679"/>
          <p:cNvSpPr txBox="1"/>
          <p:nvPr/>
        </p:nvSpPr>
        <p:spPr>
          <a:xfrm>
            <a:off x="8890610" y="3210121"/>
            <a:ext cx="1654628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높은 </a:t>
            </a:r>
            <a:r>
              <a:rPr lang="ko-KR" altLang="en-US" sz="1200" b="1" i="0" u="none" strike="noStrike" cap="none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위험군을</a:t>
            </a:r>
            <a:r>
              <a:rPr lang="ko-KR" altLang="en-US" sz="12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보인 유형</a:t>
            </a:r>
            <a:endParaRPr sz="1200" b="1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" name="제목 3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5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학생 분류 모델링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Google Shape;821;g2401cf1d144_1_679"/>
          <p:cNvSpPr/>
          <p:nvPr/>
        </p:nvSpPr>
        <p:spPr>
          <a:xfrm>
            <a:off x="8876152" y="5076778"/>
            <a:ext cx="2112626" cy="1212272"/>
          </a:xfrm>
          <a:prstGeom prst="roundRect">
            <a:avLst>
              <a:gd name="adj" fmla="val 1332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4" name="Google Shape;821;g2401cf1d144_1_679"/>
          <p:cNvSpPr/>
          <p:nvPr/>
        </p:nvSpPr>
        <p:spPr>
          <a:xfrm>
            <a:off x="8866466" y="3501715"/>
            <a:ext cx="2112626" cy="1116881"/>
          </a:xfrm>
          <a:prstGeom prst="roundRect">
            <a:avLst>
              <a:gd name="adj" fmla="val 1332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6" name="Google Shape;573;g23f438fa59c_12_176"/>
          <p:cNvSpPr txBox="1"/>
          <p:nvPr/>
        </p:nvSpPr>
        <p:spPr>
          <a:xfrm>
            <a:off x="8984192" y="5147252"/>
            <a:ext cx="1953378" cy="10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144000" marR="0" lvl="0" indent="-144000" algn="l" rtl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나눔스퀘어" panose="020B0600000101010101" pitchFamily="50" charset="-127"/>
              <a:buChar char="→"/>
            </a:pPr>
            <a:r>
              <a:rPr lang="ko-KR" altLang="en-US" sz="10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유해매체 컨텐츠 시청에 대한 교육 실시 </a:t>
            </a:r>
            <a:endParaRPr lang="en-US" altLang="ko-KR" sz="1000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marR="0" lvl="0" indent="-144000" algn="l" rtl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나눔스퀘어" panose="020B0600000101010101" pitchFamily="50" charset="-127"/>
              <a:buChar char="→"/>
            </a:pPr>
            <a:r>
              <a:rPr lang="ko-KR" altLang="en-US" sz="10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개인정보 관리에 대한 가정 지도 요청 </a:t>
            </a:r>
            <a:endParaRPr sz="90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70" name="Google Shape;819;g2401cf1d144_1_679"/>
          <p:cNvSpPr txBox="1"/>
          <p:nvPr/>
        </p:nvSpPr>
        <p:spPr>
          <a:xfrm>
            <a:off x="8890610" y="4800937"/>
            <a:ext cx="1654628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1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지도 방향</a:t>
            </a:r>
            <a:endParaRPr sz="1200" b="1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84192" y="3625867"/>
            <a:ext cx="1953378" cy="903700"/>
            <a:chOff x="8947247" y="3719537"/>
            <a:chExt cx="1953378" cy="903700"/>
          </a:xfrm>
        </p:grpSpPr>
        <p:sp>
          <p:nvSpPr>
            <p:cNvPr id="60" name="Google Shape;573;g23f438fa59c_12_176"/>
            <p:cNvSpPr txBox="1"/>
            <p:nvPr/>
          </p:nvSpPr>
          <p:spPr>
            <a:xfrm>
              <a:off x="8947247" y="3719537"/>
              <a:ext cx="1953378" cy="9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108000" marR="0" lvl="0" indent="-108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90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폭력적이고 잔인한 컨텐츠 </a:t>
              </a:r>
              <a:endParaRPr lang="en-US" altLang="ko-KR" sz="90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108000" marR="0" lvl="0" indent="-108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90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온라인에서 유명인을 헐뜯는 컨텐츠</a:t>
              </a:r>
              <a:endParaRPr lang="en-US" alt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08000" marR="0" lvl="0" indent="-108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나눔스퀘어_ac Bold" panose="020B0600000101010101" pitchFamily="50" charset="-127"/>
                <a:buChar char="‐"/>
              </a:pPr>
              <a:r>
                <a:rPr lang="ko-KR" altLang="en-US" sz="9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온라인 </a:t>
              </a:r>
              <a:r>
                <a:rPr lang="ko-KR" altLang="en-US" sz="9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개인 정보 보호 및 관리에 대한 부모님의 교육 </a:t>
              </a:r>
              <a:r>
                <a:rPr lang="ko-KR" altLang="en-US" sz="9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여부</a:t>
              </a:r>
              <a:endParaRPr lang="en-US" alt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Google Shape;841;g2401cf1d144_1_679"/>
            <p:cNvSpPr/>
            <p:nvPr/>
          </p:nvSpPr>
          <p:spPr>
            <a:xfrm>
              <a:off x="8952589" y="3824387"/>
              <a:ext cx="107734" cy="10773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65" name="Google Shape;841;g2401cf1d144_1_679"/>
            <p:cNvSpPr/>
            <p:nvPr/>
          </p:nvSpPr>
          <p:spPr>
            <a:xfrm>
              <a:off x="8952589" y="4024701"/>
              <a:ext cx="107734" cy="10773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71" name="Google Shape;841;g2401cf1d144_1_679"/>
            <p:cNvSpPr/>
            <p:nvPr/>
          </p:nvSpPr>
          <p:spPr>
            <a:xfrm>
              <a:off x="8952589" y="4219954"/>
              <a:ext cx="107734" cy="10773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g23f438fa59c_1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33" y="1545904"/>
            <a:ext cx="253317" cy="25331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23f438fa59c_12_176"/>
          <p:cNvSpPr txBox="1"/>
          <p:nvPr/>
        </p:nvSpPr>
        <p:spPr>
          <a:xfrm>
            <a:off x="799126" y="1511074"/>
            <a:ext cx="3182324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>
              <a:buSzPts val="1400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</a:t>
            </a:r>
            <a:r>
              <a:rPr lang="en-US" altLang="ko-KR" sz="1400" b="1" i="0" u="none" strike="noStrike" cap="none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사이버 폭력 실태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</a:t>
            </a:r>
            <a:endParaRPr lang="ko-KR" altLang="en-US" b="1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143689" y="2652902"/>
            <a:ext cx="4486042" cy="1566870"/>
            <a:chOff x="7143689" y="2652902"/>
            <a:chExt cx="4486042" cy="1566870"/>
          </a:xfrm>
        </p:grpSpPr>
        <p:sp>
          <p:nvSpPr>
            <p:cNvPr id="572" name="Google Shape;572;g23f438fa59c_12_176"/>
            <p:cNvSpPr/>
            <p:nvPr/>
          </p:nvSpPr>
          <p:spPr>
            <a:xfrm>
              <a:off x="7143689" y="2652902"/>
              <a:ext cx="4486042" cy="1566870"/>
            </a:xfrm>
            <a:prstGeom prst="roundRect">
              <a:avLst>
                <a:gd name="adj" fmla="val 13323"/>
              </a:avLst>
            </a:prstGeom>
            <a:solidFill>
              <a:srgbClr val="FFD8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573" name="Google Shape;573;g23f438fa59c_12_176"/>
            <p:cNvSpPr txBox="1"/>
            <p:nvPr/>
          </p:nvSpPr>
          <p:spPr>
            <a:xfrm>
              <a:off x="7247746" y="2876766"/>
              <a:ext cx="4277929" cy="1119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응답별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비율을 시각화한 결과에 따르면</a:t>
              </a:r>
              <a:r>
                <a:rPr 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,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en-US" sz="1400" b="0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altLang="en-US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도움이 될 것 같지 않아서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라는 응답이 </a:t>
              </a:r>
              <a:r>
                <a:rPr lang="en-US" altLang="ko-KR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18.7%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endParaRPr sz="14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lvl="0">
                <a:buSzPts val="1400"/>
              </a:pPr>
              <a:r>
                <a:rPr lang="ko-KR" altLang="en-US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상담이나 신고가 부담스럽다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는 응답이 </a:t>
              </a:r>
              <a:r>
                <a:rPr lang="en-US" altLang="ko-KR" sz="1200" b="1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16.7%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,</a:t>
              </a:r>
            </a:p>
            <a:p>
              <a:pPr>
                <a:buSzPts val="1400"/>
              </a:pPr>
              <a:r>
                <a:rPr lang="ko-KR" altLang="en-US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주변에 알려지는 게 창피해서</a:t>
              </a:r>
              <a:r>
                <a:rPr lang="en-US" altLang="ko-KR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b="1" dirty="0" err="1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싫어서</a:t>
              </a:r>
              <a:r>
                <a:rPr lang="ko-KR" altLang="en-US" sz="1200" dirty="0" err="1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라는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응답이 </a:t>
              </a:r>
              <a:r>
                <a:rPr lang="en-US" altLang="ko-KR" sz="1200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7.1%</a:t>
              </a:r>
              <a:endParaRPr lang="en-US" altLang="ko-KR" sz="1200" b="1" i="0" u="none" strike="noStrike" cap="none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9633" y="2307708"/>
            <a:ext cx="5766652" cy="3824127"/>
            <a:chOff x="589537" y="2274217"/>
            <a:chExt cx="5161700" cy="3422956"/>
          </a:xfrm>
        </p:grpSpPr>
        <p:grpSp>
          <p:nvGrpSpPr>
            <p:cNvPr id="6" name="그룹 5"/>
            <p:cNvGrpSpPr/>
            <p:nvPr/>
          </p:nvGrpSpPr>
          <p:grpSpPr>
            <a:xfrm>
              <a:off x="589537" y="2274217"/>
              <a:ext cx="5161700" cy="3422956"/>
              <a:chOff x="3738492" y="1849115"/>
              <a:chExt cx="4816567" cy="320201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t="10093" r="48393"/>
              <a:stretch/>
            </p:blipFill>
            <p:spPr>
              <a:xfrm>
                <a:off x="3738492" y="1849115"/>
                <a:ext cx="3190627" cy="3202019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l="73211" b="68385"/>
              <a:stretch/>
            </p:blipFill>
            <p:spPr>
              <a:xfrm>
                <a:off x="6688278" y="2208608"/>
                <a:ext cx="1866781" cy="1269104"/>
              </a:xfrm>
              <a:prstGeom prst="rect">
                <a:avLst/>
              </a:prstGeom>
            </p:spPr>
          </p:pic>
        </p:grpSp>
        <p:sp>
          <p:nvSpPr>
            <p:cNvPr id="7" name="원형 6"/>
            <p:cNvSpPr/>
            <p:nvPr/>
          </p:nvSpPr>
          <p:spPr>
            <a:xfrm rot="1863724">
              <a:off x="930477" y="2889228"/>
              <a:ext cx="2534028" cy="2405925"/>
            </a:xfrm>
            <a:prstGeom prst="pie">
              <a:avLst>
                <a:gd name="adj1" fmla="val 21367720"/>
                <a:gd name="adj2" fmla="val 901892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9" name="꺾인 연결선 8"/>
          <p:cNvCxnSpPr>
            <a:stCxn id="7" idx="0"/>
            <a:endCxn id="572" idx="1"/>
          </p:cNvCxnSpPr>
          <p:nvPr/>
        </p:nvCxnSpPr>
        <p:spPr>
          <a:xfrm flipV="1">
            <a:off x="3498576" y="3436337"/>
            <a:ext cx="3645113" cy="1632765"/>
          </a:xfrm>
          <a:prstGeom prst="bentConnector3">
            <a:avLst>
              <a:gd name="adj1" fmla="val 87502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 경험 학생이 관련 기관에 도움 요청 하지 않은 이유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143689" y="5263475"/>
            <a:ext cx="4486042" cy="854451"/>
            <a:chOff x="7143689" y="5263475"/>
            <a:chExt cx="4486042" cy="854451"/>
          </a:xfrm>
        </p:grpSpPr>
        <p:sp>
          <p:nvSpPr>
            <p:cNvPr id="20" name="Google Shape;591;g23f438fa59c_12_203"/>
            <p:cNvSpPr/>
            <p:nvPr/>
          </p:nvSpPr>
          <p:spPr>
            <a:xfrm>
              <a:off x="7143689" y="5263475"/>
              <a:ext cx="4486042" cy="854451"/>
            </a:xfrm>
            <a:prstGeom prst="roundRect">
              <a:avLst>
                <a:gd name="adj" fmla="val 13323"/>
              </a:avLst>
            </a:prstGeom>
            <a:solidFill>
              <a:srgbClr val="FFD8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21" name="Google Shape;592;g23f438fa59c_12_203"/>
            <p:cNvSpPr txBox="1"/>
            <p:nvPr/>
          </p:nvSpPr>
          <p:spPr>
            <a:xfrm>
              <a:off x="7353919" y="5438905"/>
              <a:ext cx="4065583" cy="50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lvl="0" algn="ctr">
                <a:buSzPts val="1400"/>
              </a:pPr>
              <a:r>
                <a:rPr lang="ko-KR" altLang="en-US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부담스러운 </a:t>
              </a:r>
              <a:r>
                <a:rPr lang="ko-KR" altLang="en-US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노출을 꺼려하는 청소년들의 </a:t>
              </a:r>
              <a:r>
                <a:rPr lang="ko-KR" altLang="en-US" b="1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부담을 덜어주기</a:t>
              </a:r>
              <a:r>
                <a:rPr lang="ko-KR" altLang="en-US" dirty="0" smtClean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위한 </a:t>
              </a:r>
              <a:r>
                <a:rPr lang="ko-KR" altLang="en-US" b="1" dirty="0" err="1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챗봇</a:t>
              </a:r>
              <a:r>
                <a:rPr lang="ko-KR" altLang="en-US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상담 서비스</a:t>
              </a:r>
              <a:r>
                <a:rPr lang="ko-KR" altLang="en-US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제안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802004" y="4607807"/>
            <a:ext cx="1382201" cy="374398"/>
            <a:chOff x="8316368" y="4787691"/>
            <a:chExt cx="1382201" cy="374398"/>
          </a:xfrm>
        </p:grpSpPr>
        <p:sp>
          <p:nvSpPr>
            <p:cNvPr id="23" name="Google Shape;594;g23f438fa59c_12_203"/>
            <p:cNvSpPr/>
            <p:nvPr/>
          </p:nvSpPr>
          <p:spPr>
            <a:xfrm>
              <a:off x="8316368" y="4787691"/>
              <a:ext cx="1382201" cy="37439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C3860"/>
            </a:solidFill>
            <a:ln w="25400" cap="flat" cmpd="sng">
              <a:solidFill>
                <a:srgbClr val="0023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endParaRPr>
            </a:p>
          </p:txBody>
        </p:sp>
        <p:sp>
          <p:nvSpPr>
            <p:cNvPr id="24" name="Google Shape;595;g23f438fa59c_12_203"/>
            <p:cNvSpPr txBox="1"/>
            <p:nvPr/>
          </p:nvSpPr>
          <p:spPr>
            <a:xfrm>
              <a:off x="8821405" y="4828543"/>
              <a:ext cx="372126" cy="226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1000" b="1" i="0" u="none" strike="noStrike" cap="none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rPr>
                <a:t>제 안</a:t>
              </a:r>
              <a:endParaRPr sz="1000" b="1" i="0" u="none" strike="noStrike" cap="none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endParaRPr>
            </a:p>
          </p:txBody>
        </p:sp>
      </p:grpSp>
      <p:sp>
        <p:nvSpPr>
          <p:cNvPr id="45" name="Google Shape;573;g2401cf1d144_1_431"/>
          <p:cNvSpPr txBox="1"/>
          <p:nvPr/>
        </p:nvSpPr>
        <p:spPr>
          <a:xfrm>
            <a:off x="882813" y="2325287"/>
            <a:ext cx="4570310" cy="257369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altLang="en-US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피해 경험자 중 </a:t>
            </a:r>
            <a:r>
              <a:rPr lang="ko-KR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관련 </a:t>
            </a:r>
            <a:r>
              <a:rPr lang="ko-KR" sz="12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기관에 도움 요청하지 </a:t>
            </a:r>
            <a:r>
              <a:rPr lang="ko-KR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않은</a:t>
            </a:r>
            <a:r>
              <a:rPr lang="en-US" altLang="ko-KR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가장 큰</a:t>
            </a:r>
            <a:r>
              <a:rPr lang="ko-KR" sz="12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이유</a:t>
            </a:r>
            <a:endParaRPr sz="12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ko-KR" altLang="en-US" dirty="0"/>
              <a:t>주제 선정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ko-KR" altLang="en-US" dirty="0"/>
              <a:t>프로젝트 개요</a:t>
            </a:r>
            <a:endParaRPr lang="ko-KR" altLang="en-US" b="0" dirty="0">
              <a:solidFill>
                <a:srgbClr val="000000"/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ko-KR" altLang="en-US" dirty="0"/>
              <a:t>데이터 분석 </a:t>
            </a:r>
            <a:r>
              <a:rPr lang="en-US" altLang="ko-KR" dirty="0"/>
              <a:t>&amp; </a:t>
            </a:r>
            <a:r>
              <a:rPr lang="ko-KR" altLang="en-US" dirty="0"/>
              <a:t>제안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ko-KR" altLang="en-US" dirty="0"/>
              <a:t>기대 </a:t>
            </a:r>
            <a:r>
              <a:rPr lang="ko-KR" altLang="en-US" dirty="0" smtClean="0"/>
              <a:t>효과</a:t>
            </a:r>
            <a:endParaRPr lang="ko-KR" altLang="en-US" b="0" dirty="0">
              <a:solidFill>
                <a:srgbClr val="000000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1494666" y="5157710"/>
            <a:ext cx="1548655" cy="847725"/>
          </a:xfrm>
        </p:spPr>
        <p:txBody>
          <a:bodyPr/>
          <a:lstStyle/>
          <a:p>
            <a:r>
              <a:rPr lang="ko-KR" altLang="en-US" dirty="0" smtClean="0"/>
              <a:t>프로젝트 배경</a:t>
            </a:r>
            <a:endParaRPr lang="en-US" altLang="ko-KR" dirty="0" smtClean="0"/>
          </a:p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6"/>
          </p:nvPr>
        </p:nvSpPr>
        <p:spPr>
          <a:xfrm>
            <a:off x="4010737" y="5157710"/>
            <a:ext cx="1618497" cy="847725"/>
          </a:xfrm>
        </p:spPr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활용 데이터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6538160" y="5157710"/>
            <a:ext cx="1497390" cy="1335454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예방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 예방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0;p8"/>
          <p:cNvSpPr/>
          <p:nvPr/>
        </p:nvSpPr>
        <p:spPr>
          <a:xfrm>
            <a:off x="456704" y="2026529"/>
            <a:ext cx="2981071" cy="3811838"/>
          </a:xfrm>
          <a:prstGeom prst="rect">
            <a:avLst/>
          </a:prstGeom>
          <a:solidFill>
            <a:srgbClr val="F0F2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8" name="Google Shape;411;p8"/>
          <p:cNvSpPr/>
          <p:nvPr/>
        </p:nvSpPr>
        <p:spPr>
          <a:xfrm>
            <a:off x="456704" y="2020086"/>
            <a:ext cx="2981071" cy="656471"/>
          </a:xfrm>
          <a:prstGeom prst="rect">
            <a:avLst/>
          </a:prstGeom>
          <a:solidFill>
            <a:srgbClr val="0C3860"/>
          </a:solidFill>
          <a:ln w="12700" cap="flat" cmpd="sng">
            <a:solidFill>
              <a:srgbClr val="80AB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r>
              <a:rPr lang="en-US" altLang="ko-KR" sz="1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전처리</a:t>
            </a:r>
            <a:endParaRPr lang="ko-KR" altLang="en-US" sz="1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" y="1849768"/>
            <a:ext cx="857652" cy="85765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13903" y="4498200"/>
            <a:ext cx="2666672" cy="7081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hub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대화 말뭉치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b="9425"/>
          <a:stretch/>
        </p:blipFill>
        <p:spPr>
          <a:xfrm>
            <a:off x="3603701" y="3456321"/>
            <a:ext cx="994641" cy="821865"/>
          </a:xfrm>
          <a:prstGeom prst="rect">
            <a:avLst/>
          </a:prstGeom>
        </p:spPr>
      </p:pic>
      <p:sp>
        <p:nvSpPr>
          <p:cNvPr id="21" name="Google Shape;410;p8"/>
          <p:cNvSpPr/>
          <p:nvPr/>
        </p:nvSpPr>
        <p:spPr>
          <a:xfrm>
            <a:off x="4754703" y="2020220"/>
            <a:ext cx="2981071" cy="3811838"/>
          </a:xfrm>
          <a:prstGeom prst="rect">
            <a:avLst/>
          </a:prstGeom>
          <a:solidFill>
            <a:srgbClr val="F0F2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2" name="Google Shape;411;p8"/>
          <p:cNvSpPr/>
          <p:nvPr/>
        </p:nvSpPr>
        <p:spPr>
          <a:xfrm>
            <a:off x="4754703" y="2013777"/>
            <a:ext cx="2981071" cy="656471"/>
          </a:xfrm>
          <a:prstGeom prst="rect">
            <a:avLst/>
          </a:prstGeom>
          <a:solidFill>
            <a:srgbClr val="0C3860"/>
          </a:solidFill>
          <a:ln w="12700" cap="flat" cmpd="sng">
            <a:solidFill>
              <a:srgbClr val="80AB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2.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8051" y="1825821"/>
            <a:ext cx="848083" cy="8480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b="9425"/>
          <a:stretch/>
        </p:blipFill>
        <p:spPr>
          <a:xfrm>
            <a:off x="7901700" y="3450012"/>
            <a:ext cx="994641" cy="82186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962093" y="2953561"/>
            <a:ext cx="2567391" cy="10650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Ko-gpt2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질문에 대한 답변 생성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410;p8"/>
          <p:cNvSpPr/>
          <p:nvPr/>
        </p:nvSpPr>
        <p:spPr>
          <a:xfrm>
            <a:off x="8896341" y="2032249"/>
            <a:ext cx="2981071" cy="3811838"/>
          </a:xfrm>
          <a:prstGeom prst="rect">
            <a:avLst/>
          </a:prstGeom>
          <a:solidFill>
            <a:srgbClr val="F0F2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" name="Google Shape;411;p8"/>
          <p:cNvSpPr/>
          <p:nvPr/>
        </p:nvSpPr>
        <p:spPr>
          <a:xfrm>
            <a:off x="8896341" y="2025806"/>
            <a:ext cx="2981071" cy="656471"/>
          </a:xfrm>
          <a:prstGeom prst="rect">
            <a:avLst/>
          </a:prstGeom>
          <a:solidFill>
            <a:srgbClr val="0C3860"/>
          </a:solidFill>
          <a:ln w="12700" cap="flat" cmpd="sng">
            <a:solidFill>
              <a:srgbClr val="80AB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3.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구현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103731" y="2965589"/>
            <a:ext cx="2567391" cy="265325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Streamlit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EC2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웹사이트 구현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55" y="1798978"/>
            <a:ext cx="901771" cy="901771"/>
          </a:xfrm>
          <a:prstGeom prst="rect">
            <a:avLst/>
          </a:prstGeom>
        </p:spPr>
      </p:pic>
      <p:pic>
        <p:nvPicPr>
          <p:cNvPr id="3076" name="Picture 4" descr="Python Tutorial: Streamlit | DataCa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05" y="3395165"/>
            <a:ext cx="1591611" cy="93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WS EC2 인스턴스 생성하기(Ubuntu AMI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11" y="3129195"/>
            <a:ext cx="2142791" cy="13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613903" y="3395165"/>
            <a:ext cx="2666672" cy="7081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지식인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2093" y="4425843"/>
            <a:ext cx="2567391" cy="10650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SentenceBERT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매끄러운 답변을 위해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문장 제외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상담 서비스 구현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9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717902" y="217532"/>
            <a:ext cx="4297236" cy="450053"/>
          </a:xfrm>
          <a:prstGeom prst="roundRect">
            <a:avLst/>
          </a:prstGeom>
          <a:solidFill>
            <a:srgbClr val="BED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전처리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9" y="28314"/>
            <a:ext cx="739268" cy="7392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/>
              <a:t>지식인 </a:t>
            </a:r>
            <a:r>
              <a:rPr lang="en-US" altLang="ko-KR" dirty="0"/>
              <a:t>Q&amp;A </a:t>
            </a:r>
            <a:r>
              <a:rPr lang="ko-KR" altLang="en-US" dirty="0" smtClean="0"/>
              <a:t>데이터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26" name="Google Shape;410;p8"/>
          <p:cNvSpPr/>
          <p:nvPr/>
        </p:nvSpPr>
        <p:spPr>
          <a:xfrm>
            <a:off x="7897397" y="2391346"/>
            <a:ext cx="3426385" cy="4131373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410;p8"/>
          <p:cNvSpPr/>
          <p:nvPr/>
        </p:nvSpPr>
        <p:spPr>
          <a:xfrm>
            <a:off x="4238763" y="2391346"/>
            <a:ext cx="3426183" cy="4131373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Google Shape;410;p8"/>
          <p:cNvSpPr/>
          <p:nvPr/>
        </p:nvSpPr>
        <p:spPr>
          <a:xfrm>
            <a:off x="584817" y="2391347"/>
            <a:ext cx="3442681" cy="4131373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1049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데이터 수집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8097" y="2524142"/>
            <a:ext cx="2898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기관의 답변 수집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42" y="4511592"/>
            <a:ext cx="3183970" cy="157984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48" y="3924096"/>
            <a:ext cx="443917" cy="4871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367" y="3666947"/>
            <a:ext cx="2764742" cy="2625951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8178559" y="2800809"/>
            <a:ext cx="2758260" cy="2540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ykospacing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패키지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9838" y="3970360"/>
            <a:ext cx="2746981" cy="2399834"/>
          </a:xfrm>
          <a:prstGeom prst="rect">
            <a:avLst/>
          </a:prstGeom>
        </p:spPr>
      </p:pic>
      <p:sp>
        <p:nvSpPr>
          <p:cNvPr id="37" name="Google Shape;529;g23f438fa59c_12_151"/>
          <p:cNvSpPr txBox="1"/>
          <p:nvPr/>
        </p:nvSpPr>
        <p:spPr>
          <a:xfrm>
            <a:off x="9019027" y="1625453"/>
            <a:ext cx="315234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Google Shape;673;p6"/>
          <p:cNvSpPr/>
          <p:nvPr/>
        </p:nvSpPr>
        <p:spPr>
          <a:xfrm>
            <a:off x="7763877" y="1379431"/>
            <a:ext cx="3933825" cy="911575"/>
          </a:xfrm>
          <a:prstGeom prst="chevron">
            <a:avLst>
              <a:gd name="adj" fmla="val 50000"/>
            </a:avLst>
          </a:prstGeom>
          <a:solidFill>
            <a:srgbClr val="0C3860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" name="Google Shape;674;p6"/>
          <p:cNvSpPr/>
          <p:nvPr/>
        </p:nvSpPr>
        <p:spPr>
          <a:xfrm>
            <a:off x="4149140" y="1379431"/>
            <a:ext cx="3933825" cy="911575"/>
          </a:xfrm>
          <a:prstGeom prst="chevron">
            <a:avLst>
              <a:gd name="adj" fmla="val 50000"/>
            </a:avLst>
          </a:prstGeom>
          <a:solidFill>
            <a:srgbClr val="2489E4"/>
          </a:solidFill>
          <a:ln w="12700" cap="flat" cmpd="sng">
            <a:solidFill>
              <a:srgbClr val="2489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" name="Google Shape;675;p6"/>
          <p:cNvSpPr/>
          <p:nvPr/>
        </p:nvSpPr>
        <p:spPr>
          <a:xfrm>
            <a:off x="534403" y="1379431"/>
            <a:ext cx="3933825" cy="911575"/>
          </a:xfrm>
          <a:prstGeom prst="homePlate">
            <a:avLst>
              <a:gd name="adj" fmla="val 50000"/>
            </a:avLst>
          </a:prstGeom>
          <a:solidFill>
            <a:srgbClr val="ADD3F5"/>
          </a:solidFill>
          <a:ln w="12700" cap="flat" cmpd="sng">
            <a:solidFill>
              <a:srgbClr val="ADD3F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00636" y="1404493"/>
            <a:ext cx="3985376" cy="886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폭력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키워드로 검색하여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57132" y="1394134"/>
            <a:ext cx="3985376" cy="886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피해자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선별 후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질문, 답변 내용 요약 작업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45443" y="1379431"/>
            <a:ext cx="3985376" cy="886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맞춤법 검사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78559" y="3422633"/>
            <a:ext cx="2758260" cy="4687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부산대 맞춤법 검사기 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18097" y="2861075"/>
            <a:ext cx="2758260" cy="10047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교육부 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학교폭력/성폭력 상담</a:t>
            </a: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청소년폭력예방재단</a:t>
            </a: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서울시청소년지원센터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한국청소년상담복지개발원</a:t>
            </a: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82965" y="2514056"/>
            <a:ext cx="2898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 검사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108662" y="3114856"/>
            <a:ext cx="2898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맞춤법검사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7" y="1523908"/>
            <a:ext cx="536589" cy="53658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73" y="1569159"/>
            <a:ext cx="491235" cy="49123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10" y="1551052"/>
            <a:ext cx="519293" cy="51929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5734" y="2698463"/>
            <a:ext cx="33192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폭력 피해자를 위한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-&gt;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피해자 상담 데이터만 추출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내용을 적절한 길이로 정리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9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717902" y="217532"/>
            <a:ext cx="4297236" cy="450053"/>
          </a:xfrm>
          <a:prstGeom prst="roundRect">
            <a:avLst/>
          </a:prstGeom>
          <a:solidFill>
            <a:srgbClr val="BED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전처리</a:t>
            </a:r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en-US" altLang="ko-KR" dirty="0">
                <a:solidFill>
                  <a:schemeClr val="tx1"/>
                </a:solidFill>
              </a:rPr>
              <a:t>hub </a:t>
            </a:r>
            <a:r>
              <a:rPr lang="ko-KR" altLang="en-US" dirty="0">
                <a:solidFill>
                  <a:schemeClr val="tx1"/>
                </a:solidFill>
              </a:rPr>
              <a:t>감성 대화 </a:t>
            </a:r>
            <a:r>
              <a:rPr lang="ko-KR" altLang="en-US" dirty="0" smtClean="0">
                <a:solidFill>
                  <a:schemeClr val="tx1"/>
                </a:solidFill>
              </a:rPr>
              <a:t>말뭉치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9" y="28314"/>
            <a:ext cx="739268" cy="739268"/>
          </a:xfrm>
          <a:prstGeom prst="rect">
            <a:avLst/>
          </a:prstGeom>
        </p:spPr>
      </p:pic>
      <p:sp>
        <p:nvSpPr>
          <p:cNvPr id="29" name="Google Shape;410;p8"/>
          <p:cNvSpPr/>
          <p:nvPr/>
        </p:nvSpPr>
        <p:spPr>
          <a:xfrm>
            <a:off x="288413" y="2085182"/>
            <a:ext cx="4951536" cy="79681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일반인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1,500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명을 대상으로 하여 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15,700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및 코퍼스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27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문장 구축 및 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세대별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대화 텍스트 구축을 통해 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엔진을 개발하여 세대별 감성 대화 서비스 제공</a:t>
            </a:r>
          </a:p>
        </p:txBody>
      </p:sp>
      <p:sp>
        <p:nvSpPr>
          <p:cNvPr id="30" name="Google Shape;572;g23f438fa59c_12_176"/>
          <p:cNvSpPr/>
          <p:nvPr/>
        </p:nvSpPr>
        <p:spPr>
          <a:xfrm>
            <a:off x="6141103" y="4570361"/>
            <a:ext cx="5533665" cy="700425"/>
          </a:xfrm>
          <a:prstGeom prst="roundRect">
            <a:avLst>
              <a:gd name="adj" fmla="val 13323"/>
            </a:avLst>
          </a:prstGeom>
          <a:solidFill>
            <a:srgbClr val="FFE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지식인 데이터</a:t>
            </a:r>
            <a:r>
              <a:rPr lang="en-US" altLang="ko-KR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hub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대화 </a:t>
            </a:r>
            <a:r>
              <a:rPr lang="ko-KR" altLang="en-US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말뭉치</a:t>
            </a:r>
            <a:r>
              <a:rPr lang="en-US" altLang="ko-KR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6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b="1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병합하여 총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6,614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데이터 수집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b="7146"/>
          <a:stretch/>
        </p:blipFill>
        <p:spPr>
          <a:xfrm>
            <a:off x="1177028" y="2999915"/>
            <a:ext cx="3174305" cy="1155526"/>
          </a:xfrm>
          <a:prstGeom prst="rect">
            <a:avLst/>
          </a:prstGeom>
        </p:spPr>
      </p:pic>
      <p:cxnSp>
        <p:nvCxnSpPr>
          <p:cNvPr id="37" name="Google Shape;347;g22169bb26d7_1_80"/>
          <p:cNvCxnSpPr/>
          <p:nvPr/>
        </p:nvCxnSpPr>
        <p:spPr>
          <a:xfrm flipV="1">
            <a:off x="5387118" y="1005614"/>
            <a:ext cx="0" cy="57472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Google Shape;410;p8"/>
          <p:cNvSpPr/>
          <p:nvPr/>
        </p:nvSpPr>
        <p:spPr>
          <a:xfrm>
            <a:off x="6141103" y="1005614"/>
            <a:ext cx="5737469" cy="745139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endParaRPr lang="en-US" altLang="ko-KR" b="1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상황 키워드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따돌림</a:t>
            </a:r>
            <a:endParaRPr lang="en-US" altLang="ko-KR" b="1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데이터만 필터링하여 사용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b="40602"/>
          <a:stretch/>
        </p:blipFill>
        <p:spPr>
          <a:xfrm>
            <a:off x="5838318" y="5376026"/>
            <a:ext cx="6139236" cy="1253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2" name="Google Shape;410;p8"/>
          <p:cNvSpPr/>
          <p:nvPr/>
        </p:nvSpPr>
        <p:spPr>
          <a:xfrm>
            <a:off x="6141103" y="2506005"/>
            <a:ext cx="5737469" cy="401550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내용을 반복하여 답하는 데이터는 제외하였음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42" y="4002181"/>
            <a:ext cx="443917" cy="48715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186" y="3114414"/>
            <a:ext cx="5267811" cy="846613"/>
          </a:xfrm>
          <a:prstGeom prst="rect">
            <a:avLst/>
          </a:prstGeom>
        </p:spPr>
      </p:pic>
      <p:sp>
        <p:nvSpPr>
          <p:cNvPr id="51" name="Google Shape;529;g23f438fa59c_12_151"/>
          <p:cNvSpPr txBox="1"/>
          <p:nvPr/>
        </p:nvSpPr>
        <p:spPr>
          <a:xfrm>
            <a:off x="5976362" y="1005614"/>
            <a:ext cx="408398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Google Shape;529;g23f438fa59c_12_151"/>
          <p:cNvSpPr txBox="1"/>
          <p:nvPr/>
        </p:nvSpPr>
        <p:spPr>
          <a:xfrm>
            <a:off x="5976362" y="2469577"/>
            <a:ext cx="408398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Google Shape;389;g23f41213449_0_3"/>
          <p:cNvSpPr/>
          <p:nvPr/>
        </p:nvSpPr>
        <p:spPr>
          <a:xfrm>
            <a:off x="8200991" y="2828658"/>
            <a:ext cx="1458616" cy="40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제외 데이터 예시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42" y="1917593"/>
            <a:ext cx="443917" cy="487155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1430845" y="1579962"/>
            <a:ext cx="2666672" cy="3723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hub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대화 말뭉치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076" y="4463889"/>
            <a:ext cx="4635543" cy="1558136"/>
          </a:xfrm>
          <a:prstGeom prst="rect">
            <a:avLst/>
          </a:prstGeom>
        </p:spPr>
      </p:pic>
      <p:sp>
        <p:nvSpPr>
          <p:cNvPr id="57" name="Google Shape;389;g23f41213449_0_3"/>
          <p:cNvSpPr/>
          <p:nvPr/>
        </p:nvSpPr>
        <p:spPr>
          <a:xfrm>
            <a:off x="188961" y="4117076"/>
            <a:ext cx="1458616" cy="40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예시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8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717902" y="217532"/>
            <a:ext cx="4297236" cy="450053"/>
          </a:xfrm>
          <a:prstGeom prst="roundRect">
            <a:avLst/>
          </a:prstGeom>
          <a:solidFill>
            <a:srgbClr val="BED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2. </a:t>
            </a:r>
            <a:r>
              <a:rPr lang="ko-KR" altLang="en-US" sz="2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4975" y="63188"/>
            <a:ext cx="685854" cy="685854"/>
          </a:xfrm>
          <a:prstGeom prst="rect">
            <a:avLst/>
          </a:prstGeom>
        </p:spPr>
      </p:pic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39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en-US" altLang="ko-KR" dirty="0">
                <a:solidFill>
                  <a:schemeClr val="tx1"/>
                </a:solidFill>
              </a:rPr>
              <a:t>hub </a:t>
            </a:r>
            <a:r>
              <a:rPr lang="ko-KR" altLang="en-US" dirty="0">
                <a:solidFill>
                  <a:schemeClr val="tx1"/>
                </a:solidFill>
              </a:rPr>
              <a:t>감성 대화 </a:t>
            </a:r>
            <a:r>
              <a:rPr lang="ko-KR" altLang="en-US" dirty="0" smtClean="0">
                <a:solidFill>
                  <a:schemeClr val="tx1"/>
                </a:solidFill>
              </a:rPr>
              <a:t>말뭉치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Google Shape;524;g23f438fa59c_12_151"/>
          <p:cNvSpPr/>
          <p:nvPr/>
        </p:nvSpPr>
        <p:spPr>
          <a:xfrm>
            <a:off x="474786" y="1380514"/>
            <a:ext cx="5077657" cy="246527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41" name="Picture 4" descr="GitHub - SKT-AI/KoGPT2: Korean GPT-2 pretrained cased (KoGPT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45" y="1529074"/>
            <a:ext cx="2458081" cy="122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529;g23f438fa59c_12_151"/>
          <p:cNvSpPr txBox="1"/>
          <p:nvPr/>
        </p:nvSpPr>
        <p:spPr>
          <a:xfrm>
            <a:off x="474786" y="989601"/>
            <a:ext cx="2538005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질문에 대한 답변 생성 </a:t>
            </a:r>
            <a:r>
              <a:rPr lang="en-US" altLang="ko-KR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KoGPT2</a:t>
            </a:r>
            <a:r>
              <a:rPr lang="ko-KR" altLang="en-US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5067" y="2860881"/>
            <a:ext cx="4691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텍스트의 다음 단어를 잘 예측할 수 있도록 학습된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언어모델으로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문장 생성에 최적화 되어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있음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부족한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성능을 극복하기 위해 40GB 이상의 텍스트로 학습된 한국어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언어모델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Google Shape;410;p8"/>
          <p:cNvSpPr/>
          <p:nvPr/>
        </p:nvSpPr>
        <p:spPr>
          <a:xfrm>
            <a:off x="7318263" y="4422334"/>
            <a:ext cx="3538148" cy="401550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유사도가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0.7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문장은 제외하고 출력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959"/>
              </p:ext>
            </p:extLst>
          </p:nvPr>
        </p:nvGraphicFramePr>
        <p:xfrm>
          <a:off x="6340228" y="5020753"/>
          <a:ext cx="5494218" cy="1554480"/>
        </p:xfrm>
        <a:graphic>
          <a:graphicData uri="http://schemas.openxmlformats.org/drawingml/2006/table">
            <a:tbl>
              <a:tblPr firstRow="1" firstCol="1" lastCol="1" bandRow="1" bandCol="1">
                <a:tableStyleId>{C083E6E3-FA7D-4D7B-A595-EF9225AFEA82}</a:tableStyleId>
              </a:tblPr>
              <a:tblGrid>
                <a:gridCol w="2747109">
                  <a:extLst>
                    <a:ext uri="{9D8B030D-6E8A-4147-A177-3AD203B41FA5}">
                      <a16:colId xmlns:a16="http://schemas.microsoft.com/office/drawing/2014/main" val="1392019566"/>
                    </a:ext>
                  </a:extLst>
                </a:gridCol>
                <a:gridCol w="2747109">
                  <a:extLst>
                    <a:ext uri="{9D8B030D-6E8A-4147-A177-3AD203B41FA5}">
                      <a16:colId xmlns:a16="http://schemas.microsoft.com/office/drawing/2014/main" val="3601885335"/>
                    </a:ext>
                  </a:extLst>
                </a:gridCol>
              </a:tblGrid>
              <a:tr h="21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Before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After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8378030"/>
                  </a:ext>
                </a:extLst>
              </a:tr>
              <a:tr h="640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기분이 나쁘셨군요</a:t>
                      </a:r>
                      <a:r>
                        <a:rPr lang="en-US" altLang="ko-KR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altLang="ko-KR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b="1" u="sng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기분이 안 좋으셨군요</a:t>
                      </a:r>
                      <a:r>
                        <a:rPr lang="en-US" altLang="ko-KR" b="1" u="sng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어떻게 하면 기분 전환이 될까요</a:t>
                      </a:r>
                      <a:r>
                        <a:rPr lang="en-US" altLang="ko-KR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기분이 나쁘셨군요</a:t>
                      </a:r>
                      <a:r>
                        <a:rPr lang="en-US" altLang="ko-KR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어떻게 하면 기</a:t>
                      </a:r>
                      <a:r>
                        <a:rPr lang="ko-KR" altLang="en-US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전환이 될까요</a:t>
                      </a:r>
                      <a:r>
                        <a:rPr lang="en-US" altLang="ko-KR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5891731"/>
                  </a:ext>
                </a:extLst>
              </a:tr>
            </a:tbl>
          </a:graphicData>
        </a:graphic>
      </p:graphicFrame>
      <p:cxnSp>
        <p:nvCxnSpPr>
          <p:cNvPr id="47" name="Google Shape;347;g22169bb26d7_1_80"/>
          <p:cNvCxnSpPr/>
          <p:nvPr/>
        </p:nvCxnSpPr>
        <p:spPr>
          <a:xfrm>
            <a:off x="5884813" y="914522"/>
            <a:ext cx="0" cy="57049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Google Shape;410;p8"/>
          <p:cNvSpPr/>
          <p:nvPr/>
        </p:nvSpPr>
        <p:spPr>
          <a:xfrm>
            <a:off x="3467663" y="5255862"/>
            <a:ext cx="2295160" cy="1241357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&lt;special token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285750" indent="-285750" algn="just"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usr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질문의 시작을 알림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질문이 끝났음을 알림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답변의 시작을 알림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/s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문장이 끝났음을 알림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Google Shape;410;p8"/>
          <p:cNvSpPr/>
          <p:nvPr/>
        </p:nvSpPr>
        <p:spPr>
          <a:xfrm>
            <a:off x="3467663" y="4308487"/>
            <a:ext cx="2295160" cy="852669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Maxlen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단어 수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 :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3663" y="3908989"/>
            <a:ext cx="4691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학습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Google Shape;529;g23f438fa59c_12_151"/>
          <p:cNvSpPr txBox="1"/>
          <p:nvPr/>
        </p:nvSpPr>
        <p:spPr>
          <a:xfrm>
            <a:off x="6515101" y="1047332"/>
            <a:ext cx="5001903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매끄러운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답변을 위해 유사한 문장 </a:t>
            </a:r>
            <a:r>
              <a:rPr lang="ko-KR" altLang="en-US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제외 </a:t>
            </a:r>
            <a:r>
              <a:rPr lang="en-US" altLang="ko-KR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Ko-SentenceBERT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6" name="Google Shape;524;g23f438fa59c_12_151"/>
          <p:cNvSpPr/>
          <p:nvPr/>
        </p:nvSpPr>
        <p:spPr>
          <a:xfrm>
            <a:off x="6515101" y="1432131"/>
            <a:ext cx="5077658" cy="227759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41926" y="2804747"/>
            <a:ext cx="4950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문장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임베딩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성능을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개선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KLUE-NLI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KorSTS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dataset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모델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문장들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코사인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계산하여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의미가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문장을 제외하고 출력할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것임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8" name="Picture 10" descr="https://wikidocs.net/images/page/156176/%EA%B7%B8%EB%A6%B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99" y="1531234"/>
            <a:ext cx="1662101" cy="12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348" y="1547708"/>
            <a:ext cx="3172662" cy="1208854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219898" y="4354614"/>
            <a:ext cx="3117316" cy="2264874"/>
            <a:chOff x="5552910" y="1487819"/>
            <a:chExt cx="4539361" cy="2383894"/>
          </a:xfrm>
        </p:grpSpPr>
        <p:sp>
          <p:nvSpPr>
            <p:cNvPr id="61" name="Google Shape;410;p8"/>
            <p:cNvSpPr/>
            <p:nvPr/>
          </p:nvSpPr>
          <p:spPr>
            <a:xfrm>
              <a:off x="5552910" y="3388291"/>
              <a:ext cx="4539361" cy="483422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Google Shape;411;p8"/>
            <p:cNvSpPr/>
            <p:nvPr/>
          </p:nvSpPr>
          <p:spPr>
            <a:xfrm>
              <a:off x="5765559" y="2285244"/>
              <a:ext cx="4089421" cy="664456"/>
            </a:xfrm>
            <a:prstGeom prst="rect">
              <a:avLst/>
            </a:prstGeom>
            <a:solidFill>
              <a:srgbClr val="FFEBAB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ko-KR" sz="1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Ko-GPT2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Google Shape;411;p8"/>
            <p:cNvSpPr/>
            <p:nvPr/>
          </p:nvSpPr>
          <p:spPr>
            <a:xfrm>
              <a:off x="5706898" y="3456316"/>
              <a:ext cx="2012996" cy="332164"/>
            </a:xfrm>
            <a:prstGeom prst="rect">
              <a:avLst/>
            </a:prstGeom>
            <a:solidFill>
              <a:srgbClr val="BED5FA"/>
            </a:solidFill>
            <a:ln w="12700" cap="flat" cmpd="sng">
              <a:solidFill>
                <a:srgbClr val="80ABF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</a:t>
              </a:r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usr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질문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&lt;sent&gt;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Google Shape;411;p8"/>
            <p:cNvSpPr/>
            <p:nvPr/>
          </p:nvSpPr>
          <p:spPr>
            <a:xfrm>
              <a:off x="7925155" y="3456315"/>
              <a:ext cx="1977158" cy="332164"/>
            </a:xfrm>
            <a:prstGeom prst="rect">
              <a:avLst/>
            </a:prstGeom>
            <a:solidFill>
              <a:srgbClr val="9ECAE1"/>
            </a:solidFill>
            <a:ln w="12700" cap="flat" cmpd="sng">
              <a:solidFill>
                <a:srgbClr val="80ABF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&lt;sys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답변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&lt;/s&gt;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Google Shape;411;p8"/>
            <p:cNvSpPr/>
            <p:nvPr/>
          </p:nvSpPr>
          <p:spPr>
            <a:xfrm>
              <a:off x="5812892" y="1487819"/>
              <a:ext cx="4089421" cy="332164"/>
            </a:xfrm>
            <a:prstGeom prst="rect">
              <a:avLst/>
            </a:prstGeom>
            <a:solidFill>
              <a:srgbClr val="9ECAE1"/>
            </a:solidFill>
            <a:ln w="12700" cap="flat" cmpd="sng">
              <a:solidFill>
                <a:srgbClr val="80ABF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답변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&lt;/s&gt;</a:t>
              </a: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714242" y="1927224"/>
              <a:ext cx="286720" cy="25077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714242" y="3067520"/>
              <a:ext cx="286720" cy="250779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110170" y="5923930"/>
            <a:ext cx="46913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0376" y="4108665"/>
            <a:ext cx="46913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717902" y="217532"/>
            <a:ext cx="4297236" cy="450053"/>
          </a:xfrm>
          <a:prstGeom prst="roundRect">
            <a:avLst/>
          </a:prstGeom>
          <a:solidFill>
            <a:srgbClr val="BED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3.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구현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29" y="30415"/>
            <a:ext cx="740928" cy="740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애플리케이션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Google Shape;761;p9"/>
          <p:cNvSpPr/>
          <p:nvPr/>
        </p:nvSpPr>
        <p:spPr>
          <a:xfrm>
            <a:off x="600936" y="2412217"/>
            <a:ext cx="3240000" cy="7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1" name="Google Shape;762;p9"/>
          <p:cNvCxnSpPr/>
          <p:nvPr/>
        </p:nvCxnSpPr>
        <p:spPr>
          <a:xfrm>
            <a:off x="600936" y="2421448"/>
            <a:ext cx="3240000" cy="0"/>
          </a:xfrm>
          <a:prstGeom prst="straightConnector1">
            <a:avLst/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763;p9"/>
          <p:cNvSpPr txBox="1"/>
          <p:nvPr/>
        </p:nvSpPr>
        <p:spPr>
          <a:xfrm>
            <a:off x="705711" y="2424244"/>
            <a:ext cx="4395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rgbClr val="0C386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1</a:t>
            </a:r>
            <a:endParaRPr sz="3600" b="1" dirty="0">
              <a:solidFill>
                <a:srgbClr val="0C3860"/>
              </a:solidFill>
              <a:latin typeface="굴림" panose="020B0600000101010101" pitchFamily="50" charset="-127"/>
              <a:ea typeface="굴림" panose="020B0600000101010101" pitchFamily="50" charset="-127"/>
              <a:sym typeface="Arial"/>
            </a:endParaRPr>
          </a:p>
        </p:txBody>
      </p:sp>
      <p:sp>
        <p:nvSpPr>
          <p:cNvPr id="61" name="Google Shape;764;p9"/>
          <p:cNvSpPr txBox="1"/>
          <p:nvPr/>
        </p:nvSpPr>
        <p:spPr>
          <a:xfrm>
            <a:off x="1059429" y="2510627"/>
            <a:ext cx="30951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Hugging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Face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학습시킨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업로드</a:t>
            </a:r>
          </a:p>
        </p:txBody>
      </p:sp>
      <p:sp>
        <p:nvSpPr>
          <p:cNvPr id="62" name="Google Shape;765;p9"/>
          <p:cNvSpPr/>
          <p:nvPr/>
        </p:nvSpPr>
        <p:spPr>
          <a:xfrm>
            <a:off x="4468086" y="2423692"/>
            <a:ext cx="7342914" cy="7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67" name="Google Shape;766;p9"/>
          <p:cNvCxnSpPr/>
          <p:nvPr/>
        </p:nvCxnSpPr>
        <p:spPr>
          <a:xfrm>
            <a:off x="4468086" y="2432923"/>
            <a:ext cx="7342914" cy="0"/>
          </a:xfrm>
          <a:prstGeom prst="straightConnector1">
            <a:avLst/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767;p9"/>
          <p:cNvSpPr txBox="1"/>
          <p:nvPr/>
        </p:nvSpPr>
        <p:spPr>
          <a:xfrm>
            <a:off x="4572861" y="2435719"/>
            <a:ext cx="4395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rgbClr val="0C386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2</a:t>
            </a:r>
            <a:endParaRPr sz="3600" b="1" dirty="0">
              <a:solidFill>
                <a:srgbClr val="0C3860"/>
              </a:solidFill>
              <a:latin typeface="굴림" panose="020B0600000101010101" pitchFamily="50" charset="-127"/>
              <a:ea typeface="굴림" panose="020B0600000101010101" pitchFamily="50" charset="-127"/>
              <a:sym typeface="Arial"/>
            </a:endParaRPr>
          </a:p>
        </p:txBody>
      </p:sp>
      <p:sp>
        <p:nvSpPr>
          <p:cNvPr id="69" name="Google Shape;768;p9"/>
          <p:cNvSpPr txBox="1"/>
          <p:nvPr/>
        </p:nvSpPr>
        <p:spPr>
          <a:xfrm>
            <a:off x="5012405" y="2653576"/>
            <a:ext cx="62747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Streamlit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만들기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Google Shape;773;p9"/>
          <p:cNvCxnSpPr/>
          <p:nvPr/>
        </p:nvCxnSpPr>
        <p:spPr>
          <a:xfrm>
            <a:off x="600936" y="6580493"/>
            <a:ext cx="3240000" cy="0"/>
          </a:xfrm>
          <a:prstGeom prst="straightConnector1">
            <a:avLst/>
          </a:prstGeom>
          <a:noFill/>
          <a:ln w="190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74;p9"/>
          <p:cNvCxnSpPr/>
          <p:nvPr/>
        </p:nvCxnSpPr>
        <p:spPr>
          <a:xfrm>
            <a:off x="4468086" y="6587880"/>
            <a:ext cx="7342914" cy="0"/>
          </a:xfrm>
          <a:prstGeom prst="straightConnector1">
            <a:avLst/>
          </a:prstGeom>
          <a:noFill/>
          <a:ln w="190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524;g23f438fa59c_12_151"/>
          <p:cNvSpPr/>
          <p:nvPr/>
        </p:nvSpPr>
        <p:spPr>
          <a:xfrm>
            <a:off x="5364305" y="3279190"/>
            <a:ext cx="6265720" cy="30179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1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애플리케이션을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구축할 수 있도록 도와주는 오픈소스 웹 애플리케이션 프레임워크</a:t>
            </a:r>
            <a:endParaRPr sz="1100" b="0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73" name="Picture 4" descr="Python Tutorial: Streamlit | DataCa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74" y="3184308"/>
            <a:ext cx="953031" cy="5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Google Shape;529;g23f438fa59c_12_151"/>
          <p:cNvSpPr txBox="1"/>
          <p:nvPr/>
        </p:nvSpPr>
        <p:spPr>
          <a:xfrm>
            <a:off x="4580315" y="1869694"/>
            <a:ext cx="2971123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ⓐ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애플리케이션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ko-KR" altLang="en-US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rcRect r="25492"/>
          <a:stretch/>
        </p:blipFill>
        <p:spPr>
          <a:xfrm>
            <a:off x="1173439" y="5233663"/>
            <a:ext cx="2507027" cy="11899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6" name="Google Shape;389;g23f41213449_0_3"/>
          <p:cNvSpPr/>
          <p:nvPr/>
        </p:nvSpPr>
        <p:spPr>
          <a:xfrm>
            <a:off x="557598" y="3190620"/>
            <a:ext cx="3283338" cy="54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Hugging Face : </a:t>
            </a:r>
          </a:p>
          <a:p>
            <a:pPr algn="ctr"/>
            <a:r>
              <a:rPr lang="ko-KR" altLang="en-US" sz="9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Transformers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사용하여 자신만의 모델을 만들고, </a:t>
            </a:r>
            <a:endParaRPr lang="en-US" altLang="ko-KR" sz="9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평가할 수 있는 환경을 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008" y="3700362"/>
            <a:ext cx="2289887" cy="1419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Google Shape;347;g22169bb26d7_1_80"/>
          <p:cNvCxnSpPr/>
          <p:nvPr/>
        </p:nvCxnSpPr>
        <p:spPr>
          <a:xfrm flipH="1">
            <a:off x="147540" y="1766490"/>
            <a:ext cx="119859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7"/>
          <a:srcRect b="49287"/>
          <a:stretch/>
        </p:blipFill>
        <p:spPr>
          <a:xfrm>
            <a:off x="4500718" y="5625514"/>
            <a:ext cx="3130321" cy="875616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314347" y="4054057"/>
            <a:ext cx="3496653" cy="467521"/>
            <a:chOff x="4347673" y="5169544"/>
            <a:chExt cx="3496653" cy="467521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8"/>
            <a:srcRect t="86930" r="25802" b="-1872"/>
            <a:stretch/>
          </p:blipFill>
          <p:spPr>
            <a:xfrm>
              <a:off x="4468270" y="5390881"/>
              <a:ext cx="3153753" cy="246184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8"/>
            <a:srcRect r="17734" b="86354"/>
            <a:stretch/>
          </p:blipFill>
          <p:spPr>
            <a:xfrm>
              <a:off x="4347673" y="5169544"/>
              <a:ext cx="3496653" cy="224817"/>
            </a:xfrm>
            <a:prstGeom prst="rect">
              <a:avLst/>
            </a:prstGeom>
          </p:spPr>
        </p:pic>
      </p:grpSp>
      <p:sp>
        <p:nvSpPr>
          <p:cNvPr id="83" name="Google Shape;411;p8"/>
          <p:cNvSpPr/>
          <p:nvPr/>
        </p:nvSpPr>
        <p:spPr>
          <a:xfrm>
            <a:off x="467915" y="4252336"/>
            <a:ext cx="623209" cy="315580"/>
          </a:xfrm>
          <a:prstGeom prst="rect">
            <a:avLst/>
          </a:prstGeom>
          <a:solidFill>
            <a:srgbClr val="F0F2F6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Google Shape;411;p8"/>
          <p:cNvSpPr/>
          <p:nvPr/>
        </p:nvSpPr>
        <p:spPr>
          <a:xfrm>
            <a:off x="467915" y="5470646"/>
            <a:ext cx="623209" cy="409144"/>
          </a:xfrm>
          <a:prstGeom prst="rect">
            <a:avLst/>
          </a:prstGeom>
          <a:solidFill>
            <a:srgbClr val="F0F2F6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5" name="Google Shape;347;g22169bb26d7_1_80"/>
          <p:cNvCxnSpPr/>
          <p:nvPr/>
        </p:nvCxnSpPr>
        <p:spPr>
          <a:xfrm flipV="1">
            <a:off x="8162482" y="3609562"/>
            <a:ext cx="0" cy="28475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9"/>
          <a:srcRect t="55908"/>
          <a:stretch/>
        </p:blipFill>
        <p:spPr>
          <a:xfrm>
            <a:off x="4481669" y="4478490"/>
            <a:ext cx="3261278" cy="823354"/>
          </a:xfrm>
          <a:prstGeom prst="rect">
            <a:avLst/>
          </a:prstGeom>
        </p:spPr>
      </p:pic>
      <p:sp>
        <p:nvSpPr>
          <p:cNvPr id="87" name="Google Shape;776;p9"/>
          <p:cNvSpPr txBox="1"/>
          <p:nvPr/>
        </p:nvSpPr>
        <p:spPr>
          <a:xfrm>
            <a:off x="4411274" y="4044202"/>
            <a:ext cx="34020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Hugging Face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업로드했던 모델을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just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이용해 불러온다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Google Shape;524;g23f438fa59c_12_151"/>
          <p:cNvSpPr/>
          <p:nvPr/>
        </p:nvSpPr>
        <p:spPr>
          <a:xfrm>
            <a:off x="4468086" y="3744178"/>
            <a:ext cx="3599179" cy="290572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1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1.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Streamlit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실행할 </a:t>
            </a:r>
            <a:r>
              <a:rPr lang="en-US" altLang="ko-KR" sz="11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python </a:t>
            </a:r>
            <a:r>
              <a:rPr lang="ko-KR" altLang="en-US" sz="1100" b="0" i="0" u="none" strike="noStrike" cap="none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코드 작성</a:t>
            </a:r>
            <a:endParaRPr sz="1100" b="0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89" name="Google Shape;524;g23f438fa59c_12_151"/>
          <p:cNvSpPr/>
          <p:nvPr/>
        </p:nvSpPr>
        <p:spPr>
          <a:xfrm>
            <a:off x="8259949" y="5161886"/>
            <a:ext cx="3494404" cy="404512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서버 구축을 위해 </a:t>
            </a:r>
            <a:endParaRPr lang="en-US" altLang="ko-KR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파일을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</a:t>
            </a:r>
            <a:endParaRPr sz="1100" b="0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90" name="Google Shape;776;p9"/>
          <p:cNvSpPr txBox="1"/>
          <p:nvPr/>
        </p:nvSpPr>
        <p:spPr>
          <a:xfrm>
            <a:off x="4449321" y="5339103"/>
            <a:ext cx="34020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통해 홈페이지를 구성한다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2976" y="5640097"/>
            <a:ext cx="2721786" cy="810951"/>
          </a:xfrm>
          <a:prstGeom prst="rect">
            <a:avLst/>
          </a:prstGeom>
        </p:spPr>
      </p:pic>
      <p:sp>
        <p:nvSpPr>
          <p:cNvPr id="92" name="Google Shape;524;g23f438fa59c_12_151"/>
          <p:cNvSpPr/>
          <p:nvPr/>
        </p:nvSpPr>
        <p:spPr>
          <a:xfrm>
            <a:off x="8259949" y="3663143"/>
            <a:ext cx="3494404" cy="31965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n-US" altLang="ko-KR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1100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 임시 </a:t>
            </a:r>
            <a:r>
              <a:rPr lang="ko-KR" altLang="en-US" sz="1100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웹페이지를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만들어 테스트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Google Shape;410;p8"/>
          <p:cNvSpPr/>
          <p:nvPr/>
        </p:nvSpPr>
        <p:spPr>
          <a:xfrm>
            <a:off x="3298268" y="1134987"/>
            <a:ext cx="3538148" cy="401550"/>
          </a:xfrm>
          <a:prstGeom prst="rect">
            <a:avLst/>
          </a:prstGeom>
          <a:solidFill>
            <a:srgbClr val="FFEBA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ⓐ </a:t>
            </a:r>
            <a:r>
              <a:rPr lang="en-US" altLang="ko-KR" b="1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Streamlit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웹 애플리케이션 구축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19668" y="1051228"/>
            <a:ext cx="443917" cy="487155"/>
          </a:xfrm>
          <a:prstGeom prst="rect">
            <a:avLst/>
          </a:prstGeom>
        </p:spPr>
      </p:pic>
      <p:sp>
        <p:nvSpPr>
          <p:cNvPr id="95" name="Google Shape;410;p8"/>
          <p:cNvSpPr/>
          <p:nvPr/>
        </p:nvSpPr>
        <p:spPr>
          <a:xfrm>
            <a:off x="7618561" y="1125235"/>
            <a:ext cx="3538148" cy="401550"/>
          </a:xfrm>
          <a:prstGeom prst="rect">
            <a:avLst/>
          </a:prstGeom>
          <a:solidFill>
            <a:srgbClr val="FFEBA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ⓑ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상에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챗봇을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배포하기 위한 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구축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410876" y="4563389"/>
            <a:ext cx="3629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ko-KR" altLang="en-US" sz="1200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내부망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Localhost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endParaRPr lang="en-US" altLang="ko-KR" sz="1200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just"/>
            <a:r>
              <a:rPr lang="ko-KR" altLang="en-US" sz="12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ko-KR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망에 노출시킬 수 있다</a:t>
            </a:r>
            <a:r>
              <a:rPr lang="en-US" altLang="ko-KR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64009" y="1142932"/>
            <a:ext cx="2177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ko-KR" altLang="en-US" sz="16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16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구현 과정 </a:t>
            </a:r>
            <a:r>
              <a:rPr lang="en-US" altLang="ko-KR" sz="16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1" y="1096156"/>
            <a:ext cx="419659" cy="4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717902" y="217532"/>
            <a:ext cx="4297236" cy="450053"/>
          </a:xfrm>
          <a:prstGeom prst="roundRect">
            <a:avLst/>
          </a:prstGeom>
          <a:solidFill>
            <a:srgbClr val="BED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3.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구현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29" y="30415"/>
            <a:ext cx="740928" cy="740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50" y="364130"/>
            <a:ext cx="1474515" cy="424691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예방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상에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배포하기 위한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Google Shape;524;g23f438fa59c_12_151"/>
          <p:cNvSpPr/>
          <p:nvPr/>
        </p:nvSpPr>
        <p:spPr>
          <a:xfrm>
            <a:off x="9196303" y="1247644"/>
            <a:ext cx="2906435" cy="51433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" name="Google Shape;524;g23f438fa59c_12_151"/>
          <p:cNvSpPr/>
          <p:nvPr/>
        </p:nvSpPr>
        <p:spPr>
          <a:xfrm>
            <a:off x="147838" y="1246463"/>
            <a:ext cx="8468626" cy="51719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ㅊ</a:t>
            </a: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26" name="Picture 6" descr="AWS EC2 인스턴스 생성하기(Ubuntu AMI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109" y="2293870"/>
            <a:ext cx="1710198" cy="10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524;g23f438fa59c_12_151"/>
          <p:cNvSpPr/>
          <p:nvPr/>
        </p:nvSpPr>
        <p:spPr>
          <a:xfrm>
            <a:off x="930657" y="2629307"/>
            <a:ext cx="7639297" cy="393735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클라우드에서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가상 서버를 제공하는 웹 서비스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구축을 위해 사용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Google Shape;529;g23f438fa59c_12_151"/>
          <p:cNvSpPr txBox="1"/>
          <p:nvPr/>
        </p:nvSpPr>
        <p:spPr>
          <a:xfrm>
            <a:off x="2484668" y="1409948"/>
            <a:ext cx="4117064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algn="ctr"/>
            <a:r>
              <a:rPr lang="ko-KR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ⓑ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상에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챗봇을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배포하기 위한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구축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Google Shape;347;g22169bb26d7_1_80"/>
          <p:cNvCxnSpPr/>
          <p:nvPr/>
        </p:nvCxnSpPr>
        <p:spPr>
          <a:xfrm flipH="1">
            <a:off x="170212" y="2274399"/>
            <a:ext cx="84606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211697" y="5426914"/>
            <a:ext cx="2980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https://youtu.be/sifodF_AUy8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453" y="3541772"/>
            <a:ext cx="3586171" cy="17159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491" y="5320411"/>
            <a:ext cx="3930756" cy="35229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b="9425"/>
          <a:stretch/>
        </p:blipFill>
        <p:spPr>
          <a:xfrm>
            <a:off x="8630902" y="3816680"/>
            <a:ext cx="609914" cy="50396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530415" y="5854064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서버용 AWS EC2 개설 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Streamlit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호스팅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368" y="3599347"/>
            <a:ext cx="3943092" cy="210704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359652" y="1772163"/>
            <a:ext cx="7546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정상적으로 24시간 작동하기 위해 항상 실행되고 있는 연동된 서버가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필요함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Google Shape;529;g23f438fa59c_12_151"/>
          <p:cNvSpPr txBox="1"/>
          <p:nvPr/>
        </p:nvSpPr>
        <p:spPr>
          <a:xfrm>
            <a:off x="9252312" y="1409949"/>
            <a:ext cx="2762826" cy="288147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 영상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Google Shape;524;g23f438fa59c_12_151"/>
          <p:cNvSpPr/>
          <p:nvPr/>
        </p:nvSpPr>
        <p:spPr>
          <a:xfrm>
            <a:off x="9268107" y="2021006"/>
            <a:ext cx="2762826" cy="783356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문장들과 함께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지식인에 올라왔던 질문들을 입력해보았다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b="0" i="0" u="none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7748" y="3014060"/>
            <a:ext cx="2762826" cy="2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0;g22169bb26d7_0_53"/>
          <p:cNvSpPr txBox="1"/>
          <p:nvPr/>
        </p:nvSpPr>
        <p:spPr>
          <a:xfrm>
            <a:off x="5264530" y="923653"/>
            <a:ext cx="16257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900" b="1" dirty="0">
                <a:solidFill>
                  <a:srgbClr val="77A7CD"/>
                </a:solidFill>
                <a:latin typeface="굴림" panose="020B0600000101010101" pitchFamily="50" charset="-127"/>
                <a:ea typeface="굴림" panose="020B0600000101010101" pitchFamily="50" charset="-127"/>
                <a:cs typeface="Gulim"/>
                <a:sym typeface="Gulim"/>
              </a:rPr>
              <a:t>4</a:t>
            </a:r>
            <a:endParaRPr sz="19900" b="1" dirty="0">
              <a:solidFill>
                <a:srgbClr val="77A7CD"/>
              </a:solidFill>
              <a:latin typeface="굴림" panose="020B0600000101010101" pitchFamily="50" charset="-127"/>
              <a:ea typeface="굴림" panose="020B0600000101010101" pitchFamily="50" charset="-127"/>
              <a:cs typeface="Gulim"/>
              <a:sym typeface="Gulim"/>
            </a:endParaRPr>
          </a:p>
        </p:txBody>
      </p:sp>
      <p:sp>
        <p:nvSpPr>
          <p:cNvPr id="1037" name="Google Shape;1037;g2401cf1d144_1_893"/>
          <p:cNvSpPr txBox="1"/>
          <p:nvPr/>
        </p:nvSpPr>
        <p:spPr>
          <a:xfrm>
            <a:off x="3547389" y="5349572"/>
            <a:ext cx="509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rgbClr val="0C38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기대효과</a:t>
            </a:r>
            <a:endParaRPr sz="1400" b="0" i="0" u="none" strike="noStrike" cap="none" dirty="0">
              <a:solidFill>
                <a:srgbClr val="0C38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0238" y="1161778"/>
            <a:ext cx="1811525" cy="2848432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24691"/>
          </a:xfrm>
        </p:spPr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0782" y="374268"/>
            <a:ext cx="4730750" cy="3948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1, 2, 3</a:t>
            </a:r>
            <a:r>
              <a:rPr lang="ko-KR" altLang="en-US" dirty="0" smtClean="0"/>
              <a:t>차 예방 측면</a:t>
            </a:r>
            <a:endParaRPr lang="ko-KR" altLang="en-US" dirty="0"/>
          </a:p>
        </p:txBody>
      </p:sp>
      <p:sp>
        <p:nvSpPr>
          <p:cNvPr id="56" name="Google Shape;769;p9"/>
          <p:cNvSpPr/>
          <p:nvPr/>
        </p:nvSpPr>
        <p:spPr>
          <a:xfrm>
            <a:off x="8348979" y="1387631"/>
            <a:ext cx="3240000" cy="5972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57" name="Google Shape;770;p9"/>
          <p:cNvCxnSpPr/>
          <p:nvPr/>
        </p:nvCxnSpPr>
        <p:spPr>
          <a:xfrm>
            <a:off x="8348979" y="1396862"/>
            <a:ext cx="3240000" cy="0"/>
          </a:xfrm>
          <a:prstGeom prst="straightConnector1">
            <a:avLst/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771;p9"/>
          <p:cNvSpPr txBox="1"/>
          <p:nvPr/>
        </p:nvSpPr>
        <p:spPr>
          <a:xfrm>
            <a:off x="8453754" y="1430841"/>
            <a:ext cx="27419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차 예방 </a:t>
            </a:r>
            <a:endParaRPr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59" name="Google Shape;775;p9"/>
          <p:cNvCxnSpPr/>
          <p:nvPr/>
        </p:nvCxnSpPr>
        <p:spPr>
          <a:xfrm>
            <a:off x="8348979" y="6475545"/>
            <a:ext cx="3240000" cy="0"/>
          </a:xfrm>
          <a:prstGeom prst="straightConnector1">
            <a:avLst/>
          </a:prstGeom>
          <a:noFill/>
          <a:ln w="190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24;g23f438fa59c_12_151"/>
          <p:cNvSpPr/>
          <p:nvPr/>
        </p:nvSpPr>
        <p:spPr>
          <a:xfrm>
            <a:off x="8390255" y="4264323"/>
            <a:ext cx="3240000" cy="2116116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상담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신고에 대한 부담 감소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피해자들이 더욱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방법으로 도움 요청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상담사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인력 보충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초보적인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상담은 인공지능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상담챗봇에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맡기고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상세하고 전문적인 상담에 집중할 수 있음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▶▶ 청소년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사이버폭력 관련 상담의 질적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제고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</a:t>
            </a:r>
          </a:p>
        </p:txBody>
      </p:sp>
      <p:sp>
        <p:nvSpPr>
          <p:cNvPr id="51" name="Google Shape;524;g23f438fa59c_12_151"/>
          <p:cNvSpPr/>
          <p:nvPr/>
        </p:nvSpPr>
        <p:spPr>
          <a:xfrm>
            <a:off x="8390254" y="2666995"/>
            <a:ext cx="3240000" cy="1031698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피해자들을 위한 사이버 폭력 상담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38491" y="2248856"/>
            <a:ext cx="2661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54" y="2250906"/>
            <a:ext cx="348238" cy="3482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738491" y="3854645"/>
            <a:ext cx="2661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54" y="3856695"/>
            <a:ext cx="348238" cy="348238"/>
          </a:xfrm>
          <a:prstGeom prst="rect">
            <a:avLst/>
          </a:prstGeom>
        </p:spPr>
      </p:pic>
      <p:sp>
        <p:nvSpPr>
          <p:cNvPr id="69" name="Google Shape;769;p9"/>
          <p:cNvSpPr/>
          <p:nvPr/>
        </p:nvSpPr>
        <p:spPr>
          <a:xfrm>
            <a:off x="4406426" y="1382117"/>
            <a:ext cx="3240000" cy="5972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70" name="Google Shape;770;p9"/>
          <p:cNvCxnSpPr/>
          <p:nvPr/>
        </p:nvCxnSpPr>
        <p:spPr>
          <a:xfrm>
            <a:off x="4406426" y="1391348"/>
            <a:ext cx="3240000" cy="0"/>
          </a:xfrm>
          <a:prstGeom prst="straightConnector1">
            <a:avLst/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71;p9"/>
          <p:cNvSpPr txBox="1"/>
          <p:nvPr/>
        </p:nvSpPr>
        <p:spPr>
          <a:xfrm>
            <a:off x="4511201" y="1425327"/>
            <a:ext cx="27419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차 예방 </a:t>
            </a:r>
            <a:endParaRPr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72" name="Google Shape;775;p9"/>
          <p:cNvCxnSpPr/>
          <p:nvPr/>
        </p:nvCxnSpPr>
        <p:spPr>
          <a:xfrm>
            <a:off x="4406426" y="6470031"/>
            <a:ext cx="3240000" cy="0"/>
          </a:xfrm>
          <a:prstGeom prst="straightConnector1">
            <a:avLst/>
          </a:prstGeom>
          <a:noFill/>
          <a:ln w="190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524;g23f438fa59c_12_151"/>
          <p:cNvSpPr/>
          <p:nvPr/>
        </p:nvSpPr>
        <p:spPr>
          <a:xfrm>
            <a:off x="4447702" y="4262599"/>
            <a:ext cx="3240000" cy="2112326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효과적으로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학생들의 사이버 폭력 현황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폭력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위험군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조기 발견 및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Google Shape;524;g23f438fa59c_12_151"/>
          <p:cNvSpPr/>
          <p:nvPr/>
        </p:nvSpPr>
        <p:spPr>
          <a:xfrm>
            <a:off x="4447701" y="2661481"/>
            <a:ext cx="3240000" cy="1016873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가해 청소년 분류 모델을 이용한 조기 발굴 및 모니터링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5938" y="2243342"/>
            <a:ext cx="2671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1" y="2245392"/>
            <a:ext cx="348238" cy="34823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95938" y="3881693"/>
            <a:ext cx="2671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1" y="3883743"/>
            <a:ext cx="348238" cy="348238"/>
          </a:xfrm>
          <a:prstGeom prst="rect">
            <a:avLst/>
          </a:prstGeom>
        </p:spPr>
      </p:pic>
      <p:sp>
        <p:nvSpPr>
          <p:cNvPr id="82" name="Google Shape;769;p9"/>
          <p:cNvSpPr/>
          <p:nvPr/>
        </p:nvSpPr>
        <p:spPr>
          <a:xfrm>
            <a:off x="569851" y="1391893"/>
            <a:ext cx="3240000" cy="5972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83" name="Google Shape;770;p9"/>
          <p:cNvCxnSpPr/>
          <p:nvPr/>
        </p:nvCxnSpPr>
        <p:spPr>
          <a:xfrm>
            <a:off x="569851" y="1401124"/>
            <a:ext cx="3240000" cy="0"/>
          </a:xfrm>
          <a:prstGeom prst="straightConnector1">
            <a:avLst/>
          </a:prstGeom>
          <a:noFill/>
          <a:ln w="571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771;p9"/>
          <p:cNvSpPr txBox="1"/>
          <p:nvPr/>
        </p:nvSpPr>
        <p:spPr>
          <a:xfrm>
            <a:off x="674626" y="1435103"/>
            <a:ext cx="27419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차 예방 </a:t>
            </a:r>
            <a:endParaRPr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85" name="Google Shape;775;p9"/>
          <p:cNvCxnSpPr/>
          <p:nvPr/>
        </p:nvCxnSpPr>
        <p:spPr>
          <a:xfrm>
            <a:off x="569851" y="6479807"/>
            <a:ext cx="3240000" cy="0"/>
          </a:xfrm>
          <a:prstGeom prst="straightConnector1">
            <a:avLst/>
          </a:prstGeom>
          <a:noFill/>
          <a:ln w="19050" cap="flat" cmpd="sng">
            <a:solidFill>
              <a:srgbClr val="0C38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524;g23f438fa59c_12_151"/>
          <p:cNvSpPr/>
          <p:nvPr/>
        </p:nvSpPr>
        <p:spPr>
          <a:xfrm>
            <a:off x="611127" y="4260593"/>
            <a:ext cx="3240000" cy="212410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폭력 예방에 효과적인 주제의 교육을 집중 개선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 확대함으로써 효율적인 예방 교육 구성 가능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청소년들이 사이버 공간에서의 안전한 활동 가능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Google Shape;524;g23f438fa59c_12_151"/>
          <p:cNvSpPr/>
          <p:nvPr/>
        </p:nvSpPr>
        <p:spPr>
          <a:xfrm>
            <a:off x="611126" y="2671257"/>
            <a:ext cx="3240000" cy="1027436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분석을 통한 사이버 폭력 예방을 위한 교육 전략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폭력 신고 인식 교육 집중 개선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유해 컨텐츠 노출 피해 예방 교육 확대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59363" y="2253118"/>
            <a:ext cx="2457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6" y="2255168"/>
            <a:ext cx="348238" cy="34823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959363" y="3931515"/>
            <a:ext cx="2457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6" y="3933565"/>
            <a:ext cx="348238" cy="3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4" y="3554787"/>
            <a:ext cx="1445879" cy="14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9;p4"/>
          <p:cNvSpPr txBox="1"/>
          <p:nvPr/>
        </p:nvSpPr>
        <p:spPr>
          <a:xfrm>
            <a:off x="5264530" y="923653"/>
            <a:ext cx="16257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900" b="1" dirty="0">
                <a:solidFill>
                  <a:srgbClr val="77A7CD"/>
                </a:solidFill>
                <a:latin typeface="굴림" panose="020B0600000101010101" pitchFamily="50" charset="-127"/>
                <a:ea typeface="굴림" panose="020B0600000101010101" pitchFamily="50" charset="-127"/>
                <a:cs typeface="Gulim"/>
                <a:sym typeface="Gulim"/>
              </a:rPr>
              <a:t>1</a:t>
            </a:r>
            <a:endParaRPr sz="19900" b="1" dirty="0">
              <a:solidFill>
                <a:srgbClr val="77A7CD"/>
              </a:solidFill>
              <a:latin typeface="굴림" panose="020B0600000101010101" pitchFamily="50" charset="-127"/>
              <a:ea typeface="굴림" panose="020B0600000101010101" pitchFamily="50" charset="-127"/>
              <a:cs typeface="Gulim"/>
              <a:sym typeface="Gulim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190238" y="1161778"/>
            <a:ext cx="1811525" cy="2848432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Google Shape;227;p4"/>
          <p:cNvSpPr txBox="1"/>
          <p:nvPr/>
        </p:nvSpPr>
        <p:spPr>
          <a:xfrm>
            <a:off x="3547389" y="5349572"/>
            <a:ext cx="509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0C38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endParaRPr dirty="0">
              <a:solidFill>
                <a:srgbClr val="0C38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01cf1d144_1_214"/>
          <p:cNvSpPr/>
          <p:nvPr/>
        </p:nvSpPr>
        <p:spPr>
          <a:xfrm>
            <a:off x="495819" y="2668369"/>
            <a:ext cx="3543154" cy="3748017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6" name="Google Shape;336;g2401cf1d144_1_214"/>
          <p:cNvSpPr/>
          <p:nvPr/>
        </p:nvSpPr>
        <p:spPr>
          <a:xfrm>
            <a:off x="471271" y="1358611"/>
            <a:ext cx="3592250" cy="1021277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0" name="Google Shape;340;g2401cf1d144_1_214"/>
          <p:cNvSpPr txBox="1"/>
          <p:nvPr/>
        </p:nvSpPr>
        <p:spPr>
          <a:xfrm>
            <a:off x="846970" y="1241011"/>
            <a:ext cx="2762826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계속되는 청소년 사이버 폭력의 </a:t>
            </a:r>
            <a:r>
              <a:rPr lang="ko-KR" sz="1400" b="1" i="0" u="none" strike="noStrike" cap="none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증가</a:t>
            </a:r>
            <a:endParaRPr sz="1400" b="1" i="0" u="none" strike="noStrike" cap="none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1" name="Google Shape;341;g2401cf1d144_1_214"/>
          <p:cNvSpPr txBox="1"/>
          <p:nvPr/>
        </p:nvSpPr>
        <p:spPr>
          <a:xfrm>
            <a:off x="2519783" y="6194013"/>
            <a:ext cx="149611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 출처 : 방송통신위원회 )</a:t>
            </a:r>
            <a:endParaRPr sz="800" b="0" i="0" u="none" strike="noStrike" cap="none" dirty="0">
              <a:solidFill>
                <a:srgbClr val="7F7F7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2" name="Google Shape;342;g2401cf1d144_1_214"/>
          <p:cNvSpPr txBox="1"/>
          <p:nvPr/>
        </p:nvSpPr>
        <p:spPr>
          <a:xfrm>
            <a:off x="293576" y="1687673"/>
            <a:ext cx="3949466" cy="4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 약 9,700명 대상으로 시행한 실태 조사 결과,</a:t>
            </a:r>
            <a:endParaRPr sz="16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전년도 대비 사이버폭력 </a:t>
            </a:r>
            <a:r>
              <a:rPr lang="ko-KR" sz="1200" b="0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경험률이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증가한 것을 알 수 있다. </a:t>
            </a:r>
            <a:endParaRPr sz="1200" b="0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3" name="Google Shape;343;g2401cf1d144_1_214"/>
          <p:cNvSpPr/>
          <p:nvPr/>
        </p:nvSpPr>
        <p:spPr>
          <a:xfrm>
            <a:off x="4804436" y="1357172"/>
            <a:ext cx="6939854" cy="1450656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4" name="Google Shape;344;g2401cf1d144_1_214"/>
          <p:cNvSpPr txBox="1"/>
          <p:nvPr/>
        </p:nvSpPr>
        <p:spPr>
          <a:xfrm>
            <a:off x="7092122" y="1241011"/>
            <a:ext cx="2490160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청소년의 인터넷 사용 시간 </a:t>
            </a:r>
            <a:r>
              <a:rPr lang="ko-KR" sz="1400" b="1" i="0" u="none" strike="noStrike" cap="none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증가</a:t>
            </a:r>
            <a:endParaRPr sz="1400" b="1" i="0" u="none" strike="noStrike" cap="none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5" name="Google Shape;345;g2401cf1d144_1_214"/>
          <p:cNvSpPr txBox="1"/>
          <p:nvPr/>
        </p:nvSpPr>
        <p:spPr>
          <a:xfrm>
            <a:off x="5396099" y="1933766"/>
            <a:ext cx="5915253" cy="4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◾ 청소년 주 평균 인터넷 이용시간이 해마다 증가하고 있으며, </a:t>
            </a:r>
            <a:endParaRPr sz="16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여가활동 뿐만 아니라 학습, 정보 획득을 위해서도 인터넷을 많이 사용하는 것으로 나타났다.</a:t>
            </a:r>
            <a:endParaRPr sz="1200" b="0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6" name="Google Shape;346;g2401cf1d144_1_214"/>
          <p:cNvSpPr/>
          <p:nvPr/>
        </p:nvSpPr>
        <p:spPr>
          <a:xfrm>
            <a:off x="4891383" y="3505824"/>
            <a:ext cx="6915746" cy="292775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347" name="Google Shape;347;g2401cf1d144_1_214"/>
          <p:cNvPicPr preferRelativeResize="0"/>
          <p:nvPr/>
        </p:nvPicPr>
        <p:blipFill rotWithShape="1">
          <a:blip r:embed="rId3">
            <a:alphaModFix/>
          </a:blip>
          <a:srcRect r="3646" b="43307"/>
          <a:stretch/>
        </p:blipFill>
        <p:spPr>
          <a:xfrm>
            <a:off x="4891383" y="2883158"/>
            <a:ext cx="4400400" cy="569482"/>
          </a:xfrm>
          <a:prstGeom prst="rect">
            <a:avLst/>
          </a:prstGeom>
          <a:noFill/>
          <a:ln>
            <a:noFill/>
          </a:ln>
          <a:effectLst>
            <a:outerShdw blurRad="101600" sx="101000" sy="101000" algn="ctr" rotWithShape="0">
              <a:srgbClr val="7F7F7F">
                <a:alpha val="40000"/>
              </a:srgbClr>
            </a:outerShdw>
          </a:effectLst>
        </p:spPr>
      </p:pic>
      <p:cxnSp>
        <p:nvCxnSpPr>
          <p:cNvPr id="350" name="Google Shape;350;g2401cf1d144_1_214"/>
          <p:cNvCxnSpPr/>
          <p:nvPr/>
        </p:nvCxnSpPr>
        <p:spPr>
          <a:xfrm rot="10800000" flipH="1">
            <a:off x="4462206" y="1213917"/>
            <a:ext cx="66781" cy="5200391"/>
          </a:xfrm>
          <a:prstGeom prst="straightConnector1">
            <a:avLst/>
          </a:prstGeom>
          <a:noFill/>
          <a:ln w="38100" cap="flat" cmpd="sng">
            <a:solidFill>
              <a:srgbClr val="0C3860"/>
            </a:solidFill>
            <a:prstDash val="lgDash"/>
            <a:round/>
            <a:headEnd type="none" w="sm" len="sm"/>
            <a:tailEnd type="none" w="sm" len="sm"/>
          </a:ln>
          <a:effectLst>
            <a:outerShdw blurRad="12700" sx="101000" sy="101000" algn="ctr" rotWithShape="0">
              <a:srgbClr val="F0F2F6">
                <a:alpha val="40000"/>
              </a:srgbClr>
            </a:outerShdw>
          </a:effectLst>
        </p:spPr>
      </p:cxnSp>
      <p:grpSp>
        <p:nvGrpSpPr>
          <p:cNvPr id="351" name="Google Shape;351;g2401cf1d144_1_214"/>
          <p:cNvGrpSpPr/>
          <p:nvPr/>
        </p:nvGrpSpPr>
        <p:grpSpPr>
          <a:xfrm>
            <a:off x="779761" y="3592802"/>
            <a:ext cx="2975267" cy="2001443"/>
            <a:chOff x="7322737" y="2061810"/>
            <a:chExt cx="2975267" cy="2001443"/>
          </a:xfrm>
        </p:grpSpPr>
        <p:sp>
          <p:nvSpPr>
            <p:cNvPr id="352" name="Google Shape;352;g2401cf1d144_1_214"/>
            <p:cNvSpPr/>
            <p:nvPr/>
          </p:nvSpPr>
          <p:spPr>
            <a:xfrm>
              <a:off x="7439025" y="2943225"/>
              <a:ext cx="285750" cy="647700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3" name="Google Shape;353;g2401cf1d144_1_214"/>
            <p:cNvSpPr/>
            <p:nvPr/>
          </p:nvSpPr>
          <p:spPr>
            <a:xfrm>
              <a:off x="7808512" y="2543175"/>
              <a:ext cx="285750" cy="10477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4" name="Google Shape;354;g2401cf1d144_1_214"/>
            <p:cNvSpPr txBox="1"/>
            <p:nvPr/>
          </p:nvSpPr>
          <p:spPr>
            <a:xfrm>
              <a:off x="7379887" y="3651996"/>
              <a:ext cx="777179" cy="411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사이버폭력</a:t>
              </a: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피해</a:t>
              </a:r>
              <a:r>
                <a:rPr lang="ko-KR" sz="110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</a:t>
              </a:r>
              <a:r>
                <a:rPr lang="ko-KR" sz="1100" b="0" i="0" u="none" strike="noStrike" cap="none" dirty="0" err="1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경험률</a:t>
              </a: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355;g2401cf1d144_1_214"/>
            <p:cNvSpPr txBox="1"/>
            <p:nvPr/>
          </p:nvSpPr>
          <p:spPr>
            <a:xfrm>
              <a:off x="7322737" y="2655078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23.4</a:t>
              </a:r>
              <a:endParaRPr sz="1350" b="1" i="0" u="none" strike="noStrike" cap="none" dirty="0">
                <a:solidFill>
                  <a:srgbClr val="77A7C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356;g2401cf1d144_1_214"/>
            <p:cNvSpPr txBox="1"/>
            <p:nvPr/>
          </p:nvSpPr>
          <p:spPr>
            <a:xfrm>
              <a:off x="7724775" y="2278489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37.5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cxnSp>
          <p:nvCxnSpPr>
            <p:cNvPr id="357" name="Google Shape;357;g2401cf1d144_1_214"/>
            <p:cNvCxnSpPr/>
            <p:nvPr/>
          </p:nvCxnSpPr>
          <p:spPr>
            <a:xfrm rot="10800000" flipH="1">
              <a:off x="7430609" y="2190750"/>
              <a:ext cx="318817" cy="333375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8" name="Google Shape;358;g2401cf1d144_1_214"/>
            <p:cNvSpPr/>
            <p:nvPr/>
          </p:nvSpPr>
          <p:spPr>
            <a:xfrm>
              <a:off x="8484898" y="3232895"/>
              <a:ext cx="285750" cy="358029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59" name="Google Shape;359;g2401cf1d144_1_214"/>
            <p:cNvSpPr/>
            <p:nvPr/>
          </p:nvSpPr>
          <p:spPr>
            <a:xfrm>
              <a:off x="8854385" y="2998229"/>
              <a:ext cx="285750" cy="5926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0" name="Google Shape;360;g2401cf1d144_1_214"/>
            <p:cNvSpPr txBox="1"/>
            <p:nvPr/>
          </p:nvSpPr>
          <p:spPr>
            <a:xfrm>
              <a:off x="8425760" y="3651996"/>
              <a:ext cx="777179" cy="411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사이버폭력</a:t>
              </a: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가해</a:t>
              </a:r>
              <a:r>
                <a:rPr lang="ko-KR" sz="110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</a:t>
              </a:r>
              <a:r>
                <a:rPr lang="ko-KR" sz="1100" b="0" i="0" u="none" strike="noStrike" cap="none" dirty="0" err="1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경험률</a:t>
              </a: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1" name="Google Shape;361;g2401cf1d144_1_214"/>
            <p:cNvSpPr txBox="1"/>
            <p:nvPr/>
          </p:nvSpPr>
          <p:spPr>
            <a:xfrm>
              <a:off x="8361073" y="2932256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14.1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2" name="Google Shape;362;g2401cf1d144_1_214"/>
            <p:cNvSpPr txBox="1"/>
            <p:nvPr/>
          </p:nvSpPr>
          <p:spPr>
            <a:xfrm>
              <a:off x="8761123" y="2740428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20.6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cxnSp>
          <p:nvCxnSpPr>
            <p:cNvPr id="363" name="Google Shape;363;g2401cf1d144_1_214"/>
            <p:cNvCxnSpPr/>
            <p:nvPr/>
          </p:nvCxnSpPr>
          <p:spPr>
            <a:xfrm rot="10800000" flipH="1">
              <a:off x="8553978" y="2465776"/>
              <a:ext cx="318817" cy="333375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64" name="Google Shape;364;g2401cf1d144_1_214"/>
            <p:cNvSpPr/>
            <p:nvPr/>
          </p:nvSpPr>
          <p:spPr>
            <a:xfrm>
              <a:off x="9505648" y="3422572"/>
              <a:ext cx="285750" cy="168352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5" name="Google Shape;365;g2401cf1d144_1_214"/>
            <p:cNvSpPr/>
            <p:nvPr/>
          </p:nvSpPr>
          <p:spPr>
            <a:xfrm>
              <a:off x="9875135" y="3422571"/>
              <a:ext cx="285750" cy="1683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6" name="Google Shape;366;g2401cf1d144_1_214"/>
            <p:cNvSpPr txBox="1"/>
            <p:nvPr/>
          </p:nvSpPr>
          <p:spPr>
            <a:xfrm>
              <a:off x="9446510" y="3651996"/>
              <a:ext cx="777179" cy="411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사이버폭력</a:t>
              </a:r>
              <a:r>
                <a:rPr lang="ko-KR" sz="1100" b="0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목격</a:t>
              </a:r>
              <a:r>
                <a:rPr lang="ko-KR" sz="1100" b="0" i="0" u="none" strike="noStrike" cap="none" dirty="0">
                  <a:solidFill>
                    <a:srgbClr val="7F7F7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</a:t>
              </a:r>
              <a:r>
                <a:rPr lang="ko-KR" sz="1100" b="0" i="0" u="none" strike="noStrike" cap="none" dirty="0" err="1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경험률</a:t>
              </a:r>
              <a:endParaRPr sz="1100" b="0" i="0" u="none" strike="noStrike" cap="none" dirty="0">
                <a:solidFill>
                  <a:srgbClr val="3F3F3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7" name="Google Shape;367;g2401cf1d144_1_214"/>
            <p:cNvSpPr txBox="1"/>
            <p:nvPr/>
          </p:nvSpPr>
          <p:spPr>
            <a:xfrm>
              <a:off x="9409668" y="3150577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77A7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6.2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68" name="Google Shape;368;g2401cf1d144_1_214"/>
            <p:cNvSpPr txBox="1"/>
            <p:nvPr/>
          </p:nvSpPr>
          <p:spPr>
            <a:xfrm>
              <a:off x="9791398" y="3130494"/>
              <a:ext cx="495300" cy="288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ko-KR" sz="1350" b="1" i="0" u="none" strike="noStrike" cap="none" dirty="0">
                  <a:solidFill>
                    <a:srgbClr val="FEB53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7.4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cxnSp>
          <p:nvCxnSpPr>
            <p:cNvPr id="369" name="Google Shape;369;g2401cf1d144_1_214"/>
            <p:cNvCxnSpPr/>
            <p:nvPr/>
          </p:nvCxnSpPr>
          <p:spPr>
            <a:xfrm rot="10800000" flipH="1">
              <a:off x="9622464" y="2776537"/>
              <a:ext cx="318817" cy="333375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70" name="Google Shape;370;g2401cf1d144_1_214"/>
            <p:cNvSpPr/>
            <p:nvPr/>
          </p:nvSpPr>
          <p:spPr>
            <a:xfrm>
              <a:off x="8958276" y="2128837"/>
              <a:ext cx="99999" cy="97632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71" name="Google Shape;371;g2401cf1d144_1_214"/>
            <p:cNvSpPr txBox="1"/>
            <p:nvPr/>
          </p:nvSpPr>
          <p:spPr>
            <a:xfrm>
              <a:off x="9085204" y="2061810"/>
              <a:ext cx="495300" cy="241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1" i="0" u="none" strike="noStrike" cap="none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2021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72" name="Google Shape;372;g2401cf1d144_1_214"/>
            <p:cNvSpPr/>
            <p:nvPr/>
          </p:nvSpPr>
          <p:spPr>
            <a:xfrm>
              <a:off x="9681873" y="2133512"/>
              <a:ext cx="99999" cy="97632"/>
            </a:xfrm>
            <a:prstGeom prst="rect">
              <a:avLst/>
            </a:prstGeom>
            <a:solidFill>
              <a:srgbClr val="FEB5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373" name="Google Shape;373;g2401cf1d144_1_214"/>
            <p:cNvSpPr txBox="1"/>
            <p:nvPr/>
          </p:nvSpPr>
          <p:spPr>
            <a:xfrm>
              <a:off x="9802704" y="2068278"/>
              <a:ext cx="495300" cy="241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1" i="0" u="none" strike="noStrike" cap="none" dirty="0">
                  <a:solidFill>
                    <a:srgbClr val="3F3F3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2022</a:t>
              </a:r>
              <a:endParaRPr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</p:grpSp>
      <p:sp>
        <p:nvSpPr>
          <p:cNvPr id="374" name="Google Shape;374;g2401cf1d144_1_214"/>
          <p:cNvSpPr txBox="1"/>
          <p:nvPr/>
        </p:nvSpPr>
        <p:spPr>
          <a:xfrm>
            <a:off x="1087236" y="3148862"/>
            <a:ext cx="2360318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사이버폭력 </a:t>
            </a:r>
            <a:r>
              <a:rPr lang="ko-KR" sz="1150" b="0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가해·피해</a:t>
            </a:r>
            <a:r>
              <a:rPr lang="ko-KR" sz="11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·목격 </a:t>
            </a:r>
            <a:r>
              <a:rPr lang="ko-KR" sz="1150" b="0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경험률</a:t>
            </a:r>
            <a:endParaRPr sz="1150" b="0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375" name="Google Shape;375;g2401cf1d144_1_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702" y="2646401"/>
            <a:ext cx="3057939" cy="2420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77" name="Google Shape;377;g2401cf1d144_1_214"/>
          <p:cNvSpPr txBox="1"/>
          <p:nvPr/>
        </p:nvSpPr>
        <p:spPr>
          <a:xfrm>
            <a:off x="5507020" y="1603609"/>
            <a:ext cx="541271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◾ 사이버 폭력은 익명성을 보장받는 커뮤니티에서 이뤄져 가해자 특정하기 어렵다.</a:t>
            </a:r>
            <a:endParaRPr sz="1200" b="0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8" name="Google Shape;378;g2401cf1d144_1_214"/>
          <p:cNvSpPr txBox="1"/>
          <p:nvPr/>
        </p:nvSpPr>
        <p:spPr>
          <a:xfrm>
            <a:off x="5396098" y="2423015"/>
            <a:ext cx="591525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◾ 즉, 청소년들의 사이버 폭력 노출 위험성이 높아지고 있다.</a:t>
            </a:r>
            <a:endParaRPr sz="1200" b="0" i="0" u="none" strike="noStrike" cap="none" dirty="0">
              <a:solidFill>
                <a:srgbClr val="FF006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24691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프로젝트 배경</a:t>
            </a:r>
            <a:endParaRPr lang="ko-KR" altLang="en-US" dirty="0"/>
          </a:p>
        </p:txBody>
      </p: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1887270966"/>
              </p:ext>
            </p:extLst>
          </p:nvPr>
        </p:nvGraphicFramePr>
        <p:xfrm>
          <a:off x="5083937" y="3599270"/>
          <a:ext cx="3259953" cy="246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Google Shape;234;g22169bb26d7_0_12"/>
          <p:cNvSpPr txBox="1"/>
          <p:nvPr/>
        </p:nvSpPr>
        <p:spPr>
          <a:xfrm>
            <a:off x="10263925" y="6203737"/>
            <a:ext cx="149611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한국인터넷진흥원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8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3715470655"/>
              </p:ext>
            </p:extLst>
          </p:nvPr>
        </p:nvGraphicFramePr>
        <p:xfrm>
          <a:off x="8343890" y="3562876"/>
          <a:ext cx="3303301" cy="2685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4" name="Google Shape;234;g22169bb26d7_0_12"/>
          <p:cNvSpPr txBox="1"/>
          <p:nvPr/>
        </p:nvSpPr>
        <p:spPr>
          <a:xfrm>
            <a:off x="9354175" y="3262173"/>
            <a:ext cx="909750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Pax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news)</a:t>
            </a:r>
            <a:endParaRPr sz="8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3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01cf1d144_1_261"/>
          <p:cNvSpPr/>
          <p:nvPr/>
        </p:nvSpPr>
        <p:spPr>
          <a:xfrm>
            <a:off x="592370" y="3607401"/>
            <a:ext cx="11286660" cy="1894028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7" name="Google Shape;387;g2401cf1d144_1_261"/>
          <p:cNvSpPr txBox="1"/>
          <p:nvPr/>
        </p:nvSpPr>
        <p:spPr>
          <a:xfrm>
            <a:off x="705043" y="3487539"/>
            <a:ext cx="2201437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디지털 폭력 예방 프레임워크 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8" name="Google Shape;388;g2401cf1d144_1_261"/>
          <p:cNvSpPr/>
          <p:nvPr/>
        </p:nvSpPr>
        <p:spPr>
          <a:xfrm>
            <a:off x="592370" y="1349764"/>
            <a:ext cx="11286660" cy="1894028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9" name="Google Shape;389;g2401cf1d144_1_261"/>
          <p:cNvSpPr txBox="1"/>
          <p:nvPr/>
        </p:nvSpPr>
        <p:spPr>
          <a:xfrm>
            <a:off x="705043" y="1225303"/>
            <a:ext cx="4268544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정신 건강 예방에 효과적인 </a:t>
            </a:r>
            <a:r>
              <a:rPr lang="ko-KR" sz="1400" b="1" i="0" u="none" strike="noStrike" cap="none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Gerald</a:t>
            </a: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400" b="1" i="0" u="none" strike="noStrike" cap="none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Kaplan의</a:t>
            </a: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프레임워크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0" name="Google Shape;390;g2401cf1d144_1_261"/>
          <p:cNvSpPr/>
          <p:nvPr/>
        </p:nvSpPr>
        <p:spPr>
          <a:xfrm>
            <a:off x="2307945" y="1984121"/>
            <a:ext cx="1872818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1" name="Google Shape;391;g2401cf1d144_1_261"/>
          <p:cNvSpPr txBox="1"/>
          <p:nvPr/>
        </p:nvSpPr>
        <p:spPr>
          <a:xfrm>
            <a:off x="2307945" y="1713374"/>
            <a:ext cx="1872818" cy="288147"/>
          </a:xfrm>
          <a:prstGeom prst="rect">
            <a:avLst/>
          </a:prstGeom>
          <a:solidFill>
            <a:srgbClr val="73B3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2" name="Google Shape;392;g2401cf1d144_1_261"/>
          <p:cNvSpPr txBox="1"/>
          <p:nvPr/>
        </p:nvSpPr>
        <p:spPr>
          <a:xfrm>
            <a:off x="4991873" y="1713373"/>
            <a:ext cx="2143708" cy="288147"/>
          </a:xfrm>
          <a:prstGeom prst="rect">
            <a:avLst/>
          </a:prstGeom>
          <a:solidFill>
            <a:srgbClr val="1871C2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3" name="Google Shape;393;g2401cf1d144_1_261"/>
          <p:cNvSpPr txBox="1"/>
          <p:nvPr/>
        </p:nvSpPr>
        <p:spPr>
          <a:xfrm>
            <a:off x="7863962" y="1713373"/>
            <a:ext cx="2652993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3차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4" name="Google Shape;394;g2401cf1d144_1_261"/>
          <p:cNvSpPr/>
          <p:nvPr/>
        </p:nvSpPr>
        <p:spPr>
          <a:xfrm>
            <a:off x="4991872" y="1984121"/>
            <a:ext cx="2143708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5" name="Google Shape;395;g2401cf1d144_1_261"/>
          <p:cNvSpPr/>
          <p:nvPr/>
        </p:nvSpPr>
        <p:spPr>
          <a:xfrm>
            <a:off x="7863962" y="1984121"/>
            <a:ext cx="2652993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396" name="Google Shape;396;g2401cf1d144_1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0807" y="2128420"/>
            <a:ext cx="244948" cy="45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401cf1d144_1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226" y="2127506"/>
            <a:ext cx="244948" cy="45838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401cf1d144_1_261"/>
          <p:cNvSpPr txBox="1"/>
          <p:nvPr/>
        </p:nvSpPr>
        <p:spPr>
          <a:xfrm>
            <a:off x="2420783" y="2104027"/>
            <a:ext cx="1709399" cy="4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문제가 발생하기 전에 예방하는 것이 목표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99" name="Google Shape;399;g2401cf1d144_1_261"/>
          <p:cNvSpPr txBox="1"/>
          <p:nvPr/>
        </p:nvSpPr>
        <p:spPr>
          <a:xfrm>
            <a:off x="2420783" y="2595079"/>
            <a:ext cx="1709399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e.g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.)  교육, 환경 개선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0" name="Google Shape;400;g2401cf1d144_1_261"/>
          <p:cNvSpPr txBox="1"/>
          <p:nvPr/>
        </p:nvSpPr>
        <p:spPr>
          <a:xfrm>
            <a:off x="5145037" y="2104027"/>
            <a:ext cx="1877870" cy="4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문제가 초기 단계에 있을 때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발견하고 치료하는 것이 목표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1" name="Google Shape;401;g2401cf1d144_1_261"/>
          <p:cNvSpPr txBox="1"/>
          <p:nvPr/>
        </p:nvSpPr>
        <p:spPr>
          <a:xfrm>
            <a:off x="5145037" y="2595079"/>
            <a:ext cx="1709399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e.g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.)  조기 진단, 정기 검진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2" name="Google Shape;402;g2401cf1d144_1_261"/>
          <p:cNvSpPr txBox="1"/>
          <p:nvPr/>
        </p:nvSpPr>
        <p:spPr>
          <a:xfrm>
            <a:off x="8014731" y="2099073"/>
            <a:ext cx="2378420" cy="4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이미 발생한 문제의 영향을 최소화하고 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재발을 방지 하는 것이 목표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3" name="Google Shape;403;g2401cf1d144_1_261"/>
          <p:cNvSpPr txBox="1"/>
          <p:nvPr/>
        </p:nvSpPr>
        <p:spPr>
          <a:xfrm>
            <a:off x="8014731" y="2590125"/>
            <a:ext cx="1709399" cy="2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e.g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.)  상태 개선, 증상 관리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4" name="Google Shape;404;g2401cf1d144_1_261"/>
          <p:cNvSpPr/>
          <p:nvPr/>
        </p:nvSpPr>
        <p:spPr>
          <a:xfrm>
            <a:off x="2025924" y="4273559"/>
            <a:ext cx="2444536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5" name="Google Shape;405;g2401cf1d144_1_261"/>
          <p:cNvSpPr txBox="1"/>
          <p:nvPr/>
        </p:nvSpPr>
        <p:spPr>
          <a:xfrm>
            <a:off x="2025924" y="4002812"/>
            <a:ext cx="2444536" cy="288147"/>
          </a:xfrm>
          <a:prstGeom prst="rect">
            <a:avLst/>
          </a:prstGeom>
          <a:solidFill>
            <a:srgbClr val="73B3ED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6" name="Google Shape;406;g2401cf1d144_1_261"/>
          <p:cNvSpPr txBox="1"/>
          <p:nvPr/>
        </p:nvSpPr>
        <p:spPr>
          <a:xfrm>
            <a:off x="4995711" y="4002811"/>
            <a:ext cx="2267550" cy="288147"/>
          </a:xfrm>
          <a:prstGeom prst="rect">
            <a:avLst/>
          </a:prstGeom>
          <a:solidFill>
            <a:srgbClr val="1871C2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7" name="Google Shape;407;g2401cf1d144_1_261"/>
          <p:cNvSpPr txBox="1"/>
          <p:nvPr/>
        </p:nvSpPr>
        <p:spPr>
          <a:xfrm>
            <a:off x="7867800" y="4002811"/>
            <a:ext cx="2652993" cy="288147"/>
          </a:xfrm>
          <a:prstGeom prst="rect">
            <a:avLst/>
          </a:prstGeom>
          <a:solidFill>
            <a:srgbClr val="0C3860"/>
          </a:solidFill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3차 예방</a:t>
            </a:r>
            <a:endParaRPr sz="14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8" name="Google Shape;408;g2401cf1d144_1_261"/>
          <p:cNvSpPr/>
          <p:nvPr/>
        </p:nvSpPr>
        <p:spPr>
          <a:xfrm>
            <a:off x="4995710" y="4273559"/>
            <a:ext cx="2267550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09" name="Google Shape;409;g2401cf1d144_1_261"/>
          <p:cNvSpPr/>
          <p:nvPr/>
        </p:nvSpPr>
        <p:spPr>
          <a:xfrm>
            <a:off x="7867800" y="4273559"/>
            <a:ext cx="2652993" cy="1048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410" name="Google Shape;410;g2401cf1d144_1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8243" y="4417858"/>
            <a:ext cx="244948" cy="45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2401cf1d144_1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3056" y="4416944"/>
            <a:ext cx="244948" cy="45838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2401cf1d144_1_261"/>
          <p:cNvSpPr txBox="1"/>
          <p:nvPr/>
        </p:nvSpPr>
        <p:spPr>
          <a:xfrm>
            <a:off x="2163707" y="4393465"/>
            <a:ext cx="2231228" cy="4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분석을 통한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 폭력 예방을 위한 교육 전략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3" name="Google Shape;413;g2401cf1d144_1_261"/>
          <p:cNvSpPr txBox="1"/>
          <p:nvPr/>
        </p:nvSpPr>
        <p:spPr>
          <a:xfrm>
            <a:off x="2163708" y="4884517"/>
            <a:ext cx="2231226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사이버 폭력 신고 인식 교육 집중 개선</a:t>
            </a:r>
            <a:endParaRPr sz="10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유해 컨텐츠 노출 피해 예방 교육 확대</a:t>
            </a:r>
            <a:endParaRPr sz="10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4" name="Google Shape;414;g2401cf1d144_1_261"/>
          <p:cNvSpPr txBox="1"/>
          <p:nvPr/>
        </p:nvSpPr>
        <p:spPr>
          <a:xfrm>
            <a:off x="5148875" y="4393465"/>
            <a:ext cx="1877870" cy="6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 청소년 분류 모델을 이용한 가해 청소년 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조기 발굴 및 모니터링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5" name="Google Shape;415;g2401cf1d144_1_261"/>
          <p:cNvSpPr txBox="1"/>
          <p:nvPr/>
        </p:nvSpPr>
        <p:spPr>
          <a:xfrm>
            <a:off x="8018569" y="4448679"/>
            <a:ext cx="2378420" cy="4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사이버폭력 피해 학생들의 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멘탈을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케어 해주는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챗봇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적극 활용</a:t>
            </a:r>
            <a:endParaRPr sz="11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6" name="Google Shape;416;g2401cf1d144_1_261"/>
          <p:cNvSpPr txBox="1"/>
          <p:nvPr/>
        </p:nvSpPr>
        <p:spPr>
          <a:xfrm>
            <a:off x="5100951" y="4997083"/>
            <a:ext cx="2189236" cy="23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sz="10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Catboost를</a:t>
            </a: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이용한 예측 모델 활용</a:t>
            </a:r>
            <a:endParaRPr sz="10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7" name="Google Shape;417;g2401cf1d144_1_261"/>
          <p:cNvSpPr txBox="1"/>
          <p:nvPr/>
        </p:nvSpPr>
        <p:spPr>
          <a:xfrm>
            <a:off x="8008046" y="4958299"/>
            <a:ext cx="2189236" cy="23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koGPT2를 이용한 </a:t>
            </a:r>
            <a:r>
              <a:rPr lang="ko-KR" sz="105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챗봇</a:t>
            </a:r>
            <a:r>
              <a:rPr lang="ko-KR" sz="105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서비스</a:t>
            </a:r>
            <a:endParaRPr sz="105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18" name="Google Shape;418;g2401cf1d144_1_261"/>
          <p:cNvCxnSpPr/>
          <p:nvPr/>
        </p:nvCxnSpPr>
        <p:spPr>
          <a:xfrm rot="10800000">
            <a:off x="3189530" y="5627584"/>
            <a:ext cx="5932800" cy="0"/>
          </a:xfrm>
          <a:prstGeom prst="straightConnector1">
            <a:avLst/>
          </a:prstGeom>
          <a:noFill/>
          <a:ln w="38100" cap="flat" cmpd="sng">
            <a:solidFill>
              <a:srgbClr val="0C38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g2401cf1d144_1_261"/>
          <p:cNvCxnSpPr>
            <a:stCxn id="423" idx="0"/>
            <a:endCxn id="408" idx="2"/>
          </p:cNvCxnSpPr>
          <p:nvPr/>
        </p:nvCxnSpPr>
        <p:spPr>
          <a:xfrm flipH="1" flipV="1">
            <a:off x="6129485" y="5321916"/>
            <a:ext cx="11135" cy="574923"/>
          </a:xfrm>
          <a:prstGeom prst="straightConnector1">
            <a:avLst/>
          </a:prstGeom>
          <a:noFill/>
          <a:ln w="38100" cap="flat" cmpd="sng">
            <a:solidFill>
              <a:srgbClr val="0C386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20" name="Google Shape;420;g2401cf1d144_1_261"/>
          <p:cNvCxnSpPr/>
          <p:nvPr/>
        </p:nvCxnSpPr>
        <p:spPr>
          <a:xfrm rot="10800000">
            <a:off x="3195880" y="5375892"/>
            <a:ext cx="0" cy="256847"/>
          </a:xfrm>
          <a:prstGeom prst="straightConnector1">
            <a:avLst/>
          </a:prstGeom>
          <a:noFill/>
          <a:ln w="38100" cap="flat" cmpd="sng">
            <a:solidFill>
              <a:srgbClr val="0C38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g2401cf1d144_1_261"/>
          <p:cNvSpPr/>
          <p:nvPr/>
        </p:nvSpPr>
        <p:spPr>
          <a:xfrm>
            <a:off x="5607600" y="3263577"/>
            <a:ext cx="1382201" cy="374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C3860"/>
          </a:solidFill>
          <a:ln w="25400" cap="flat" cmpd="sng">
            <a:solidFill>
              <a:srgbClr val="0023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22" name="Google Shape;422;g2401cf1d144_1_261"/>
          <p:cNvSpPr txBox="1"/>
          <p:nvPr/>
        </p:nvSpPr>
        <p:spPr>
          <a:xfrm>
            <a:off x="6073564" y="3295360"/>
            <a:ext cx="45027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활 용</a:t>
            </a:r>
            <a:endParaRPr sz="12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3" name="Google Shape;423;g2401cf1d144_1_261"/>
          <p:cNvSpPr/>
          <p:nvPr/>
        </p:nvSpPr>
        <p:spPr>
          <a:xfrm>
            <a:off x="1573817" y="5896839"/>
            <a:ext cx="9133606" cy="690152"/>
          </a:xfrm>
          <a:prstGeom prst="roundRect">
            <a:avLst>
              <a:gd name="adj" fmla="val 16667"/>
            </a:avLst>
          </a:prstGeom>
          <a:solidFill>
            <a:srgbClr val="FFD8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4" name="Google Shape;424;g2401cf1d144_1_261"/>
          <p:cNvSpPr txBox="1"/>
          <p:nvPr/>
        </p:nvSpPr>
        <p:spPr>
          <a:xfrm>
            <a:off x="2156600" y="6082453"/>
            <a:ext cx="8056995" cy="34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600"/>
            </a:pPr>
            <a:r>
              <a:rPr lang="en-US" altLang="ko-KR" sz="1800" b="1" i="0" u="none" strike="noStrike" cap="none" dirty="0" smtClean="0">
                <a:solidFill>
                  <a:srgbClr val="0C386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“ </a:t>
            </a:r>
            <a:r>
              <a:rPr lang="en-US" altLang="ko-KR" sz="1800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</a:t>
            </a:r>
            <a:r>
              <a:rPr lang="en-US" altLang="ko-KR" sz="1800" dirty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are not alone </a:t>
            </a:r>
            <a:r>
              <a:rPr lang="en-US" altLang="ko-KR" sz="1800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sz="18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사이버 </a:t>
            </a:r>
            <a:r>
              <a:rPr lang="ko-KR" sz="1800" b="0" i="0" u="none" strike="noStrike" cap="none" dirty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폭력 근절을 위한 </a:t>
            </a:r>
            <a:r>
              <a:rPr lang="ko-KR" altLang="en-US" sz="18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단계적 예방 </a:t>
            </a:r>
            <a:r>
              <a:rPr lang="ko-KR" sz="18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전략</a:t>
            </a:r>
            <a:r>
              <a:rPr lang="en-US" altLang="ko-KR" sz="18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1800" b="1" i="0" u="none" strike="noStrike" cap="none" dirty="0" smtClean="0">
                <a:solidFill>
                  <a:srgbClr val="0C386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”</a:t>
            </a:r>
            <a:r>
              <a:rPr lang="en-US" altLang="ko-KR" sz="1800" b="0" i="0" u="none" strike="noStrike" cap="none" dirty="0" smtClean="0">
                <a:solidFill>
                  <a:srgbClr val="0C38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1800" i="0" u="none" strike="noStrike" cap="none" dirty="0" smtClean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</a:t>
            </a:r>
            <a:r>
              <a:rPr lang="ko-KR" sz="1800" i="0" u="none" strike="noStrike" cap="none" dirty="0" smtClean="0">
                <a:solidFill>
                  <a:srgbClr val="0C38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제안</a:t>
            </a:r>
            <a:endParaRPr sz="1800" i="0" u="none" strike="noStrike" cap="none" dirty="0">
              <a:solidFill>
                <a:srgbClr val="0C386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25" name="Google Shape;425;g2401cf1d144_1_261"/>
          <p:cNvCxnSpPr/>
          <p:nvPr/>
        </p:nvCxnSpPr>
        <p:spPr>
          <a:xfrm rot="10800000">
            <a:off x="9122330" y="5369542"/>
            <a:ext cx="0" cy="256847"/>
          </a:xfrm>
          <a:prstGeom prst="straightConnector1">
            <a:avLst/>
          </a:prstGeom>
          <a:noFill/>
          <a:ln w="38100" cap="flat" cmpd="sng">
            <a:solidFill>
              <a:srgbClr val="0C38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24691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01cf1d144_1_307"/>
          <p:cNvSpPr txBox="1"/>
          <p:nvPr/>
        </p:nvSpPr>
        <p:spPr>
          <a:xfrm>
            <a:off x="3547389" y="5349572"/>
            <a:ext cx="509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rgbClr val="0C38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개요</a:t>
            </a:r>
            <a:endParaRPr sz="1400" b="0" i="0" u="none" strike="noStrike" cap="none" dirty="0">
              <a:solidFill>
                <a:srgbClr val="0C38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432" name="Google Shape;432;g2401cf1d144_1_307"/>
          <p:cNvSpPr txBox="1"/>
          <p:nvPr/>
        </p:nvSpPr>
        <p:spPr>
          <a:xfrm>
            <a:off x="5264530" y="923653"/>
            <a:ext cx="16257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ko-KR" sz="19900" b="1" i="0" u="none" strike="noStrike" cap="none">
                <a:solidFill>
                  <a:srgbClr val="77A7CD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9900" b="1" i="0" u="none" strike="noStrike" cap="none">
              <a:solidFill>
                <a:srgbClr val="77A7CD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190238" y="1161778"/>
            <a:ext cx="1811525" cy="2848432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01cf1d144_1_313"/>
          <p:cNvSpPr/>
          <p:nvPr/>
        </p:nvSpPr>
        <p:spPr>
          <a:xfrm>
            <a:off x="9710314" y="2219340"/>
            <a:ext cx="2044048" cy="4342152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8" name="Google Shape;438;g2401cf1d144_1_313"/>
          <p:cNvSpPr/>
          <p:nvPr/>
        </p:nvSpPr>
        <p:spPr>
          <a:xfrm>
            <a:off x="9710444" y="1894962"/>
            <a:ext cx="2045400" cy="325200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9" name="Google Shape;439;g2401cf1d144_1_313"/>
          <p:cNvSpPr/>
          <p:nvPr/>
        </p:nvSpPr>
        <p:spPr>
          <a:xfrm>
            <a:off x="3182624" y="2242240"/>
            <a:ext cx="6249599" cy="4333874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0" name="Google Shape;440;g2401cf1d144_1_313"/>
          <p:cNvSpPr/>
          <p:nvPr/>
        </p:nvSpPr>
        <p:spPr>
          <a:xfrm>
            <a:off x="878545" y="2233962"/>
            <a:ext cx="2044048" cy="4342152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1" name="Google Shape;441;g2401cf1d144_1_313"/>
          <p:cNvSpPr/>
          <p:nvPr/>
        </p:nvSpPr>
        <p:spPr>
          <a:xfrm>
            <a:off x="3182624" y="1908762"/>
            <a:ext cx="6249600" cy="325200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2" name="Google Shape;442;g2401cf1d144_1_313"/>
          <p:cNvSpPr/>
          <p:nvPr/>
        </p:nvSpPr>
        <p:spPr>
          <a:xfrm>
            <a:off x="878675" y="1909584"/>
            <a:ext cx="2043918" cy="325200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3" name="Google Shape;443;g2401cf1d144_1_313"/>
          <p:cNvSpPr/>
          <p:nvPr/>
        </p:nvSpPr>
        <p:spPr>
          <a:xfrm>
            <a:off x="1688581" y="1182300"/>
            <a:ext cx="8525700" cy="4968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4" name="Google Shape;444;g2401cf1d144_1_313"/>
          <p:cNvSpPr txBox="1"/>
          <p:nvPr/>
        </p:nvSpPr>
        <p:spPr>
          <a:xfrm>
            <a:off x="1885490" y="1279625"/>
            <a:ext cx="8266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 : 청소년의 사이버폭력 피해/가해 실태 및 요인을 분석하여 1차,2차,3차 예방 방안을 제안함</a:t>
            </a:r>
            <a:endParaRPr sz="1600" b="1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5" name="Google Shape;445;g2401cf1d144_1_313"/>
          <p:cNvSpPr txBox="1"/>
          <p:nvPr/>
        </p:nvSpPr>
        <p:spPr>
          <a:xfrm>
            <a:off x="1389203" y="1895192"/>
            <a:ext cx="109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</a:t>
            </a:r>
            <a:endParaRPr sz="1400" b="0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6" name="Google Shape;446;g2401cf1d144_1_313"/>
          <p:cNvSpPr txBox="1"/>
          <p:nvPr/>
        </p:nvSpPr>
        <p:spPr>
          <a:xfrm>
            <a:off x="5753842" y="1900484"/>
            <a:ext cx="109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내용</a:t>
            </a:r>
            <a:endParaRPr sz="1400" b="0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7" name="Google Shape;447;g2401cf1d144_1_313"/>
          <p:cNvSpPr/>
          <p:nvPr/>
        </p:nvSpPr>
        <p:spPr>
          <a:xfrm>
            <a:off x="1050728" y="4025593"/>
            <a:ext cx="17235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 사이버폭력 실태조사(2021)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8" name="Google Shape;448;g2401cf1d144_1_313"/>
          <p:cNvSpPr/>
          <p:nvPr/>
        </p:nvSpPr>
        <p:spPr>
          <a:xfrm>
            <a:off x="5068896" y="4177285"/>
            <a:ext cx="4145100" cy="36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 학생 분류 모델 구축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49" name="Google Shape;449;g2401cf1d144_1_313"/>
          <p:cNvCxnSpPr/>
          <p:nvPr/>
        </p:nvCxnSpPr>
        <p:spPr>
          <a:xfrm>
            <a:off x="4558428" y="5136506"/>
            <a:ext cx="54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0" name="Google Shape;450;g2401cf1d144_1_313"/>
          <p:cNvSpPr/>
          <p:nvPr/>
        </p:nvSpPr>
        <p:spPr>
          <a:xfrm>
            <a:off x="5099807" y="4728253"/>
            <a:ext cx="4114200" cy="81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가해 학생 분류에 영향을 준 독립변수와 기여도 추출 </a:t>
            </a:r>
            <a:endParaRPr sz="105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상위 변수들의 </a:t>
            </a:r>
            <a:r>
              <a:rPr lang="ko-KR" sz="105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범주별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가해 비율 시각화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51" name="Google Shape;451;g2401cf1d144_1_313"/>
          <p:cNvCxnSpPr/>
          <p:nvPr/>
        </p:nvCxnSpPr>
        <p:spPr>
          <a:xfrm rot="10800000" flipH="1">
            <a:off x="2774228" y="4359193"/>
            <a:ext cx="553500" cy="123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g2401cf1d144_1_313"/>
          <p:cNvCxnSpPr>
            <a:stCxn id="447" idx="3"/>
            <a:endCxn id="453" idx="1"/>
          </p:cNvCxnSpPr>
          <p:nvPr/>
        </p:nvCxnSpPr>
        <p:spPr>
          <a:xfrm rot="10800000" flipH="1">
            <a:off x="2774228" y="3638893"/>
            <a:ext cx="586200" cy="732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g2401cf1d144_1_313"/>
          <p:cNvCxnSpPr>
            <a:stCxn id="447" idx="3"/>
            <a:endCxn id="455" idx="1"/>
          </p:cNvCxnSpPr>
          <p:nvPr/>
        </p:nvCxnSpPr>
        <p:spPr>
          <a:xfrm>
            <a:off x="2774228" y="4371493"/>
            <a:ext cx="562500" cy="765000"/>
          </a:xfrm>
          <a:prstGeom prst="bentConnector3">
            <a:avLst>
              <a:gd name="adj1" fmla="val 51191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g2401cf1d144_1_313"/>
          <p:cNvCxnSpPr/>
          <p:nvPr/>
        </p:nvCxnSpPr>
        <p:spPr>
          <a:xfrm>
            <a:off x="2756759" y="5973957"/>
            <a:ext cx="5742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3" name="Google Shape;453;g2401cf1d144_1_313"/>
          <p:cNvSpPr/>
          <p:nvPr/>
        </p:nvSpPr>
        <p:spPr>
          <a:xfrm>
            <a:off x="3360515" y="3428969"/>
            <a:ext cx="1224300" cy="4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시각화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57" name="Google Shape;457;g2401cf1d144_1_313"/>
          <p:cNvCxnSpPr/>
          <p:nvPr/>
        </p:nvCxnSpPr>
        <p:spPr>
          <a:xfrm rot="10800000" flipH="1">
            <a:off x="4579206" y="3630464"/>
            <a:ext cx="475890" cy="45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g2401cf1d144_1_313"/>
          <p:cNvCxnSpPr/>
          <p:nvPr/>
        </p:nvCxnSpPr>
        <p:spPr>
          <a:xfrm>
            <a:off x="4620221" y="5974033"/>
            <a:ext cx="47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9" name="Google Shape;459;g2401cf1d144_1_313"/>
          <p:cNvSpPr/>
          <p:nvPr/>
        </p:nvSpPr>
        <p:spPr>
          <a:xfrm>
            <a:off x="5099807" y="5746534"/>
            <a:ext cx="4114200" cy="45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사이버 폭력 관련 </a:t>
            </a:r>
            <a:r>
              <a:rPr lang="ko-KR" sz="11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상담챗봇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모델링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0" name="Google Shape;460;g2401cf1d144_1_313"/>
          <p:cNvSpPr/>
          <p:nvPr/>
        </p:nvSpPr>
        <p:spPr>
          <a:xfrm>
            <a:off x="3327792" y="4177285"/>
            <a:ext cx="1210200" cy="36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55" name="Google Shape;455;g2401cf1d144_1_313"/>
          <p:cNvSpPr/>
          <p:nvPr/>
        </p:nvSpPr>
        <p:spPr>
          <a:xfrm>
            <a:off x="3336828" y="4856756"/>
            <a:ext cx="1221600" cy="55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SHAP / 시각화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61" name="Google Shape;461;g2401cf1d144_1_313"/>
          <p:cNvCxnSpPr/>
          <p:nvPr/>
        </p:nvCxnSpPr>
        <p:spPr>
          <a:xfrm>
            <a:off x="4537992" y="4359235"/>
            <a:ext cx="531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2" name="Google Shape;462;g2401cf1d144_1_313"/>
          <p:cNvSpPr/>
          <p:nvPr/>
        </p:nvSpPr>
        <p:spPr>
          <a:xfrm>
            <a:off x="3330821" y="5746333"/>
            <a:ext cx="1289400" cy="45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KoGPT2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3" name="Google Shape;463;g2401cf1d144_1_313"/>
          <p:cNvSpPr/>
          <p:nvPr/>
        </p:nvSpPr>
        <p:spPr>
          <a:xfrm>
            <a:off x="1065659" y="5628057"/>
            <a:ext cx="16911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지식인 사이버폭력 상담 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크롤링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데이터,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일상 대화 데이터,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정신 상담 데이터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4" name="Google Shape;464;g2401cf1d144_1_313"/>
          <p:cNvSpPr/>
          <p:nvPr/>
        </p:nvSpPr>
        <p:spPr>
          <a:xfrm>
            <a:off x="5055116" y="2398424"/>
            <a:ext cx="4158900" cy="73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초/중/고 청소년들의 유해 컨텐츠 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이용현황, 유해 컨텐츠 관련 예방 교육 경험 분석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5" name="Google Shape;465;g2401cf1d144_1_313"/>
          <p:cNvSpPr/>
          <p:nvPr/>
        </p:nvSpPr>
        <p:spPr>
          <a:xfrm>
            <a:off x="3360517" y="2538614"/>
            <a:ext cx="1289400" cy="45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시각화</a:t>
            </a:r>
            <a:endParaRPr sz="14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6" name="Google Shape;466;g2401cf1d144_1_313"/>
          <p:cNvSpPr/>
          <p:nvPr/>
        </p:nvSpPr>
        <p:spPr>
          <a:xfrm>
            <a:off x="1050726" y="2420338"/>
            <a:ext cx="17061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 </a:t>
            </a:r>
            <a:r>
              <a:rPr lang="ko-KR" sz="11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매체이용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및 유해환경 실태조사(2020)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67" name="Google Shape;467;g2401cf1d144_1_313"/>
          <p:cNvCxnSpPr/>
          <p:nvPr/>
        </p:nvCxnSpPr>
        <p:spPr>
          <a:xfrm>
            <a:off x="2756826" y="2766238"/>
            <a:ext cx="6036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g2401cf1d144_1_313"/>
          <p:cNvCxnSpPr/>
          <p:nvPr/>
        </p:nvCxnSpPr>
        <p:spPr>
          <a:xfrm>
            <a:off x="4649917" y="2766314"/>
            <a:ext cx="405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9" name="Google Shape;469;g2401cf1d144_1_313"/>
          <p:cNvSpPr/>
          <p:nvPr/>
        </p:nvSpPr>
        <p:spPr>
          <a:xfrm>
            <a:off x="9915312" y="4003679"/>
            <a:ext cx="17235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FF956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2차: 가해 위험 학생 모니터링 제안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0" name="Google Shape;470;g2401cf1d144_1_313"/>
          <p:cNvSpPr/>
          <p:nvPr/>
        </p:nvSpPr>
        <p:spPr>
          <a:xfrm>
            <a:off x="9930243" y="5606143"/>
            <a:ext cx="16911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FF956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3차: 사이버 폭력 피해 청소년을 위한 상담 </a:t>
            </a:r>
            <a:r>
              <a:rPr lang="ko-KR" sz="1100" b="1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챗봇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제안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1" name="Google Shape;471;g2401cf1d144_1_313"/>
          <p:cNvSpPr/>
          <p:nvPr/>
        </p:nvSpPr>
        <p:spPr>
          <a:xfrm>
            <a:off x="9915310" y="2398424"/>
            <a:ext cx="1706100" cy="69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FF956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1차: 사이버 폭력 예방 교육 개선 방향 제안 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2" name="Google Shape;472;g2401cf1d144_1_313"/>
          <p:cNvSpPr txBox="1"/>
          <p:nvPr/>
        </p:nvSpPr>
        <p:spPr>
          <a:xfrm>
            <a:off x="10152434" y="1886712"/>
            <a:ext cx="1091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제안</a:t>
            </a:r>
            <a:endParaRPr sz="18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3" name="Google Shape;473;g2401cf1d144_1_313"/>
          <p:cNvSpPr/>
          <p:nvPr/>
        </p:nvSpPr>
        <p:spPr>
          <a:xfrm>
            <a:off x="5055096" y="3262664"/>
            <a:ext cx="4158900" cy="73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초/중/고 청소년 별 피해 경험자들의 사이버 폭력 신고/상담 기관에 대한 인식 분석</a:t>
            </a:r>
            <a:endParaRPr sz="11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477" name="Google Shape;477;g2401cf1d144_1_313"/>
          <p:cNvCxnSpPr>
            <a:endCxn id="471" idx="1"/>
          </p:cNvCxnSpPr>
          <p:nvPr/>
        </p:nvCxnSpPr>
        <p:spPr>
          <a:xfrm rot="10800000" flipH="1">
            <a:off x="9213910" y="2744324"/>
            <a:ext cx="701400" cy="2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8" name="Google Shape;478;g2401cf1d144_1_313"/>
          <p:cNvCxnSpPr>
            <a:stCxn id="450" idx="3"/>
            <a:endCxn id="471" idx="1"/>
          </p:cNvCxnSpPr>
          <p:nvPr/>
        </p:nvCxnSpPr>
        <p:spPr>
          <a:xfrm rot="10800000" flipH="1">
            <a:off x="9214007" y="2744353"/>
            <a:ext cx="701400" cy="23922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g2401cf1d144_1_313"/>
          <p:cNvCxnSpPr>
            <a:stCxn id="473" idx="3"/>
            <a:endCxn id="471" idx="1"/>
          </p:cNvCxnSpPr>
          <p:nvPr/>
        </p:nvCxnSpPr>
        <p:spPr>
          <a:xfrm rot="10800000" flipH="1">
            <a:off x="9213996" y="2744264"/>
            <a:ext cx="701400" cy="886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0" name="Google Shape;480;g2401cf1d144_1_313"/>
          <p:cNvCxnSpPr/>
          <p:nvPr/>
        </p:nvCxnSpPr>
        <p:spPr>
          <a:xfrm rot="10800000" flipH="1">
            <a:off x="9213996" y="4349579"/>
            <a:ext cx="701316" cy="965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1" name="Google Shape;481;g2401cf1d144_1_313"/>
          <p:cNvCxnSpPr/>
          <p:nvPr/>
        </p:nvCxnSpPr>
        <p:spPr>
          <a:xfrm rot="10800000" flipH="1">
            <a:off x="9219541" y="5944472"/>
            <a:ext cx="701316" cy="965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24691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01cf1d144_1_361"/>
          <p:cNvSpPr/>
          <p:nvPr/>
        </p:nvSpPr>
        <p:spPr>
          <a:xfrm>
            <a:off x="8245562" y="1743841"/>
            <a:ext cx="3550827" cy="4956751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8" name="Google Shape;488;g2401cf1d144_1_361"/>
          <p:cNvSpPr/>
          <p:nvPr/>
        </p:nvSpPr>
        <p:spPr>
          <a:xfrm>
            <a:off x="8251580" y="1481000"/>
            <a:ext cx="3550678" cy="721106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9" name="Google Shape;489;g2401cf1d144_1_361"/>
          <p:cNvSpPr txBox="1"/>
          <p:nvPr/>
        </p:nvSpPr>
        <p:spPr>
          <a:xfrm>
            <a:off x="8323893" y="1672296"/>
            <a:ext cx="34060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 b="1" i="0" u="none" strike="noStrike" cap="none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챗봇</a:t>
            </a:r>
            <a:r>
              <a:rPr lang="ko-KR" sz="16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학습 데이터</a:t>
            </a:r>
            <a:endParaRPr sz="16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1" name="Google Shape;491;g2401cf1d144_1_361"/>
          <p:cNvSpPr/>
          <p:nvPr/>
        </p:nvSpPr>
        <p:spPr>
          <a:xfrm>
            <a:off x="4295960" y="1766777"/>
            <a:ext cx="3550827" cy="4933815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2" name="Google Shape;492;g2401cf1d144_1_361"/>
          <p:cNvSpPr/>
          <p:nvPr/>
        </p:nvSpPr>
        <p:spPr>
          <a:xfrm>
            <a:off x="4301978" y="1503936"/>
            <a:ext cx="3550678" cy="721106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3" name="Google Shape;493;g2401cf1d144_1_361"/>
          <p:cNvSpPr txBox="1"/>
          <p:nvPr/>
        </p:nvSpPr>
        <p:spPr>
          <a:xfrm>
            <a:off x="4374291" y="1572122"/>
            <a:ext cx="3406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2020</a:t>
            </a:r>
            <a:r>
              <a:rPr lang="ko-KR" altLang="en-US" sz="16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년 </a:t>
            </a:r>
            <a:r>
              <a:rPr lang="ko-KR" sz="16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청소년 </a:t>
            </a:r>
            <a:r>
              <a:rPr lang="ko-KR" sz="1600" b="1" i="0" u="none" strike="noStrike" cap="none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매체 이용 및 유해환경 실태조사 데이터</a:t>
            </a:r>
            <a:endParaRPr sz="1600" b="1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2401cf1d144_1_361"/>
          <p:cNvSpPr/>
          <p:nvPr/>
        </p:nvSpPr>
        <p:spPr>
          <a:xfrm>
            <a:off x="340489" y="1852819"/>
            <a:ext cx="3550827" cy="4847773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5" name="Google Shape;495;g2401cf1d144_1_361"/>
          <p:cNvSpPr/>
          <p:nvPr/>
        </p:nvSpPr>
        <p:spPr>
          <a:xfrm>
            <a:off x="346442" y="1503936"/>
            <a:ext cx="3550678" cy="721106"/>
          </a:xfrm>
          <a:prstGeom prst="roundRect">
            <a:avLst>
              <a:gd name="adj" fmla="val 0"/>
            </a:avLst>
          </a:prstGeom>
          <a:solidFill>
            <a:srgbClr val="0C3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6" name="Google Shape;496;g2401cf1d144_1_361"/>
          <p:cNvSpPr txBox="1"/>
          <p:nvPr/>
        </p:nvSpPr>
        <p:spPr>
          <a:xfrm>
            <a:off x="449242" y="2662695"/>
            <a:ext cx="334700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1.  사이버 폭력 피해 청소년의 신고 인식 시각화</a:t>
            </a:r>
            <a:endParaRPr sz="1400" b="1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0" name="Google Shape;500;g2401cf1d144_1_361"/>
          <p:cNvSpPr txBox="1"/>
          <p:nvPr/>
        </p:nvSpPr>
        <p:spPr>
          <a:xfrm>
            <a:off x="418755" y="1572122"/>
            <a:ext cx="3406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2021</a:t>
            </a:r>
            <a:r>
              <a:rPr lang="ko-KR" altLang="en-US" sz="1600" b="1" i="0" u="none" strike="noStrike" cap="none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년 </a:t>
            </a:r>
            <a:r>
              <a:rPr lang="ko-KR" altLang="en-US" sz="1600" b="1" i="0" u="none" strike="noStrike" cap="none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한국지능정보사회진흥원</a:t>
            </a:r>
            <a:endParaRPr lang="en-US" altLang="ko-KR" sz="1600" b="1" i="0" u="none" strike="noStrike" cap="none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사이버폭력 실태조사 데이터</a:t>
            </a:r>
            <a:endParaRPr sz="1200" b="0" i="0" u="none" strike="noStrike" cap="none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01" name="Google Shape;501;g2401cf1d144_1_361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25459" y="1043158"/>
            <a:ext cx="2029108" cy="37152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401cf1d144_1_361"/>
          <p:cNvSpPr txBox="1"/>
          <p:nvPr/>
        </p:nvSpPr>
        <p:spPr>
          <a:xfrm>
            <a:off x="402643" y="4267211"/>
            <a:ext cx="35559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2. 사이버 폭력 가해 청소년 분류 모델링</a:t>
            </a:r>
            <a:endParaRPr sz="1400" b="1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4" name="Google Shape;504;g2401cf1d144_1_361"/>
          <p:cNvSpPr/>
          <p:nvPr/>
        </p:nvSpPr>
        <p:spPr>
          <a:xfrm>
            <a:off x="1113667" y="3251181"/>
            <a:ext cx="260071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Q8_8. 괴롭힘을 당하고도 사이버폭력 관련 기관에 도움을 요청하지 않은 가장 큰 이유는 무엇입니까?</a:t>
            </a:r>
            <a:endParaRPr sz="105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5" name="Google Shape;505;g2401cf1d144_1_361"/>
          <p:cNvSpPr/>
          <p:nvPr/>
        </p:nvSpPr>
        <p:spPr>
          <a:xfrm>
            <a:off x="816181" y="3387432"/>
            <a:ext cx="240157" cy="17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3860"/>
          </a:solidFill>
          <a:ln w="25400" cap="flat" cmpd="sng">
            <a:solidFill>
              <a:srgbClr val="0023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6" name="Google Shape;506;g2401cf1d144_1_361"/>
          <p:cNvSpPr/>
          <p:nvPr/>
        </p:nvSpPr>
        <p:spPr>
          <a:xfrm>
            <a:off x="816181" y="5930124"/>
            <a:ext cx="240157" cy="17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3860"/>
          </a:solidFill>
          <a:ln w="25400" cap="flat" cmpd="sng">
            <a:solidFill>
              <a:srgbClr val="0023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7" name="Google Shape;507;g2401cf1d144_1_361"/>
          <p:cNvSpPr/>
          <p:nvPr/>
        </p:nvSpPr>
        <p:spPr>
          <a:xfrm>
            <a:off x="1113667" y="5846953"/>
            <a:ext cx="236710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가해 위험 학생을 예측하는데 가장 영향을 준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요인파악</a:t>
            </a:r>
            <a:endParaRPr sz="105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508" name="Google Shape;508;g2401cf1d144_1_361"/>
          <p:cNvGrpSpPr/>
          <p:nvPr/>
        </p:nvGrpSpPr>
        <p:grpSpPr>
          <a:xfrm>
            <a:off x="1392399" y="4639601"/>
            <a:ext cx="1258437" cy="1037368"/>
            <a:chOff x="12471827" y="414219"/>
            <a:chExt cx="1692969" cy="1406442"/>
          </a:xfrm>
        </p:grpSpPr>
        <p:grpSp>
          <p:nvGrpSpPr>
            <p:cNvPr id="509" name="Google Shape;509;g2401cf1d144_1_361"/>
            <p:cNvGrpSpPr/>
            <p:nvPr/>
          </p:nvGrpSpPr>
          <p:grpSpPr>
            <a:xfrm>
              <a:off x="12592951" y="414219"/>
              <a:ext cx="1571845" cy="1406442"/>
              <a:chOff x="12592951" y="414219"/>
              <a:chExt cx="1571845" cy="1406442"/>
            </a:xfrm>
          </p:grpSpPr>
          <p:cxnSp>
            <p:nvCxnSpPr>
              <p:cNvPr id="510" name="Google Shape;510;g2401cf1d144_1_361"/>
              <p:cNvCxnSpPr/>
              <p:nvPr/>
            </p:nvCxnSpPr>
            <p:spPr>
              <a:xfrm>
                <a:off x="13123668" y="421772"/>
                <a:ext cx="252000" cy="2160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11" name="Google Shape;511;g2401cf1d144_1_361"/>
              <p:cNvSpPr/>
              <p:nvPr/>
            </p:nvSpPr>
            <p:spPr>
              <a:xfrm>
                <a:off x="12592951" y="1028661"/>
                <a:ext cx="396000" cy="3960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12" name="Google Shape;512;g2401cf1d144_1_361"/>
              <p:cNvSpPr/>
              <p:nvPr/>
            </p:nvSpPr>
            <p:spPr>
              <a:xfrm>
                <a:off x="12976796" y="632661"/>
                <a:ext cx="1188000" cy="1188000"/>
              </a:xfrm>
              <a:prstGeom prst="ellipse">
                <a:avLst/>
              </a:prstGeom>
              <a:solidFill>
                <a:srgbClr val="FFD85D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cxnSp>
            <p:nvCxnSpPr>
              <p:cNvPr id="513" name="Google Shape;513;g2401cf1d144_1_361"/>
              <p:cNvCxnSpPr/>
              <p:nvPr/>
            </p:nvCxnSpPr>
            <p:spPr>
              <a:xfrm flipH="1">
                <a:off x="12866406" y="414219"/>
                <a:ext cx="252000" cy="2160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14" name="Google Shape;514;g2401cf1d144_1_361"/>
              <p:cNvSpPr txBox="1"/>
              <p:nvPr/>
            </p:nvSpPr>
            <p:spPr>
              <a:xfrm>
                <a:off x="13229524" y="875497"/>
                <a:ext cx="637198" cy="707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가해 경험 없음</a:t>
                </a:r>
                <a:endPara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15" name="Google Shape;515;g2401cf1d144_1_361"/>
            <p:cNvSpPr txBox="1"/>
            <p:nvPr/>
          </p:nvSpPr>
          <p:spPr>
            <a:xfrm>
              <a:off x="12471827" y="1111245"/>
              <a:ext cx="637198" cy="272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있음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17" name="Google Shape;517;g2401cf1d144_1_361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320806" y="1010304"/>
            <a:ext cx="1488337" cy="45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2401cf1d144_1_361"/>
          <p:cNvSpPr txBox="1"/>
          <p:nvPr/>
        </p:nvSpPr>
        <p:spPr>
          <a:xfrm>
            <a:off x="4391471" y="2662695"/>
            <a:ext cx="334700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19" name="Google Shape;519;g2401cf1d144_1_361"/>
          <p:cNvSpPr txBox="1"/>
          <p:nvPr/>
        </p:nvSpPr>
        <p:spPr>
          <a:xfrm>
            <a:off x="4391471" y="3304378"/>
            <a:ext cx="334700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성인용 컨텐츠 노출로 인한 피해 예방 교육 여부 시각화</a:t>
            </a:r>
            <a:endParaRPr sz="1400" b="1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520" name="Google Shape;520;g2401cf1d144_1_361"/>
          <p:cNvGrpSpPr/>
          <p:nvPr/>
        </p:nvGrpSpPr>
        <p:grpSpPr>
          <a:xfrm>
            <a:off x="4975799" y="4072844"/>
            <a:ext cx="2116854" cy="1208742"/>
            <a:chOff x="5084154" y="3616171"/>
            <a:chExt cx="2116854" cy="1208742"/>
          </a:xfrm>
        </p:grpSpPr>
        <p:grpSp>
          <p:nvGrpSpPr>
            <p:cNvPr id="521" name="Google Shape;521;g2401cf1d144_1_361"/>
            <p:cNvGrpSpPr/>
            <p:nvPr/>
          </p:nvGrpSpPr>
          <p:grpSpPr>
            <a:xfrm>
              <a:off x="5884192" y="3616171"/>
              <a:ext cx="1316816" cy="1202479"/>
              <a:chOff x="12866406" y="414219"/>
              <a:chExt cx="1540650" cy="1417843"/>
            </a:xfrm>
          </p:grpSpPr>
          <p:cxnSp>
            <p:nvCxnSpPr>
              <p:cNvPr id="522" name="Google Shape;522;g2401cf1d144_1_361"/>
              <p:cNvCxnSpPr/>
              <p:nvPr/>
            </p:nvCxnSpPr>
            <p:spPr>
              <a:xfrm>
                <a:off x="13123668" y="421772"/>
                <a:ext cx="252000" cy="2160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23" name="Google Shape;523;g2401cf1d144_1_361"/>
              <p:cNvSpPr/>
              <p:nvPr/>
            </p:nvSpPr>
            <p:spPr>
              <a:xfrm>
                <a:off x="13219056" y="644062"/>
                <a:ext cx="1188000" cy="1188000"/>
              </a:xfrm>
              <a:prstGeom prst="ellipse">
                <a:avLst/>
              </a:prstGeom>
              <a:solidFill>
                <a:srgbClr val="FFD85D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cxnSp>
            <p:nvCxnSpPr>
              <p:cNvPr id="524" name="Google Shape;524;g2401cf1d144_1_361"/>
              <p:cNvCxnSpPr/>
              <p:nvPr/>
            </p:nvCxnSpPr>
            <p:spPr>
              <a:xfrm flipH="1">
                <a:off x="12866406" y="414219"/>
                <a:ext cx="252000" cy="2160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25" name="Google Shape;525;g2401cf1d144_1_361"/>
              <p:cNvSpPr txBox="1"/>
              <p:nvPr/>
            </p:nvSpPr>
            <p:spPr>
              <a:xfrm>
                <a:off x="13496608" y="884235"/>
                <a:ext cx="637198" cy="707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교육경험없음</a:t>
                </a:r>
                <a:endPara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" name="Google Shape;526;g2401cf1d144_1_361"/>
            <p:cNvGrpSpPr/>
            <p:nvPr/>
          </p:nvGrpSpPr>
          <p:grpSpPr>
            <a:xfrm>
              <a:off x="5084154" y="3817365"/>
              <a:ext cx="1015401" cy="1007548"/>
              <a:chOff x="5153011" y="3871622"/>
              <a:chExt cx="1015401" cy="1007548"/>
            </a:xfrm>
          </p:grpSpPr>
          <p:sp>
            <p:nvSpPr>
              <p:cNvPr id="527" name="Google Shape;527;g2401cf1d144_1_361"/>
              <p:cNvSpPr/>
              <p:nvPr/>
            </p:nvSpPr>
            <p:spPr>
              <a:xfrm>
                <a:off x="5153011" y="3871622"/>
                <a:ext cx="1015401" cy="100754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28" name="Google Shape;528;g2401cf1d144_1_361"/>
              <p:cNvSpPr txBox="1"/>
              <p:nvPr/>
            </p:nvSpPr>
            <p:spPr>
              <a:xfrm>
                <a:off x="5381504" y="4075314"/>
                <a:ext cx="544622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교육경험있음</a:t>
                </a:r>
                <a:endPara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529" name="Google Shape;529;g2401cf1d144_1_36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316147" y="1050216"/>
            <a:ext cx="1409653" cy="39157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2401cf1d144_1_361"/>
          <p:cNvSpPr txBox="1"/>
          <p:nvPr/>
        </p:nvSpPr>
        <p:spPr>
          <a:xfrm>
            <a:off x="8245562" y="2352923"/>
            <a:ext cx="362110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AI </a:t>
            </a:r>
            <a:r>
              <a:rPr lang="ko-KR" sz="1400" b="1" i="0" u="none" strike="noStrike" cap="none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hub</a:t>
            </a:r>
            <a:r>
              <a:rPr lang="ko-KR" sz="1400" b="1" i="0" u="none" strike="noStrike" cap="none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감성 대화 말뭉치</a:t>
            </a:r>
            <a:endParaRPr sz="1400" b="1" i="0" u="none" strike="noStrike" cap="none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1" name="Google Shape;531;g2401cf1d144_1_361"/>
          <p:cNvSpPr txBox="1"/>
          <p:nvPr/>
        </p:nvSpPr>
        <p:spPr>
          <a:xfrm>
            <a:off x="8363004" y="4230858"/>
            <a:ext cx="336099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네이버 지식인 사이버폭력 Q&amp;A  </a:t>
            </a:r>
            <a:r>
              <a:rPr lang="ko-KR" sz="1400" b="1" i="0" u="none" strike="noStrike" cap="none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크롤링</a:t>
            </a:r>
            <a:r>
              <a:rPr lang="ko-KR" sz="1400" b="1" i="0" u="none" strike="noStrike" cap="none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데이터</a:t>
            </a:r>
            <a:endParaRPr sz="1400" b="1" i="0" u="none" strike="noStrike" cap="none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2" name="Google Shape;532;g2401cf1d144_1_361"/>
          <p:cNvSpPr/>
          <p:nvPr/>
        </p:nvSpPr>
        <p:spPr>
          <a:xfrm>
            <a:off x="9323424" y="2668075"/>
            <a:ext cx="174607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감정 + 심리 상담 데이터</a:t>
            </a:r>
            <a:endParaRPr sz="105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33" name="Google Shape;533;g2401cf1d144_1_3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05057" y="2930916"/>
            <a:ext cx="2875743" cy="112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401cf1d144_1_3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5057" y="5031606"/>
            <a:ext cx="2875743" cy="150549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2401cf1d144_1_361"/>
          <p:cNvSpPr/>
          <p:nvPr/>
        </p:nvSpPr>
        <p:spPr>
          <a:xfrm>
            <a:off x="8939594" y="4762383"/>
            <a:ext cx="220781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공식 기관의 사이버 상담원 데이터</a:t>
            </a:r>
            <a:endParaRPr sz="1050" b="0" i="0" u="none" strike="noStrike" cap="none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49" y="364130"/>
            <a:ext cx="4802777" cy="424691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활용 데이터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9;g22169bb26d7_0_47"/>
          <p:cNvSpPr txBox="1"/>
          <p:nvPr/>
        </p:nvSpPr>
        <p:spPr>
          <a:xfrm>
            <a:off x="5264530" y="923653"/>
            <a:ext cx="16257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900" b="1" dirty="0">
                <a:solidFill>
                  <a:srgbClr val="77A7CD"/>
                </a:solidFill>
                <a:latin typeface="굴림" panose="020B0600000101010101" pitchFamily="50" charset="-127"/>
                <a:ea typeface="굴림" panose="020B0600000101010101" pitchFamily="50" charset="-127"/>
                <a:cs typeface="Gulim"/>
                <a:sym typeface="Gulim"/>
              </a:rPr>
              <a:t>3</a:t>
            </a:r>
            <a:endParaRPr sz="19900" b="1" dirty="0">
              <a:solidFill>
                <a:srgbClr val="77A7CD"/>
              </a:solidFill>
              <a:latin typeface="굴림" panose="020B0600000101010101" pitchFamily="50" charset="-127"/>
              <a:ea typeface="굴림" panose="020B0600000101010101" pitchFamily="50" charset="-127"/>
              <a:cs typeface="Gulim"/>
              <a:sym typeface="Gulim"/>
            </a:endParaRPr>
          </a:p>
        </p:txBody>
      </p:sp>
      <p:sp>
        <p:nvSpPr>
          <p:cNvPr id="540" name="Google Shape;540;g2401cf1d144_1_414"/>
          <p:cNvSpPr txBox="1"/>
          <p:nvPr/>
        </p:nvSpPr>
        <p:spPr>
          <a:xfrm>
            <a:off x="3547389" y="5349572"/>
            <a:ext cx="509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rgbClr val="0C38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 분석 &amp; 제안</a:t>
            </a:r>
            <a:endParaRPr sz="1400" b="0" i="0" u="none" strike="noStrike" cap="none" dirty="0">
              <a:solidFill>
                <a:srgbClr val="0C38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5190238" y="1161778"/>
            <a:ext cx="1811525" cy="2848432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/>
        </a:solidFill>
        <a:ln>
          <a:noFill/>
        </a:ln>
      </a:spPr>
      <a:bodyPr spcFirstLastPara="1" wrap="square" lIns="91425" tIns="45700" rIns="91425" bIns="4570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None/>
          <a:defRPr sz="1600" b="0" i="0" u="none" strike="noStrike" cap="none" dirty="0" err="1">
            <a:solidFill>
              <a:srgbClr val="7F7F7F"/>
            </a:solidFill>
            <a:latin typeface="Arial"/>
            <a:ea typeface="Arial"/>
            <a:cs typeface="Arial"/>
            <a:sym typeface="Arial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2765</Words>
  <Application>Microsoft Office PowerPoint</Application>
  <PresentationFormat>와이드스크린</PresentationFormat>
  <Paragraphs>546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나눔스퀘어 ExtraBold</vt:lpstr>
      <vt:lpstr>나눔스퀘어</vt:lpstr>
      <vt:lpstr>나눔스퀘어 Bold</vt:lpstr>
      <vt:lpstr>Gulim</vt:lpstr>
      <vt:lpstr>Gulim</vt:lpstr>
      <vt:lpstr>맑은 고딕</vt:lpstr>
      <vt:lpstr>Arial</vt:lpstr>
      <vt:lpstr>Wingdings</vt:lpstr>
      <vt:lpstr>나눔스퀘어_ac Bold</vt:lpstr>
      <vt:lpstr>Cambria Math</vt:lpstr>
      <vt:lpstr>디자인 사용자 지정</vt:lpstr>
      <vt:lpstr>PowerPoint 프레젠테이션</vt:lpstr>
      <vt:lpstr>PowerPoint 프레젠테이션</vt:lpstr>
      <vt:lpstr>1</vt:lpstr>
      <vt:lpstr>(1) 프로젝트 배경</vt:lpstr>
      <vt:lpstr>(2) 프로젝트 목적</vt:lpstr>
      <vt:lpstr>2</vt:lpstr>
      <vt:lpstr>(1) 프로젝트 개요</vt:lpstr>
      <vt:lpstr>(2) 활용 데이터</vt:lpstr>
      <vt:lpstr>3</vt:lpstr>
      <vt:lpstr>1차 예방</vt:lpstr>
      <vt:lpstr>1차 예방</vt:lpstr>
      <vt:lpstr>1차 예방</vt:lpstr>
      <vt:lpstr>1차 예방</vt:lpstr>
      <vt:lpstr>1차 예방</vt:lpstr>
      <vt:lpstr>2차 예방</vt:lpstr>
      <vt:lpstr>2차 예방</vt:lpstr>
      <vt:lpstr>2차 예방</vt:lpstr>
      <vt:lpstr>2차 예방</vt:lpstr>
      <vt:lpstr>3차 예방</vt:lpstr>
      <vt:lpstr>3차 예방</vt:lpstr>
      <vt:lpstr>3차 예방</vt:lpstr>
      <vt:lpstr>3차 예방</vt:lpstr>
      <vt:lpstr>3차 예방</vt:lpstr>
      <vt:lpstr>3차 예방</vt:lpstr>
      <vt:lpstr>3차 예방</vt:lpstr>
      <vt:lpstr>4</vt:lpstr>
      <vt:lpstr>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박희원</cp:lastModifiedBy>
  <cp:revision>186</cp:revision>
  <dcterms:created xsi:type="dcterms:W3CDTF">2022-07-11T04:17:28Z</dcterms:created>
  <dcterms:modified xsi:type="dcterms:W3CDTF">2023-06-18T02:30:40Z</dcterms:modified>
</cp:coreProperties>
</file>