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Gill Sans" panose="020B0604020202020204" charset="0"/>
      <p:regular r:id="rId13"/>
      <p:bold r:id="rId14"/>
    </p:embeddedFont>
    <p:embeddedFont>
      <p:font typeface="Cambria Math" panose="02040503050406030204" pitchFamily="18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ek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ddV3RHlvjj7oIMh1vHWZT7E+T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BC58E9-CA91-449E-A03F-D4AC706F619C}">
  <a:tblStyle styleId="{94BC58E9-CA91-449E-A03F-D4AC706F619C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9E3F76-B04F-4818-BC98-2303F38C1A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Regional Total Sales</a:t>
            </a:r>
          </a:p>
        </c:rich>
      </c:tx>
      <c:layout>
        <c:manualLayout>
          <c:xMode val="edge"/>
          <c:yMode val="edge"/>
          <c:x val="0.24953729037892855"/>
          <c:y val="1.4423076923076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bn-BD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9FB-40EA-BD49-437BFE633E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9FB-40EA-BD49-437BFE633EA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9FB-40EA-BD49-437BFE633EA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9FB-40EA-BD49-437BFE633EA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9FB-40EA-BD49-437BFE633EAC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09FB-40EA-BD49-437BFE633EA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bn-BD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Sheet2!$J$4:$J$14</c:f>
              <c:strCache>
                <c:ptCount val="6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Sylhet</c:v>
                </c:pt>
                <c:pt idx="4">
                  <c:v>Rajshahi</c:v>
                </c:pt>
                <c:pt idx="5">
                  <c:v>Khulna</c:v>
                </c:pt>
              </c:strCache>
            </c:strRef>
          </c:cat>
          <c:val>
            <c:numRef>
              <c:f>Sheet2!$K$4:$K$14</c:f>
              <c:numCache>
                <c:formatCode>General</c:formatCode>
                <c:ptCount val="6"/>
                <c:pt idx="0">
                  <c:v>5010000</c:v>
                </c:pt>
                <c:pt idx="1">
                  <c:v>4340000</c:v>
                </c:pt>
                <c:pt idx="2">
                  <c:v>5850000</c:v>
                </c:pt>
                <c:pt idx="3">
                  <c:v>4600000</c:v>
                </c:pt>
                <c:pt idx="4">
                  <c:v>4760000</c:v>
                </c:pt>
                <c:pt idx="5">
                  <c:v>4110000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FB-40EA-BD49-437BFE633EA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bn-B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bn-BD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Draft 1.xlsx]Sheet6!PivotTable4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n-BD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Sheet6!$A$4:$A$8</c:f>
              <c:strCache>
                <c:ptCount val="4"/>
                <c:pt idx="0">
                  <c:v>Desktop</c:v>
                </c:pt>
                <c:pt idx="1">
                  <c:v>Laptop</c:v>
                </c:pt>
                <c:pt idx="2">
                  <c:v>Smartphone</c:v>
                </c:pt>
                <c:pt idx="3">
                  <c:v>Tablet</c:v>
                </c:pt>
              </c:strCache>
            </c:strRef>
          </c:cat>
          <c:val>
            <c:numRef>
              <c:f>Sheet6!$B$4:$B$8</c:f>
              <c:numCache>
                <c:formatCode>General</c:formatCode>
                <c:ptCount val="4"/>
                <c:pt idx="0">
                  <c:v>18</c:v>
                </c:pt>
                <c:pt idx="1">
                  <c:v>21</c:v>
                </c:pt>
                <c:pt idx="2">
                  <c:v>19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6-4967-B588-B18E1FF99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7207343"/>
        <c:axId val="1627109983"/>
        <c:axId val="0"/>
      </c:bar3DChart>
      <c:catAx>
        <c:axId val="172720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n-BD"/>
          </a:p>
        </c:txPr>
        <c:crossAx val="1627109983"/>
        <c:crosses val="autoZero"/>
        <c:auto val="1"/>
        <c:lblAlgn val="ctr"/>
        <c:lblOffset val="100"/>
        <c:noMultiLvlLbl val="0"/>
      </c:catAx>
      <c:valAx>
        <c:axId val="162710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n-BD"/>
          </a:p>
        </c:txPr>
        <c:crossAx val="172720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n-B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bn-BD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524000" y="653552"/>
            <a:ext cx="9144000" cy="277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b="1"/>
              <a:t>COMPANY OVERVIEW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524000" y="481438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PREPARED </a:t>
            </a:r>
            <a:r>
              <a:rPr lang="en-US" b="1" dirty="0" smtClean="0"/>
              <a:t>BY ARIF</a:t>
            </a:r>
            <a:endParaRPr dirty="0"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 smtClean="0"/>
              <a:t>BATCH-41</a:t>
            </a:r>
            <a:endParaRPr dirty="0"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DATE: </a:t>
            </a:r>
            <a:r>
              <a:rPr lang="en-US" b="1" dirty="0" smtClean="0"/>
              <a:t>07-12-2024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dirty="0" smtClean="0"/>
              <a:t>V</a:t>
            </a:r>
            <a:endParaRPr dirty="0"/>
          </a:p>
        </p:txBody>
      </p:sp>
      <p:sp>
        <p:nvSpPr>
          <p:cNvPr id="102" name="Google Shape;102;p1"/>
          <p:cNvSpPr txBox="1"/>
          <p:nvPr/>
        </p:nvSpPr>
        <p:spPr>
          <a:xfrm>
            <a:off x="4449321" y="3752362"/>
            <a:ext cx="43254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Computers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endParaRPr sz="8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4475171" y="2967335"/>
            <a:ext cx="45866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Thank You</a:t>
            </a:r>
            <a:endParaRPr sz="7200" b="1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 SUMMARY</a:t>
            </a:r>
            <a:b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182189" y="182396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RAYANS Computers the leading computer store chain in Bangladesh, offering a wide range of products and services. They specialize in laptops, desktops, tablets, cameras, and computer accessories. RAYANS Computers boasts a strong presence with physical stores and a user-friendly website for online purchases.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PRODUCTS AND SERVICES</a:t>
            </a:r>
            <a:b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725184" y="1860361"/>
            <a:ext cx="478176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Product:</a:t>
            </a:r>
            <a:endParaRPr/>
          </a:p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Laptops,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Desktops,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Tablets,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Cameras,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PC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Components,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Software Office Equipment, etc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6369977" y="1860361"/>
            <a:ext cx="451035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After-sales support, </a:t>
            </a: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product-related services (details not publicly available).</a:t>
            </a: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AND SERVICES</a:t>
            </a:r>
            <a:endParaRPr/>
          </a:p>
        </p:txBody>
      </p:sp>
      <p:pic>
        <p:nvPicPr>
          <p:cNvPr id="121" name="Google Shape;1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97435" y="2016125"/>
            <a:ext cx="4511455" cy="344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BUSINESS PLAN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291215" cy="378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pSp>
        <p:nvGrpSpPr>
          <p:cNvPr id="128" name="Google Shape;128;p5"/>
          <p:cNvGrpSpPr/>
          <p:nvPr/>
        </p:nvGrpSpPr>
        <p:grpSpPr>
          <a:xfrm>
            <a:off x="1818527" y="2054831"/>
            <a:ext cx="8260422" cy="3750067"/>
            <a:chOff x="52975" y="5479"/>
            <a:chExt cx="5338264" cy="2817519"/>
          </a:xfrm>
        </p:grpSpPr>
        <p:sp>
          <p:nvSpPr>
            <p:cNvPr id="129" name="Google Shape;129;p5"/>
            <p:cNvSpPr/>
            <p:nvPr/>
          </p:nvSpPr>
          <p:spPr>
            <a:xfrm>
              <a:off x="1834086" y="5479"/>
              <a:ext cx="1104265" cy="380365"/>
            </a:xfrm>
            <a:prstGeom prst="roundRect">
              <a:avLst>
                <a:gd name="adj" fmla="val 31952"/>
              </a:avLst>
            </a:prstGeom>
            <a:noFill/>
            <a:ln w="15875" cap="flat" cmpd="sng">
              <a:solidFill>
                <a:srgbClr val="8515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700" dist="76200" dir="5400000" algn="ctr" rotWithShape="0">
                <a:srgbClr val="00B05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Business Plan</a:t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30" name="Google Shape;130;p5"/>
            <p:cNvGrpSpPr/>
            <p:nvPr/>
          </p:nvGrpSpPr>
          <p:grpSpPr>
            <a:xfrm>
              <a:off x="52975" y="380559"/>
              <a:ext cx="5338264" cy="2442439"/>
              <a:chOff x="52975" y="0"/>
              <a:chExt cx="5338264" cy="2442439"/>
            </a:xfrm>
          </p:grpSpPr>
          <p:cxnSp>
            <p:nvCxnSpPr>
              <p:cNvPr id="131" name="Google Shape;131;p5"/>
              <p:cNvCxnSpPr/>
              <p:nvPr/>
            </p:nvCxnSpPr>
            <p:spPr>
              <a:xfrm>
                <a:off x="2737915" y="5286"/>
                <a:ext cx="887972" cy="5391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5"/>
              <p:cNvCxnSpPr/>
              <p:nvPr/>
            </p:nvCxnSpPr>
            <p:spPr>
              <a:xfrm flipH="1">
                <a:off x="1368958" y="0"/>
                <a:ext cx="724120" cy="117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3" name="Google Shape;133;p5"/>
              <p:cNvSpPr/>
              <p:nvPr/>
            </p:nvSpPr>
            <p:spPr>
              <a:xfrm>
                <a:off x="3398609" y="295991"/>
                <a:ext cx="1992630" cy="1336700"/>
              </a:xfrm>
              <a:prstGeom prst="ellipse">
                <a:avLst/>
              </a:prstGeom>
              <a:noFill/>
              <a:ln w="15875" cap="flat" cmpd="sng">
                <a:solidFill>
                  <a:srgbClr val="8515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FFD96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Focus on Customer customer Satisfaction</a:t>
                </a:r>
                <a:endParaRPr sz="1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2975" y="1109966"/>
                <a:ext cx="1902647" cy="1178677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B0F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Large Product Range</a:t>
                </a:r>
                <a:endParaRPr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5" name="Google Shape;135;p5"/>
              <p:cNvCxnSpPr/>
              <p:nvPr/>
            </p:nvCxnSpPr>
            <p:spPr>
              <a:xfrm>
                <a:off x="2441924" y="0"/>
                <a:ext cx="227279" cy="139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6" name="Google Shape;136;p5"/>
              <p:cNvSpPr/>
              <p:nvPr/>
            </p:nvSpPr>
            <p:spPr>
              <a:xfrm>
                <a:off x="1955622" y="1358192"/>
                <a:ext cx="1670265" cy="1084247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BF8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Strong Online Presence</a:t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SALES AND COST STATISTICS: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Regional Sales: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44" name="Google Shape;144;p6"/>
          <p:cNvGraphicFramePr/>
          <p:nvPr/>
        </p:nvGraphicFramePr>
        <p:xfrm>
          <a:off x="7131884" y="1825625"/>
          <a:ext cx="422191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Google Shape;145;p6"/>
          <p:cNvSpPr/>
          <p:nvPr/>
        </p:nvSpPr>
        <p:spPr>
          <a:xfrm>
            <a:off x="6003634" y="187896"/>
            <a:ext cx="184731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1598559" y="2381401"/>
          <a:ext cx="3928925" cy="3682500"/>
        </p:xfrm>
        <a:graphic>
          <a:graphicData uri="http://schemas.openxmlformats.org/drawingml/2006/table">
            <a:tbl>
              <a:tblPr firstRow="1" firstCol="1" bandRow="1">
                <a:noFill/>
                <a:tableStyleId>{94BC58E9-CA91-449E-A03F-D4AC706F619C}</a:tableStyleId>
              </a:tblPr>
              <a:tblGrid>
                <a:gridCol w="23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Region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Sales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Barishal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5010000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Chittagong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4340000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Dhaka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5850000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Sylhet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4600000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Rajshahi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4760000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Khulna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Teko"/>
                          <a:ea typeface="Teko"/>
                          <a:cs typeface="Teko"/>
                          <a:sym typeface="Teko"/>
                        </a:rPr>
                        <a:t>4110000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2" name="Google Shape;152;p7"/>
          <p:cNvGraphicFramePr/>
          <p:nvPr/>
        </p:nvGraphicFramePr>
        <p:xfrm>
          <a:off x="1335640" y="2455524"/>
          <a:ext cx="9226200" cy="3534300"/>
        </p:xfrm>
        <a:graphic>
          <a:graphicData uri="http://schemas.openxmlformats.org/drawingml/2006/table">
            <a:tbl>
              <a:tblPr>
                <a:noFill/>
                <a:tableStyleId>{279E3F76-B04F-4818-BC98-2303F38C1A87}</a:tableStyleId>
              </a:tblPr>
              <a:tblGrid>
                <a:gridCol w="17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Expenses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Retail Profit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Profit/Loss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January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7854500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8750000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895500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Profit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February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9998300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9920000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-78300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82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march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8985700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10000000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1014300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Profit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7"/>
          <p:cNvSpPr/>
          <p:nvPr/>
        </p:nvSpPr>
        <p:spPr>
          <a:xfrm>
            <a:off x="2114019" y="406501"/>
            <a:ext cx="60324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Months Statistics:</a:t>
            </a:r>
            <a:endParaRPr sz="5400" b="1" cap="none">
              <a:solidFill>
                <a:srgbClr val="D9D9D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 b="1">
              <a:solidFill>
                <a:srgbClr val="7030A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0" name="Google Shape;160;p8"/>
          <p:cNvSpPr/>
          <p:nvPr/>
        </p:nvSpPr>
        <p:spPr>
          <a:xfrm>
            <a:off x="2713204" y="566241"/>
            <a:ext cx="635462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F7C9D5"/>
                </a:solidFill>
                <a:latin typeface="Algerian"/>
                <a:ea typeface="Algerian"/>
                <a:cs typeface="Algerian"/>
                <a:sym typeface="Algerian"/>
              </a:rPr>
              <a:t>Sales Statistics:</a:t>
            </a:r>
            <a:endParaRPr sz="5400" b="1" cap="none">
              <a:solidFill>
                <a:srgbClr val="F7C9D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9"/>
          <p:cNvGrpSpPr/>
          <p:nvPr/>
        </p:nvGrpSpPr>
        <p:grpSpPr>
          <a:xfrm>
            <a:off x="4269620" y="2016125"/>
            <a:ext cx="3967083" cy="3449638"/>
            <a:chOff x="2818645" y="0"/>
            <a:chExt cx="3967083" cy="3449638"/>
          </a:xfrm>
        </p:grpSpPr>
        <p:sp>
          <p:nvSpPr>
            <p:cNvPr id="167" name="Google Shape;167;p9"/>
            <p:cNvSpPr/>
            <p:nvPr/>
          </p:nvSpPr>
          <p:spPr>
            <a:xfrm>
              <a:off x="2818645" y="0"/>
              <a:ext cx="3449638" cy="3449638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543464" y="346816"/>
              <a:ext cx="2242264" cy="816593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 txBox="1"/>
            <p:nvPr/>
          </p:nvSpPr>
          <p:spPr>
            <a:xfrm>
              <a:off x="4583327" y="386679"/>
              <a:ext cx="2162538" cy="736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Rayans Computer IS Doing Very Good</a:t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543464" y="1265484"/>
              <a:ext cx="2242264" cy="816593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5B5A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 txBox="1"/>
            <p:nvPr/>
          </p:nvSpPr>
          <p:spPr>
            <a:xfrm>
              <a:off x="4583327" y="1305347"/>
              <a:ext cx="2162538" cy="736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 Need To Focus on Customer Satisfaction</a:t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543464" y="2184153"/>
              <a:ext cx="2242264" cy="816593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586D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 txBox="1"/>
            <p:nvPr/>
          </p:nvSpPr>
          <p:spPr>
            <a:xfrm>
              <a:off x="4583327" y="2224016"/>
              <a:ext cx="2162538" cy="736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 Need to Best Practise of Our Service</a:t>
              </a:r>
              <a:endParaRPr/>
            </a:p>
          </p:txBody>
        </p:sp>
      </p:grpSp>
      <p:sp>
        <p:nvSpPr>
          <p:cNvPr id="174" name="Google Shape;174;p9"/>
          <p:cNvSpPr/>
          <p:nvPr/>
        </p:nvSpPr>
        <p:spPr>
          <a:xfrm>
            <a:off x="4422292" y="365125"/>
            <a:ext cx="26693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rgbClr val="2C375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5400" b="0" cap="none">
              <a:solidFill>
                <a:srgbClr val="2C37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195</Words>
  <Application>Microsoft Office PowerPoint</Application>
  <PresentationFormat>Widescreen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Gill Sans</vt:lpstr>
      <vt:lpstr>Cambria Math</vt:lpstr>
      <vt:lpstr>Algerian</vt:lpstr>
      <vt:lpstr>Times New Roman</vt:lpstr>
      <vt:lpstr>Calibri</vt:lpstr>
      <vt:lpstr>Noto Sans Symbols</vt:lpstr>
      <vt:lpstr>Teko</vt:lpstr>
      <vt:lpstr>Gallery</vt:lpstr>
      <vt:lpstr>COMPANY OVERVIEW </vt:lpstr>
      <vt:lpstr>EXECUTIVE SUMMARY </vt:lpstr>
      <vt:lpstr>PRODUCTS AND SERVICES </vt:lpstr>
      <vt:lpstr>PRODUCTS AND SERVICES</vt:lpstr>
      <vt:lpstr>BUSINESS PLAN</vt:lpstr>
      <vt:lpstr>SALES AND COST STATISTICS: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MTBD</dc:creator>
  <cp:lastModifiedBy>Guest-MC</cp:lastModifiedBy>
  <cp:revision>3</cp:revision>
  <dcterms:created xsi:type="dcterms:W3CDTF">2024-06-06T18:09:48Z</dcterms:created>
  <dcterms:modified xsi:type="dcterms:W3CDTF">2024-12-07T07:01:26Z</dcterms:modified>
</cp:coreProperties>
</file>