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71" r:id="rId6"/>
    <p:sldId id="268" r:id="rId7"/>
    <p:sldId id="260" r:id="rId8"/>
    <p:sldId id="266" r:id="rId9"/>
    <p:sldId id="302" r:id="rId10"/>
    <p:sldId id="309" r:id="rId11"/>
    <p:sldId id="310" r:id="rId12"/>
    <p:sldId id="311" r:id="rId13"/>
    <p:sldId id="312" r:id="rId14"/>
    <p:sldId id="314" r:id="rId15"/>
    <p:sldId id="285" r:id="rId16"/>
    <p:sldId id="292" r:id="rId17"/>
    <p:sldId id="298" r:id="rId18"/>
    <p:sldId id="294" r:id="rId19"/>
    <p:sldId id="316" r:id="rId20"/>
    <p:sldId id="295"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4411"/>
    <a:srgbClr val="022623"/>
    <a:srgbClr val="0338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2950" autoAdjust="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3BBB-CCC3-4BE6-8752-5880A4FFC6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BFDE3A-5B32-4FF4-8EF5-07CD1869E5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532F3F-C534-4783-AA28-3ADD99891706}"/>
              </a:ext>
            </a:extLst>
          </p:cNvPr>
          <p:cNvSpPr>
            <a:spLocks noGrp="1"/>
          </p:cNvSpPr>
          <p:nvPr>
            <p:ph type="dt" sz="half" idx="10"/>
          </p:nvPr>
        </p:nvSpPr>
        <p:spPr/>
        <p:txBody>
          <a:bodyPr/>
          <a:lstStyle/>
          <a:p>
            <a:fld id="{8A3BE7B2-7FA0-4F00-8238-B0761E053ECE}" type="datetimeFigureOut">
              <a:rPr lang="en-US" smtClean="0"/>
              <a:t>12/22/2020</a:t>
            </a:fld>
            <a:endParaRPr lang="en-US"/>
          </a:p>
        </p:txBody>
      </p:sp>
      <p:sp>
        <p:nvSpPr>
          <p:cNvPr id="5" name="Footer Placeholder 4">
            <a:extLst>
              <a:ext uri="{FF2B5EF4-FFF2-40B4-BE49-F238E27FC236}">
                <a16:creationId xmlns:a16="http://schemas.microsoft.com/office/drawing/2014/main" id="{FE65996B-7900-428F-918C-2379E0027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81D3F-9D43-4B33-8455-4A86998C76A4}"/>
              </a:ext>
            </a:extLst>
          </p:cNvPr>
          <p:cNvSpPr>
            <a:spLocks noGrp="1"/>
          </p:cNvSpPr>
          <p:nvPr>
            <p:ph type="sldNum" sz="quarter" idx="12"/>
          </p:nvPr>
        </p:nvSpPr>
        <p:spPr/>
        <p:txBody>
          <a:bodyPr/>
          <a:lstStyle/>
          <a:p>
            <a:fld id="{E4696CC2-B269-494B-8F92-41706597EB20}" type="slidenum">
              <a:rPr lang="en-US" smtClean="0"/>
              <a:t>‹#›</a:t>
            </a:fld>
            <a:endParaRPr lang="en-US"/>
          </a:p>
        </p:txBody>
      </p:sp>
    </p:spTree>
    <p:extLst>
      <p:ext uri="{BB962C8B-B14F-4D97-AF65-F5344CB8AC3E}">
        <p14:creationId xmlns:p14="http://schemas.microsoft.com/office/powerpoint/2010/main" val="4169657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5A25-B66D-46D8-B3F6-D79102CC31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E259EE-87FC-4C4E-92D2-B4C052039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47D3E-A366-416D-BC9C-711F83B66550}"/>
              </a:ext>
            </a:extLst>
          </p:cNvPr>
          <p:cNvSpPr>
            <a:spLocks noGrp="1"/>
          </p:cNvSpPr>
          <p:nvPr>
            <p:ph type="dt" sz="half" idx="10"/>
          </p:nvPr>
        </p:nvSpPr>
        <p:spPr/>
        <p:txBody>
          <a:bodyPr/>
          <a:lstStyle/>
          <a:p>
            <a:fld id="{8A3BE7B2-7FA0-4F00-8238-B0761E053ECE}" type="datetimeFigureOut">
              <a:rPr lang="en-US" smtClean="0"/>
              <a:t>12/22/2020</a:t>
            </a:fld>
            <a:endParaRPr lang="en-US"/>
          </a:p>
        </p:txBody>
      </p:sp>
      <p:sp>
        <p:nvSpPr>
          <p:cNvPr id="5" name="Footer Placeholder 4">
            <a:extLst>
              <a:ext uri="{FF2B5EF4-FFF2-40B4-BE49-F238E27FC236}">
                <a16:creationId xmlns:a16="http://schemas.microsoft.com/office/drawing/2014/main" id="{10C35A0B-DE38-4F05-9ED0-2AB1515C4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20724-769A-4990-8B21-49A3130A615C}"/>
              </a:ext>
            </a:extLst>
          </p:cNvPr>
          <p:cNvSpPr>
            <a:spLocks noGrp="1"/>
          </p:cNvSpPr>
          <p:nvPr>
            <p:ph type="sldNum" sz="quarter" idx="12"/>
          </p:nvPr>
        </p:nvSpPr>
        <p:spPr/>
        <p:txBody>
          <a:bodyPr/>
          <a:lstStyle/>
          <a:p>
            <a:fld id="{E4696CC2-B269-494B-8F92-41706597EB20}" type="slidenum">
              <a:rPr lang="en-US" smtClean="0"/>
              <a:t>‹#›</a:t>
            </a:fld>
            <a:endParaRPr lang="en-US"/>
          </a:p>
        </p:txBody>
      </p:sp>
    </p:spTree>
    <p:extLst>
      <p:ext uri="{BB962C8B-B14F-4D97-AF65-F5344CB8AC3E}">
        <p14:creationId xmlns:p14="http://schemas.microsoft.com/office/powerpoint/2010/main" val="116520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212FD7-2027-4C19-96C3-2EA06070AA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D5957D-D0BA-4D4E-A042-556829644F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40A4F-4FA5-4F15-98EC-0BD3AB3AEA3F}"/>
              </a:ext>
            </a:extLst>
          </p:cNvPr>
          <p:cNvSpPr>
            <a:spLocks noGrp="1"/>
          </p:cNvSpPr>
          <p:nvPr>
            <p:ph type="dt" sz="half" idx="10"/>
          </p:nvPr>
        </p:nvSpPr>
        <p:spPr/>
        <p:txBody>
          <a:bodyPr/>
          <a:lstStyle/>
          <a:p>
            <a:fld id="{8A3BE7B2-7FA0-4F00-8238-B0761E053ECE}" type="datetimeFigureOut">
              <a:rPr lang="en-US" smtClean="0"/>
              <a:t>12/22/2020</a:t>
            </a:fld>
            <a:endParaRPr lang="en-US"/>
          </a:p>
        </p:txBody>
      </p:sp>
      <p:sp>
        <p:nvSpPr>
          <p:cNvPr id="5" name="Footer Placeholder 4">
            <a:extLst>
              <a:ext uri="{FF2B5EF4-FFF2-40B4-BE49-F238E27FC236}">
                <a16:creationId xmlns:a16="http://schemas.microsoft.com/office/drawing/2014/main" id="{94F10AE9-C4EA-4BDE-A927-7D796387B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3ECC2-DCE9-4608-B625-F7707AA55333}"/>
              </a:ext>
            </a:extLst>
          </p:cNvPr>
          <p:cNvSpPr>
            <a:spLocks noGrp="1"/>
          </p:cNvSpPr>
          <p:nvPr>
            <p:ph type="sldNum" sz="quarter" idx="12"/>
          </p:nvPr>
        </p:nvSpPr>
        <p:spPr/>
        <p:txBody>
          <a:bodyPr/>
          <a:lstStyle/>
          <a:p>
            <a:fld id="{E4696CC2-B269-494B-8F92-41706597EB20}" type="slidenum">
              <a:rPr lang="en-US" smtClean="0"/>
              <a:t>‹#›</a:t>
            </a:fld>
            <a:endParaRPr lang="en-US"/>
          </a:p>
        </p:txBody>
      </p:sp>
    </p:spTree>
    <p:extLst>
      <p:ext uri="{BB962C8B-B14F-4D97-AF65-F5344CB8AC3E}">
        <p14:creationId xmlns:p14="http://schemas.microsoft.com/office/powerpoint/2010/main" val="733308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7E57-092F-407C-9829-1CB0ED710A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EAD54E-D507-4A8F-BA78-29B23FD61E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31037-2A4A-4852-9592-48334F1D9FA1}"/>
              </a:ext>
            </a:extLst>
          </p:cNvPr>
          <p:cNvSpPr>
            <a:spLocks noGrp="1"/>
          </p:cNvSpPr>
          <p:nvPr>
            <p:ph type="dt" sz="half" idx="10"/>
          </p:nvPr>
        </p:nvSpPr>
        <p:spPr/>
        <p:txBody>
          <a:bodyPr/>
          <a:lstStyle/>
          <a:p>
            <a:fld id="{8A3BE7B2-7FA0-4F00-8238-B0761E053ECE}" type="datetimeFigureOut">
              <a:rPr lang="en-US" smtClean="0"/>
              <a:t>12/22/2020</a:t>
            </a:fld>
            <a:endParaRPr lang="en-US"/>
          </a:p>
        </p:txBody>
      </p:sp>
      <p:sp>
        <p:nvSpPr>
          <p:cNvPr id="5" name="Footer Placeholder 4">
            <a:extLst>
              <a:ext uri="{FF2B5EF4-FFF2-40B4-BE49-F238E27FC236}">
                <a16:creationId xmlns:a16="http://schemas.microsoft.com/office/drawing/2014/main" id="{E8B01851-D945-4587-82C6-E1F43500F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13243-F8EE-43E8-B438-CF41677ABF28}"/>
              </a:ext>
            </a:extLst>
          </p:cNvPr>
          <p:cNvSpPr>
            <a:spLocks noGrp="1"/>
          </p:cNvSpPr>
          <p:nvPr>
            <p:ph type="sldNum" sz="quarter" idx="12"/>
          </p:nvPr>
        </p:nvSpPr>
        <p:spPr/>
        <p:txBody>
          <a:bodyPr/>
          <a:lstStyle/>
          <a:p>
            <a:fld id="{E4696CC2-B269-494B-8F92-41706597EB20}" type="slidenum">
              <a:rPr lang="en-US" smtClean="0"/>
              <a:t>‹#›</a:t>
            </a:fld>
            <a:endParaRPr lang="en-US"/>
          </a:p>
        </p:txBody>
      </p:sp>
    </p:spTree>
    <p:extLst>
      <p:ext uri="{BB962C8B-B14F-4D97-AF65-F5344CB8AC3E}">
        <p14:creationId xmlns:p14="http://schemas.microsoft.com/office/powerpoint/2010/main" val="3959982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1E76-AB75-4F19-9102-75D67E9A03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83D3B-109F-4ED5-A130-3F4D1DB774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01BB6E-D25F-48A1-B225-71BE1826B9F2}"/>
              </a:ext>
            </a:extLst>
          </p:cNvPr>
          <p:cNvSpPr>
            <a:spLocks noGrp="1"/>
          </p:cNvSpPr>
          <p:nvPr>
            <p:ph type="dt" sz="half" idx="10"/>
          </p:nvPr>
        </p:nvSpPr>
        <p:spPr/>
        <p:txBody>
          <a:bodyPr/>
          <a:lstStyle/>
          <a:p>
            <a:fld id="{8A3BE7B2-7FA0-4F00-8238-B0761E053ECE}" type="datetimeFigureOut">
              <a:rPr lang="en-US" smtClean="0"/>
              <a:t>12/22/2020</a:t>
            </a:fld>
            <a:endParaRPr lang="en-US"/>
          </a:p>
        </p:txBody>
      </p:sp>
      <p:sp>
        <p:nvSpPr>
          <p:cNvPr id="5" name="Footer Placeholder 4">
            <a:extLst>
              <a:ext uri="{FF2B5EF4-FFF2-40B4-BE49-F238E27FC236}">
                <a16:creationId xmlns:a16="http://schemas.microsoft.com/office/drawing/2014/main" id="{BCC4B8DA-0E5F-44EF-B3E3-9485CCF27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4CB8B-16E8-47CC-A2E3-23A8B4B55F28}"/>
              </a:ext>
            </a:extLst>
          </p:cNvPr>
          <p:cNvSpPr>
            <a:spLocks noGrp="1"/>
          </p:cNvSpPr>
          <p:nvPr>
            <p:ph type="sldNum" sz="quarter" idx="12"/>
          </p:nvPr>
        </p:nvSpPr>
        <p:spPr/>
        <p:txBody>
          <a:bodyPr/>
          <a:lstStyle/>
          <a:p>
            <a:fld id="{E4696CC2-B269-494B-8F92-41706597EB20}" type="slidenum">
              <a:rPr lang="en-US" smtClean="0"/>
              <a:t>‹#›</a:t>
            </a:fld>
            <a:endParaRPr lang="en-US"/>
          </a:p>
        </p:txBody>
      </p:sp>
    </p:spTree>
    <p:extLst>
      <p:ext uri="{BB962C8B-B14F-4D97-AF65-F5344CB8AC3E}">
        <p14:creationId xmlns:p14="http://schemas.microsoft.com/office/powerpoint/2010/main" val="380517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DD5F-23AE-4819-A98A-8E1B9B7DE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4C850D-15FB-40E0-9A69-8F1E051107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8AA78F-4E93-4130-A7CF-2DE6851EF4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D299CB-B85F-4E0E-AD9A-9FB71F3251B4}"/>
              </a:ext>
            </a:extLst>
          </p:cNvPr>
          <p:cNvSpPr>
            <a:spLocks noGrp="1"/>
          </p:cNvSpPr>
          <p:nvPr>
            <p:ph type="dt" sz="half" idx="10"/>
          </p:nvPr>
        </p:nvSpPr>
        <p:spPr/>
        <p:txBody>
          <a:bodyPr/>
          <a:lstStyle/>
          <a:p>
            <a:fld id="{8A3BE7B2-7FA0-4F00-8238-B0761E053ECE}" type="datetimeFigureOut">
              <a:rPr lang="en-US" smtClean="0"/>
              <a:t>12/22/2020</a:t>
            </a:fld>
            <a:endParaRPr lang="en-US"/>
          </a:p>
        </p:txBody>
      </p:sp>
      <p:sp>
        <p:nvSpPr>
          <p:cNvPr id="6" name="Footer Placeholder 5">
            <a:extLst>
              <a:ext uri="{FF2B5EF4-FFF2-40B4-BE49-F238E27FC236}">
                <a16:creationId xmlns:a16="http://schemas.microsoft.com/office/drawing/2014/main" id="{8DF475B6-6DAD-425B-A2C5-23FB1893E6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0140F1-1A42-4F0F-9CFE-777D905490BF}"/>
              </a:ext>
            </a:extLst>
          </p:cNvPr>
          <p:cNvSpPr>
            <a:spLocks noGrp="1"/>
          </p:cNvSpPr>
          <p:nvPr>
            <p:ph type="sldNum" sz="quarter" idx="12"/>
          </p:nvPr>
        </p:nvSpPr>
        <p:spPr/>
        <p:txBody>
          <a:bodyPr/>
          <a:lstStyle/>
          <a:p>
            <a:fld id="{E4696CC2-B269-494B-8F92-41706597EB20}" type="slidenum">
              <a:rPr lang="en-US" smtClean="0"/>
              <a:t>‹#›</a:t>
            </a:fld>
            <a:endParaRPr lang="en-US"/>
          </a:p>
        </p:txBody>
      </p:sp>
    </p:spTree>
    <p:extLst>
      <p:ext uri="{BB962C8B-B14F-4D97-AF65-F5344CB8AC3E}">
        <p14:creationId xmlns:p14="http://schemas.microsoft.com/office/powerpoint/2010/main" val="372224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2C10-F78F-49F6-8C73-5EA386246C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E9CCA5-7C5B-4DB2-A687-E19D2BBFDB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108C24-32B4-4DBE-82CD-B48BB9E65B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4023C-CC7D-456D-B7CE-F2CDB4BB8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A40F28-8D01-4D46-BA6A-5527320AB7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7AC8C2-9506-4FA1-A553-1B072BC9BABF}"/>
              </a:ext>
            </a:extLst>
          </p:cNvPr>
          <p:cNvSpPr>
            <a:spLocks noGrp="1"/>
          </p:cNvSpPr>
          <p:nvPr>
            <p:ph type="dt" sz="half" idx="10"/>
          </p:nvPr>
        </p:nvSpPr>
        <p:spPr/>
        <p:txBody>
          <a:bodyPr/>
          <a:lstStyle/>
          <a:p>
            <a:fld id="{8A3BE7B2-7FA0-4F00-8238-B0761E053ECE}" type="datetimeFigureOut">
              <a:rPr lang="en-US" smtClean="0"/>
              <a:t>12/22/2020</a:t>
            </a:fld>
            <a:endParaRPr lang="en-US"/>
          </a:p>
        </p:txBody>
      </p:sp>
      <p:sp>
        <p:nvSpPr>
          <p:cNvPr id="8" name="Footer Placeholder 7">
            <a:extLst>
              <a:ext uri="{FF2B5EF4-FFF2-40B4-BE49-F238E27FC236}">
                <a16:creationId xmlns:a16="http://schemas.microsoft.com/office/drawing/2014/main" id="{6EDD45EE-A205-412B-B4BB-EFFBFE5820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67ECE5-1419-4040-B3BE-0FE0C5F35D9B}"/>
              </a:ext>
            </a:extLst>
          </p:cNvPr>
          <p:cNvSpPr>
            <a:spLocks noGrp="1"/>
          </p:cNvSpPr>
          <p:nvPr>
            <p:ph type="sldNum" sz="quarter" idx="12"/>
          </p:nvPr>
        </p:nvSpPr>
        <p:spPr/>
        <p:txBody>
          <a:bodyPr/>
          <a:lstStyle/>
          <a:p>
            <a:fld id="{E4696CC2-B269-494B-8F92-41706597EB20}" type="slidenum">
              <a:rPr lang="en-US" smtClean="0"/>
              <a:t>‹#›</a:t>
            </a:fld>
            <a:endParaRPr lang="en-US"/>
          </a:p>
        </p:txBody>
      </p:sp>
    </p:spTree>
    <p:extLst>
      <p:ext uri="{BB962C8B-B14F-4D97-AF65-F5344CB8AC3E}">
        <p14:creationId xmlns:p14="http://schemas.microsoft.com/office/powerpoint/2010/main" val="614380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7B0E1-EFFD-4A8B-AAC2-6EEC483DCE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02E45D-6882-44E6-9084-C333E4B1FE00}"/>
              </a:ext>
            </a:extLst>
          </p:cNvPr>
          <p:cNvSpPr>
            <a:spLocks noGrp="1"/>
          </p:cNvSpPr>
          <p:nvPr>
            <p:ph type="dt" sz="half" idx="10"/>
          </p:nvPr>
        </p:nvSpPr>
        <p:spPr/>
        <p:txBody>
          <a:bodyPr/>
          <a:lstStyle/>
          <a:p>
            <a:fld id="{8A3BE7B2-7FA0-4F00-8238-B0761E053ECE}" type="datetimeFigureOut">
              <a:rPr lang="en-US" smtClean="0"/>
              <a:t>12/22/2020</a:t>
            </a:fld>
            <a:endParaRPr lang="en-US"/>
          </a:p>
        </p:txBody>
      </p:sp>
      <p:sp>
        <p:nvSpPr>
          <p:cNvPr id="4" name="Footer Placeholder 3">
            <a:extLst>
              <a:ext uri="{FF2B5EF4-FFF2-40B4-BE49-F238E27FC236}">
                <a16:creationId xmlns:a16="http://schemas.microsoft.com/office/drawing/2014/main" id="{06DA02F8-82D5-49AA-98D7-917C935190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74AB0D-C802-4204-8A8A-F929B2177704}"/>
              </a:ext>
            </a:extLst>
          </p:cNvPr>
          <p:cNvSpPr>
            <a:spLocks noGrp="1"/>
          </p:cNvSpPr>
          <p:nvPr>
            <p:ph type="sldNum" sz="quarter" idx="12"/>
          </p:nvPr>
        </p:nvSpPr>
        <p:spPr/>
        <p:txBody>
          <a:bodyPr/>
          <a:lstStyle/>
          <a:p>
            <a:fld id="{E4696CC2-B269-494B-8F92-41706597EB20}" type="slidenum">
              <a:rPr lang="en-US" smtClean="0"/>
              <a:t>‹#›</a:t>
            </a:fld>
            <a:endParaRPr lang="en-US"/>
          </a:p>
        </p:txBody>
      </p:sp>
    </p:spTree>
    <p:extLst>
      <p:ext uri="{BB962C8B-B14F-4D97-AF65-F5344CB8AC3E}">
        <p14:creationId xmlns:p14="http://schemas.microsoft.com/office/powerpoint/2010/main" val="2510031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958E0F-9C0A-449F-9D29-34A09C13584A}"/>
              </a:ext>
            </a:extLst>
          </p:cNvPr>
          <p:cNvSpPr>
            <a:spLocks noGrp="1"/>
          </p:cNvSpPr>
          <p:nvPr>
            <p:ph type="dt" sz="half" idx="10"/>
          </p:nvPr>
        </p:nvSpPr>
        <p:spPr/>
        <p:txBody>
          <a:bodyPr/>
          <a:lstStyle/>
          <a:p>
            <a:fld id="{8A3BE7B2-7FA0-4F00-8238-B0761E053ECE}" type="datetimeFigureOut">
              <a:rPr lang="en-US" smtClean="0"/>
              <a:t>12/22/2020</a:t>
            </a:fld>
            <a:endParaRPr lang="en-US"/>
          </a:p>
        </p:txBody>
      </p:sp>
      <p:sp>
        <p:nvSpPr>
          <p:cNvPr id="3" name="Footer Placeholder 2">
            <a:extLst>
              <a:ext uri="{FF2B5EF4-FFF2-40B4-BE49-F238E27FC236}">
                <a16:creationId xmlns:a16="http://schemas.microsoft.com/office/drawing/2014/main" id="{D88775BD-BFB6-4C99-B04A-9CD15BFAD1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933EC3-2817-41E8-B7A2-A00BBDDA0FB4}"/>
              </a:ext>
            </a:extLst>
          </p:cNvPr>
          <p:cNvSpPr>
            <a:spLocks noGrp="1"/>
          </p:cNvSpPr>
          <p:nvPr>
            <p:ph type="sldNum" sz="quarter" idx="12"/>
          </p:nvPr>
        </p:nvSpPr>
        <p:spPr/>
        <p:txBody>
          <a:bodyPr/>
          <a:lstStyle/>
          <a:p>
            <a:fld id="{E4696CC2-B269-494B-8F92-41706597EB20}" type="slidenum">
              <a:rPr lang="en-US" smtClean="0"/>
              <a:t>‹#›</a:t>
            </a:fld>
            <a:endParaRPr lang="en-US"/>
          </a:p>
        </p:txBody>
      </p:sp>
    </p:spTree>
    <p:extLst>
      <p:ext uri="{BB962C8B-B14F-4D97-AF65-F5344CB8AC3E}">
        <p14:creationId xmlns:p14="http://schemas.microsoft.com/office/powerpoint/2010/main" val="255419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0A8F-4EAD-41F5-80A7-748E1C755A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D8D18F-77D1-437C-8FEA-08AA3D2E28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20FE3E-F3E3-4BB9-9982-1F3B092C0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A2129-82B0-42D0-8239-8A9F33517246}"/>
              </a:ext>
            </a:extLst>
          </p:cNvPr>
          <p:cNvSpPr>
            <a:spLocks noGrp="1"/>
          </p:cNvSpPr>
          <p:nvPr>
            <p:ph type="dt" sz="half" idx="10"/>
          </p:nvPr>
        </p:nvSpPr>
        <p:spPr/>
        <p:txBody>
          <a:bodyPr/>
          <a:lstStyle/>
          <a:p>
            <a:fld id="{8A3BE7B2-7FA0-4F00-8238-B0761E053ECE}" type="datetimeFigureOut">
              <a:rPr lang="en-US" smtClean="0"/>
              <a:t>12/22/2020</a:t>
            </a:fld>
            <a:endParaRPr lang="en-US"/>
          </a:p>
        </p:txBody>
      </p:sp>
      <p:sp>
        <p:nvSpPr>
          <p:cNvPr id="6" name="Footer Placeholder 5">
            <a:extLst>
              <a:ext uri="{FF2B5EF4-FFF2-40B4-BE49-F238E27FC236}">
                <a16:creationId xmlns:a16="http://schemas.microsoft.com/office/drawing/2014/main" id="{F9333CD0-D009-4CEC-87FB-959D4A38A5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4931A1-EBFD-45F3-A7AD-8AC0CF58E4D9}"/>
              </a:ext>
            </a:extLst>
          </p:cNvPr>
          <p:cNvSpPr>
            <a:spLocks noGrp="1"/>
          </p:cNvSpPr>
          <p:nvPr>
            <p:ph type="sldNum" sz="quarter" idx="12"/>
          </p:nvPr>
        </p:nvSpPr>
        <p:spPr/>
        <p:txBody>
          <a:bodyPr/>
          <a:lstStyle/>
          <a:p>
            <a:fld id="{E4696CC2-B269-494B-8F92-41706597EB20}" type="slidenum">
              <a:rPr lang="en-US" smtClean="0"/>
              <a:t>‹#›</a:t>
            </a:fld>
            <a:endParaRPr lang="en-US"/>
          </a:p>
        </p:txBody>
      </p:sp>
    </p:spTree>
    <p:extLst>
      <p:ext uri="{BB962C8B-B14F-4D97-AF65-F5344CB8AC3E}">
        <p14:creationId xmlns:p14="http://schemas.microsoft.com/office/powerpoint/2010/main" val="2064687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E695-CDAA-4EAD-9536-102E7AEDA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25C253-1393-4188-B88F-C3021B60F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4AE832-8C9A-4662-A0FA-04931F770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C97D65-D7C3-41A2-ADB4-9A935E33D7D1}"/>
              </a:ext>
            </a:extLst>
          </p:cNvPr>
          <p:cNvSpPr>
            <a:spLocks noGrp="1"/>
          </p:cNvSpPr>
          <p:nvPr>
            <p:ph type="dt" sz="half" idx="10"/>
          </p:nvPr>
        </p:nvSpPr>
        <p:spPr/>
        <p:txBody>
          <a:bodyPr/>
          <a:lstStyle/>
          <a:p>
            <a:fld id="{8A3BE7B2-7FA0-4F00-8238-B0761E053ECE}" type="datetimeFigureOut">
              <a:rPr lang="en-US" smtClean="0"/>
              <a:t>12/22/2020</a:t>
            </a:fld>
            <a:endParaRPr lang="en-US"/>
          </a:p>
        </p:txBody>
      </p:sp>
      <p:sp>
        <p:nvSpPr>
          <p:cNvPr id="6" name="Footer Placeholder 5">
            <a:extLst>
              <a:ext uri="{FF2B5EF4-FFF2-40B4-BE49-F238E27FC236}">
                <a16:creationId xmlns:a16="http://schemas.microsoft.com/office/drawing/2014/main" id="{3CBB290C-A3E3-4528-ADDB-7E6D49F9A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DBD5D-8196-471B-B976-3DD3096A6E1B}"/>
              </a:ext>
            </a:extLst>
          </p:cNvPr>
          <p:cNvSpPr>
            <a:spLocks noGrp="1"/>
          </p:cNvSpPr>
          <p:nvPr>
            <p:ph type="sldNum" sz="quarter" idx="12"/>
          </p:nvPr>
        </p:nvSpPr>
        <p:spPr/>
        <p:txBody>
          <a:bodyPr/>
          <a:lstStyle/>
          <a:p>
            <a:fld id="{E4696CC2-B269-494B-8F92-41706597EB20}" type="slidenum">
              <a:rPr lang="en-US" smtClean="0"/>
              <a:t>‹#›</a:t>
            </a:fld>
            <a:endParaRPr lang="en-US"/>
          </a:p>
        </p:txBody>
      </p:sp>
    </p:spTree>
    <p:extLst>
      <p:ext uri="{BB962C8B-B14F-4D97-AF65-F5344CB8AC3E}">
        <p14:creationId xmlns:p14="http://schemas.microsoft.com/office/powerpoint/2010/main" val="362270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76CE89-FCF7-4E42-92BD-C7D93AD4F6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F848E6-D50D-4416-9EDA-55817FE718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887B0A-FC65-4C53-8944-258B6883C5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3BE7B2-7FA0-4F00-8238-B0761E053ECE}" type="datetimeFigureOut">
              <a:rPr lang="en-US" smtClean="0"/>
              <a:t>12/22/2020</a:t>
            </a:fld>
            <a:endParaRPr lang="en-US"/>
          </a:p>
        </p:txBody>
      </p:sp>
      <p:sp>
        <p:nvSpPr>
          <p:cNvPr id="5" name="Footer Placeholder 4">
            <a:extLst>
              <a:ext uri="{FF2B5EF4-FFF2-40B4-BE49-F238E27FC236}">
                <a16:creationId xmlns:a16="http://schemas.microsoft.com/office/drawing/2014/main" id="{B20101DC-ACB7-4374-9930-B711614E61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75D100-3920-4CE4-A0F1-A4C4C538CF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696CC2-B269-494B-8F92-41706597EB20}" type="slidenum">
              <a:rPr lang="en-US" smtClean="0"/>
              <a:t>‹#›</a:t>
            </a:fld>
            <a:endParaRPr lang="en-US"/>
          </a:p>
        </p:txBody>
      </p:sp>
    </p:spTree>
    <p:extLst>
      <p:ext uri="{BB962C8B-B14F-4D97-AF65-F5344CB8AC3E}">
        <p14:creationId xmlns:p14="http://schemas.microsoft.com/office/powerpoint/2010/main" val="887925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441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35D29D-9C7C-4A55-8789-BBCC9E2F79DE}"/>
              </a:ext>
            </a:extLst>
          </p:cNvPr>
          <p:cNvSpPr>
            <a:spLocks noGrp="1"/>
          </p:cNvSpPr>
          <p:nvPr>
            <p:ph type="subTitle" idx="1"/>
          </p:nvPr>
        </p:nvSpPr>
        <p:spPr>
          <a:xfrm>
            <a:off x="450166" y="886265"/>
            <a:ext cx="11465169" cy="2053883"/>
          </a:xfrm>
          <a:noFill/>
          <a:scene3d>
            <a:camera prst="orthographicFront"/>
            <a:lightRig rig="threePt" dir="t"/>
          </a:scene3d>
          <a:sp3d/>
        </p:spPr>
        <p:txBody>
          <a:bodyPr>
            <a:normAutofit/>
          </a:bodyPr>
          <a:lstStyle/>
          <a:p>
            <a:r>
              <a:rPr lang="en-US" sz="6000" dirty="0">
                <a:solidFill>
                  <a:schemeClr val="bg1"/>
                </a:solidFill>
              </a:rPr>
              <a:t>EXECUTIVE SUMMARY REPORT ON </a:t>
            </a:r>
          </a:p>
          <a:p>
            <a:r>
              <a:rPr lang="en-US" sz="6000" dirty="0">
                <a:solidFill>
                  <a:schemeClr val="bg1"/>
                </a:solidFill>
              </a:rPr>
              <a:t>SALES DATASET</a:t>
            </a:r>
          </a:p>
        </p:txBody>
      </p:sp>
      <p:sp>
        <p:nvSpPr>
          <p:cNvPr id="4" name="Subtitle 2">
            <a:extLst>
              <a:ext uri="{FF2B5EF4-FFF2-40B4-BE49-F238E27FC236}">
                <a16:creationId xmlns:a16="http://schemas.microsoft.com/office/drawing/2014/main" id="{E4DBE7B8-C660-4F47-94F7-31490223AE6A}"/>
              </a:ext>
            </a:extLst>
          </p:cNvPr>
          <p:cNvSpPr txBox="1">
            <a:spLocks/>
          </p:cNvSpPr>
          <p:nvPr/>
        </p:nvSpPr>
        <p:spPr>
          <a:xfrm>
            <a:off x="363415" y="3157537"/>
            <a:ext cx="11465169" cy="2053883"/>
          </a:xfrm>
          <a:prstGeom prst="rect">
            <a:avLst/>
          </a:prstGeom>
          <a:noFill/>
          <a:scene3d>
            <a:camera prst="orthographicFront"/>
            <a:lightRig rig="threePt" dir="t"/>
          </a:scene3d>
          <a:sp3d/>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solidFill>
                  <a:schemeClr val="bg1"/>
                </a:solidFill>
              </a:rPr>
              <a:t>Oluwasola Arigbabowo</a:t>
            </a:r>
          </a:p>
          <a:p>
            <a:r>
              <a:rPr lang="en-US" sz="2000" dirty="0">
                <a:solidFill>
                  <a:schemeClr val="bg1"/>
                </a:solidFill>
              </a:rPr>
              <a:t>December 2020</a:t>
            </a:r>
          </a:p>
        </p:txBody>
      </p:sp>
    </p:spTree>
    <p:extLst>
      <p:ext uri="{BB962C8B-B14F-4D97-AF65-F5344CB8AC3E}">
        <p14:creationId xmlns:p14="http://schemas.microsoft.com/office/powerpoint/2010/main" val="782152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7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73F930E-B4D1-496E-B361-1B46CDB05DCC}"/>
              </a:ext>
            </a:extLst>
          </p:cNvPr>
          <p:cNvPicPr>
            <a:picLocks noChangeAspect="1"/>
          </p:cNvPicPr>
          <p:nvPr/>
        </p:nvPicPr>
        <p:blipFill>
          <a:blip r:embed="rId2"/>
          <a:stretch>
            <a:fillRect/>
          </a:stretch>
        </p:blipFill>
        <p:spPr>
          <a:xfrm>
            <a:off x="624114" y="597339"/>
            <a:ext cx="10972800" cy="5630961"/>
          </a:xfrm>
          <a:prstGeom prst="rect">
            <a:avLst/>
          </a:prstGeom>
        </p:spPr>
      </p:pic>
    </p:spTree>
    <p:extLst>
      <p:ext uri="{BB962C8B-B14F-4D97-AF65-F5344CB8AC3E}">
        <p14:creationId xmlns:p14="http://schemas.microsoft.com/office/powerpoint/2010/main" val="2063329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7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801381C-5255-4B46-9848-60199EBEABEE}"/>
              </a:ext>
            </a:extLst>
          </p:cNvPr>
          <p:cNvPicPr>
            <a:picLocks noChangeAspect="1"/>
          </p:cNvPicPr>
          <p:nvPr/>
        </p:nvPicPr>
        <p:blipFill>
          <a:blip r:embed="rId2"/>
          <a:stretch>
            <a:fillRect/>
          </a:stretch>
        </p:blipFill>
        <p:spPr>
          <a:xfrm>
            <a:off x="609600" y="640898"/>
            <a:ext cx="10961763" cy="5629273"/>
          </a:xfrm>
          <a:prstGeom prst="rect">
            <a:avLst/>
          </a:prstGeom>
        </p:spPr>
      </p:pic>
    </p:spTree>
    <p:extLst>
      <p:ext uri="{BB962C8B-B14F-4D97-AF65-F5344CB8AC3E}">
        <p14:creationId xmlns:p14="http://schemas.microsoft.com/office/powerpoint/2010/main" val="616503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7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5326C7E-BA35-4C2D-AD11-4CDEB8F9EC0B}"/>
              </a:ext>
            </a:extLst>
          </p:cNvPr>
          <p:cNvPicPr>
            <a:picLocks noChangeAspect="1"/>
          </p:cNvPicPr>
          <p:nvPr/>
        </p:nvPicPr>
        <p:blipFill>
          <a:blip r:embed="rId2"/>
          <a:stretch>
            <a:fillRect/>
          </a:stretch>
        </p:blipFill>
        <p:spPr>
          <a:xfrm>
            <a:off x="609600" y="619783"/>
            <a:ext cx="10972800" cy="5668973"/>
          </a:xfrm>
          <a:prstGeom prst="rect">
            <a:avLst/>
          </a:prstGeom>
        </p:spPr>
      </p:pic>
    </p:spTree>
    <p:extLst>
      <p:ext uri="{BB962C8B-B14F-4D97-AF65-F5344CB8AC3E}">
        <p14:creationId xmlns:p14="http://schemas.microsoft.com/office/powerpoint/2010/main" val="384487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7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98FF568-180E-4556-9066-C6C54BD10F9B}"/>
              </a:ext>
            </a:extLst>
          </p:cNvPr>
          <p:cNvPicPr>
            <a:picLocks noChangeAspect="1"/>
          </p:cNvPicPr>
          <p:nvPr/>
        </p:nvPicPr>
        <p:blipFill>
          <a:blip r:embed="rId2"/>
          <a:stretch>
            <a:fillRect/>
          </a:stretch>
        </p:blipFill>
        <p:spPr>
          <a:xfrm>
            <a:off x="609600" y="595086"/>
            <a:ext cx="10943771" cy="5688172"/>
          </a:xfrm>
          <a:prstGeom prst="rect">
            <a:avLst/>
          </a:prstGeom>
        </p:spPr>
      </p:pic>
    </p:spTree>
    <p:extLst>
      <p:ext uri="{BB962C8B-B14F-4D97-AF65-F5344CB8AC3E}">
        <p14:creationId xmlns:p14="http://schemas.microsoft.com/office/powerpoint/2010/main" val="3671582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7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8849058-BF7C-4C46-AFC4-5F9EBC99A210}"/>
              </a:ext>
            </a:extLst>
          </p:cNvPr>
          <p:cNvPicPr>
            <a:picLocks noChangeAspect="1"/>
          </p:cNvPicPr>
          <p:nvPr/>
        </p:nvPicPr>
        <p:blipFill>
          <a:blip r:embed="rId2"/>
          <a:stretch>
            <a:fillRect/>
          </a:stretch>
        </p:blipFill>
        <p:spPr>
          <a:xfrm>
            <a:off x="624114" y="595086"/>
            <a:ext cx="10958286" cy="5644901"/>
          </a:xfrm>
          <a:prstGeom prst="rect">
            <a:avLst/>
          </a:prstGeom>
        </p:spPr>
      </p:pic>
    </p:spTree>
    <p:extLst>
      <p:ext uri="{BB962C8B-B14F-4D97-AF65-F5344CB8AC3E}">
        <p14:creationId xmlns:p14="http://schemas.microsoft.com/office/powerpoint/2010/main" val="2273067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1"/>
          </p:nvPr>
        </p:nvSpPr>
        <p:spPr>
          <a:xfrm>
            <a:off x="-1" y="-145144"/>
            <a:ext cx="12956346" cy="7003144"/>
          </a:xfrm>
          <a:solidFill>
            <a:srgbClr val="224411"/>
          </a:solidFill>
        </p:spPr>
        <p:txBody>
          <a:bodyPr/>
          <a:lstStyle/>
          <a:p>
            <a:endParaRPr lang="en-US" dirty="0"/>
          </a:p>
          <a:p>
            <a:endParaRPr lang="en-US" dirty="0"/>
          </a:p>
          <a:p>
            <a:endParaRPr lang="en-US" dirty="0"/>
          </a:p>
          <a:p>
            <a:endParaRPr lang="en-US" dirty="0"/>
          </a:p>
          <a:p>
            <a:pPr marL="0" indent="0" algn="ctr">
              <a:buNone/>
            </a:pPr>
            <a:endParaRPr lang="en-US" b="1" dirty="0"/>
          </a:p>
          <a:p>
            <a:pPr marL="0" indent="0" algn="ctr">
              <a:buNone/>
            </a:pPr>
            <a:r>
              <a:rPr lang="en-US" sz="5400" b="1" dirty="0">
                <a:solidFill>
                  <a:schemeClr val="bg1"/>
                </a:solidFill>
                <a:latin typeface="Segoe UI" panose="020B0502040204020203" pitchFamily="34" charset="0"/>
                <a:cs typeface="Segoe UI" panose="020B0502040204020203" pitchFamily="34" charset="0"/>
              </a:rPr>
              <a:t>KEY INSIGHTS</a:t>
            </a:r>
          </a:p>
        </p:txBody>
      </p:sp>
    </p:spTree>
    <p:extLst>
      <p:ext uri="{BB962C8B-B14F-4D97-AF65-F5344CB8AC3E}">
        <p14:creationId xmlns:p14="http://schemas.microsoft.com/office/powerpoint/2010/main" val="1271211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4294967295"/>
          </p:nvPr>
        </p:nvSpPr>
        <p:spPr>
          <a:xfrm>
            <a:off x="14288" y="0"/>
            <a:ext cx="6019800" cy="6858000"/>
          </a:xfrm>
          <a:solidFill>
            <a:srgbClr val="224411"/>
          </a:solidFill>
        </p:spPr>
        <p:txBody>
          <a:bodyPr/>
          <a:lstStyle/>
          <a:p>
            <a:endParaRPr lang="en-US" dirty="0"/>
          </a:p>
          <a:p>
            <a:endParaRPr lang="en-US" dirty="0"/>
          </a:p>
          <a:p>
            <a:endParaRPr lang="en-US" dirty="0"/>
          </a:p>
          <a:p>
            <a:endParaRPr lang="en-US" dirty="0"/>
          </a:p>
          <a:p>
            <a:endParaRPr lang="en-US" dirty="0"/>
          </a:p>
          <a:p>
            <a:pPr marL="0" indent="0" algn="ctr">
              <a:buNone/>
            </a:pPr>
            <a:r>
              <a:rPr lang="en-US" sz="5400" dirty="0">
                <a:solidFill>
                  <a:schemeClr val="bg1"/>
                </a:solidFill>
                <a:latin typeface="Segoe UI" panose="020B0502040204020203" pitchFamily="34" charset="0"/>
                <a:cs typeface="Segoe UI" panose="020B0502040204020203" pitchFamily="34" charset="0"/>
              </a:rPr>
              <a:t>SALES</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4294967295"/>
          </p:nvPr>
        </p:nvSpPr>
        <p:spPr>
          <a:xfrm>
            <a:off x="6019800" y="2200276"/>
            <a:ext cx="6172200" cy="4657724"/>
          </a:xfrm>
          <a:noFill/>
        </p:spPr>
        <p:txBody>
          <a:bodyPr>
            <a:normAutofit lnSpcReduction="10000"/>
          </a:bodyPr>
          <a:lstStyle/>
          <a:p>
            <a:pPr marL="0" indent="0">
              <a:buNone/>
            </a:pPr>
            <a:r>
              <a:rPr lang="en-US" dirty="0">
                <a:solidFill>
                  <a:srgbClr val="022623"/>
                </a:solidFill>
              </a:rPr>
              <a:t> </a:t>
            </a:r>
          </a:p>
          <a:p>
            <a:pPr marL="457200" lvl="1" indent="0">
              <a:buNone/>
            </a:pPr>
            <a:endParaRPr lang="en-US" dirty="0"/>
          </a:p>
          <a:p>
            <a:pPr>
              <a:buFont typeface="Wingdings" panose="05000000000000000000" pitchFamily="2" charset="2"/>
              <a:buChar char="q"/>
            </a:pPr>
            <a:r>
              <a:rPr lang="en-US" dirty="0"/>
              <a:t> The cost associated with production is 73% of the total revenue and the profit margin of the business is 27%</a:t>
            </a:r>
          </a:p>
          <a:p>
            <a:pPr marL="457200" lvl="1" indent="0">
              <a:buNone/>
            </a:pPr>
            <a:endParaRPr lang="en-US" dirty="0"/>
          </a:p>
          <a:p>
            <a:pPr>
              <a:buFont typeface="Wingdings" panose="05000000000000000000" pitchFamily="2" charset="2"/>
              <a:buChar char="§"/>
            </a:pPr>
            <a:r>
              <a:rPr lang="en-US" sz="2400" dirty="0"/>
              <a:t>A larger percentage of the total sales are attributed to the COG </a:t>
            </a:r>
          </a:p>
          <a:p>
            <a:pPr marL="0" indent="0">
              <a:buNone/>
            </a:pPr>
            <a:endParaRPr lang="en-US" sz="2400" dirty="0"/>
          </a:p>
          <a:p>
            <a:pPr>
              <a:buFont typeface="Wingdings" panose="05000000000000000000" pitchFamily="2" charset="2"/>
              <a:buChar char="§"/>
            </a:pPr>
            <a:r>
              <a:rPr lang="en-US" sz="2400" dirty="0"/>
              <a:t>Viable product branding and effective marketing strategy should be employed to drive up the unit sold to increase profit margin</a:t>
            </a:r>
            <a:endParaRPr lang="en-US" dirty="0"/>
          </a:p>
          <a:p>
            <a:pPr marL="457200" lvl="1" indent="0">
              <a:buNone/>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pic>
        <p:nvPicPr>
          <p:cNvPr id="5" name="Picture 4">
            <a:extLst>
              <a:ext uri="{FF2B5EF4-FFF2-40B4-BE49-F238E27FC236}">
                <a16:creationId xmlns:a16="http://schemas.microsoft.com/office/drawing/2014/main" id="{7F8AFD67-8B76-4C2F-A4C3-9D13F1F2017B}"/>
              </a:ext>
            </a:extLst>
          </p:cNvPr>
          <p:cNvPicPr>
            <a:picLocks noChangeAspect="1"/>
          </p:cNvPicPr>
          <p:nvPr/>
        </p:nvPicPr>
        <p:blipFill>
          <a:blip r:embed="rId2"/>
          <a:stretch>
            <a:fillRect/>
          </a:stretch>
        </p:blipFill>
        <p:spPr>
          <a:xfrm>
            <a:off x="6753225" y="147637"/>
            <a:ext cx="4788653" cy="2238374"/>
          </a:xfrm>
          <a:prstGeom prst="rect">
            <a:avLst/>
          </a:prstGeom>
        </p:spPr>
      </p:pic>
    </p:spTree>
    <p:extLst>
      <p:ext uri="{BB962C8B-B14F-4D97-AF65-F5344CB8AC3E}">
        <p14:creationId xmlns:p14="http://schemas.microsoft.com/office/powerpoint/2010/main" val="2316054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4294967295"/>
          </p:nvPr>
        </p:nvSpPr>
        <p:spPr>
          <a:xfrm>
            <a:off x="0" y="0"/>
            <a:ext cx="6019800" cy="6858000"/>
          </a:xfrm>
          <a:solidFill>
            <a:srgbClr val="224411"/>
          </a:solidFill>
        </p:spPr>
        <p:txBody>
          <a:bodyPr/>
          <a:lstStyle/>
          <a:p>
            <a:endParaRPr lang="en-US" dirty="0"/>
          </a:p>
          <a:p>
            <a:endParaRPr lang="en-US" dirty="0"/>
          </a:p>
          <a:p>
            <a:endParaRPr lang="en-US" dirty="0"/>
          </a:p>
          <a:p>
            <a:endParaRPr lang="en-US" dirty="0"/>
          </a:p>
          <a:p>
            <a:pPr marL="0" indent="0" algn="ctr">
              <a:buNone/>
            </a:pPr>
            <a:endParaRPr lang="en-US" sz="5400" dirty="0">
              <a:solidFill>
                <a:schemeClr val="bg1"/>
              </a:solidFill>
              <a:latin typeface="Segoe UI" panose="020B0502040204020203" pitchFamily="34" charset="0"/>
              <a:cs typeface="Segoe UI" panose="020B0502040204020203" pitchFamily="34" charset="0"/>
            </a:endParaRPr>
          </a:p>
          <a:p>
            <a:pPr marL="0" indent="0" algn="ctr">
              <a:buNone/>
            </a:pPr>
            <a:r>
              <a:rPr lang="en-US" sz="5400" dirty="0">
                <a:solidFill>
                  <a:schemeClr val="bg1"/>
                </a:solidFill>
                <a:latin typeface="Segoe UI" panose="020B0502040204020203" pitchFamily="34" charset="0"/>
                <a:cs typeface="Segoe UI" panose="020B0502040204020203" pitchFamily="34" charset="0"/>
              </a:rPr>
              <a:t>TREND </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4294967295"/>
          </p:nvPr>
        </p:nvSpPr>
        <p:spPr>
          <a:xfrm>
            <a:off x="5953217" y="1785938"/>
            <a:ext cx="6154981" cy="5214937"/>
          </a:xfrm>
          <a:noFill/>
        </p:spPr>
        <p:txBody>
          <a:bodyPr>
            <a:normAutofit fontScale="70000" lnSpcReduction="20000"/>
          </a:bodyPr>
          <a:lstStyle/>
          <a:p>
            <a:pPr marL="0" indent="0">
              <a:buNone/>
            </a:pPr>
            <a:endParaRPr lang="en-US" dirty="0"/>
          </a:p>
          <a:p>
            <a:pPr>
              <a:buFont typeface="Wingdings" panose="05000000000000000000" pitchFamily="2" charset="2"/>
              <a:buChar char="q"/>
            </a:pPr>
            <a:r>
              <a:rPr lang="en-US" sz="2900" dirty="0"/>
              <a:t> S</a:t>
            </a:r>
            <a:r>
              <a:rPr lang="en-US" sz="2900" i="0" dirty="0">
                <a:effectLst/>
                <a:latin typeface="Segoe UI" panose="020B0502040204020203" pitchFamily="34" charset="0"/>
              </a:rPr>
              <a:t>ales trend over time shows a consistent dip at the beginning of Q4 and an increasing trend in Q1</a:t>
            </a:r>
          </a:p>
          <a:p>
            <a:pPr marL="0" indent="0">
              <a:buNone/>
            </a:pPr>
            <a:endParaRPr lang="en-US" sz="2600" i="0" dirty="0">
              <a:effectLst/>
              <a:latin typeface="Segoe UI" panose="020B0502040204020203" pitchFamily="34" charset="0"/>
            </a:endParaRPr>
          </a:p>
          <a:p>
            <a:pPr lvl="1">
              <a:buFont typeface="Wingdings" panose="05000000000000000000" pitchFamily="2" charset="2"/>
              <a:buChar char="§"/>
            </a:pPr>
            <a:r>
              <a:rPr lang="en-US" i="0" dirty="0">
                <a:effectLst/>
                <a:latin typeface="Segoe UI" panose="020B0502040204020203" pitchFamily="34" charset="0"/>
              </a:rPr>
              <a:t>Peak sales period occurs in Q2 and early Q3</a:t>
            </a:r>
          </a:p>
          <a:p>
            <a:pPr marL="457200" lvl="1" indent="0">
              <a:buNone/>
            </a:pPr>
            <a:endParaRPr lang="en-US" i="0" dirty="0">
              <a:effectLst/>
              <a:latin typeface="Segoe UI" panose="020B0502040204020203" pitchFamily="34" charset="0"/>
            </a:endParaRPr>
          </a:p>
          <a:p>
            <a:pPr lvl="1">
              <a:buFont typeface="Wingdings" panose="05000000000000000000" pitchFamily="2" charset="2"/>
              <a:buChar char="§"/>
            </a:pPr>
            <a:r>
              <a:rPr lang="en-US" i="0" dirty="0">
                <a:effectLst/>
                <a:latin typeface="Segoe UI" panose="020B0502040204020203" pitchFamily="34" charset="0"/>
              </a:rPr>
              <a:t>Total sales peaks at an average of 1.5M, and experiences about 44% dip in sales from the late of Q3 to end of Q4. </a:t>
            </a:r>
          </a:p>
          <a:p>
            <a:pPr marL="457200" lvl="1" indent="0">
              <a:buNone/>
            </a:pPr>
            <a:endParaRPr lang="en-US" i="0" dirty="0">
              <a:effectLst/>
              <a:latin typeface="Segoe UI" panose="020B0502040204020203" pitchFamily="34" charset="0"/>
            </a:endParaRPr>
          </a:p>
          <a:p>
            <a:pPr lvl="1">
              <a:buFont typeface="Wingdings" panose="05000000000000000000" pitchFamily="2" charset="2"/>
              <a:buChar char="§"/>
            </a:pPr>
            <a:r>
              <a:rPr lang="en-US" dirty="0">
                <a:latin typeface="Segoe UI" panose="020B0502040204020203" pitchFamily="34" charset="0"/>
              </a:rPr>
              <a:t>Q4 </a:t>
            </a:r>
            <a:r>
              <a:rPr lang="en-US" i="0" dirty="0">
                <a:effectLst/>
                <a:latin typeface="Segoe UI" panose="020B0502040204020203" pitchFamily="34" charset="0"/>
              </a:rPr>
              <a:t>appears as an opportunity area to boost seasonal sales.</a:t>
            </a:r>
          </a:p>
          <a:p>
            <a:pPr marL="457200" lvl="1" indent="0">
              <a:buNone/>
            </a:pPr>
            <a:endParaRPr lang="en-US" dirty="0"/>
          </a:p>
          <a:p>
            <a:pPr algn="just">
              <a:buFont typeface="Wingdings" panose="05000000000000000000" pitchFamily="2" charset="2"/>
              <a:buChar char="q"/>
            </a:pPr>
            <a:r>
              <a:rPr lang="en-US" sz="2900" i="0" dirty="0">
                <a:effectLst/>
                <a:latin typeface="Segoe UI" panose="020B0502040204020203" pitchFamily="34" charset="0"/>
              </a:rPr>
              <a:t> Total Sales and COG seems to follow the same trend i.e., the COG increases when the total sales increase</a:t>
            </a:r>
          </a:p>
          <a:p>
            <a:pPr marL="0" indent="0" algn="just">
              <a:buNone/>
            </a:pPr>
            <a:endParaRPr lang="en-US" sz="2600" i="0" dirty="0">
              <a:effectLst/>
              <a:latin typeface="Segoe UI" panose="020B0502040204020203" pitchFamily="34" charset="0"/>
            </a:endParaRPr>
          </a:p>
          <a:p>
            <a:pPr lvl="1" algn="just">
              <a:buFont typeface="Wingdings" panose="05000000000000000000" pitchFamily="2" charset="2"/>
              <a:buChar char="§"/>
            </a:pPr>
            <a:r>
              <a:rPr lang="en-US" i="0" dirty="0">
                <a:effectLst/>
                <a:latin typeface="Segoe UI" panose="020B0502040204020203" pitchFamily="34" charset="0"/>
              </a:rPr>
              <a:t>Measures should be put in place to reduce COG where total sales increases to maximize profitability</a:t>
            </a:r>
          </a:p>
          <a:p>
            <a:pPr lvl="1" algn="just">
              <a:buFont typeface="Wingdings" panose="05000000000000000000" pitchFamily="2" charset="2"/>
              <a:buChar char="q"/>
            </a:pPr>
            <a:endParaRPr lang="en-US" i="0" dirty="0">
              <a:effectLst/>
              <a:latin typeface="Segoe UI" panose="020B0502040204020203" pitchFamily="34" charset="0"/>
            </a:endParaRPr>
          </a:p>
          <a:p>
            <a:pPr lvl="1" algn="just">
              <a:buFont typeface="Wingdings" panose="05000000000000000000" pitchFamily="2" charset="2"/>
              <a:buChar char="§"/>
            </a:pPr>
            <a:endParaRPr lang="en-US" i="0" dirty="0">
              <a:effectLst/>
              <a:latin typeface="Segoe UI" panose="020B0502040204020203" pitchFamily="34" charset="0"/>
            </a:endParaRPr>
          </a:p>
          <a:p>
            <a:pPr algn="just">
              <a:buFont typeface="Wingdings" panose="05000000000000000000" pitchFamily="2" charset="2"/>
              <a:buChar char="§"/>
            </a:pPr>
            <a:endParaRPr lang="en-US" dirty="0"/>
          </a:p>
          <a:p>
            <a:pPr>
              <a:buFont typeface="Wingdings" panose="05000000000000000000" pitchFamily="2" charset="2"/>
              <a:buChar char="q"/>
            </a:pPr>
            <a:endParaRPr lang="en-US" dirty="0"/>
          </a:p>
          <a:p>
            <a:pPr marL="0" indent="0">
              <a:buNone/>
            </a:pPr>
            <a:endParaRPr lang="en-US" dirty="0"/>
          </a:p>
          <a:p>
            <a:pPr>
              <a:buFont typeface="Wingdings" panose="05000000000000000000" pitchFamily="2" charset="2"/>
              <a:buChar char="q"/>
            </a:pPr>
            <a:endParaRPr lang="en-US" dirty="0"/>
          </a:p>
        </p:txBody>
      </p:sp>
      <p:pic>
        <p:nvPicPr>
          <p:cNvPr id="5" name="Picture 4">
            <a:extLst>
              <a:ext uri="{FF2B5EF4-FFF2-40B4-BE49-F238E27FC236}">
                <a16:creationId xmlns:a16="http://schemas.microsoft.com/office/drawing/2014/main" id="{A87D3C70-D1B4-4B5C-9F09-A1CED86B4FD4}"/>
              </a:ext>
            </a:extLst>
          </p:cNvPr>
          <p:cNvPicPr>
            <a:picLocks noChangeAspect="1"/>
          </p:cNvPicPr>
          <p:nvPr/>
        </p:nvPicPr>
        <p:blipFill>
          <a:blip r:embed="rId2"/>
          <a:stretch>
            <a:fillRect/>
          </a:stretch>
        </p:blipFill>
        <p:spPr>
          <a:xfrm>
            <a:off x="6112763" y="142874"/>
            <a:ext cx="2951236" cy="1643064"/>
          </a:xfrm>
          <a:prstGeom prst="rect">
            <a:avLst/>
          </a:prstGeom>
        </p:spPr>
      </p:pic>
      <p:pic>
        <p:nvPicPr>
          <p:cNvPr id="9" name="Picture 8">
            <a:extLst>
              <a:ext uri="{FF2B5EF4-FFF2-40B4-BE49-F238E27FC236}">
                <a16:creationId xmlns:a16="http://schemas.microsoft.com/office/drawing/2014/main" id="{5E81004F-AE90-49BB-9456-078B6AFE547C}"/>
              </a:ext>
            </a:extLst>
          </p:cNvPr>
          <p:cNvPicPr>
            <a:picLocks noChangeAspect="1"/>
          </p:cNvPicPr>
          <p:nvPr/>
        </p:nvPicPr>
        <p:blipFill>
          <a:blip r:embed="rId3"/>
          <a:stretch>
            <a:fillRect/>
          </a:stretch>
        </p:blipFill>
        <p:spPr>
          <a:xfrm>
            <a:off x="9156961" y="142874"/>
            <a:ext cx="2951237" cy="1643064"/>
          </a:xfrm>
          <a:prstGeom prst="rect">
            <a:avLst/>
          </a:prstGeom>
        </p:spPr>
      </p:pic>
    </p:spTree>
    <p:extLst>
      <p:ext uri="{BB962C8B-B14F-4D97-AF65-F5344CB8AC3E}">
        <p14:creationId xmlns:p14="http://schemas.microsoft.com/office/powerpoint/2010/main" val="22326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4294967295"/>
          </p:nvPr>
        </p:nvSpPr>
        <p:spPr>
          <a:xfrm>
            <a:off x="0" y="0"/>
            <a:ext cx="6019800" cy="6858000"/>
          </a:xfrm>
          <a:solidFill>
            <a:srgbClr val="224411"/>
          </a:solidFill>
        </p:spPr>
        <p:txBody>
          <a:bodyPr/>
          <a:lstStyle/>
          <a:p>
            <a:endParaRPr lang="en-US" dirty="0"/>
          </a:p>
          <a:p>
            <a:endParaRPr lang="en-US" dirty="0"/>
          </a:p>
          <a:p>
            <a:endParaRPr lang="en-US" dirty="0"/>
          </a:p>
          <a:p>
            <a:pPr marL="0" indent="0" algn="ctr">
              <a:buNone/>
            </a:pPr>
            <a:endParaRPr lang="en-US" sz="5400" dirty="0">
              <a:solidFill>
                <a:schemeClr val="bg1"/>
              </a:solidFill>
              <a:latin typeface="Segoe UI" panose="020B0502040204020203" pitchFamily="34" charset="0"/>
              <a:cs typeface="Segoe UI" panose="020B0502040204020203" pitchFamily="34" charset="0"/>
            </a:endParaRPr>
          </a:p>
          <a:p>
            <a:pPr marL="0" indent="0" algn="ctr">
              <a:buNone/>
            </a:pPr>
            <a:r>
              <a:rPr lang="en-US" sz="5400" dirty="0">
                <a:solidFill>
                  <a:schemeClr val="bg1"/>
                </a:solidFill>
                <a:latin typeface="Segoe UI" panose="020B0502040204020203" pitchFamily="34" charset="0"/>
                <a:cs typeface="Segoe UI" panose="020B0502040204020203" pitchFamily="34" charset="0"/>
              </a:rPr>
              <a:t>TRAFFIC </a:t>
            </a:r>
          </a:p>
          <a:p>
            <a:pPr marL="0" indent="0" algn="ctr">
              <a:buNone/>
            </a:pPr>
            <a:r>
              <a:rPr lang="en-US" sz="5400" dirty="0">
                <a:solidFill>
                  <a:schemeClr val="bg1"/>
                </a:solidFill>
                <a:latin typeface="Segoe UI" panose="020B0502040204020203" pitchFamily="34" charset="0"/>
                <a:cs typeface="Segoe UI" panose="020B0502040204020203" pitchFamily="34" charset="0"/>
              </a:rPr>
              <a:t>CHANNEL</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4294967295"/>
          </p:nvPr>
        </p:nvSpPr>
        <p:spPr>
          <a:xfrm>
            <a:off x="6019800" y="0"/>
            <a:ext cx="6172200" cy="6858000"/>
          </a:xfrm>
          <a:noFill/>
        </p:spPr>
        <p:txBody>
          <a:bodyPr/>
          <a:lstStyle/>
          <a:p>
            <a:pPr marL="0" indent="0">
              <a:buNone/>
            </a:pPr>
            <a:endParaRPr lang="en-US" dirty="0"/>
          </a:p>
          <a:p>
            <a:pPr marL="0" indent="0">
              <a:buNone/>
            </a:pPr>
            <a:endParaRPr lang="en-US" dirty="0"/>
          </a:p>
        </p:txBody>
      </p:sp>
      <p:sp>
        <p:nvSpPr>
          <p:cNvPr id="12" name="Content Placeholder 3">
            <a:extLst>
              <a:ext uri="{FF2B5EF4-FFF2-40B4-BE49-F238E27FC236}">
                <a16:creationId xmlns:a16="http://schemas.microsoft.com/office/drawing/2014/main" id="{47503788-9553-474E-A9DE-604D3DB2424F}"/>
              </a:ext>
            </a:extLst>
          </p:cNvPr>
          <p:cNvSpPr txBox="1">
            <a:spLocks/>
          </p:cNvSpPr>
          <p:nvPr/>
        </p:nvSpPr>
        <p:spPr>
          <a:xfrm>
            <a:off x="5920408" y="2984637"/>
            <a:ext cx="6370983" cy="389114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dirty="0"/>
          </a:p>
          <a:p>
            <a:pPr>
              <a:buFont typeface="Wingdings" panose="05000000000000000000" pitchFamily="2" charset="2"/>
              <a:buChar char="q"/>
            </a:pPr>
            <a:r>
              <a:rPr lang="en-US" dirty="0"/>
              <a:t> Organic search campaign channel account for 21% of the total revenue</a:t>
            </a:r>
          </a:p>
          <a:p>
            <a:pPr>
              <a:buFont typeface="Wingdings" panose="05000000000000000000" pitchFamily="2" charset="2"/>
              <a:buChar char="q"/>
            </a:pPr>
            <a:endParaRPr lang="en-US" dirty="0"/>
          </a:p>
          <a:p>
            <a:pPr lvl="1">
              <a:buFont typeface="Wingdings" panose="05000000000000000000" pitchFamily="2" charset="2"/>
              <a:buChar char="§"/>
            </a:pPr>
            <a:r>
              <a:rPr lang="en-US" sz="1800" dirty="0"/>
              <a:t>Organic search appears most viable in generating highest units sold</a:t>
            </a:r>
          </a:p>
          <a:p>
            <a:pPr marL="457200" lvl="1" indent="0">
              <a:buNone/>
            </a:pPr>
            <a:endParaRPr lang="en-US" sz="1800" dirty="0"/>
          </a:p>
          <a:p>
            <a:pPr lvl="1">
              <a:buFont typeface="Wingdings" panose="05000000000000000000" pitchFamily="2" charset="2"/>
              <a:buChar char="§"/>
            </a:pPr>
            <a:r>
              <a:rPr lang="en-US" sz="1800" dirty="0"/>
              <a:t>O</a:t>
            </a:r>
            <a:r>
              <a:rPr lang="en-US" sz="1800" i="0" dirty="0">
                <a:effectLst/>
              </a:rPr>
              <a:t>rganic search and emails were the highest contributors to unit sold and it could be inferred that the products have limited presence in physical advertisement medium such as banners and papers</a:t>
            </a:r>
            <a:endParaRPr lang="en-US" sz="1800"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0025184-70FC-4D5C-8A17-3A3AB76E31EE}"/>
              </a:ext>
            </a:extLst>
          </p:cNvPr>
          <p:cNvPicPr>
            <a:picLocks noChangeAspect="1"/>
          </p:cNvPicPr>
          <p:nvPr/>
        </p:nvPicPr>
        <p:blipFill>
          <a:blip r:embed="rId2"/>
          <a:stretch>
            <a:fillRect/>
          </a:stretch>
        </p:blipFill>
        <p:spPr>
          <a:xfrm>
            <a:off x="9738069" y="17787"/>
            <a:ext cx="2453931" cy="2966851"/>
          </a:xfrm>
          <a:prstGeom prst="rect">
            <a:avLst/>
          </a:prstGeom>
        </p:spPr>
      </p:pic>
      <p:pic>
        <p:nvPicPr>
          <p:cNvPr id="7" name="Picture 6">
            <a:extLst>
              <a:ext uri="{FF2B5EF4-FFF2-40B4-BE49-F238E27FC236}">
                <a16:creationId xmlns:a16="http://schemas.microsoft.com/office/drawing/2014/main" id="{C56B5E9A-2A9B-43A5-9ADF-CB8218510252}"/>
              </a:ext>
            </a:extLst>
          </p:cNvPr>
          <p:cNvPicPr>
            <a:picLocks noChangeAspect="1"/>
          </p:cNvPicPr>
          <p:nvPr/>
        </p:nvPicPr>
        <p:blipFill>
          <a:blip r:embed="rId3"/>
          <a:stretch>
            <a:fillRect/>
          </a:stretch>
        </p:blipFill>
        <p:spPr>
          <a:xfrm>
            <a:off x="6119192" y="17787"/>
            <a:ext cx="3567732" cy="2966851"/>
          </a:xfrm>
          <a:prstGeom prst="rect">
            <a:avLst/>
          </a:prstGeom>
        </p:spPr>
      </p:pic>
    </p:spTree>
    <p:extLst>
      <p:ext uri="{BB962C8B-B14F-4D97-AF65-F5344CB8AC3E}">
        <p14:creationId xmlns:p14="http://schemas.microsoft.com/office/powerpoint/2010/main" val="3138639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4294967295"/>
          </p:nvPr>
        </p:nvSpPr>
        <p:spPr>
          <a:xfrm>
            <a:off x="0" y="0"/>
            <a:ext cx="6019800" cy="6858000"/>
          </a:xfrm>
          <a:solidFill>
            <a:srgbClr val="224411"/>
          </a:solidFill>
        </p:spPr>
        <p:txBody>
          <a:bodyPr/>
          <a:lstStyle/>
          <a:p>
            <a:endParaRPr lang="en-US" dirty="0"/>
          </a:p>
          <a:p>
            <a:endParaRPr lang="en-US" dirty="0"/>
          </a:p>
          <a:p>
            <a:endParaRPr lang="en-US" dirty="0"/>
          </a:p>
          <a:p>
            <a:pPr marL="0" indent="0" algn="ctr">
              <a:buNone/>
            </a:pPr>
            <a:endParaRPr lang="en-US" sz="5400" dirty="0">
              <a:solidFill>
                <a:schemeClr val="bg1"/>
              </a:solidFill>
              <a:latin typeface="Segoe UI" panose="020B0502040204020203" pitchFamily="34" charset="0"/>
              <a:cs typeface="Segoe UI" panose="020B0502040204020203" pitchFamily="34" charset="0"/>
            </a:endParaRPr>
          </a:p>
          <a:p>
            <a:pPr marL="0" indent="0" algn="ctr">
              <a:buNone/>
            </a:pPr>
            <a:r>
              <a:rPr lang="en-US" sz="5400" dirty="0">
                <a:solidFill>
                  <a:schemeClr val="bg1"/>
                </a:solidFill>
                <a:latin typeface="Segoe UI" panose="020B0502040204020203" pitchFamily="34" charset="0"/>
                <a:cs typeface="Segoe UI" panose="020B0502040204020203" pitchFamily="34" charset="0"/>
              </a:rPr>
              <a:t>DEVICE</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4294967295"/>
          </p:nvPr>
        </p:nvSpPr>
        <p:spPr>
          <a:xfrm>
            <a:off x="6019800" y="0"/>
            <a:ext cx="6172200" cy="6858000"/>
          </a:xfrm>
          <a:noFill/>
        </p:spPr>
        <p:txBody>
          <a:bodyPr/>
          <a:lstStyle/>
          <a:p>
            <a:pPr marL="0" indent="0">
              <a:buNone/>
            </a:pPr>
            <a:endParaRPr lang="en-US" dirty="0"/>
          </a:p>
          <a:p>
            <a:pPr marL="0" indent="0">
              <a:buNone/>
            </a:pPr>
            <a:endParaRPr lang="en-US" dirty="0"/>
          </a:p>
        </p:txBody>
      </p:sp>
      <p:sp>
        <p:nvSpPr>
          <p:cNvPr id="12" name="Content Placeholder 3">
            <a:extLst>
              <a:ext uri="{FF2B5EF4-FFF2-40B4-BE49-F238E27FC236}">
                <a16:creationId xmlns:a16="http://schemas.microsoft.com/office/drawing/2014/main" id="{47503788-9553-474E-A9DE-604D3DB2424F}"/>
              </a:ext>
            </a:extLst>
          </p:cNvPr>
          <p:cNvSpPr txBox="1">
            <a:spLocks/>
          </p:cNvSpPr>
          <p:nvPr/>
        </p:nvSpPr>
        <p:spPr>
          <a:xfrm>
            <a:off x="5920408" y="2984637"/>
            <a:ext cx="6271592" cy="3891149"/>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dirty="0"/>
          </a:p>
          <a:p>
            <a:pPr>
              <a:buFont typeface="Wingdings" panose="05000000000000000000" pitchFamily="2" charset="2"/>
              <a:buChar char="q"/>
            </a:pPr>
            <a:r>
              <a:rPr lang="en-US" dirty="0"/>
              <a:t> Campaign via desktop ranked highest with 33% of the total revenue generated</a:t>
            </a:r>
          </a:p>
          <a:p>
            <a:pPr marL="0" indent="0">
              <a:buNone/>
            </a:pPr>
            <a:endParaRPr lang="en-US" dirty="0"/>
          </a:p>
          <a:p>
            <a:pPr lvl="1" algn="just">
              <a:buFont typeface="Wingdings" panose="05000000000000000000" pitchFamily="2" charset="2"/>
              <a:buChar char="§"/>
            </a:pPr>
            <a:r>
              <a:rPr lang="en-US" sz="1800" i="0" dirty="0">
                <a:effectLst/>
                <a:cs typeface="Segoe UI" panose="020B0502040204020203" pitchFamily="34" charset="0"/>
              </a:rPr>
              <a:t>Many of the customers used desktop. It could be observed that across the device used in traffic channels, desktop seems to account for more unit sold than the mobile</a:t>
            </a:r>
            <a:r>
              <a:rPr lang="en-US" sz="1800" i="0" dirty="0">
                <a:effectLst/>
                <a:latin typeface="Segoe UI" panose="020B0502040204020203" pitchFamily="34" charset="0"/>
              </a:rPr>
              <a:t>.</a:t>
            </a:r>
          </a:p>
          <a:p>
            <a:pPr marL="457200" lvl="1" indent="0" algn="just">
              <a:buNone/>
            </a:pPr>
            <a:endParaRPr lang="en-US" sz="1800" i="0" dirty="0">
              <a:effectLst/>
              <a:latin typeface="Segoe UI" panose="020B0502040204020203" pitchFamily="34" charset="0"/>
            </a:endParaRPr>
          </a:p>
          <a:p>
            <a:pPr lvl="1" algn="just">
              <a:buFont typeface="Wingdings" panose="05000000000000000000" pitchFamily="2" charset="2"/>
              <a:buChar char="§"/>
            </a:pPr>
            <a:r>
              <a:rPr lang="en-US" sz="1800" dirty="0"/>
              <a:t>Use of more accessible and portable devices like mobile and tablets would generate more unit sold and an increase the total sales</a:t>
            </a:r>
          </a:p>
        </p:txBody>
      </p:sp>
      <p:pic>
        <p:nvPicPr>
          <p:cNvPr id="5" name="Picture 4">
            <a:extLst>
              <a:ext uri="{FF2B5EF4-FFF2-40B4-BE49-F238E27FC236}">
                <a16:creationId xmlns:a16="http://schemas.microsoft.com/office/drawing/2014/main" id="{F0025184-70FC-4D5C-8A17-3A3AB76E31EE}"/>
              </a:ext>
            </a:extLst>
          </p:cNvPr>
          <p:cNvPicPr>
            <a:picLocks noChangeAspect="1"/>
          </p:cNvPicPr>
          <p:nvPr/>
        </p:nvPicPr>
        <p:blipFill>
          <a:blip r:embed="rId2"/>
          <a:stretch>
            <a:fillRect/>
          </a:stretch>
        </p:blipFill>
        <p:spPr>
          <a:xfrm>
            <a:off x="9738069" y="17787"/>
            <a:ext cx="2453931" cy="2966851"/>
          </a:xfrm>
          <a:prstGeom prst="rect">
            <a:avLst/>
          </a:prstGeom>
        </p:spPr>
      </p:pic>
      <p:pic>
        <p:nvPicPr>
          <p:cNvPr id="6" name="Picture 5">
            <a:extLst>
              <a:ext uri="{FF2B5EF4-FFF2-40B4-BE49-F238E27FC236}">
                <a16:creationId xmlns:a16="http://schemas.microsoft.com/office/drawing/2014/main" id="{820C4644-B6CD-47E0-A258-170AFD85B908}"/>
              </a:ext>
            </a:extLst>
          </p:cNvPr>
          <p:cNvPicPr>
            <a:picLocks noChangeAspect="1"/>
          </p:cNvPicPr>
          <p:nvPr/>
        </p:nvPicPr>
        <p:blipFill>
          <a:blip r:embed="rId3"/>
          <a:stretch>
            <a:fillRect/>
          </a:stretch>
        </p:blipFill>
        <p:spPr>
          <a:xfrm>
            <a:off x="6119192" y="17787"/>
            <a:ext cx="3530122" cy="2949063"/>
          </a:xfrm>
          <a:prstGeom prst="rect">
            <a:avLst/>
          </a:prstGeom>
        </p:spPr>
      </p:pic>
    </p:spTree>
    <p:extLst>
      <p:ext uri="{BB962C8B-B14F-4D97-AF65-F5344CB8AC3E}">
        <p14:creationId xmlns:p14="http://schemas.microsoft.com/office/powerpoint/2010/main" val="1387495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1"/>
          </p:nvPr>
        </p:nvSpPr>
        <p:spPr>
          <a:xfrm>
            <a:off x="0" y="0"/>
            <a:ext cx="6019800" cy="6858000"/>
          </a:xfrm>
          <a:solidFill>
            <a:srgbClr val="224411"/>
          </a:solidFill>
        </p:spPr>
        <p:txBody>
          <a:bodyPr/>
          <a:lstStyle/>
          <a:p>
            <a:endParaRPr lang="en-US" dirty="0"/>
          </a:p>
          <a:p>
            <a:endParaRPr lang="en-US" dirty="0"/>
          </a:p>
          <a:p>
            <a:endParaRPr lang="en-US" dirty="0"/>
          </a:p>
          <a:p>
            <a:endParaRPr lang="en-US" dirty="0"/>
          </a:p>
          <a:p>
            <a:pPr marL="0" indent="0">
              <a:buNone/>
            </a:pPr>
            <a:endParaRPr lang="en-US" dirty="0"/>
          </a:p>
          <a:p>
            <a:pPr marL="0" indent="0">
              <a:buNone/>
            </a:pPr>
            <a:r>
              <a:rPr lang="en-US" sz="6000" dirty="0">
                <a:solidFill>
                  <a:schemeClr val="bg1"/>
                </a:solidFill>
                <a:latin typeface="Segoe UI" panose="020B0502040204020203" pitchFamily="34" charset="0"/>
                <a:cs typeface="Segoe UI" panose="020B0502040204020203" pitchFamily="34" charset="0"/>
              </a:rPr>
              <a:t>  </a:t>
            </a:r>
            <a:r>
              <a:rPr lang="en-US" sz="5400" dirty="0">
                <a:solidFill>
                  <a:schemeClr val="bg1"/>
                </a:solidFill>
                <a:latin typeface="Segoe UI" panose="020B0502040204020203" pitchFamily="34" charset="0"/>
                <a:cs typeface="Segoe UI" panose="020B0502040204020203" pitchFamily="34" charset="0"/>
              </a:rPr>
              <a:t>BUSINESS GOAL</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2"/>
          </p:nvPr>
        </p:nvSpPr>
        <p:spPr>
          <a:xfrm>
            <a:off x="6019800" y="0"/>
            <a:ext cx="6172200" cy="6858000"/>
          </a:xfrm>
          <a:noFill/>
        </p:spPr>
        <p:txBody>
          <a:bodyPr>
            <a:normAutofit/>
          </a:bodyPr>
          <a:lstStyle/>
          <a:p>
            <a:pPr algn="just">
              <a:buFont typeface="Wingdings" panose="05000000000000000000" pitchFamily="2" charset="2"/>
              <a:buChar char="q"/>
            </a:pPr>
            <a:endParaRPr lang="en-US" sz="2400" b="0" i="0" dirty="0">
              <a:effectLst/>
            </a:endParaRPr>
          </a:p>
          <a:p>
            <a:pPr algn="just">
              <a:buFont typeface="Wingdings" panose="05000000000000000000" pitchFamily="2" charset="2"/>
              <a:buChar char="q"/>
            </a:pPr>
            <a:r>
              <a:rPr lang="en-US" sz="2400" b="0" i="0" dirty="0">
                <a:effectLst/>
              </a:rPr>
              <a:t>Leverage</a:t>
            </a:r>
            <a:r>
              <a:rPr lang="en-US" sz="2400" i="0" dirty="0">
                <a:effectLst/>
              </a:rPr>
              <a:t> Vana360 e-commerce dataset </a:t>
            </a:r>
            <a:r>
              <a:rPr lang="en-US" sz="2400" b="0" i="0" dirty="0">
                <a:effectLst/>
              </a:rPr>
              <a:t>to perform an exploratory data analysis by developing an interactive analytics dashboard which shows the trends, patterns and key points of interest from the store's historic data.</a:t>
            </a:r>
          </a:p>
          <a:p>
            <a:pPr marL="0" indent="0">
              <a:buNone/>
            </a:pPr>
            <a:endParaRPr lang="en-US" sz="2400" b="0" i="0" dirty="0">
              <a:effectLst/>
            </a:endParaRPr>
          </a:p>
          <a:p>
            <a:pPr algn="l">
              <a:buFont typeface="Arial" panose="020B0604020202020204" pitchFamily="34" charset="0"/>
              <a:buChar char="•"/>
            </a:pPr>
            <a:r>
              <a:rPr lang="en-US" sz="1800" dirty="0"/>
              <a:t>What are your </a:t>
            </a:r>
            <a:r>
              <a:rPr lang="en-US" sz="1800" b="0" i="0" dirty="0">
                <a:effectLst/>
              </a:rPr>
              <a:t>recommendations to help Vana360 make informed decisions on how to improve sales?</a:t>
            </a:r>
            <a:endParaRPr lang="en-US" sz="1800" b="0" i="0" strike="noStrike" dirty="0">
              <a:effectLst/>
            </a:endParaRPr>
          </a:p>
        </p:txBody>
      </p:sp>
    </p:spTree>
    <p:extLst>
      <p:ext uri="{BB962C8B-B14F-4D97-AF65-F5344CB8AC3E}">
        <p14:creationId xmlns:p14="http://schemas.microsoft.com/office/powerpoint/2010/main" val="368903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4294967295"/>
          </p:nvPr>
        </p:nvSpPr>
        <p:spPr>
          <a:xfrm>
            <a:off x="0" y="0"/>
            <a:ext cx="6019800" cy="6871855"/>
          </a:xfrm>
          <a:solidFill>
            <a:srgbClr val="224411"/>
          </a:solidFill>
        </p:spPr>
        <p:txBody>
          <a:bodyPr/>
          <a:lstStyle/>
          <a:p>
            <a:pPr marL="0" indent="0" algn="ctr">
              <a:buNone/>
            </a:pPr>
            <a:endParaRPr lang="en-US" sz="2800" dirty="0">
              <a:solidFill>
                <a:schemeClr val="bg1"/>
              </a:solidFill>
              <a:latin typeface="Segoe UI" panose="020B0502040204020203" pitchFamily="34" charset="0"/>
              <a:cs typeface="Segoe UI" panose="020B0502040204020203" pitchFamily="34" charset="0"/>
            </a:endParaRPr>
          </a:p>
          <a:p>
            <a:pPr marL="0" indent="0" algn="ctr">
              <a:buNone/>
            </a:pPr>
            <a:endParaRPr lang="en-US" dirty="0">
              <a:solidFill>
                <a:schemeClr val="bg1"/>
              </a:solidFill>
              <a:latin typeface="Segoe UI" panose="020B0502040204020203" pitchFamily="34" charset="0"/>
              <a:cs typeface="Segoe UI" panose="020B0502040204020203" pitchFamily="34" charset="0"/>
            </a:endParaRPr>
          </a:p>
          <a:p>
            <a:pPr marL="0" indent="0" algn="ctr">
              <a:buNone/>
            </a:pPr>
            <a:endParaRPr lang="en-US" sz="2800" dirty="0">
              <a:solidFill>
                <a:schemeClr val="bg1"/>
              </a:solidFill>
              <a:latin typeface="Segoe UI" panose="020B0502040204020203" pitchFamily="34" charset="0"/>
              <a:cs typeface="Segoe UI" panose="020B0502040204020203" pitchFamily="34" charset="0"/>
            </a:endParaRPr>
          </a:p>
          <a:p>
            <a:pPr marL="0" indent="0" algn="ctr">
              <a:buNone/>
            </a:pPr>
            <a:endParaRPr lang="en-US" sz="2800" dirty="0">
              <a:solidFill>
                <a:schemeClr val="bg1"/>
              </a:solidFill>
              <a:latin typeface="Segoe UI" panose="020B0502040204020203" pitchFamily="34" charset="0"/>
              <a:cs typeface="Segoe UI" panose="020B0502040204020203" pitchFamily="34" charset="0"/>
            </a:endParaRPr>
          </a:p>
          <a:p>
            <a:pPr marL="0" indent="0" algn="ctr">
              <a:buNone/>
            </a:pPr>
            <a:endParaRPr lang="en-US" dirty="0">
              <a:solidFill>
                <a:schemeClr val="bg1"/>
              </a:solidFill>
              <a:latin typeface="Segoe UI" panose="020B0502040204020203" pitchFamily="34" charset="0"/>
              <a:cs typeface="Segoe UI" panose="020B0502040204020203" pitchFamily="34" charset="0"/>
            </a:endParaRPr>
          </a:p>
          <a:p>
            <a:pPr marL="0" indent="0" algn="ctr">
              <a:buNone/>
            </a:pPr>
            <a:r>
              <a:rPr lang="en-US" sz="5400" dirty="0">
                <a:solidFill>
                  <a:schemeClr val="bg1"/>
                </a:solidFill>
                <a:latin typeface="Segoe UI" panose="020B0502040204020203" pitchFamily="34" charset="0"/>
                <a:cs typeface="Segoe UI" panose="020B0502040204020203" pitchFamily="34" charset="0"/>
              </a:rPr>
              <a:t>LOCATION</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4294967295"/>
          </p:nvPr>
        </p:nvSpPr>
        <p:spPr>
          <a:xfrm>
            <a:off x="6019800" y="0"/>
            <a:ext cx="6172200" cy="6858000"/>
          </a:xfrm>
          <a:noFill/>
        </p:spPr>
        <p:txBody>
          <a:bodyPr/>
          <a:lstStyle/>
          <a:p>
            <a:pPr>
              <a:buFont typeface="Wingdings" panose="05000000000000000000" pitchFamily="2" charset="2"/>
              <a:buChar char="q"/>
            </a:pPr>
            <a:endParaRPr lang="en-US" dirty="0"/>
          </a:p>
          <a:p>
            <a:pPr marL="0" indent="0">
              <a:buNone/>
            </a:pPr>
            <a:endParaRPr lang="en-US" dirty="0"/>
          </a:p>
        </p:txBody>
      </p:sp>
      <p:sp>
        <p:nvSpPr>
          <p:cNvPr id="12" name="Content Placeholder 3">
            <a:extLst>
              <a:ext uri="{FF2B5EF4-FFF2-40B4-BE49-F238E27FC236}">
                <a16:creationId xmlns:a16="http://schemas.microsoft.com/office/drawing/2014/main" id="{47503788-9553-474E-A9DE-604D3DB2424F}"/>
              </a:ext>
            </a:extLst>
          </p:cNvPr>
          <p:cNvSpPr txBox="1">
            <a:spLocks/>
          </p:cNvSpPr>
          <p:nvPr/>
        </p:nvSpPr>
        <p:spPr>
          <a:xfrm>
            <a:off x="6019799" y="2385110"/>
            <a:ext cx="6019801" cy="436418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dirty="0"/>
              <a:t> Texas ranked highest where customers are located and generated the highest revenue by state</a:t>
            </a:r>
          </a:p>
          <a:p>
            <a:pPr>
              <a:buFont typeface="Wingdings" panose="05000000000000000000" pitchFamily="2" charset="2"/>
              <a:buChar char="q"/>
            </a:pPr>
            <a:endParaRPr lang="en-US" sz="2400" dirty="0"/>
          </a:p>
          <a:p>
            <a:pPr lvl="1" algn="just">
              <a:buFont typeface="Wingdings" panose="05000000000000000000" pitchFamily="2" charset="2"/>
              <a:buChar char="§"/>
            </a:pPr>
            <a:r>
              <a:rPr lang="en-US" sz="1600" i="0" dirty="0">
                <a:effectLst/>
                <a:latin typeface="Segoe UI" panose="020B0502040204020203" pitchFamily="34" charset="0"/>
              </a:rPr>
              <a:t>Texas seems to be the biggest consumer of the products given that the total units sold in Texas alone is nearly 50% of the top 5 total units.</a:t>
            </a:r>
          </a:p>
          <a:p>
            <a:pPr lvl="1" algn="just">
              <a:buFont typeface="Wingdings" panose="05000000000000000000" pitchFamily="2" charset="2"/>
              <a:buChar char="§"/>
            </a:pPr>
            <a:endParaRPr lang="en-US" sz="1600" i="0" dirty="0">
              <a:effectLst/>
              <a:latin typeface="Segoe UI" panose="020B0502040204020203" pitchFamily="34" charset="0"/>
            </a:endParaRPr>
          </a:p>
          <a:p>
            <a:pPr lvl="1" algn="just">
              <a:buFont typeface="Wingdings" panose="05000000000000000000" pitchFamily="2" charset="2"/>
              <a:buChar char="§"/>
            </a:pPr>
            <a:r>
              <a:rPr lang="en-US" sz="1600" i="0" dirty="0">
                <a:effectLst/>
                <a:latin typeface="Segoe UI" panose="020B0502040204020203" pitchFamily="34" charset="0"/>
              </a:rPr>
              <a:t> It could be estimated that 2.43 units were sold per customer on the average. This appears to be similar rate across the top 5 locations. </a:t>
            </a:r>
            <a:endParaRPr lang="en-US" sz="2800" dirty="0"/>
          </a:p>
          <a:p>
            <a:pPr>
              <a:buFont typeface="Wingdings" panose="05000000000000000000" pitchFamily="2" charset="2"/>
              <a:buChar char="q"/>
            </a:pPr>
            <a:endParaRPr lang="en-US" sz="2400" dirty="0"/>
          </a:p>
        </p:txBody>
      </p:sp>
      <p:pic>
        <p:nvPicPr>
          <p:cNvPr id="6" name="Picture 5">
            <a:extLst>
              <a:ext uri="{FF2B5EF4-FFF2-40B4-BE49-F238E27FC236}">
                <a16:creationId xmlns:a16="http://schemas.microsoft.com/office/drawing/2014/main" id="{FE750095-7145-45C8-9162-0D1619E951C2}"/>
              </a:ext>
            </a:extLst>
          </p:cNvPr>
          <p:cNvPicPr>
            <a:picLocks noChangeAspect="1"/>
          </p:cNvPicPr>
          <p:nvPr/>
        </p:nvPicPr>
        <p:blipFill>
          <a:blip r:embed="rId2"/>
          <a:stretch>
            <a:fillRect/>
          </a:stretch>
        </p:blipFill>
        <p:spPr>
          <a:xfrm>
            <a:off x="6067424" y="108707"/>
            <a:ext cx="2862264" cy="2167696"/>
          </a:xfrm>
          <a:prstGeom prst="rect">
            <a:avLst/>
          </a:prstGeom>
        </p:spPr>
      </p:pic>
      <p:pic>
        <p:nvPicPr>
          <p:cNvPr id="8" name="Picture 7">
            <a:extLst>
              <a:ext uri="{FF2B5EF4-FFF2-40B4-BE49-F238E27FC236}">
                <a16:creationId xmlns:a16="http://schemas.microsoft.com/office/drawing/2014/main" id="{05E7AA48-9FCB-48EE-8882-1D04FD6B78BF}"/>
              </a:ext>
            </a:extLst>
          </p:cNvPr>
          <p:cNvPicPr>
            <a:picLocks noChangeAspect="1"/>
          </p:cNvPicPr>
          <p:nvPr/>
        </p:nvPicPr>
        <p:blipFill>
          <a:blip r:embed="rId3"/>
          <a:stretch>
            <a:fillRect/>
          </a:stretch>
        </p:blipFill>
        <p:spPr>
          <a:xfrm>
            <a:off x="9029699" y="108707"/>
            <a:ext cx="3009901" cy="2167696"/>
          </a:xfrm>
          <a:prstGeom prst="rect">
            <a:avLst/>
          </a:prstGeom>
        </p:spPr>
      </p:pic>
    </p:spTree>
    <p:extLst>
      <p:ext uri="{BB962C8B-B14F-4D97-AF65-F5344CB8AC3E}">
        <p14:creationId xmlns:p14="http://schemas.microsoft.com/office/powerpoint/2010/main" val="1274466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02DE-3B02-48B8-9118-80C9A4F39CB0}"/>
              </a:ext>
            </a:extLst>
          </p:cNvPr>
          <p:cNvSpPr>
            <a:spLocks noGrp="1"/>
          </p:cNvSpPr>
          <p:nvPr>
            <p:ph type="title"/>
          </p:nvPr>
        </p:nvSpPr>
        <p:spPr>
          <a:xfrm>
            <a:off x="0" y="0"/>
            <a:ext cx="12192000" cy="554180"/>
          </a:xfrm>
          <a:solidFill>
            <a:srgbClr val="224411"/>
          </a:solidFill>
        </p:spPr>
        <p:txBody>
          <a:bodyPr>
            <a:normAutofit fontScale="90000"/>
          </a:bodyPr>
          <a:lstStyle/>
          <a:p>
            <a:pPr algn="ctr"/>
            <a:r>
              <a:rPr lang="en-US" sz="4800" b="1" dirty="0">
                <a:solidFill>
                  <a:schemeClr val="bg1"/>
                </a:solidFill>
              </a:rPr>
              <a:t>RECOMMENDATION</a:t>
            </a:r>
          </a:p>
        </p:txBody>
      </p:sp>
      <p:sp>
        <p:nvSpPr>
          <p:cNvPr id="7" name="Content Placeholder 3">
            <a:extLst>
              <a:ext uri="{FF2B5EF4-FFF2-40B4-BE49-F238E27FC236}">
                <a16:creationId xmlns:a16="http://schemas.microsoft.com/office/drawing/2014/main" id="{0BD141D5-F2F2-4DF8-BFA2-714347D21098}"/>
              </a:ext>
            </a:extLst>
          </p:cNvPr>
          <p:cNvSpPr txBox="1">
            <a:spLocks/>
          </p:cNvSpPr>
          <p:nvPr/>
        </p:nvSpPr>
        <p:spPr>
          <a:xfrm>
            <a:off x="220769" y="814387"/>
            <a:ext cx="11750461" cy="5486400"/>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000" dirty="0">
                <a:effectLst/>
              </a:rPr>
              <a:t>The sales trend insight shows a dip at the start of Q4 with sales remaining low till early Q1, this could be as a result of winter season setting in, however, there could be a window of opportunity in the festive season to capitalize on the gifting culture, promoting products that can be used as gift items to cash in on the high spending culture of the holidays</a:t>
            </a:r>
          </a:p>
          <a:p>
            <a:pPr marL="0" indent="0">
              <a:buNone/>
            </a:pPr>
            <a:br>
              <a:rPr lang="en-US" sz="2000" dirty="0">
                <a:effectLst/>
              </a:rPr>
            </a:br>
            <a:endParaRPr lang="en-US" sz="2000" dirty="0">
              <a:effectLst/>
            </a:endParaRPr>
          </a:p>
          <a:p>
            <a:pPr>
              <a:buFont typeface="Wingdings" panose="05000000000000000000" pitchFamily="2" charset="2"/>
              <a:buChar char="q"/>
            </a:pPr>
            <a:r>
              <a:rPr lang="en-US" sz="2000" dirty="0">
                <a:effectLst/>
              </a:rPr>
              <a:t>The cost of production should be reduced or maintained so as to capitalize on peak sales season to boost the total revenue. This will in turn increase the profit margin and makes the business more sustainable.</a:t>
            </a:r>
          </a:p>
          <a:p>
            <a:pPr marL="0" indent="0">
              <a:buNone/>
            </a:pPr>
            <a:endParaRPr lang="en-US" sz="2000" dirty="0">
              <a:effectLst/>
            </a:endParaRPr>
          </a:p>
          <a:p>
            <a:pPr>
              <a:buFont typeface="Wingdings" panose="05000000000000000000" pitchFamily="2" charset="2"/>
              <a:buChar char="q"/>
            </a:pPr>
            <a:r>
              <a:rPr lang="en-US" sz="2000" dirty="0">
                <a:effectLst/>
              </a:rPr>
              <a:t>Based on the campaign insights, it could be observed that mobile is not the leading device used by customers. Given that this is an era where people spend more time on their phone than other device, this could be an area of opportunity for the business to ensure that their site are mobile friendly and can be assessed easily. Also, mobile app options can also be explored</a:t>
            </a:r>
            <a:br>
              <a:rPr lang="en-US" sz="1600" dirty="0">
                <a:effectLst/>
              </a:rPr>
            </a:br>
            <a:br>
              <a:rPr lang="en-US" sz="2000" dirty="0">
                <a:effectLst/>
              </a:rPr>
            </a:br>
            <a:endParaRPr lang="en-US" sz="2000" dirty="0">
              <a:effectLst/>
            </a:endParaRPr>
          </a:p>
          <a:p>
            <a:pPr>
              <a:buFont typeface="Wingdings" panose="05000000000000000000" pitchFamily="2" charset="2"/>
              <a:buChar char="q"/>
            </a:pPr>
            <a:r>
              <a:rPr lang="en-US" sz="2000" dirty="0">
                <a:effectLst/>
              </a:rPr>
              <a:t>The population of Texas should be leveraged to increase sales since the highest two location of consumers are in Texas. Also, Increasing total unit per customer by introducing some multi-item promo that could encourage customers to purchase more products</a:t>
            </a:r>
          </a:p>
          <a:p>
            <a:pPr marL="0" indent="0">
              <a:buNone/>
            </a:pPr>
            <a:br>
              <a:rPr lang="en-US" sz="2000" dirty="0">
                <a:effectLst/>
              </a:rPr>
            </a:br>
            <a:endParaRPr lang="en-US" sz="2000" dirty="0">
              <a:effectLst/>
            </a:endParaRPr>
          </a:p>
          <a:p>
            <a:pPr algn="just">
              <a:buFont typeface="Wingdings" panose="05000000000000000000" pitchFamily="2" charset="2"/>
              <a:buChar char="q"/>
            </a:pPr>
            <a:endParaRPr lang="en-US" sz="2400" dirty="0"/>
          </a:p>
          <a:p>
            <a:pPr algn="just">
              <a:buFont typeface="Wingdings" panose="05000000000000000000" pitchFamily="2" charset="2"/>
              <a:buChar char="q"/>
            </a:pPr>
            <a:endParaRPr lang="en-US" sz="1400" dirty="0"/>
          </a:p>
        </p:txBody>
      </p:sp>
    </p:spTree>
    <p:extLst>
      <p:ext uri="{BB962C8B-B14F-4D97-AF65-F5344CB8AC3E}">
        <p14:creationId xmlns:p14="http://schemas.microsoft.com/office/powerpoint/2010/main" val="245891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1"/>
          </p:nvPr>
        </p:nvSpPr>
        <p:spPr>
          <a:xfrm>
            <a:off x="0" y="0"/>
            <a:ext cx="6019800" cy="6858000"/>
          </a:xfrm>
          <a:solidFill>
            <a:srgbClr val="224411"/>
          </a:solidFill>
        </p:spPr>
        <p:txBody>
          <a:bodyPr/>
          <a:lstStyle/>
          <a:p>
            <a:pPr marL="0" indent="0">
              <a:buNone/>
            </a:pPr>
            <a:endParaRPr lang="en-US" sz="2800" dirty="0">
              <a:solidFill>
                <a:schemeClr val="bg1"/>
              </a:solidFill>
              <a:latin typeface="Segoe UI" panose="020B0502040204020203" pitchFamily="34" charset="0"/>
              <a:cs typeface="Segoe UI" panose="020B0502040204020203" pitchFamily="34" charset="0"/>
            </a:endParaRPr>
          </a:p>
          <a:p>
            <a:endParaRPr lang="en-US" dirty="0">
              <a:solidFill>
                <a:schemeClr val="bg1"/>
              </a:solidFill>
              <a:latin typeface="Segoe UI" panose="020B0502040204020203" pitchFamily="34" charset="0"/>
              <a:cs typeface="Segoe UI" panose="020B0502040204020203" pitchFamily="34" charset="0"/>
            </a:endParaRPr>
          </a:p>
          <a:p>
            <a:pPr marL="0" indent="0">
              <a:buNone/>
            </a:pPr>
            <a:endParaRPr lang="en-US" sz="2800" dirty="0">
              <a:solidFill>
                <a:schemeClr val="bg1"/>
              </a:solidFill>
              <a:latin typeface="Segoe UI" panose="020B0502040204020203" pitchFamily="34" charset="0"/>
              <a:cs typeface="Segoe UI" panose="020B0502040204020203" pitchFamily="34" charset="0"/>
            </a:endParaRPr>
          </a:p>
          <a:p>
            <a:endParaRPr lang="en-US" dirty="0">
              <a:solidFill>
                <a:srgbClr val="022623"/>
              </a:solidFill>
              <a:latin typeface="Segoe UI" panose="020B0502040204020203" pitchFamily="34" charset="0"/>
              <a:cs typeface="Segoe UI" panose="020B0502040204020203" pitchFamily="34" charset="0"/>
            </a:endParaRPr>
          </a:p>
          <a:p>
            <a:pPr marL="0" indent="0">
              <a:buNone/>
            </a:pPr>
            <a:endParaRPr lang="en-US" dirty="0">
              <a:solidFill>
                <a:schemeClr val="bg1"/>
              </a:solidFill>
              <a:latin typeface="Segoe UI" panose="020B0502040204020203" pitchFamily="34" charset="0"/>
              <a:cs typeface="Segoe UI" panose="020B0502040204020203" pitchFamily="34" charset="0"/>
            </a:endParaRPr>
          </a:p>
          <a:p>
            <a:pPr marL="0" indent="0" algn="ctr">
              <a:buNone/>
            </a:pPr>
            <a:r>
              <a:rPr lang="en-US" sz="4400" b="1" dirty="0">
                <a:solidFill>
                  <a:schemeClr val="bg1"/>
                </a:solidFill>
                <a:latin typeface="Segoe UI" panose="020B0502040204020203" pitchFamily="34" charset="0"/>
                <a:cs typeface="Segoe UI" panose="020B0502040204020203" pitchFamily="34" charset="0"/>
              </a:rPr>
              <a:t>     </a:t>
            </a:r>
            <a:r>
              <a:rPr lang="en-US" sz="5400" dirty="0">
                <a:solidFill>
                  <a:schemeClr val="bg1"/>
                </a:solidFill>
                <a:latin typeface="Segoe UI" panose="020B0502040204020203" pitchFamily="34" charset="0"/>
                <a:cs typeface="Segoe UI" panose="020B0502040204020203" pitchFamily="34" charset="0"/>
              </a:rPr>
              <a:t>DATA SOURCE </a:t>
            </a:r>
          </a:p>
          <a:p>
            <a:pPr marL="0" indent="0" algn="ctr">
              <a:buNone/>
            </a:pPr>
            <a:r>
              <a:rPr lang="en-US" sz="5400" dirty="0">
                <a:solidFill>
                  <a:schemeClr val="bg1"/>
                </a:solidFill>
                <a:latin typeface="Segoe UI" panose="020B0502040204020203" pitchFamily="34" charset="0"/>
                <a:cs typeface="Segoe UI" panose="020B0502040204020203" pitchFamily="34" charset="0"/>
              </a:rPr>
              <a:t>     &amp;  TOOLS</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2"/>
          </p:nvPr>
        </p:nvSpPr>
        <p:spPr>
          <a:xfrm>
            <a:off x="6019800" y="0"/>
            <a:ext cx="6172200" cy="6858000"/>
          </a:xfrm>
          <a:solidFill>
            <a:schemeClr val="bg1"/>
          </a:solidFill>
        </p:spPr>
        <p:txBody>
          <a:bodyPr/>
          <a:lstStyle/>
          <a:p>
            <a:pPr>
              <a:buFont typeface="Wingdings" panose="05000000000000000000" pitchFamily="2" charset="2"/>
              <a:buChar char="q"/>
            </a:pPr>
            <a:endParaRPr lang="en-US" dirty="0"/>
          </a:p>
          <a:p>
            <a:pPr>
              <a:buFont typeface="Wingdings" panose="05000000000000000000" pitchFamily="2" charset="2"/>
              <a:buChar char="q"/>
            </a:pPr>
            <a:r>
              <a:rPr lang="en-US" dirty="0"/>
              <a:t> The source for the database for the      analysis is</a:t>
            </a:r>
          </a:p>
          <a:p>
            <a:pPr lvl="1">
              <a:buFont typeface="Wingdings" panose="05000000000000000000" pitchFamily="2" charset="2"/>
              <a:buChar char="§"/>
            </a:pPr>
            <a:r>
              <a:rPr lang="en-US" dirty="0"/>
              <a:t>Postgres 	SQL Server – Datatechon</a:t>
            </a:r>
          </a:p>
          <a:p>
            <a:pPr marL="457200" lvl="1" indent="0">
              <a:buNone/>
            </a:pPr>
            <a:endParaRPr lang="en-US" dirty="0"/>
          </a:p>
          <a:p>
            <a:pPr marL="457200" lvl="1" indent="0">
              <a:buNone/>
            </a:pPr>
            <a:endParaRPr lang="en-US" dirty="0"/>
          </a:p>
          <a:p>
            <a:pPr marL="457200" lvl="1" indent="0">
              <a:buNone/>
            </a:pPr>
            <a:endParaRPr lang="en-US" dirty="0"/>
          </a:p>
          <a:p>
            <a:pPr>
              <a:buFont typeface="Wingdings" panose="05000000000000000000" pitchFamily="2" charset="2"/>
              <a:buChar char="q"/>
            </a:pPr>
            <a:r>
              <a:rPr lang="en-US" dirty="0"/>
              <a:t> The data analytics tool used are:    </a:t>
            </a:r>
          </a:p>
          <a:p>
            <a:pPr lvl="1">
              <a:buFont typeface="Wingdings" panose="05000000000000000000" pitchFamily="2" charset="2"/>
              <a:buChar char="§"/>
            </a:pPr>
            <a:r>
              <a:rPr lang="en-US" dirty="0"/>
              <a:t>Excel</a:t>
            </a:r>
          </a:p>
          <a:p>
            <a:pPr lvl="1">
              <a:buFont typeface="Wingdings" panose="05000000000000000000" pitchFamily="2" charset="2"/>
              <a:buChar char="§"/>
            </a:pPr>
            <a:r>
              <a:rPr lang="en-US" dirty="0"/>
              <a:t>Power BI</a:t>
            </a:r>
          </a:p>
          <a:p>
            <a:pPr marL="457200" lvl="1" indent="0">
              <a:buNone/>
            </a:pPr>
            <a:endParaRPr lang="en-US" dirty="0"/>
          </a:p>
          <a:p>
            <a:pPr marL="457200" lvl="1" indent="0">
              <a:buNone/>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53094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1"/>
          </p:nvPr>
        </p:nvSpPr>
        <p:spPr>
          <a:xfrm>
            <a:off x="0" y="0"/>
            <a:ext cx="6019800" cy="6858000"/>
          </a:xfrm>
          <a:solidFill>
            <a:srgbClr val="224411"/>
          </a:solidFill>
        </p:spPr>
        <p:txBody>
          <a:bodyPr>
            <a:normAutofit/>
          </a:bodyPr>
          <a:lstStyle/>
          <a:p>
            <a:pPr marL="0" indent="0">
              <a:buNone/>
            </a:pPr>
            <a:endParaRPr lang="en-US" sz="2800" dirty="0">
              <a:solidFill>
                <a:schemeClr val="bg1"/>
              </a:solidFill>
              <a:latin typeface="Segoe UI" panose="020B0502040204020203" pitchFamily="34" charset="0"/>
              <a:cs typeface="Segoe UI" panose="020B0502040204020203" pitchFamily="34" charset="0"/>
            </a:endParaRPr>
          </a:p>
          <a:p>
            <a:endParaRPr lang="en-US" dirty="0">
              <a:solidFill>
                <a:schemeClr val="bg1"/>
              </a:solidFill>
              <a:latin typeface="Segoe UI" panose="020B0502040204020203" pitchFamily="34" charset="0"/>
              <a:cs typeface="Segoe UI" panose="020B0502040204020203" pitchFamily="34" charset="0"/>
            </a:endParaRPr>
          </a:p>
          <a:p>
            <a:endParaRPr lang="en-US" sz="2800" dirty="0">
              <a:solidFill>
                <a:schemeClr val="bg1"/>
              </a:solidFill>
              <a:latin typeface="Segoe UI" panose="020B0502040204020203" pitchFamily="34" charset="0"/>
              <a:cs typeface="Segoe UI" panose="020B0502040204020203" pitchFamily="34" charset="0"/>
            </a:endParaRPr>
          </a:p>
          <a:p>
            <a:endParaRPr lang="en-US" dirty="0">
              <a:solidFill>
                <a:schemeClr val="bg1"/>
              </a:solidFill>
              <a:latin typeface="Segoe UI" panose="020B0502040204020203" pitchFamily="34" charset="0"/>
              <a:cs typeface="Segoe UI" panose="020B0502040204020203" pitchFamily="34" charset="0"/>
            </a:endParaRPr>
          </a:p>
          <a:p>
            <a:pPr marL="0" indent="0" algn="ctr">
              <a:buNone/>
            </a:pPr>
            <a:endParaRPr lang="en-US" sz="4400" b="1" dirty="0">
              <a:solidFill>
                <a:schemeClr val="bg1"/>
              </a:solidFill>
              <a:latin typeface="Segoe UI" panose="020B0502040204020203" pitchFamily="34" charset="0"/>
              <a:cs typeface="Segoe UI" panose="020B0502040204020203" pitchFamily="34" charset="0"/>
            </a:endParaRPr>
          </a:p>
          <a:p>
            <a:pPr marL="0" indent="0" algn="ctr">
              <a:buNone/>
            </a:pPr>
            <a:r>
              <a:rPr lang="en-US" sz="5400" dirty="0">
                <a:solidFill>
                  <a:schemeClr val="bg1"/>
                </a:solidFill>
                <a:latin typeface="Segoe UI" panose="020B0502040204020203" pitchFamily="34" charset="0"/>
                <a:cs typeface="Segoe UI" panose="020B0502040204020203" pitchFamily="34" charset="0"/>
              </a:rPr>
              <a:t>KEY METRICS &amp;  DIMENSIONS</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2"/>
          </p:nvPr>
        </p:nvSpPr>
        <p:spPr>
          <a:xfrm>
            <a:off x="6019800" y="-13855"/>
            <a:ext cx="6172200" cy="6871855"/>
          </a:xfrm>
          <a:noFill/>
        </p:spPr>
        <p:txBody>
          <a:bodyPr>
            <a:normAutofit/>
          </a:bodyPr>
          <a:lstStyle/>
          <a:p>
            <a:pPr marL="0" indent="0">
              <a:buNone/>
            </a:pPr>
            <a:endParaRPr lang="en-US" dirty="0"/>
          </a:p>
          <a:p>
            <a:pPr>
              <a:buFont typeface="Wingdings" panose="05000000000000000000" pitchFamily="2" charset="2"/>
              <a:buChar char="q"/>
            </a:pPr>
            <a:r>
              <a:rPr lang="en-US" dirty="0"/>
              <a:t> METRICS</a:t>
            </a:r>
          </a:p>
          <a:p>
            <a:pPr lvl="1">
              <a:buFont typeface="Wingdings" panose="05000000000000000000" pitchFamily="2" charset="2"/>
              <a:buChar char="§"/>
            </a:pPr>
            <a:r>
              <a:rPr lang="en-US" dirty="0"/>
              <a:t>Total Sales</a:t>
            </a:r>
          </a:p>
          <a:p>
            <a:pPr lvl="1">
              <a:buFont typeface="Wingdings" panose="05000000000000000000" pitchFamily="2" charset="2"/>
              <a:buChar char="§"/>
            </a:pPr>
            <a:r>
              <a:rPr lang="en-US" dirty="0"/>
              <a:t>Total Profits</a:t>
            </a:r>
          </a:p>
          <a:p>
            <a:pPr lvl="1">
              <a:buFont typeface="Wingdings" panose="05000000000000000000" pitchFamily="2" charset="2"/>
              <a:buChar char="§"/>
            </a:pPr>
            <a:r>
              <a:rPr lang="en-US" dirty="0"/>
              <a:t>Total COG (Cost of Production)</a:t>
            </a:r>
          </a:p>
          <a:p>
            <a:pPr lvl="1">
              <a:buFont typeface="Wingdings" panose="05000000000000000000" pitchFamily="2" charset="2"/>
              <a:buChar char="§"/>
            </a:pPr>
            <a:r>
              <a:rPr lang="en-US" dirty="0"/>
              <a:t>Total Units Sold</a:t>
            </a:r>
          </a:p>
          <a:p>
            <a:pPr lvl="1">
              <a:buFont typeface="Wingdings" panose="05000000000000000000" pitchFamily="2" charset="2"/>
              <a:buChar char="§"/>
            </a:pPr>
            <a:r>
              <a:rPr lang="en-US" dirty="0"/>
              <a:t>Total Customers</a:t>
            </a:r>
          </a:p>
          <a:p>
            <a:pPr lvl="1">
              <a:buFont typeface="Wingdings" panose="05000000000000000000" pitchFamily="2" charset="2"/>
              <a:buChar char="§"/>
            </a:pPr>
            <a:r>
              <a:rPr lang="en-US" dirty="0"/>
              <a:t>Total Products</a:t>
            </a:r>
          </a:p>
          <a:p>
            <a:pPr marL="457200" lvl="1" indent="0">
              <a:buNone/>
            </a:pPr>
            <a:endParaRPr lang="en-US" dirty="0"/>
          </a:p>
          <a:p>
            <a:pPr marL="457200" lvl="1" indent="0">
              <a:buNone/>
            </a:pPr>
            <a:endParaRPr lang="en-US" dirty="0"/>
          </a:p>
          <a:p>
            <a:pPr>
              <a:buFont typeface="Wingdings" panose="05000000000000000000" pitchFamily="2" charset="2"/>
              <a:buChar char="q"/>
            </a:pPr>
            <a:r>
              <a:rPr lang="en-US" dirty="0"/>
              <a:t> DIMENSION</a:t>
            </a:r>
          </a:p>
          <a:p>
            <a:pPr lvl="1">
              <a:buFont typeface="Wingdings" panose="05000000000000000000" pitchFamily="2" charset="2"/>
              <a:buChar char="§"/>
            </a:pPr>
            <a:r>
              <a:rPr lang="en-US" dirty="0"/>
              <a:t>Product- type, category and segment</a:t>
            </a:r>
          </a:p>
          <a:p>
            <a:pPr lvl="1">
              <a:buFont typeface="Wingdings" panose="05000000000000000000" pitchFamily="2" charset="2"/>
              <a:buChar char="§"/>
            </a:pPr>
            <a:r>
              <a:rPr lang="en-US" dirty="0"/>
              <a:t>Campaign- device and traffic channel</a:t>
            </a:r>
          </a:p>
          <a:p>
            <a:pPr lvl="1">
              <a:buFont typeface="Wingdings" panose="05000000000000000000" pitchFamily="2" charset="2"/>
              <a:buChar char="§"/>
            </a:pPr>
            <a:r>
              <a:rPr lang="en-US" dirty="0"/>
              <a:t>Location- region, location and state</a:t>
            </a:r>
          </a:p>
          <a:p>
            <a:pPr marL="457200" lvl="1" indent="0">
              <a:buNone/>
            </a:pP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059969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1"/>
          </p:nvPr>
        </p:nvSpPr>
        <p:spPr>
          <a:xfrm>
            <a:off x="0" y="0"/>
            <a:ext cx="6019800" cy="6858000"/>
          </a:xfrm>
          <a:solidFill>
            <a:srgbClr val="224411"/>
          </a:solidFill>
        </p:spPr>
        <p:txBody>
          <a:bodyPr>
            <a:normAutofit/>
          </a:bodyPr>
          <a:lstStyle/>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sz="6000" dirty="0">
                <a:solidFill>
                  <a:schemeClr val="bg1"/>
                </a:solidFill>
                <a:latin typeface="Segoe UI" panose="020B0502040204020203" pitchFamily="34" charset="0"/>
                <a:cs typeface="Segoe UI" panose="020B0502040204020203" pitchFamily="34" charset="0"/>
              </a:rPr>
              <a:t>  </a:t>
            </a:r>
            <a:r>
              <a:rPr lang="en-US" sz="5400" dirty="0">
                <a:solidFill>
                  <a:schemeClr val="bg1"/>
                </a:solidFill>
                <a:latin typeface="Segoe UI" panose="020B0502040204020203" pitchFamily="34" charset="0"/>
                <a:cs typeface="Segoe UI" panose="020B0502040204020203" pitchFamily="34" charset="0"/>
              </a:rPr>
              <a:t>METHODOLOGY</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2"/>
          </p:nvPr>
        </p:nvSpPr>
        <p:spPr>
          <a:xfrm>
            <a:off x="6019800" y="0"/>
            <a:ext cx="6172200" cy="6858000"/>
          </a:xfrm>
          <a:noFill/>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q"/>
            </a:pPr>
            <a:r>
              <a:rPr lang="en-US" dirty="0"/>
              <a:t> Import dataset via excel integrated in Power BI</a:t>
            </a:r>
            <a:endParaRPr lang="en-US" sz="2000" dirty="0"/>
          </a:p>
          <a:p>
            <a:pPr marL="0" indent="0">
              <a:buNone/>
            </a:pPr>
            <a:r>
              <a:rPr lang="en-US" sz="2000" dirty="0"/>
              <a:t>    	Source =	</a:t>
            </a:r>
            <a:r>
              <a:rPr lang="en-US" sz="2000" dirty="0" err="1"/>
              <a:t>Excel.Workbook</a:t>
            </a:r>
            <a:r>
              <a:rPr lang="en-US" sz="2000" dirty="0"/>
              <a:t>(</a:t>
            </a:r>
            <a:r>
              <a:rPr lang="en-US" sz="2000" dirty="0" err="1"/>
              <a:t>File.Contents</a:t>
            </a:r>
            <a:r>
              <a:rPr lang="en-US" sz="2000" dirty="0"/>
              <a:t>("C:\Users\okari\D	</a:t>
            </a:r>
            <a:r>
              <a:rPr lang="en-US" sz="2000" dirty="0" err="1"/>
              <a:t>ownloads</a:t>
            </a:r>
            <a:r>
              <a:rPr lang="en-US" sz="2000" dirty="0"/>
              <a:t>\Vana360.xlsx"), null, true)</a:t>
            </a:r>
            <a:endParaRPr lang="en-US" dirty="0"/>
          </a:p>
        </p:txBody>
      </p:sp>
    </p:spTree>
    <p:extLst>
      <p:ext uri="{BB962C8B-B14F-4D97-AF65-F5344CB8AC3E}">
        <p14:creationId xmlns:p14="http://schemas.microsoft.com/office/powerpoint/2010/main" val="354389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1"/>
          </p:nvPr>
        </p:nvSpPr>
        <p:spPr>
          <a:xfrm>
            <a:off x="0" y="0"/>
            <a:ext cx="6019800" cy="6858000"/>
          </a:xfrm>
          <a:solidFill>
            <a:srgbClr val="224411"/>
          </a:solidFill>
        </p:spPr>
        <p:txBody>
          <a:bodyPr>
            <a:normAutofit lnSpcReduction="10000"/>
          </a:bodyPr>
          <a:lstStyle/>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sz="5400" b="1" dirty="0">
                <a:solidFill>
                  <a:schemeClr val="bg1"/>
                </a:solidFill>
                <a:latin typeface="Segoe UI" panose="020B0502040204020203" pitchFamily="34" charset="0"/>
                <a:cs typeface="Segoe UI" panose="020B0502040204020203" pitchFamily="34" charset="0"/>
              </a:rPr>
              <a:t>  </a:t>
            </a:r>
            <a:r>
              <a:rPr lang="en-US" sz="5400" dirty="0">
                <a:solidFill>
                  <a:schemeClr val="bg1"/>
                </a:solidFill>
                <a:latin typeface="Segoe UI" panose="020B0502040204020203" pitchFamily="34" charset="0"/>
                <a:cs typeface="Segoe UI" panose="020B0502040204020203" pitchFamily="34" charset="0"/>
              </a:rPr>
              <a:t>METHODOLOGY</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2"/>
          </p:nvPr>
        </p:nvSpPr>
        <p:spPr>
          <a:xfrm>
            <a:off x="6019800" y="0"/>
            <a:ext cx="6172200" cy="6858000"/>
          </a:xfrm>
          <a:noFill/>
        </p:spPr>
        <p:txBody>
          <a:bodyPr>
            <a:normAutofit lnSpcReduction="10000"/>
          </a:bodyPr>
          <a:lstStyle/>
          <a:p>
            <a:pPr>
              <a:buFont typeface="Wingdings" panose="05000000000000000000" pitchFamily="2" charset="2"/>
              <a:buChar char="q"/>
            </a:pPr>
            <a:endParaRPr lang="en-US" dirty="0"/>
          </a:p>
          <a:p>
            <a:pPr>
              <a:buFont typeface="Wingdings" panose="05000000000000000000" pitchFamily="2" charset="2"/>
              <a:buChar char="q"/>
            </a:pPr>
            <a:r>
              <a:rPr lang="en-US" dirty="0"/>
              <a:t> Modelling data using unique key to join existing tables in Power BI</a:t>
            </a:r>
          </a:p>
          <a:p>
            <a:pPr marL="0" indent="0">
              <a:buNone/>
            </a:pPr>
            <a:endParaRPr lang="en-US" dirty="0"/>
          </a:p>
          <a:p>
            <a:pPr>
              <a:buFont typeface="Wingdings" panose="05000000000000000000" pitchFamily="2" charset="2"/>
              <a:buChar char="q"/>
            </a:pPr>
            <a:r>
              <a:rPr lang="en-US" dirty="0"/>
              <a:t>Data cleaning and transformation using Excel &amp; Power BI </a:t>
            </a:r>
          </a:p>
          <a:p>
            <a:pPr marL="0" indent="0">
              <a:buNone/>
            </a:pPr>
            <a:endParaRPr lang="en-US" dirty="0"/>
          </a:p>
          <a:p>
            <a:pPr lvl="1">
              <a:buFont typeface="Wingdings" panose="05000000000000000000" pitchFamily="2" charset="2"/>
              <a:buChar char="§"/>
            </a:pPr>
            <a:r>
              <a:rPr lang="en-US" dirty="0"/>
              <a:t> Sort rows in Ascending order and transform</a:t>
            </a:r>
          </a:p>
          <a:p>
            <a:pPr marL="457200" lvl="1" indent="0">
              <a:buNone/>
            </a:pPr>
            <a:endParaRPr lang="en-US" sz="1800" dirty="0"/>
          </a:p>
          <a:p>
            <a:pPr lvl="1">
              <a:buFont typeface="Wingdings" panose="05000000000000000000" pitchFamily="2" charset="2"/>
              <a:buChar char="§"/>
            </a:pPr>
            <a:r>
              <a:rPr lang="en-US" dirty="0"/>
              <a:t>Split columns by </a:t>
            </a:r>
            <a:r>
              <a:rPr lang="en-US" dirty="0" err="1"/>
              <a:t>delimeter</a:t>
            </a:r>
            <a:endParaRPr lang="en-US" dirty="0"/>
          </a:p>
          <a:p>
            <a:pPr marL="457200" lvl="1" indent="0">
              <a:buNone/>
            </a:pPr>
            <a:r>
              <a:rPr lang="en-US" sz="1800" dirty="0"/>
              <a:t>= </a:t>
            </a:r>
            <a:r>
              <a:rPr lang="en-US" sz="1800" dirty="0" err="1"/>
              <a:t>Table.DuplicateColumn</a:t>
            </a:r>
            <a:r>
              <a:rPr lang="en-US" sz="1800" dirty="0"/>
              <a:t>(#"Renamed Columns", "Location", "Location - Copy")</a:t>
            </a:r>
          </a:p>
          <a:p>
            <a:pPr marL="457200" lvl="1" indent="0">
              <a:buNone/>
            </a:pPr>
            <a:endParaRPr lang="en-US" sz="1800" dirty="0"/>
          </a:p>
          <a:p>
            <a:pPr lvl="1">
              <a:buFont typeface="Wingdings" panose="05000000000000000000" pitchFamily="2" charset="2"/>
              <a:buChar char="§"/>
            </a:pPr>
            <a:r>
              <a:rPr lang="en-US" dirty="0"/>
              <a:t>Reorder columns</a:t>
            </a:r>
          </a:p>
          <a:p>
            <a:pPr marL="457200" lvl="1" indent="0">
              <a:buNone/>
            </a:pPr>
            <a:r>
              <a:rPr lang="en-US" sz="1800" dirty="0"/>
              <a:t>= </a:t>
            </a:r>
            <a:r>
              <a:rPr lang="en-US" sz="1800" dirty="0" err="1"/>
              <a:t>Table.ReorderColumns</a:t>
            </a:r>
            <a:r>
              <a:rPr lang="en-US" sz="1800" dirty="0"/>
              <a:t>(#"Duplicated Column",{"Zip", "Location", "Location - Copy", "State", "Region", "District", "Country"})</a:t>
            </a:r>
          </a:p>
          <a:p>
            <a:pPr marL="457200" lvl="1" indent="0">
              <a:buNone/>
            </a:pPr>
            <a:endParaRPr lang="en-US" sz="1800" dirty="0"/>
          </a:p>
          <a:p>
            <a:pPr lvl="1">
              <a:buFont typeface="Wingdings" panose="05000000000000000000" pitchFamily="2" charset="2"/>
              <a:buChar char="§"/>
            </a:pPr>
            <a:r>
              <a:rPr lang="en-US" dirty="0"/>
              <a:t>Filter values - to remove bank values</a:t>
            </a:r>
          </a:p>
        </p:txBody>
      </p:sp>
    </p:spTree>
    <p:extLst>
      <p:ext uri="{BB962C8B-B14F-4D97-AF65-F5344CB8AC3E}">
        <p14:creationId xmlns:p14="http://schemas.microsoft.com/office/powerpoint/2010/main" val="283657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1"/>
          </p:nvPr>
        </p:nvSpPr>
        <p:spPr>
          <a:xfrm>
            <a:off x="0" y="0"/>
            <a:ext cx="6019800" cy="6858000"/>
          </a:xfrm>
          <a:solidFill>
            <a:srgbClr val="224411"/>
          </a:solidFill>
        </p:spPr>
        <p:txBody>
          <a:bodyPr>
            <a:normAutofit fontScale="92500"/>
          </a:bodyPr>
          <a:lstStyle/>
          <a:p>
            <a:endParaRPr lang="en-US" dirty="0"/>
          </a:p>
          <a:p>
            <a:endParaRPr lang="en-US" dirty="0"/>
          </a:p>
          <a:p>
            <a:endParaRPr lang="en-US" dirty="0"/>
          </a:p>
          <a:p>
            <a:endParaRPr lang="en-US" dirty="0"/>
          </a:p>
          <a:p>
            <a:endParaRPr lang="en-US" dirty="0"/>
          </a:p>
          <a:p>
            <a:endParaRPr lang="en-US" dirty="0"/>
          </a:p>
          <a:p>
            <a:pPr marL="0" indent="0">
              <a:buNone/>
            </a:pPr>
            <a:r>
              <a:rPr lang="en-US" sz="6000" dirty="0">
                <a:solidFill>
                  <a:schemeClr val="bg1"/>
                </a:solidFill>
                <a:latin typeface="Segoe UI" panose="020B0502040204020203" pitchFamily="34" charset="0"/>
                <a:cs typeface="Segoe UI" panose="020B0502040204020203" pitchFamily="34" charset="0"/>
              </a:rPr>
              <a:t>  </a:t>
            </a:r>
            <a:r>
              <a:rPr lang="en-US" sz="5800" dirty="0">
                <a:solidFill>
                  <a:schemeClr val="bg1"/>
                </a:solidFill>
                <a:latin typeface="Segoe UI" panose="020B0502040204020203" pitchFamily="34" charset="0"/>
                <a:cs typeface="Segoe UI" panose="020B0502040204020203" pitchFamily="34" charset="0"/>
              </a:rPr>
              <a:t>METHODOLOGY</a:t>
            </a:r>
          </a:p>
        </p:txBody>
      </p:sp>
      <p:sp>
        <p:nvSpPr>
          <p:cNvPr id="4" name="Content Placeholder 3">
            <a:extLst>
              <a:ext uri="{FF2B5EF4-FFF2-40B4-BE49-F238E27FC236}">
                <a16:creationId xmlns:a16="http://schemas.microsoft.com/office/drawing/2014/main" id="{64636127-CC6D-455C-9AB6-0DEC78A2E487}"/>
              </a:ext>
            </a:extLst>
          </p:cNvPr>
          <p:cNvSpPr>
            <a:spLocks noGrp="1"/>
          </p:cNvSpPr>
          <p:nvPr>
            <p:ph sz="half" idx="2"/>
          </p:nvPr>
        </p:nvSpPr>
        <p:spPr>
          <a:xfrm>
            <a:off x="6019800" y="0"/>
            <a:ext cx="6172200" cy="6858000"/>
          </a:xfrm>
          <a:noFill/>
        </p:spPr>
        <p:txBody>
          <a:bodyPr>
            <a:normAutofit fontScale="92500"/>
          </a:bodyPr>
          <a:lstStyle/>
          <a:p>
            <a:pPr>
              <a:buFont typeface="Wingdings" panose="05000000000000000000" pitchFamily="2" charset="2"/>
              <a:buChar char="q"/>
            </a:pPr>
            <a:endParaRPr lang="en-US" dirty="0"/>
          </a:p>
          <a:p>
            <a:pPr>
              <a:buFont typeface="Wingdings" panose="05000000000000000000" pitchFamily="2" charset="2"/>
              <a:buChar char="q"/>
            </a:pPr>
            <a:r>
              <a:rPr lang="en-US" dirty="0"/>
              <a:t>Data exploration by developing an interactive dashboard to identify key insights using Power BI</a:t>
            </a:r>
          </a:p>
          <a:p>
            <a:pPr marL="0" indent="0">
              <a:buNone/>
            </a:pPr>
            <a:endParaRPr lang="en-US" dirty="0"/>
          </a:p>
          <a:p>
            <a:pPr lvl="1">
              <a:buFont typeface="Wingdings" panose="05000000000000000000" pitchFamily="2" charset="2"/>
              <a:buChar char="§"/>
            </a:pPr>
            <a:r>
              <a:rPr lang="en-US" dirty="0"/>
              <a:t>Sales view</a:t>
            </a:r>
          </a:p>
          <a:p>
            <a:pPr lvl="1">
              <a:buFont typeface="Wingdings" panose="05000000000000000000" pitchFamily="2" charset="2"/>
              <a:buChar char="§"/>
            </a:pPr>
            <a:r>
              <a:rPr lang="en-US" dirty="0"/>
              <a:t>Product view</a:t>
            </a:r>
          </a:p>
          <a:p>
            <a:pPr lvl="1">
              <a:buFont typeface="Wingdings" panose="05000000000000000000" pitchFamily="2" charset="2"/>
              <a:buChar char="§"/>
            </a:pPr>
            <a:r>
              <a:rPr lang="en-US" dirty="0"/>
              <a:t>Customer view</a:t>
            </a:r>
          </a:p>
          <a:p>
            <a:pPr lvl="1">
              <a:buFont typeface="Wingdings" panose="05000000000000000000" pitchFamily="2" charset="2"/>
              <a:buChar char="§"/>
            </a:pPr>
            <a:r>
              <a:rPr lang="en-US" dirty="0"/>
              <a:t>Campaign view </a:t>
            </a:r>
          </a:p>
          <a:p>
            <a:pPr lvl="1">
              <a:buFont typeface="Wingdings" panose="05000000000000000000" pitchFamily="2" charset="2"/>
              <a:buChar char="§"/>
            </a:pPr>
            <a:r>
              <a:rPr lang="en-US" dirty="0"/>
              <a:t>Regional view</a:t>
            </a:r>
          </a:p>
          <a:p>
            <a:pPr lvl="1">
              <a:buFont typeface="Wingdings" panose="05000000000000000000" pitchFamily="2" charset="2"/>
              <a:buChar char="§"/>
            </a:pPr>
            <a:r>
              <a:rPr lang="en-US" dirty="0"/>
              <a:t>Sales forecasting view</a:t>
            </a:r>
          </a:p>
          <a:p>
            <a:pPr marL="457200" lvl="1" indent="0">
              <a:buNone/>
            </a:pPr>
            <a:endParaRPr lang="en-US" dirty="0"/>
          </a:p>
          <a:p>
            <a:pPr>
              <a:buFont typeface="Wingdings" panose="05000000000000000000" pitchFamily="2" charset="2"/>
              <a:buChar char="q"/>
            </a:pPr>
            <a:r>
              <a:rPr lang="en-US" dirty="0"/>
              <a:t> Generate key insights from data exploration</a:t>
            </a:r>
          </a:p>
          <a:p>
            <a:pPr marL="0" indent="0">
              <a:buNone/>
            </a:pPr>
            <a:endParaRPr lang="en-US" dirty="0"/>
          </a:p>
          <a:p>
            <a:pPr>
              <a:buFont typeface="Wingdings" panose="05000000000000000000" pitchFamily="2" charset="2"/>
              <a:buChar char="q"/>
            </a:pPr>
            <a:r>
              <a:rPr lang="en-US" dirty="0"/>
              <a:t>Recommendation on sales, customer and campaign insights to best drive sales.</a:t>
            </a:r>
          </a:p>
        </p:txBody>
      </p:sp>
    </p:spTree>
    <p:extLst>
      <p:ext uri="{BB962C8B-B14F-4D97-AF65-F5344CB8AC3E}">
        <p14:creationId xmlns:p14="http://schemas.microsoft.com/office/powerpoint/2010/main" val="2658404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441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2CA8-04C6-433C-BD5D-68096E27C9A0}"/>
              </a:ext>
            </a:extLst>
          </p:cNvPr>
          <p:cNvSpPr>
            <a:spLocks noGrp="1"/>
          </p:cNvSpPr>
          <p:nvPr>
            <p:ph sz="half" idx="1"/>
          </p:nvPr>
        </p:nvSpPr>
        <p:spPr>
          <a:xfrm>
            <a:off x="-1" y="0"/>
            <a:ext cx="12956346" cy="6858000"/>
          </a:xfrm>
          <a:solidFill>
            <a:srgbClr val="224411"/>
          </a:solidFill>
        </p:spPr>
        <p:txBody>
          <a:bodyPr/>
          <a:lstStyle/>
          <a:p>
            <a:endParaRPr lang="en-US" dirty="0"/>
          </a:p>
          <a:p>
            <a:endParaRPr lang="en-US" dirty="0"/>
          </a:p>
          <a:p>
            <a:endParaRPr lang="en-US" dirty="0"/>
          </a:p>
          <a:p>
            <a:endParaRPr lang="en-US" dirty="0"/>
          </a:p>
          <a:p>
            <a:endParaRPr lang="en-US" dirty="0"/>
          </a:p>
          <a:p>
            <a:endParaRPr lang="en-US" b="1" dirty="0"/>
          </a:p>
          <a:p>
            <a:pPr marL="0" indent="0" algn="ctr">
              <a:buNone/>
            </a:pPr>
            <a:r>
              <a:rPr lang="en-US" sz="6000" b="1" dirty="0">
                <a:solidFill>
                  <a:schemeClr val="bg1"/>
                </a:solidFill>
                <a:latin typeface="Segoe UI" panose="020B0502040204020203" pitchFamily="34" charset="0"/>
                <a:cs typeface="Segoe UI" panose="020B0502040204020203" pitchFamily="34" charset="0"/>
              </a:rPr>
              <a:t> </a:t>
            </a:r>
            <a:r>
              <a:rPr lang="en-US" sz="5400" b="1" dirty="0">
                <a:solidFill>
                  <a:schemeClr val="bg1"/>
                </a:solidFill>
                <a:latin typeface="Segoe UI" panose="020B0502040204020203" pitchFamily="34" charset="0"/>
                <a:cs typeface="Segoe UI" panose="020B0502040204020203" pitchFamily="34" charset="0"/>
              </a:rPr>
              <a:t>DATA EXPLORATION</a:t>
            </a:r>
          </a:p>
        </p:txBody>
      </p:sp>
    </p:spTree>
    <p:extLst>
      <p:ext uri="{BB962C8B-B14F-4D97-AF65-F5344CB8AC3E}">
        <p14:creationId xmlns:p14="http://schemas.microsoft.com/office/powerpoint/2010/main" val="3839931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7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0086B70-34F2-4E59-8472-9C2546951DD0}"/>
              </a:ext>
            </a:extLst>
          </p:cNvPr>
          <p:cNvPicPr>
            <a:picLocks noChangeAspect="1"/>
          </p:cNvPicPr>
          <p:nvPr/>
        </p:nvPicPr>
        <p:blipFill>
          <a:blip r:embed="rId2"/>
          <a:stretch>
            <a:fillRect/>
          </a:stretch>
        </p:blipFill>
        <p:spPr>
          <a:xfrm>
            <a:off x="655983" y="647278"/>
            <a:ext cx="10893287" cy="5574618"/>
          </a:xfrm>
          <a:prstGeom prst="rect">
            <a:avLst/>
          </a:prstGeom>
        </p:spPr>
      </p:pic>
    </p:spTree>
    <p:extLst>
      <p:ext uri="{BB962C8B-B14F-4D97-AF65-F5344CB8AC3E}">
        <p14:creationId xmlns:p14="http://schemas.microsoft.com/office/powerpoint/2010/main" val="3821378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916</Words>
  <Application>Microsoft Office PowerPoint</Application>
  <PresentationFormat>Widescreen</PresentationFormat>
  <Paragraphs>203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Oluwasola Arigbabowo</dc:creator>
  <cp:lastModifiedBy>Oluwasola Arigbabowo</cp:lastModifiedBy>
  <cp:revision>40</cp:revision>
  <dcterms:created xsi:type="dcterms:W3CDTF">2020-12-22T02:58:26Z</dcterms:created>
  <dcterms:modified xsi:type="dcterms:W3CDTF">2020-12-23T06:09:50Z</dcterms:modified>
</cp:coreProperties>
</file>