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9" r:id="rId6"/>
    <p:sldId id="268" r:id="rId7"/>
    <p:sldId id="260" r:id="rId8"/>
    <p:sldId id="266" r:id="rId9"/>
    <p:sldId id="273" r:id="rId10"/>
    <p:sldId id="283" r:id="rId11"/>
    <p:sldId id="282" r:id="rId12"/>
    <p:sldId id="281" r:id="rId13"/>
    <p:sldId id="285" r:id="rId14"/>
    <p:sldId id="292" r:id="rId15"/>
    <p:sldId id="298" r:id="rId16"/>
    <p:sldId id="294" r:id="rId17"/>
    <p:sldId id="295" r:id="rId18"/>
    <p:sldId id="296" r:id="rId19"/>
    <p:sldId id="297"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37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B812-DC1F-4554-8FF9-BA5772520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041461-37CC-4AF6-ABC3-DCB823F45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B57D4A-E3F2-4D99-B431-C11F1E7D154E}"/>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859D0619-4323-49A2-BF0F-1D821BFAF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75622-29FC-4DD0-AF12-8D5A804E3C32}"/>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235859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7ABC-C097-4E23-9216-3D0B4D91C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342AB4-8E3D-4897-BF0B-4134443EA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E85A1-AB18-48BE-8380-79B259A27357}"/>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7A6EDC59-6794-4EC2-AB0A-B251479FB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FE2CB-2A03-4D6C-A6FC-E6C536844C6A}"/>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190469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1C44B-0BE7-4696-BC49-BD9BA2AFE0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001022-1C0B-46BB-8116-BC6380C270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45D3A-ECD5-4A7C-9AD4-9694CFA34BC5}"/>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9B515855-863A-4D6E-A1AD-657A5EB55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B22C1-B2C1-4A5B-A837-B3E14574752F}"/>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334797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7F2A-EBB3-45CD-80AC-CE29F0F1A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977EE-B7C0-4F2A-8C51-DD5ED4608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C7C60-4E42-44B2-8C9C-F63122083EBF}"/>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1A279216-FD75-4163-AD15-7F98062CA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323BE-BF46-4D6E-9AF2-637AF52BDEA2}"/>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93374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8C3C-DEBE-45F0-846F-C4E5BBF31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C5C2B-E8D4-4E6C-BEAD-9EF5B8B643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9E2FC-DA9A-4656-BD9A-DCCA7A9611EA}"/>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77761C8C-DEEE-4092-ADF7-DD7E82B31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432EA-D6BD-4A1F-B08C-70A261487ADF}"/>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41634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7FE7-9D23-4477-AB14-49661AFC4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BB509-17DC-4235-BB75-6EF8F6DEB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573BB-DCC5-4F50-933E-E9455F273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57426-7AE2-4F8E-ACEC-B2A3117CC008}"/>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6" name="Footer Placeholder 5">
            <a:extLst>
              <a:ext uri="{FF2B5EF4-FFF2-40B4-BE49-F238E27FC236}">
                <a16:creationId xmlns:a16="http://schemas.microsoft.com/office/drawing/2014/main" id="{26D2BD33-75FA-4E86-BF5C-6B11C759F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9F6B2-1916-4978-A2BD-A6D4DE80ECFE}"/>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342575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B5C8-8068-419E-A2A7-BB70183BA5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29593F-700B-49D3-9E09-E7B77296D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611D6-F23A-4C38-BC59-A04486FDC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96C539-DA9C-4E8A-9D89-A725598E8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DA5927-496D-46F6-A0B4-7FB373F29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85D77-8061-4EB3-B1FA-357FEB0CA1E2}"/>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8" name="Footer Placeholder 7">
            <a:extLst>
              <a:ext uri="{FF2B5EF4-FFF2-40B4-BE49-F238E27FC236}">
                <a16:creationId xmlns:a16="http://schemas.microsoft.com/office/drawing/2014/main" id="{73840B6B-91A8-4374-B620-93CA4D78A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060BC-ADE6-40CA-8CC4-14AB6B0A516E}"/>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118653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191B-7C7F-4A7C-B36A-BEB0F2946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F2EB3-A92E-4B7A-B3D6-15BA0F4E9C1A}"/>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4" name="Footer Placeholder 3">
            <a:extLst>
              <a:ext uri="{FF2B5EF4-FFF2-40B4-BE49-F238E27FC236}">
                <a16:creationId xmlns:a16="http://schemas.microsoft.com/office/drawing/2014/main" id="{D983C281-88A9-4271-8B7B-908E448B7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8C081-FD3C-4E41-A57F-88FF349CD517}"/>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146914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B59D1-C799-4555-9583-7C1951198A24}"/>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3" name="Footer Placeholder 2">
            <a:extLst>
              <a:ext uri="{FF2B5EF4-FFF2-40B4-BE49-F238E27FC236}">
                <a16:creationId xmlns:a16="http://schemas.microsoft.com/office/drawing/2014/main" id="{DC80B7DC-DD4A-47DE-878C-322752093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F28B6-13A1-423D-B8FB-21A467AA1CBD}"/>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116936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6B7-D3A8-4382-AFD5-E1BD15F46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7EB8DD-1646-4692-A38D-87262B80A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7DB31B-AFAF-460B-8BB7-A6307A1F2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90807-001A-420E-8212-C09EEDA7F972}"/>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6" name="Footer Placeholder 5">
            <a:extLst>
              <a:ext uri="{FF2B5EF4-FFF2-40B4-BE49-F238E27FC236}">
                <a16:creationId xmlns:a16="http://schemas.microsoft.com/office/drawing/2014/main" id="{C6818533-F8EE-48FA-9811-97BCD2044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4C088-0894-471F-A203-8D50F28CF56B}"/>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6380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D3E9-50B3-4919-8881-E43B8A867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3C732D-7D1A-43A6-8197-6C3729105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82ECE-D3A3-4378-9312-9D6D8FF38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CDA47-51D1-43C8-B839-D62855D3C6EB}"/>
              </a:ext>
            </a:extLst>
          </p:cNvPr>
          <p:cNvSpPr>
            <a:spLocks noGrp="1"/>
          </p:cNvSpPr>
          <p:nvPr>
            <p:ph type="dt" sz="half" idx="10"/>
          </p:nvPr>
        </p:nvSpPr>
        <p:spPr/>
        <p:txBody>
          <a:bodyPr/>
          <a:lstStyle/>
          <a:p>
            <a:fld id="{20DB6EB2-042F-47DA-893A-F507EBAB4BC8}" type="datetimeFigureOut">
              <a:rPr lang="en-US" smtClean="0"/>
              <a:t>12/19/2020</a:t>
            </a:fld>
            <a:endParaRPr lang="en-US"/>
          </a:p>
        </p:txBody>
      </p:sp>
      <p:sp>
        <p:nvSpPr>
          <p:cNvPr id="6" name="Footer Placeholder 5">
            <a:extLst>
              <a:ext uri="{FF2B5EF4-FFF2-40B4-BE49-F238E27FC236}">
                <a16:creationId xmlns:a16="http://schemas.microsoft.com/office/drawing/2014/main" id="{673FA833-5B4E-412C-B4D0-7FD59AE9F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8917E-C558-4E1E-B07E-CDF1B9196C97}"/>
              </a:ext>
            </a:extLst>
          </p:cNvPr>
          <p:cNvSpPr>
            <a:spLocks noGrp="1"/>
          </p:cNvSpPr>
          <p:nvPr>
            <p:ph type="sldNum" sz="quarter" idx="12"/>
          </p:nvPr>
        </p:nvSpPr>
        <p:spPr/>
        <p:txBody>
          <a:bodyPr/>
          <a:lstStyle/>
          <a:p>
            <a:fld id="{C620D1F0-C74A-482C-8552-686B2FB28C3F}" type="slidenum">
              <a:rPr lang="en-US" smtClean="0"/>
              <a:t>‹#›</a:t>
            </a:fld>
            <a:endParaRPr lang="en-US"/>
          </a:p>
        </p:txBody>
      </p:sp>
    </p:spTree>
    <p:extLst>
      <p:ext uri="{BB962C8B-B14F-4D97-AF65-F5344CB8AC3E}">
        <p14:creationId xmlns:p14="http://schemas.microsoft.com/office/powerpoint/2010/main" val="151169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33EAE-3086-4B18-9AC6-EA33A7482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1FABC0-34BD-459C-9631-CD022C403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0E7A0-80D1-49D3-BE15-6F6C115F6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B6EB2-042F-47DA-893A-F507EBAB4BC8}" type="datetimeFigureOut">
              <a:rPr lang="en-US" smtClean="0"/>
              <a:t>12/19/2020</a:t>
            </a:fld>
            <a:endParaRPr lang="en-US"/>
          </a:p>
        </p:txBody>
      </p:sp>
      <p:sp>
        <p:nvSpPr>
          <p:cNvPr id="5" name="Footer Placeholder 4">
            <a:extLst>
              <a:ext uri="{FF2B5EF4-FFF2-40B4-BE49-F238E27FC236}">
                <a16:creationId xmlns:a16="http://schemas.microsoft.com/office/drawing/2014/main" id="{3FA30D5E-BAF8-4DE4-8696-D8C73D51D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5D552C-09C0-46F0-8060-14C481A5E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0D1F0-C74A-482C-8552-686B2FB28C3F}" type="slidenum">
              <a:rPr lang="en-US" smtClean="0"/>
              <a:t>‹#›</a:t>
            </a:fld>
            <a:endParaRPr lang="en-US"/>
          </a:p>
        </p:txBody>
      </p:sp>
    </p:spTree>
    <p:extLst>
      <p:ext uri="{BB962C8B-B14F-4D97-AF65-F5344CB8AC3E}">
        <p14:creationId xmlns:p14="http://schemas.microsoft.com/office/powerpoint/2010/main" val="2413561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B2A6BD5-A483-4FDD-8630-0894627B50E6}"/>
              </a:ext>
            </a:extLst>
          </p:cNvPr>
          <p:cNvSpPr>
            <a:spLocks noGrp="1"/>
          </p:cNvSpPr>
          <p:nvPr>
            <p:ph sz="half" idx="1"/>
          </p:nvPr>
        </p:nvSpPr>
        <p:spPr>
          <a:xfrm>
            <a:off x="0" y="0"/>
            <a:ext cx="12593782" cy="6858000"/>
          </a:xfrm>
          <a:solidFill>
            <a:srgbClr val="4E3708"/>
          </a:solidFill>
        </p:spPr>
        <p:txBody>
          <a:bodyPr>
            <a:normAutofit lnSpcReduction="10000"/>
          </a:bodyPr>
          <a:lstStyle/>
          <a:p>
            <a:endParaRPr lang="en-US" dirty="0"/>
          </a:p>
          <a:p>
            <a:pPr marL="0" indent="0">
              <a:buNone/>
            </a:pPr>
            <a:endParaRPr lang="en-US" dirty="0"/>
          </a:p>
        </p:txBody>
      </p:sp>
      <p:sp>
        <p:nvSpPr>
          <p:cNvPr id="5" name="Subtitle 2">
            <a:extLst>
              <a:ext uri="{FF2B5EF4-FFF2-40B4-BE49-F238E27FC236}">
                <a16:creationId xmlns:a16="http://schemas.microsoft.com/office/drawing/2014/main" id="{AF22ED31-C2E1-4254-BFE7-68968992FE4B}"/>
              </a:ext>
            </a:extLst>
          </p:cNvPr>
          <p:cNvSpPr txBox="1">
            <a:spLocks/>
          </p:cNvSpPr>
          <p:nvPr/>
        </p:nvSpPr>
        <p:spPr>
          <a:xfrm>
            <a:off x="450166" y="886265"/>
            <a:ext cx="11465169" cy="2053883"/>
          </a:xfrm>
          <a:prstGeom prst="rect">
            <a:avLst/>
          </a:prstGeom>
          <a:noFill/>
          <a:scene3d>
            <a:camera prst="orthographicFront"/>
            <a:lightRig rig="threePt" dir="t"/>
          </a:scene3d>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1"/>
                </a:solidFill>
              </a:rPr>
              <a:t> EXECUTIVE SUMMARY REPORT ON</a:t>
            </a:r>
          </a:p>
          <a:p>
            <a:pPr marL="0" indent="0" algn="ctr">
              <a:buNone/>
            </a:pPr>
            <a:r>
              <a:rPr lang="en-US" sz="6000" dirty="0">
                <a:solidFill>
                  <a:schemeClr val="bg1"/>
                </a:solidFill>
              </a:rPr>
              <a:t>WEBSITE TRAFFIC DATASET </a:t>
            </a:r>
          </a:p>
          <a:p>
            <a:pPr marL="0" indent="0">
              <a:buNone/>
            </a:pPr>
            <a:endParaRPr lang="en-US" sz="6000" dirty="0">
              <a:solidFill>
                <a:schemeClr val="bg1"/>
              </a:solidFill>
            </a:endParaRPr>
          </a:p>
        </p:txBody>
      </p:sp>
      <p:sp>
        <p:nvSpPr>
          <p:cNvPr id="3" name="Content Placeholder 2">
            <a:extLst>
              <a:ext uri="{FF2B5EF4-FFF2-40B4-BE49-F238E27FC236}">
                <a16:creationId xmlns:a16="http://schemas.microsoft.com/office/drawing/2014/main" id="{31B098BA-42E7-4FFA-9323-613C47173D40}"/>
              </a:ext>
            </a:extLst>
          </p:cNvPr>
          <p:cNvSpPr>
            <a:spLocks noGrp="1"/>
          </p:cNvSpPr>
          <p:nvPr>
            <p:ph sz="half" idx="2"/>
          </p:nvPr>
        </p:nvSpPr>
        <p:spPr>
          <a:xfrm>
            <a:off x="4401219" y="2643300"/>
            <a:ext cx="3791344" cy="1181278"/>
          </a:xfrm>
        </p:spPr>
        <p:txBody>
          <a:bodyPr>
            <a:normAutofit lnSpcReduction="10000"/>
          </a:bodyPr>
          <a:lstStyle/>
          <a:p>
            <a:pPr marL="0" indent="0" algn="ctr">
              <a:buNone/>
            </a:pPr>
            <a:endParaRPr lang="en-US" dirty="0">
              <a:solidFill>
                <a:schemeClr val="bg1"/>
              </a:solidFill>
            </a:endParaRPr>
          </a:p>
          <a:p>
            <a:pPr marL="0" indent="0" algn="ctr">
              <a:buNone/>
            </a:pPr>
            <a:r>
              <a:rPr lang="en-US" sz="1800" dirty="0">
                <a:solidFill>
                  <a:schemeClr val="bg1"/>
                </a:solidFill>
              </a:rPr>
              <a:t>Oluwasola Arigbabowo</a:t>
            </a:r>
          </a:p>
          <a:p>
            <a:pPr marL="0" indent="0" algn="ctr">
              <a:buNone/>
            </a:pPr>
            <a:r>
              <a:rPr lang="en-US" sz="1800" dirty="0">
                <a:solidFill>
                  <a:schemeClr val="bg1"/>
                </a:solidFill>
              </a:rPr>
              <a:t>December 2020</a:t>
            </a:r>
          </a:p>
        </p:txBody>
      </p:sp>
    </p:spTree>
    <p:extLst>
      <p:ext uri="{BB962C8B-B14F-4D97-AF65-F5344CB8AC3E}">
        <p14:creationId xmlns:p14="http://schemas.microsoft.com/office/powerpoint/2010/main" val="83867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5A13415-45C6-4AD4-8553-AE67CE7E4C34}"/>
              </a:ext>
            </a:extLst>
          </p:cNvPr>
          <p:cNvPicPr>
            <a:picLocks noChangeAspect="1"/>
          </p:cNvPicPr>
          <p:nvPr/>
        </p:nvPicPr>
        <p:blipFill>
          <a:blip r:embed="rId3"/>
          <a:stretch>
            <a:fillRect/>
          </a:stretch>
        </p:blipFill>
        <p:spPr>
          <a:xfrm>
            <a:off x="636104" y="615454"/>
            <a:ext cx="10972800" cy="5679196"/>
          </a:xfrm>
          <a:prstGeom prst="rect">
            <a:avLst/>
          </a:prstGeom>
        </p:spPr>
      </p:pic>
    </p:spTree>
    <p:extLst>
      <p:ext uri="{BB962C8B-B14F-4D97-AF65-F5344CB8AC3E}">
        <p14:creationId xmlns:p14="http://schemas.microsoft.com/office/powerpoint/2010/main" val="40332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BE4B64-5566-4845-AB6E-87DBCE866CE2}"/>
              </a:ext>
            </a:extLst>
          </p:cNvPr>
          <p:cNvPicPr>
            <a:picLocks noChangeAspect="1"/>
          </p:cNvPicPr>
          <p:nvPr/>
        </p:nvPicPr>
        <p:blipFill>
          <a:blip r:embed="rId2"/>
          <a:stretch>
            <a:fillRect/>
          </a:stretch>
        </p:blipFill>
        <p:spPr>
          <a:xfrm>
            <a:off x="604911" y="587710"/>
            <a:ext cx="10986867" cy="5708575"/>
          </a:xfrm>
          <a:prstGeom prst="rect">
            <a:avLst/>
          </a:prstGeom>
        </p:spPr>
      </p:pic>
    </p:spTree>
    <p:extLst>
      <p:ext uri="{BB962C8B-B14F-4D97-AF65-F5344CB8AC3E}">
        <p14:creationId xmlns:p14="http://schemas.microsoft.com/office/powerpoint/2010/main" val="362503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4AF2DC-6072-4A1A-B1AE-7421F80579CF}"/>
              </a:ext>
            </a:extLst>
          </p:cNvPr>
          <p:cNvPicPr>
            <a:picLocks noChangeAspect="1"/>
          </p:cNvPicPr>
          <p:nvPr/>
        </p:nvPicPr>
        <p:blipFill>
          <a:blip r:embed="rId2"/>
          <a:stretch>
            <a:fillRect/>
          </a:stretch>
        </p:blipFill>
        <p:spPr>
          <a:xfrm>
            <a:off x="629412" y="632460"/>
            <a:ext cx="10952988" cy="5615940"/>
          </a:xfrm>
          <a:prstGeom prst="rect">
            <a:avLst/>
          </a:prstGeom>
        </p:spPr>
      </p:pic>
    </p:spTree>
    <p:extLst>
      <p:ext uri="{BB962C8B-B14F-4D97-AF65-F5344CB8AC3E}">
        <p14:creationId xmlns:p14="http://schemas.microsoft.com/office/powerpoint/2010/main" val="152838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1" y="0"/>
            <a:ext cx="12956346" cy="6858000"/>
          </a:xfrm>
          <a:solidFill>
            <a:srgbClr val="4E3708"/>
          </a:solidFill>
        </p:spPr>
        <p:txBody>
          <a:bodyPr/>
          <a:lstStyle/>
          <a:p>
            <a:endParaRPr lang="en-US" dirty="0"/>
          </a:p>
          <a:p>
            <a:endParaRPr lang="en-US" dirty="0"/>
          </a:p>
          <a:p>
            <a:endParaRPr lang="en-US" dirty="0"/>
          </a:p>
          <a:p>
            <a:endParaRPr lang="en-US" dirty="0"/>
          </a:p>
          <a:p>
            <a:pPr marL="0" indent="0" algn="ctr">
              <a:buNone/>
            </a:pPr>
            <a:endParaRPr lang="en-US" b="1" dirty="0"/>
          </a:p>
          <a:p>
            <a:pPr marL="0" indent="0" algn="ctr">
              <a:buNone/>
            </a:pPr>
            <a:r>
              <a:rPr lang="en-US" sz="5400" b="1" dirty="0">
                <a:solidFill>
                  <a:schemeClr val="bg1"/>
                </a:solidFill>
                <a:latin typeface="Segoe UI" panose="020B0502040204020203" pitchFamily="34" charset="0"/>
                <a:cs typeface="Segoe UI" panose="020B0502040204020203" pitchFamily="34" charset="0"/>
              </a:rPr>
              <a:t>KEY INSIGHTS</a:t>
            </a:r>
          </a:p>
        </p:txBody>
      </p:sp>
    </p:spTree>
    <p:extLst>
      <p:ext uri="{BB962C8B-B14F-4D97-AF65-F5344CB8AC3E}">
        <p14:creationId xmlns:p14="http://schemas.microsoft.com/office/powerpoint/2010/main" val="127121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endParaRPr lang="en-US" dirty="0"/>
          </a:p>
          <a:p>
            <a:pPr marL="0" indent="0" algn="ctr">
              <a:buNone/>
            </a:pPr>
            <a:r>
              <a:rPr lang="en-US" sz="5400" dirty="0">
                <a:solidFill>
                  <a:schemeClr val="bg1"/>
                </a:solidFill>
                <a:latin typeface="Segoe UI" panose="020B0502040204020203" pitchFamily="34" charset="0"/>
                <a:cs typeface="Segoe UI" panose="020B0502040204020203" pitchFamily="34" charset="0"/>
              </a:rPr>
              <a:t>VISITORS</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2493817"/>
            <a:ext cx="6172200" cy="4364183"/>
          </a:xfrm>
          <a:noFill/>
        </p:spPr>
        <p:txBody>
          <a:bodyPr>
            <a:normAutofit fontScale="85000" lnSpcReduction="20000"/>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70 % of the visitors to the website are new users and 30 % are returning</a:t>
            </a:r>
          </a:p>
          <a:p>
            <a:pPr marL="0" indent="0">
              <a:buNone/>
            </a:pPr>
            <a:endParaRPr lang="en-US" dirty="0"/>
          </a:p>
          <a:p>
            <a:pPr>
              <a:buFont typeface="Wingdings" panose="05000000000000000000" pitchFamily="2" charset="2"/>
              <a:buChar char="q"/>
            </a:pPr>
            <a:r>
              <a:rPr lang="en-US" dirty="0"/>
              <a:t> 50% &amp; 68% of the new and returning visitors access the website directly</a:t>
            </a:r>
          </a:p>
          <a:p>
            <a:pPr marL="0" indent="0">
              <a:buNone/>
            </a:pPr>
            <a:endParaRPr lang="en-US" dirty="0"/>
          </a:p>
          <a:p>
            <a:pPr lvl="1">
              <a:buFont typeface="Wingdings" panose="05000000000000000000" pitchFamily="2" charset="2"/>
              <a:buChar char="§"/>
            </a:pPr>
            <a:r>
              <a:rPr lang="en-US" dirty="0"/>
              <a:t>Direct source pulled in more traffic of visitors to the website</a:t>
            </a:r>
          </a:p>
          <a:p>
            <a:pPr marL="457200" lvl="1" indent="0">
              <a:buNone/>
            </a:pPr>
            <a:endParaRPr lang="en-US" dirty="0"/>
          </a:p>
          <a:p>
            <a:pPr lvl="1">
              <a:buFont typeface="Wingdings" panose="05000000000000000000" pitchFamily="2" charset="2"/>
              <a:buChar char="§"/>
            </a:pPr>
            <a:r>
              <a:rPr lang="en-US" dirty="0"/>
              <a:t>The returning users seems to have a good user experience visiting the website directly and they could have influenced the new users in accessing the site directly</a:t>
            </a:r>
          </a:p>
        </p:txBody>
      </p:sp>
      <p:pic>
        <p:nvPicPr>
          <p:cNvPr id="5" name="Picture 4">
            <a:extLst>
              <a:ext uri="{FF2B5EF4-FFF2-40B4-BE49-F238E27FC236}">
                <a16:creationId xmlns:a16="http://schemas.microsoft.com/office/drawing/2014/main" id="{384730FC-BF7E-4019-9FC6-66A1C06C408A}"/>
              </a:ext>
            </a:extLst>
          </p:cNvPr>
          <p:cNvPicPr>
            <a:picLocks noChangeAspect="1"/>
          </p:cNvPicPr>
          <p:nvPr/>
        </p:nvPicPr>
        <p:blipFill>
          <a:blip r:embed="rId2"/>
          <a:stretch>
            <a:fillRect/>
          </a:stretch>
        </p:blipFill>
        <p:spPr>
          <a:xfrm>
            <a:off x="6036068" y="117243"/>
            <a:ext cx="3077965" cy="2376574"/>
          </a:xfrm>
          <a:prstGeom prst="rect">
            <a:avLst/>
          </a:prstGeom>
        </p:spPr>
      </p:pic>
      <p:pic>
        <p:nvPicPr>
          <p:cNvPr id="6" name="Picture 5">
            <a:extLst>
              <a:ext uri="{FF2B5EF4-FFF2-40B4-BE49-F238E27FC236}">
                <a16:creationId xmlns:a16="http://schemas.microsoft.com/office/drawing/2014/main" id="{156727E3-C43F-4FAD-A16F-319F13D48D1D}"/>
              </a:ext>
            </a:extLst>
          </p:cNvPr>
          <p:cNvPicPr>
            <a:picLocks noChangeAspect="1"/>
          </p:cNvPicPr>
          <p:nvPr/>
        </p:nvPicPr>
        <p:blipFill>
          <a:blip r:embed="rId3"/>
          <a:stretch>
            <a:fillRect/>
          </a:stretch>
        </p:blipFill>
        <p:spPr>
          <a:xfrm>
            <a:off x="9130301" y="117243"/>
            <a:ext cx="3077967" cy="2376574"/>
          </a:xfrm>
          <a:prstGeom prst="rect">
            <a:avLst/>
          </a:prstGeom>
        </p:spPr>
      </p:pic>
    </p:spTree>
    <p:extLst>
      <p:ext uri="{BB962C8B-B14F-4D97-AF65-F5344CB8AC3E}">
        <p14:creationId xmlns:p14="http://schemas.microsoft.com/office/powerpoint/2010/main" val="231605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endParaRPr lang="en-US" dirty="0"/>
          </a:p>
          <a:p>
            <a:pPr marL="0" indent="0" algn="ctr">
              <a:buNone/>
            </a:pPr>
            <a:r>
              <a:rPr lang="en-US" sz="5400" dirty="0">
                <a:solidFill>
                  <a:schemeClr val="bg1"/>
                </a:solidFill>
                <a:latin typeface="Segoe UI" panose="020B0502040204020203" pitchFamily="34" charset="0"/>
                <a:cs typeface="Segoe UI" panose="020B0502040204020203" pitchFamily="34" charset="0"/>
              </a:rPr>
              <a:t>SOURCE &amp; MEDIUM</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02581" y="2479962"/>
            <a:ext cx="6172200" cy="4246940"/>
          </a:xfrm>
          <a:noFill/>
        </p:spPr>
        <p:txBody>
          <a:bodyPr>
            <a:normAutofit fontScale="92500" lnSpcReduction="10000"/>
          </a:bodyPr>
          <a:lstStyle/>
          <a:p>
            <a:pPr marL="0" indent="0">
              <a:buNone/>
            </a:pPr>
            <a:r>
              <a:rPr lang="en-US" dirty="0"/>
              <a:t> </a:t>
            </a:r>
          </a:p>
          <a:p>
            <a:pPr>
              <a:buFont typeface="Wingdings" panose="05000000000000000000" pitchFamily="2" charset="2"/>
              <a:buChar char="q"/>
            </a:pPr>
            <a:r>
              <a:rPr lang="en-US" dirty="0"/>
              <a:t>92% of visitors that came in through referral medium used Instagram source only</a:t>
            </a:r>
          </a:p>
          <a:p>
            <a:pPr lvl="1">
              <a:buFont typeface="Wingdings" panose="05000000000000000000" pitchFamily="2" charset="2"/>
              <a:buChar char="§"/>
            </a:pPr>
            <a:r>
              <a:rPr lang="en-US" dirty="0"/>
              <a:t>Social networks like Facebook can also be exploited</a:t>
            </a:r>
          </a:p>
          <a:p>
            <a:pPr>
              <a:buFont typeface="Wingdings" panose="05000000000000000000" pitchFamily="2" charset="2"/>
              <a:buChar char="q"/>
            </a:pPr>
            <a:endParaRPr lang="en-US" dirty="0"/>
          </a:p>
          <a:p>
            <a:pPr>
              <a:buFont typeface="Wingdings" panose="05000000000000000000" pitchFamily="2" charset="2"/>
              <a:buChar char="q"/>
            </a:pPr>
            <a:r>
              <a:rPr lang="en-US" dirty="0"/>
              <a:t> 88% of visitors that came in through   organic search medium, employed google search only.</a:t>
            </a:r>
          </a:p>
          <a:p>
            <a:pPr lvl="1">
              <a:buFont typeface="Wingdings" panose="05000000000000000000" pitchFamily="2" charset="2"/>
              <a:buChar char="§"/>
            </a:pPr>
            <a:r>
              <a:rPr lang="en-US" dirty="0"/>
              <a:t>Search medium like yahoo and Bing can be exploited</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pic>
        <p:nvPicPr>
          <p:cNvPr id="6" name="Picture 5">
            <a:extLst>
              <a:ext uri="{FF2B5EF4-FFF2-40B4-BE49-F238E27FC236}">
                <a16:creationId xmlns:a16="http://schemas.microsoft.com/office/drawing/2014/main" id="{156727E3-C43F-4FAD-A16F-319F13D48D1D}"/>
              </a:ext>
            </a:extLst>
          </p:cNvPr>
          <p:cNvPicPr>
            <a:picLocks noChangeAspect="1"/>
          </p:cNvPicPr>
          <p:nvPr/>
        </p:nvPicPr>
        <p:blipFill>
          <a:blip r:embed="rId2"/>
          <a:stretch>
            <a:fillRect/>
          </a:stretch>
        </p:blipFill>
        <p:spPr>
          <a:xfrm>
            <a:off x="6172203" y="117243"/>
            <a:ext cx="2916478" cy="2251884"/>
          </a:xfrm>
          <a:prstGeom prst="rect">
            <a:avLst/>
          </a:prstGeom>
        </p:spPr>
      </p:pic>
      <p:pic>
        <p:nvPicPr>
          <p:cNvPr id="8" name="Picture 7">
            <a:extLst>
              <a:ext uri="{FF2B5EF4-FFF2-40B4-BE49-F238E27FC236}">
                <a16:creationId xmlns:a16="http://schemas.microsoft.com/office/drawing/2014/main" id="{547A4FBF-B73A-41AD-AA15-2E26E937CA1B}"/>
              </a:ext>
            </a:extLst>
          </p:cNvPr>
          <p:cNvPicPr>
            <a:picLocks noChangeAspect="1"/>
          </p:cNvPicPr>
          <p:nvPr/>
        </p:nvPicPr>
        <p:blipFill>
          <a:blip r:embed="rId3"/>
          <a:stretch>
            <a:fillRect/>
          </a:stretch>
        </p:blipFill>
        <p:spPr>
          <a:xfrm>
            <a:off x="9422823" y="117243"/>
            <a:ext cx="2241312" cy="2251884"/>
          </a:xfrm>
          <a:prstGeom prst="rect">
            <a:avLst/>
          </a:prstGeom>
        </p:spPr>
      </p:pic>
    </p:spTree>
    <p:extLst>
      <p:ext uri="{BB962C8B-B14F-4D97-AF65-F5344CB8AC3E}">
        <p14:creationId xmlns:p14="http://schemas.microsoft.com/office/powerpoint/2010/main" val="2232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TREND</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a:buFont typeface="Wingdings" panose="05000000000000000000" pitchFamily="2" charset="2"/>
              <a:buChar char="q"/>
            </a:pPr>
            <a:endParaRPr lang="en-US" dirty="0"/>
          </a:p>
          <a:p>
            <a:pPr marL="0" indent="0">
              <a:buNone/>
            </a:pPr>
            <a:endParaRPr lang="en-US" dirty="0"/>
          </a:p>
        </p:txBody>
      </p:sp>
      <p:pic>
        <p:nvPicPr>
          <p:cNvPr id="7" name="Picture 6">
            <a:extLst>
              <a:ext uri="{FF2B5EF4-FFF2-40B4-BE49-F238E27FC236}">
                <a16:creationId xmlns:a16="http://schemas.microsoft.com/office/drawing/2014/main" id="{E960B10C-A9CE-4F47-8CD8-4E14D2FB6C09}"/>
              </a:ext>
            </a:extLst>
          </p:cNvPr>
          <p:cNvPicPr>
            <a:picLocks noChangeAspect="1"/>
          </p:cNvPicPr>
          <p:nvPr/>
        </p:nvPicPr>
        <p:blipFill>
          <a:blip r:embed="rId2"/>
          <a:stretch>
            <a:fillRect/>
          </a:stretch>
        </p:blipFill>
        <p:spPr>
          <a:xfrm>
            <a:off x="6019800" y="1"/>
            <a:ext cx="3117469" cy="2081985"/>
          </a:xfrm>
          <a:prstGeom prst="rect">
            <a:avLst/>
          </a:prstGeom>
        </p:spPr>
      </p:pic>
      <p:pic>
        <p:nvPicPr>
          <p:cNvPr id="9" name="Picture 8">
            <a:extLst>
              <a:ext uri="{FF2B5EF4-FFF2-40B4-BE49-F238E27FC236}">
                <a16:creationId xmlns:a16="http://schemas.microsoft.com/office/drawing/2014/main" id="{85819548-EEFA-40D4-8EC7-304231B19CEA}"/>
              </a:ext>
            </a:extLst>
          </p:cNvPr>
          <p:cNvPicPr>
            <a:picLocks noChangeAspect="1"/>
          </p:cNvPicPr>
          <p:nvPr/>
        </p:nvPicPr>
        <p:blipFill>
          <a:blip r:embed="rId3"/>
          <a:stretch>
            <a:fillRect/>
          </a:stretch>
        </p:blipFill>
        <p:spPr>
          <a:xfrm>
            <a:off x="9286631" y="1"/>
            <a:ext cx="2905369" cy="2081985"/>
          </a:xfrm>
          <a:prstGeom prst="rect">
            <a:avLst/>
          </a:prstGeom>
        </p:spPr>
      </p:pic>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6019800" y="2493817"/>
            <a:ext cx="6172200" cy="436418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 Daily average of 1% and a maximum of 9% of both visitors accessed the site daily  between April 1 – June 30, 2020</a:t>
            </a:r>
          </a:p>
          <a:p>
            <a:pPr marL="457200" lvl="1" indent="0">
              <a:buNone/>
            </a:pPr>
            <a:endParaRPr lang="en-US" dirty="0"/>
          </a:p>
          <a:p>
            <a:pPr marL="457200" lvl="1" indent="0">
              <a:buNone/>
            </a:pPr>
            <a:endParaRPr lang="en-US" dirty="0"/>
          </a:p>
          <a:p>
            <a:pPr>
              <a:buFont typeface="Wingdings" panose="05000000000000000000" pitchFamily="2" charset="2"/>
              <a:buChar char="q"/>
            </a:pPr>
            <a:r>
              <a:rPr lang="en-US" dirty="0"/>
              <a:t> Daily average of 41 % bounce rate was recorded between April 1 – June 30, 2020 </a:t>
            </a:r>
          </a:p>
          <a:p>
            <a:pPr marL="457200" lvl="1" indent="0">
              <a:buNone/>
            </a:pPr>
            <a:endParaRPr lang="en-US" dirty="0"/>
          </a:p>
          <a:p>
            <a:pPr>
              <a:buFont typeface="Wingdings" panose="05000000000000000000" pitchFamily="2" charset="2"/>
              <a:buChar char="§"/>
            </a:pPr>
            <a:r>
              <a:rPr lang="en-US" sz="2400" dirty="0"/>
              <a:t> Daily average of visitors appears to be too low . However, daily bounce rate of 41% is adequate to increase visitor's behavior like pageviews and conversion rate.</a:t>
            </a:r>
            <a:r>
              <a:rPr lang="en-US" dirty="0"/>
              <a:t>  </a:t>
            </a:r>
          </a:p>
        </p:txBody>
      </p:sp>
    </p:spTree>
    <p:extLst>
      <p:ext uri="{BB962C8B-B14F-4D97-AF65-F5344CB8AC3E}">
        <p14:creationId xmlns:p14="http://schemas.microsoft.com/office/powerpoint/2010/main" val="313863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13855"/>
            <a:ext cx="6019800" cy="6858000"/>
          </a:xfrm>
          <a:solidFill>
            <a:srgbClr val="4E3708"/>
          </a:solidFill>
        </p:spPr>
        <p:txBody>
          <a:bodyPr/>
          <a:lstStyle/>
          <a:p>
            <a:endParaRPr lang="en-US" dirty="0"/>
          </a:p>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DEVICE</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a:buFont typeface="Wingdings" panose="05000000000000000000" pitchFamily="2" charset="2"/>
              <a:buChar char="q"/>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6019799" y="2479962"/>
            <a:ext cx="6352309" cy="436418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 75% of new guests and 64% of returning accessed the website via mobile</a:t>
            </a:r>
          </a:p>
          <a:p>
            <a:pPr marL="457200" lvl="1" indent="0">
              <a:buNone/>
            </a:pPr>
            <a:endParaRPr lang="en-US" dirty="0"/>
          </a:p>
          <a:p>
            <a:pPr>
              <a:buFont typeface="Wingdings" panose="05000000000000000000" pitchFamily="2" charset="2"/>
              <a:buChar char="q"/>
            </a:pPr>
            <a:r>
              <a:rPr lang="en-US" dirty="0"/>
              <a:t> Mobile device accounts for the lowest    Avg time spent on device for 56 seconds</a:t>
            </a:r>
          </a:p>
          <a:p>
            <a:pPr marL="0" indent="0">
              <a:buNone/>
            </a:pPr>
            <a:r>
              <a:rPr lang="en-US" dirty="0"/>
              <a:t>     </a:t>
            </a:r>
          </a:p>
        </p:txBody>
      </p:sp>
      <p:pic>
        <p:nvPicPr>
          <p:cNvPr id="5" name="Picture 4">
            <a:extLst>
              <a:ext uri="{FF2B5EF4-FFF2-40B4-BE49-F238E27FC236}">
                <a16:creationId xmlns:a16="http://schemas.microsoft.com/office/drawing/2014/main" id="{ADD1C939-6DD0-4EC2-99AB-763670D5E3DB}"/>
              </a:ext>
            </a:extLst>
          </p:cNvPr>
          <p:cNvPicPr>
            <a:picLocks noChangeAspect="1"/>
          </p:cNvPicPr>
          <p:nvPr/>
        </p:nvPicPr>
        <p:blipFill>
          <a:blip r:embed="rId2"/>
          <a:stretch>
            <a:fillRect/>
          </a:stretch>
        </p:blipFill>
        <p:spPr>
          <a:xfrm>
            <a:off x="6096000" y="162805"/>
            <a:ext cx="2838450" cy="2103279"/>
          </a:xfrm>
          <a:prstGeom prst="rect">
            <a:avLst/>
          </a:prstGeom>
        </p:spPr>
      </p:pic>
      <p:pic>
        <p:nvPicPr>
          <p:cNvPr id="11" name="Picture 10">
            <a:extLst>
              <a:ext uri="{FF2B5EF4-FFF2-40B4-BE49-F238E27FC236}">
                <a16:creationId xmlns:a16="http://schemas.microsoft.com/office/drawing/2014/main" id="{92074CE0-2A77-48C0-A7C5-059ECC9B5B7F}"/>
              </a:ext>
            </a:extLst>
          </p:cNvPr>
          <p:cNvPicPr>
            <a:picLocks noChangeAspect="1"/>
          </p:cNvPicPr>
          <p:nvPr/>
        </p:nvPicPr>
        <p:blipFill>
          <a:blip r:embed="rId3"/>
          <a:stretch>
            <a:fillRect/>
          </a:stretch>
        </p:blipFill>
        <p:spPr>
          <a:xfrm>
            <a:off x="9244012" y="162805"/>
            <a:ext cx="2338388" cy="2097222"/>
          </a:xfrm>
          <a:prstGeom prst="rect">
            <a:avLst/>
          </a:prstGeom>
        </p:spPr>
      </p:pic>
    </p:spTree>
    <p:extLst>
      <p:ext uri="{BB962C8B-B14F-4D97-AF65-F5344CB8AC3E}">
        <p14:creationId xmlns:p14="http://schemas.microsoft.com/office/powerpoint/2010/main" val="127446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BROWSER</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a:buFont typeface="Wingdings" panose="05000000000000000000" pitchFamily="2" charset="2"/>
              <a:buChar char="q"/>
            </a:pPr>
            <a:endParaRPr lang="en-US" dirty="0"/>
          </a:p>
          <a:p>
            <a:pPr marL="0" indent="0">
              <a:buNone/>
            </a:pPr>
            <a:endParaRPr lang="en-US" dirty="0"/>
          </a:p>
        </p:txBody>
      </p:sp>
      <p:pic>
        <p:nvPicPr>
          <p:cNvPr id="5" name="Picture 4">
            <a:extLst>
              <a:ext uri="{FF2B5EF4-FFF2-40B4-BE49-F238E27FC236}">
                <a16:creationId xmlns:a16="http://schemas.microsoft.com/office/drawing/2014/main" id="{C2FDDAEB-FE66-4751-89A4-9D486B994013}"/>
              </a:ext>
            </a:extLst>
          </p:cNvPr>
          <p:cNvPicPr>
            <a:picLocks noChangeAspect="1"/>
          </p:cNvPicPr>
          <p:nvPr/>
        </p:nvPicPr>
        <p:blipFill>
          <a:blip r:embed="rId2"/>
          <a:stretch>
            <a:fillRect/>
          </a:stretch>
        </p:blipFill>
        <p:spPr>
          <a:xfrm>
            <a:off x="9177844" y="82694"/>
            <a:ext cx="2861756" cy="2328429"/>
          </a:xfrm>
          <a:prstGeom prst="rect">
            <a:avLst/>
          </a:prstGeom>
        </p:spPr>
      </p:pic>
      <p:pic>
        <p:nvPicPr>
          <p:cNvPr id="8" name="Picture 7">
            <a:extLst>
              <a:ext uri="{FF2B5EF4-FFF2-40B4-BE49-F238E27FC236}">
                <a16:creationId xmlns:a16="http://schemas.microsoft.com/office/drawing/2014/main" id="{C660E093-A2D8-45C8-BD18-FBE8621FF925}"/>
              </a:ext>
            </a:extLst>
          </p:cNvPr>
          <p:cNvPicPr>
            <a:picLocks noChangeAspect="1"/>
          </p:cNvPicPr>
          <p:nvPr/>
        </p:nvPicPr>
        <p:blipFill>
          <a:blip r:embed="rId3"/>
          <a:stretch>
            <a:fillRect/>
          </a:stretch>
        </p:blipFill>
        <p:spPr>
          <a:xfrm>
            <a:off x="6096000" y="82694"/>
            <a:ext cx="3005644" cy="2328428"/>
          </a:xfrm>
          <a:prstGeom prst="rect">
            <a:avLst/>
          </a:prstGeom>
        </p:spPr>
      </p:pic>
      <p:sp>
        <p:nvSpPr>
          <p:cNvPr id="13" name="Content Placeholder 3">
            <a:extLst>
              <a:ext uri="{FF2B5EF4-FFF2-40B4-BE49-F238E27FC236}">
                <a16:creationId xmlns:a16="http://schemas.microsoft.com/office/drawing/2014/main" id="{BE4967FB-8CEF-4721-848D-DEDADD7119E8}"/>
              </a:ext>
            </a:extLst>
          </p:cNvPr>
          <p:cNvSpPr txBox="1">
            <a:spLocks/>
          </p:cNvSpPr>
          <p:nvPr/>
        </p:nvSpPr>
        <p:spPr>
          <a:xfrm>
            <a:off x="5937216" y="2604869"/>
            <a:ext cx="6347549" cy="4059384"/>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     Chrome browser ranked highest in terms of browser used by visitors.</a:t>
            </a:r>
          </a:p>
          <a:p>
            <a:pPr>
              <a:buFont typeface="Wingdings" panose="05000000000000000000" pitchFamily="2" charset="2"/>
              <a:buChar char="q"/>
            </a:pPr>
            <a:endParaRPr lang="en-US" dirty="0"/>
          </a:p>
          <a:p>
            <a:pPr lvl="1">
              <a:buFont typeface="Wingdings" panose="05000000000000000000" pitchFamily="2" charset="2"/>
              <a:buChar char="§"/>
            </a:pPr>
            <a:r>
              <a:rPr lang="en-US" dirty="0"/>
              <a:t>Highest ranked for returning users</a:t>
            </a:r>
          </a:p>
          <a:p>
            <a:pPr lvl="1">
              <a:buFont typeface="Wingdings" panose="05000000000000000000" pitchFamily="2" charset="2"/>
              <a:buChar char="§"/>
            </a:pPr>
            <a:r>
              <a:rPr lang="en-US" dirty="0"/>
              <a:t>2</a:t>
            </a:r>
            <a:r>
              <a:rPr lang="en-US" baseline="30000" dirty="0"/>
              <a:t>nd</a:t>
            </a:r>
            <a:r>
              <a:rPr lang="en-US" dirty="0"/>
              <a:t> highest ranked for new users</a:t>
            </a:r>
          </a:p>
          <a:p>
            <a:pPr lvl="1">
              <a:buFont typeface="Wingdings" panose="05000000000000000000" pitchFamily="2" charset="2"/>
              <a:buChar char="§"/>
            </a:pPr>
            <a:r>
              <a:rPr lang="en-US" dirty="0"/>
              <a:t>Android WebView ranked highest for new users</a:t>
            </a:r>
          </a:p>
          <a:p>
            <a:pPr marL="457200" lvl="1" indent="0">
              <a:buNone/>
            </a:pPr>
            <a:endParaRPr lang="en-US" dirty="0"/>
          </a:p>
          <a:p>
            <a:pPr marL="457200" lvl="1" indent="0">
              <a:buNone/>
            </a:pPr>
            <a:endParaRPr lang="en-US" dirty="0"/>
          </a:p>
          <a:p>
            <a:pPr>
              <a:buFont typeface="Wingdings" panose="05000000000000000000" pitchFamily="2" charset="2"/>
              <a:buChar char="q"/>
            </a:pPr>
            <a:r>
              <a:rPr lang="en-US" dirty="0"/>
              <a:t>  Chrome and Android </a:t>
            </a:r>
            <a:r>
              <a:rPr lang="en-US" dirty="0" err="1"/>
              <a:t>Webview</a:t>
            </a:r>
            <a:r>
              <a:rPr lang="en-US" dirty="0"/>
              <a:t> has a bounce rate of 51.81%. and 33.16%</a:t>
            </a:r>
          </a:p>
          <a:p>
            <a:pPr marL="0" indent="0">
              <a:buNone/>
            </a:pPr>
            <a:endParaRPr lang="en-US" dirty="0"/>
          </a:p>
          <a:p>
            <a:pPr lvl="1">
              <a:buFont typeface="Wingdings" panose="05000000000000000000" pitchFamily="2" charset="2"/>
              <a:buChar char="§"/>
            </a:pPr>
            <a:r>
              <a:rPr lang="en-US" dirty="0"/>
              <a:t>Website Browser compatibility issue should be resolved to further lower the bounce rate of Chrome browser.</a:t>
            </a:r>
          </a:p>
          <a:p>
            <a:pPr marL="0" indent="0">
              <a:buNone/>
            </a:pPr>
            <a:r>
              <a:rPr lang="en-US" dirty="0"/>
              <a:t>	</a:t>
            </a:r>
          </a:p>
        </p:txBody>
      </p:sp>
    </p:spTree>
    <p:extLst>
      <p:ext uri="{BB962C8B-B14F-4D97-AF65-F5344CB8AC3E}">
        <p14:creationId xmlns:p14="http://schemas.microsoft.com/office/powerpoint/2010/main" val="104884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DEMOGRAPHY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a:buFont typeface="Wingdings" panose="05000000000000000000" pitchFamily="2" charset="2"/>
              <a:buChar char="q"/>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6019800" y="3193932"/>
            <a:ext cx="6172200" cy="366406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pic>
        <p:nvPicPr>
          <p:cNvPr id="14" name="Picture 13">
            <a:extLst>
              <a:ext uri="{FF2B5EF4-FFF2-40B4-BE49-F238E27FC236}">
                <a16:creationId xmlns:a16="http://schemas.microsoft.com/office/drawing/2014/main" id="{DE815455-2A37-4BE4-94B8-2BAC0466C984}"/>
              </a:ext>
            </a:extLst>
          </p:cNvPr>
          <p:cNvPicPr>
            <a:picLocks noChangeAspect="1"/>
          </p:cNvPicPr>
          <p:nvPr/>
        </p:nvPicPr>
        <p:blipFill>
          <a:blip r:embed="rId2"/>
          <a:stretch>
            <a:fillRect/>
          </a:stretch>
        </p:blipFill>
        <p:spPr>
          <a:xfrm>
            <a:off x="6303818" y="58715"/>
            <a:ext cx="5735782" cy="2380186"/>
          </a:xfrm>
          <a:prstGeom prst="rect">
            <a:avLst/>
          </a:prstGeom>
        </p:spPr>
      </p:pic>
      <p:sp>
        <p:nvSpPr>
          <p:cNvPr id="15" name="Content Placeholder 3">
            <a:extLst>
              <a:ext uri="{FF2B5EF4-FFF2-40B4-BE49-F238E27FC236}">
                <a16:creationId xmlns:a16="http://schemas.microsoft.com/office/drawing/2014/main" id="{90805681-2DF8-4ED3-8F76-0B68D45B858C}"/>
              </a:ext>
            </a:extLst>
          </p:cNvPr>
          <p:cNvSpPr txBox="1">
            <a:spLocks/>
          </p:cNvSpPr>
          <p:nvPr/>
        </p:nvSpPr>
        <p:spPr>
          <a:xfrm>
            <a:off x="6019800" y="2631863"/>
            <a:ext cx="6172200" cy="416742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600" dirty="0"/>
              <a:t>US ranked highest visitors by country and accounts for 43 % and 63% of the new and returning visitors respectively</a:t>
            </a:r>
          </a:p>
          <a:p>
            <a:pPr>
              <a:buFont typeface="Wingdings" panose="05000000000000000000" pitchFamily="2" charset="2"/>
              <a:buChar char="q"/>
            </a:pPr>
            <a:endParaRPr lang="en-US" sz="2600" dirty="0"/>
          </a:p>
          <a:p>
            <a:pPr marL="0" indent="0">
              <a:buNone/>
            </a:pPr>
            <a:endParaRPr lang="en-US" sz="2600" dirty="0"/>
          </a:p>
          <a:p>
            <a:pPr>
              <a:buFont typeface="Wingdings" panose="05000000000000000000" pitchFamily="2" charset="2"/>
              <a:buChar char="q"/>
            </a:pPr>
            <a:r>
              <a:rPr lang="en-US" sz="2600" dirty="0"/>
              <a:t>CA, TX and NY are among the top 5 region by visitors and CA is ranked the highest which accounts for 9% and 35% new and returning visitors respectively</a:t>
            </a:r>
          </a:p>
          <a:p>
            <a:pPr marL="0" indent="0">
              <a:buNone/>
            </a:pPr>
            <a:endParaRPr lang="en-US" sz="2600" dirty="0"/>
          </a:p>
          <a:p>
            <a:pPr lvl="1">
              <a:buFont typeface="Wingdings" panose="05000000000000000000" pitchFamily="2" charset="2"/>
              <a:buChar char="§"/>
            </a:pPr>
            <a:r>
              <a:rPr lang="en-US" sz="2200" dirty="0"/>
              <a:t>USA seems to be the most viable market</a:t>
            </a:r>
          </a:p>
          <a:p>
            <a:pPr lvl="1">
              <a:buFont typeface="Wingdings" panose="05000000000000000000" pitchFamily="2" charset="2"/>
              <a:buChar char="§"/>
            </a:pPr>
            <a:r>
              <a:rPr lang="en-US" sz="2200" dirty="0"/>
              <a:t>CA, TX and NY are among the most populated states in the US and their population could be leveraged for digital marketing to drive more traffic to the website </a:t>
            </a:r>
          </a:p>
        </p:txBody>
      </p:sp>
    </p:spTree>
    <p:extLst>
      <p:ext uri="{BB962C8B-B14F-4D97-AF65-F5344CB8AC3E}">
        <p14:creationId xmlns:p14="http://schemas.microsoft.com/office/powerpoint/2010/main" val="189641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sz="6000"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BUSINESS GOAL</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172202" y="-106017"/>
            <a:ext cx="5927033" cy="6964017"/>
          </a:xfrm>
          <a:noFill/>
        </p:spPr>
        <p:txBody>
          <a:bodyPr/>
          <a:lstStyle/>
          <a:p>
            <a:pPr algn="just">
              <a:buFont typeface="Wingdings" panose="05000000000000000000" pitchFamily="2" charset="2"/>
              <a:buChar char="q"/>
            </a:pPr>
            <a:endParaRPr lang="en-US" dirty="0"/>
          </a:p>
          <a:p>
            <a:pPr algn="just" rtl="0">
              <a:spcBef>
                <a:spcPts val="0"/>
              </a:spcBef>
              <a:spcAft>
                <a:spcPts val="1600"/>
              </a:spcAft>
            </a:pPr>
            <a:r>
              <a:rPr lang="en-US" dirty="0"/>
              <a:t> </a:t>
            </a:r>
            <a:r>
              <a:rPr lang="en-US" sz="2500" dirty="0"/>
              <a:t>Collect </a:t>
            </a:r>
            <a:r>
              <a:rPr lang="en-US" sz="2500" b="0" i="0" u="none" strike="noStrike" dirty="0">
                <a:solidFill>
                  <a:srgbClr val="000000"/>
                </a:solidFill>
                <a:effectLst/>
              </a:rPr>
              <a:t>data, transform, analyze, develop dashboard, provide key insights and recommendations to help Datatechon company make informed decisions on target audience demography, geographical location and overall website behavior between April 1- June 30</a:t>
            </a:r>
            <a:r>
              <a:rPr lang="en-US" sz="2500" b="0" i="0" u="none" strike="noStrike" baseline="30000" dirty="0">
                <a:solidFill>
                  <a:srgbClr val="000000"/>
                </a:solidFill>
                <a:effectLst/>
              </a:rPr>
              <a:t>th</a:t>
            </a:r>
            <a:r>
              <a:rPr lang="en-US" sz="2500" b="0" i="0" u="none" strike="noStrike" dirty="0">
                <a:solidFill>
                  <a:srgbClr val="000000"/>
                </a:solidFill>
                <a:effectLst/>
              </a:rPr>
              <a:t>, 2020.</a:t>
            </a:r>
          </a:p>
          <a:p>
            <a:pPr algn="just" rtl="0">
              <a:spcBef>
                <a:spcPts val="0"/>
              </a:spcBef>
              <a:spcAft>
                <a:spcPts val="1600"/>
              </a:spcAft>
            </a:pPr>
            <a:endParaRPr lang="en-US" sz="2500" dirty="0">
              <a:solidFill>
                <a:srgbClr val="000000"/>
              </a:solidFill>
            </a:endParaRPr>
          </a:p>
          <a:p>
            <a:pPr marL="0" indent="0" rtl="0">
              <a:spcBef>
                <a:spcPts val="0"/>
              </a:spcBef>
              <a:spcAft>
                <a:spcPts val="1600"/>
              </a:spcAft>
              <a:buNone/>
            </a:pPr>
            <a:r>
              <a:rPr lang="en-US" sz="2500" dirty="0">
                <a:solidFill>
                  <a:srgbClr val="000000"/>
                </a:solidFill>
              </a:rPr>
              <a:t>What are the best traffic sources to launch marketing campaigns based on performance?</a:t>
            </a:r>
            <a:endParaRPr lang="en-US" sz="2500" b="0" i="0" u="none" strike="noStrike" dirty="0">
              <a:solidFill>
                <a:srgbClr val="000000"/>
              </a:solidFill>
              <a:effectLst/>
            </a:endParaRPr>
          </a:p>
        </p:txBody>
      </p:sp>
    </p:spTree>
    <p:extLst>
      <p:ext uri="{BB962C8B-B14F-4D97-AF65-F5344CB8AC3E}">
        <p14:creationId xmlns:p14="http://schemas.microsoft.com/office/powerpoint/2010/main" val="368903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02DE-3B02-48B8-9118-80C9A4F39CB0}"/>
              </a:ext>
            </a:extLst>
          </p:cNvPr>
          <p:cNvSpPr>
            <a:spLocks noGrp="1"/>
          </p:cNvSpPr>
          <p:nvPr>
            <p:ph type="title"/>
          </p:nvPr>
        </p:nvSpPr>
        <p:spPr>
          <a:xfrm>
            <a:off x="0" y="0"/>
            <a:ext cx="12192000" cy="554180"/>
          </a:xfrm>
          <a:solidFill>
            <a:srgbClr val="4E3708"/>
          </a:solidFill>
        </p:spPr>
        <p:txBody>
          <a:bodyPr>
            <a:normAutofit fontScale="90000"/>
          </a:bodyPr>
          <a:lstStyle/>
          <a:p>
            <a:pPr algn="ctr"/>
            <a:r>
              <a:rPr lang="en-US" sz="4800" b="1" dirty="0">
                <a:solidFill>
                  <a:schemeClr val="bg1"/>
                </a:solidFill>
              </a:rPr>
              <a:t>RECOMMENDATION</a:t>
            </a:r>
          </a:p>
        </p:txBody>
      </p:sp>
      <p:sp>
        <p:nvSpPr>
          <p:cNvPr id="7" name="Content Placeholder 3">
            <a:extLst>
              <a:ext uri="{FF2B5EF4-FFF2-40B4-BE49-F238E27FC236}">
                <a16:creationId xmlns:a16="http://schemas.microsoft.com/office/drawing/2014/main" id="{0BD141D5-F2F2-4DF8-BFA2-714347D21098}"/>
              </a:ext>
            </a:extLst>
          </p:cNvPr>
          <p:cNvSpPr txBox="1">
            <a:spLocks/>
          </p:cNvSpPr>
          <p:nvPr/>
        </p:nvSpPr>
        <p:spPr>
          <a:xfrm>
            <a:off x="96982" y="872836"/>
            <a:ext cx="11998036" cy="5926449"/>
          </a:xfrm>
          <a:prstGeom prst="rect">
            <a:avLst/>
          </a:prstGeom>
          <a:noFill/>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4200" dirty="0"/>
              <a:t> Medium like referral on social media has shown high potential with Instagram ranking second highest in the top traffic source used by visitors. With imploding use  of social media, other sources like Facebook can be leveraged to launch marketing ADS to increase traffic to the website</a:t>
            </a:r>
          </a:p>
          <a:p>
            <a:pPr algn="just">
              <a:buFont typeface="Wingdings" panose="05000000000000000000" pitchFamily="2" charset="2"/>
              <a:buChar char="q"/>
            </a:pPr>
            <a:endParaRPr lang="en-US" sz="4200" dirty="0"/>
          </a:p>
          <a:p>
            <a:pPr marL="0" indent="0" algn="just">
              <a:buNone/>
            </a:pPr>
            <a:endParaRPr lang="en-US" sz="4200" dirty="0"/>
          </a:p>
          <a:p>
            <a:pPr algn="just">
              <a:buFont typeface="Wingdings" panose="05000000000000000000" pitchFamily="2" charset="2"/>
              <a:buChar char="q"/>
            </a:pPr>
            <a:r>
              <a:rPr lang="en-US" sz="4200" dirty="0"/>
              <a:t> Every page of the website should be optimized by rich content. This would increase visibility in search engines and could be helpful in driving more traffic via organic traffic sources like google, yahoo and bing search</a:t>
            </a:r>
          </a:p>
          <a:p>
            <a:pPr algn="just">
              <a:buFont typeface="Wingdings" panose="05000000000000000000" pitchFamily="2" charset="2"/>
              <a:buChar char="q"/>
            </a:pPr>
            <a:endParaRPr lang="en-US" sz="4200" dirty="0"/>
          </a:p>
          <a:p>
            <a:pPr algn="just">
              <a:buFont typeface="Wingdings" panose="05000000000000000000" pitchFamily="2" charset="2"/>
              <a:buChar char="q"/>
            </a:pPr>
            <a:endParaRPr lang="en-US" sz="4200" dirty="0"/>
          </a:p>
          <a:p>
            <a:pPr algn="just">
              <a:buFont typeface="Wingdings" panose="05000000000000000000" pitchFamily="2" charset="2"/>
              <a:buChar char="q"/>
            </a:pPr>
            <a:r>
              <a:rPr lang="en-US" sz="4200" dirty="0"/>
              <a:t>According to pew research center, 1/5</a:t>
            </a:r>
            <a:r>
              <a:rPr lang="en-US" sz="4200" baseline="30000" dirty="0"/>
              <a:t>th</a:t>
            </a:r>
            <a:r>
              <a:rPr lang="en-US" sz="4200" dirty="0"/>
              <a:t> of Americans access the mobile web each day. Building and optimizing a mobile friendly app for good user experience could reduce the average time spent accessing via mobile and further maximize traffic greater than the 64% and 75% recorded for return and new visitors by mobile device, respectively.</a:t>
            </a:r>
          </a:p>
          <a:p>
            <a:pPr marL="0" indent="0" algn="just">
              <a:buNone/>
            </a:pPr>
            <a:endParaRPr lang="en-US" sz="4200" dirty="0"/>
          </a:p>
          <a:p>
            <a:pPr algn="just">
              <a:buFont typeface="Wingdings" panose="05000000000000000000" pitchFamily="2" charset="2"/>
              <a:buChar char="q"/>
            </a:pPr>
            <a:endParaRPr lang="en-US" sz="4200" dirty="0"/>
          </a:p>
          <a:p>
            <a:pPr algn="just">
              <a:buFont typeface="Wingdings" panose="05000000000000000000" pitchFamily="2" charset="2"/>
              <a:buChar char="q"/>
            </a:pPr>
            <a:r>
              <a:rPr lang="en-US" sz="4200" dirty="0"/>
              <a:t>The web browser compatibility issue should be resolved  for mobile friendly browser like Chrome and Android Web having observed that they pulled in highest numbers  with 31% and 42% of new and returning users, respectively. This would eliminate bounce rate issues like slow loading times and broken links and further drive in more traffic.</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589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lstStyle/>
          <a:p>
            <a:pPr marL="0" indent="0">
              <a:buNone/>
            </a:pPr>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chemeClr val="bg1"/>
              </a:solidFill>
              <a:latin typeface="Segoe UI" panose="020B0502040204020203" pitchFamily="34" charset="0"/>
              <a:cs typeface="Segoe UI" panose="020B0502040204020203" pitchFamily="34" charset="0"/>
            </a:endParaRPr>
          </a:p>
          <a:p>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chemeClr val="bg1"/>
              </a:solidFill>
              <a:latin typeface="Segoe UI" panose="020B0502040204020203" pitchFamily="34" charset="0"/>
              <a:cs typeface="Segoe UI" panose="020B0502040204020203" pitchFamily="34" charset="0"/>
            </a:endParaRPr>
          </a:p>
          <a:p>
            <a:pPr marL="0" indent="0">
              <a:buNone/>
            </a:pPr>
            <a:endParaRPr lang="en-US" dirty="0">
              <a:solidFill>
                <a:schemeClr val="bg1"/>
              </a:solidFill>
              <a:latin typeface="Segoe UI" panose="020B0502040204020203" pitchFamily="34" charset="0"/>
              <a:cs typeface="Segoe UI" panose="020B0502040204020203" pitchFamily="34" charset="0"/>
            </a:endParaRPr>
          </a:p>
          <a:p>
            <a:pPr marL="0" indent="0" algn="ctr">
              <a:buNone/>
            </a:pPr>
            <a:r>
              <a:rPr lang="en-US" sz="4400" b="1" dirty="0">
                <a:solidFill>
                  <a:schemeClr val="bg1"/>
                </a:solidFill>
                <a:latin typeface="Segoe UI" panose="020B0502040204020203" pitchFamily="34" charset="0"/>
                <a:cs typeface="Segoe UI" panose="020B0502040204020203" pitchFamily="34" charset="0"/>
              </a:rPr>
              <a:t>     </a:t>
            </a:r>
            <a:r>
              <a:rPr lang="en-US" sz="4400" dirty="0">
                <a:solidFill>
                  <a:schemeClr val="bg1"/>
                </a:solidFill>
                <a:latin typeface="Segoe UI" panose="020B0502040204020203" pitchFamily="34" charset="0"/>
                <a:cs typeface="Segoe UI" panose="020B0502040204020203" pitchFamily="34" charset="0"/>
              </a:rPr>
              <a:t>DATA SOURCES </a:t>
            </a:r>
          </a:p>
          <a:p>
            <a:pPr marL="0" indent="0" algn="ctr">
              <a:buNone/>
            </a:pPr>
            <a:r>
              <a:rPr lang="en-US" sz="4400" dirty="0">
                <a:solidFill>
                  <a:schemeClr val="bg1"/>
                </a:solidFill>
                <a:latin typeface="Segoe UI" panose="020B0502040204020203" pitchFamily="34" charset="0"/>
                <a:cs typeface="Segoe UI" panose="020B0502040204020203" pitchFamily="34" charset="0"/>
              </a:rPr>
              <a:t>     &amp;  TOOLS</a:t>
            </a:r>
            <a:endParaRPr lang="en-US" sz="8000" dirty="0">
              <a:solidFill>
                <a:schemeClr val="bg1"/>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The source for the database for the      analysis are</a:t>
            </a:r>
          </a:p>
          <a:p>
            <a:pPr lvl="1">
              <a:buFont typeface="Wingdings" panose="05000000000000000000" pitchFamily="2" charset="2"/>
              <a:buChar char="§"/>
            </a:pPr>
            <a:r>
              <a:rPr lang="en-US" dirty="0"/>
              <a:t>Google Analytics</a:t>
            </a:r>
          </a:p>
          <a:p>
            <a:pPr lvl="2">
              <a:buFont typeface="Wingdings" panose="05000000000000000000" pitchFamily="2" charset="2"/>
              <a:buChar char="Ø"/>
            </a:pPr>
            <a:r>
              <a:rPr lang="en-US" dirty="0"/>
              <a:t>Datatechon database – DataAnalytics Consulting- All website data    </a:t>
            </a:r>
          </a:p>
          <a:p>
            <a:pPr marL="914400" lvl="2" indent="0">
              <a:buNone/>
            </a:pPr>
            <a:r>
              <a:rPr lang="en-US" dirty="0"/>
              <a:t>= GoogleAnalytics.Accounts()	</a:t>
            </a:r>
          </a:p>
          <a:p>
            <a:pPr marL="457200" lvl="1" indent="0">
              <a:buNone/>
            </a:pPr>
            <a:endParaRPr lang="en-US" dirty="0"/>
          </a:p>
          <a:p>
            <a:pPr marL="457200" lvl="1" indent="0">
              <a:buNone/>
            </a:pPr>
            <a:endParaRPr lang="en-US" dirty="0"/>
          </a:p>
          <a:p>
            <a:pPr>
              <a:buFont typeface="Wingdings" panose="05000000000000000000" pitchFamily="2" charset="2"/>
              <a:buChar char="q"/>
            </a:pPr>
            <a:r>
              <a:rPr lang="en-US" dirty="0"/>
              <a:t> The data analytics tool used are:    </a:t>
            </a:r>
          </a:p>
          <a:p>
            <a:pPr lvl="1">
              <a:buFont typeface="Wingdings" panose="05000000000000000000" pitchFamily="2" charset="2"/>
              <a:buChar char="§"/>
            </a:pPr>
            <a:r>
              <a:rPr lang="en-US" dirty="0"/>
              <a:t>Excel</a:t>
            </a:r>
          </a:p>
          <a:p>
            <a:pPr lvl="1">
              <a:buFont typeface="Wingdings" panose="05000000000000000000" pitchFamily="2" charset="2"/>
              <a:buChar char="§"/>
            </a:pPr>
            <a:r>
              <a:rPr lang="en-US" dirty="0"/>
              <a:t>Google Analytics</a:t>
            </a:r>
          </a:p>
          <a:p>
            <a:pPr lvl="1">
              <a:buFont typeface="Wingdings" panose="05000000000000000000" pitchFamily="2" charset="2"/>
              <a:buChar char="§"/>
            </a:pPr>
            <a:r>
              <a:rPr lang="en-US" dirty="0"/>
              <a:t>Power BI</a:t>
            </a:r>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53094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normAutofit fontScale="85000" lnSpcReduction="20000"/>
          </a:bodyPr>
          <a:lstStyle/>
          <a:p>
            <a:pPr marL="0" indent="0">
              <a:buNone/>
            </a:pPr>
            <a:endParaRPr lang="en-US" sz="5400" dirty="0">
              <a:solidFill>
                <a:schemeClr val="bg1"/>
              </a:solidFill>
              <a:latin typeface="Segoe UI" panose="020B0502040204020203" pitchFamily="34" charset="0"/>
              <a:cs typeface="Segoe UI" panose="020B0502040204020203" pitchFamily="34" charset="0"/>
            </a:endParaRPr>
          </a:p>
          <a:p>
            <a:endParaRPr lang="en-US" sz="5400" dirty="0">
              <a:solidFill>
                <a:schemeClr val="bg1"/>
              </a:solidFill>
              <a:latin typeface="Segoe UI" panose="020B0502040204020203" pitchFamily="34" charset="0"/>
              <a:cs typeface="Segoe UI" panose="020B0502040204020203" pitchFamily="34" charset="0"/>
            </a:endParaRPr>
          </a:p>
          <a:p>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endParaRPr lang="en-US" sz="5400" b="1" dirty="0">
              <a:solidFill>
                <a:schemeClr val="bg1"/>
              </a:solidFill>
              <a:latin typeface="Segoe UI" panose="020B0502040204020203" pitchFamily="34" charset="0"/>
              <a:cs typeface="Segoe UI" panose="020B0502040204020203" pitchFamily="34" charset="0"/>
            </a:endParaRPr>
          </a:p>
          <a:p>
            <a:pPr marL="0" indent="0" algn="ctr">
              <a:buNone/>
            </a:pPr>
            <a:r>
              <a:rPr lang="en-US" sz="6400" dirty="0">
                <a:solidFill>
                  <a:schemeClr val="bg1"/>
                </a:solidFill>
                <a:latin typeface="Segoe UI" panose="020B0502040204020203" pitchFamily="34" charset="0"/>
                <a:cs typeface="Segoe UI" panose="020B0502040204020203" pitchFamily="34" charset="0"/>
              </a:rPr>
              <a:t>KEY METRICS &amp;  DIMENSIONS</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13855"/>
            <a:ext cx="6172200" cy="6871855"/>
          </a:xfrm>
          <a:noFill/>
        </p:spPr>
        <p:txBody>
          <a:bodyPr>
            <a:normAutofit fontScale="85000" lnSpcReduction="20000"/>
          </a:bodyPr>
          <a:lstStyle/>
          <a:p>
            <a:pPr marL="0" indent="0">
              <a:buNone/>
            </a:pPr>
            <a:endParaRPr lang="en-US" dirty="0"/>
          </a:p>
          <a:p>
            <a:pPr>
              <a:buFont typeface="Wingdings" panose="05000000000000000000" pitchFamily="2" charset="2"/>
              <a:buChar char="q"/>
            </a:pPr>
            <a:r>
              <a:rPr lang="en-US" dirty="0"/>
              <a:t> METRICS</a:t>
            </a:r>
          </a:p>
          <a:p>
            <a:pPr lvl="1">
              <a:buFont typeface="Wingdings" panose="05000000000000000000" pitchFamily="2" charset="2"/>
              <a:buChar char="§"/>
            </a:pPr>
            <a:r>
              <a:rPr lang="en-US" dirty="0"/>
              <a:t>New visitors – First time guest to the website</a:t>
            </a:r>
          </a:p>
          <a:p>
            <a:pPr marL="457200" lvl="1" indent="0">
              <a:buNone/>
            </a:pPr>
            <a:endParaRPr lang="en-US" dirty="0"/>
          </a:p>
          <a:p>
            <a:pPr lvl="1">
              <a:buFont typeface="Wingdings" panose="05000000000000000000" pitchFamily="2" charset="2"/>
              <a:buChar char="§"/>
            </a:pPr>
            <a:r>
              <a:rPr lang="en-US" dirty="0"/>
              <a:t>Returning visitors - Guests that have visited 			               more than once</a:t>
            </a:r>
          </a:p>
          <a:p>
            <a:pPr lvl="1">
              <a:buFont typeface="Wingdings" panose="05000000000000000000" pitchFamily="2" charset="2"/>
              <a:buChar char="§"/>
            </a:pPr>
            <a:endParaRPr lang="en-US" dirty="0"/>
          </a:p>
          <a:p>
            <a:pPr lvl="1">
              <a:buFont typeface="Wingdings" panose="05000000000000000000" pitchFamily="2" charset="2"/>
              <a:buChar char="§"/>
            </a:pPr>
            <a:r>
              <a:rPr lang="en-US" dirty="0"/>
              <a:t>Bounce rate – rate at which guest arrives the 		                      site &amp; immediately leaves the site</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Page views- count of how many times a page has  </a:t>
            </a:r>
          </a:p>
          <a:p>
            <a:pPr marL="457200" lvl="1" indent="0">
              <a:buNone/>
            </a:pPr>
            <a:r>
              <a:rPr lang="en-US" dirty="0"/>
              <a:t>                          been viewed</a:t>
            </a:r>
          </a:p>
          <a:p>
            <a:pPr marL="457200" lvl="1" indent="0">
              <a:buNone/>
            </a:pPr>
            <a:endParaRPr lang="en-US" dirty="0"/>
          </a:p>
          <a:p>
            <a:pPr lvl="1">
              <a:buFont typeface="Wingdings" panose="05000000000000000000" pitchFamily="2" charset="2"/>
              <a:buChar char="§"/>
            </a:pPr>
            <a:r>
              <a:rPr lang="en-US" dirty="0"/>
              <a:t>Avg time on page- Avg time spent by guests on the   </a:t>
            </a:r>
          </a:p>
          <a:p>
            <a:pPr marL="457200" lvl="1" indent="0">
              <a:buNone/>
            </a:pPr>
            <a:r>
              <a:rPr lang="en-US" dirty="0"/>
              <a:t>                                     website page </a:t>
            </a:r>
          </a:p>
          <a:p>
            <a:pPr marL="0" indent="0">
              <a:buNone/>
            </a:pPr>
            <a:endParaRPr lang="en-US" dirty="0"/>
          </a:p>
          <a:p>
            <a:pPr marL="0" indent="0">
              <a:buNone/>
            </a:pPr>
            <a:endParaRPr lang="en-US" dirty="0"/>
          </a:p>
          <a:p>
            <a:pPr>
              <a:buFont typeface="Wingdings" panose="05000000000000000000" pitchFamily="2" charset="2"/>
              <a:buChar char="q"/>
            </a:pPr>
            <a:r>
              <a:rPr lang="en-US" dirty="0"/>
              <a:t> DIMENSION</a:t>
            </a:r>
          </a:p>
          <a:p>
            <a:pPr lvl="1">
              <a:buFont typeface="Wingdings" panose="05000000000000000000" pitchFamily="2" charset="2"/>
              <a:buChar char="§"/>
            </a:pPr>
            <a:r>
              <a:rPr lang="en-US" dirty="0"/>
              <a:t>Traffic Source </a:t>
            </a:r>
          </a:p>
          <a:p>
            <a:pPr lvl="1">
              <a:buFont typeface="Wingdings" panose="05000000000000000000" pitchFamily="2" charset="2"/>
              <a:buChar char="§"/>
            </a:pPr>
            <a:r>
              <a:rPr lang="en-US" dirty="0"/>
              <a:t>Traffic medium</a:t>
            </a:r>
          </a:p>
          <a:p>
            <a:pPr lvl="1">
              <a:buFont typeface="Wingdings" panose="05000000000000000000" pitchFamily="2" charset="2"/>
              <a:buChar char="§"/>
            </a:pPr>
            <a:r>
              <a:rPr lang="en-US" dirty="0"/>
              <a:t>Device category</a:t>
            </a:r>
          </a:p>
          <a:p>
            <a:pPr lvl="1">
              <a:buFont typeface="Wingdings" panose="05000000000000000000" pitchFamily="2" charset="2"/>
              <a:buChar char="§"/>
            </a:pPr>
            <a:r>
              <a:rPr lang="en-US" dirty="0"/>
              <a:t>Browser</a:t>
            </a:r>
          </a:p>
          <a:p>
            <a:pPr lvl="1">
              <a:buFont typeface="Wingdings" panose="05000000000000000000" pitchFamily="2" charset="2"/>
              <a:buChar char="§"/>
            </a:pPr>
            <a:r>
              <a:rPr lang="en-US" dirty="0"/>
              <a:t>Location- Country, region</a:t>
            </a:r>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0599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normAutofit fontScale="62500" lnSpcReduction="20000"/>
          </a:bodyPr>
          <a:lstStyle/>
          <a:p>
            <a:endParaRPr lang="en-US" dirty="0"/>
          </a:p>
          <a:p>
            <a:endParaRPr lang="en-US" dirty="0"/>
          </a:p>
          <a:p>
            <a:endParaRPr lang="en-US" dirty="0"/>
          </a:p>
          <a:p>
            <a:endParaRPr lang="en-US" dirty="0"/>
          </a:p>
          <a:p>
            <a:endParaRPr lang="en-US" dirty="0"/>
          </a:p>
          <a:p>
            <a:pPr algn="ctr"/>
            <a:endParaRPr lang="en-US" dirty="0"/>
          </a:p>
          <a:p>
            <a:pPr algn="ctr"/>
            <a:endParaRPr lang="en-US" dirty="0"/>
          </a:p>
          <a:p>
            <a:pPr marL="0" indent="0" algn="ctr">
              <a:buNone/>
            </a:pPr>
            <a:endParaRPr lang="en-US" dirty="0"/>
          </a:p>
          <a:p>
            <a:pPr marL="0" indent="0">
              <a:buNone/>
            </a:pPr>
            <a:endParaRPr lang="en-US" sz="6000" dirty="0">
              <a:solidFill>
                <a:schemeClr val="bg1"/>
              </a:solidFill>
              <a:latin typeface="Segoe UI" panose="020B0502040204020203" pitchFamily="34" charset="0"/>
              <a:cs typeface="Segoe UI" panose="020B0502040204020203" pitchFamily="34" charset="0"/>
            </a:endParaRPr>
          </a:p>
          <a:p>
            <a:pPr marL="0" indent="0" algn="ctr">
              <a:buNone/>
            </a:pPr>
            <a:r>
              <a:rPr lang="en-US" sz="6000" dirty="0">
                <a:solidFill>
                  <a:schemeClr val="bg1"/>
                </a:solidFill>
                <a:latin typeface="Segoe UI" panose="020B0502040204020203" pitchFamily="34" charset="0"/>
                <a:cs typeface="Segoe UI" panose="020B0502040204020203" pitchFamily="34" charset="0"/>
              </a:rPr>
              <a:t>  </a:t>
            </a:r>
            <a:r>
              <a:rPr lang="en-US" sz="8600" dirty="0">
                <a:solidFill>
                  <a:schemeClr val="bg1"/>
                </a:solidFill>
                <a:latin typeface="Segoe UI" panose="020B0502040204020203" pitchFamily="34" charset="0"/>
                <a:cs typeface="Segoe UI" panose="020B0502040204020203" pitchFamily="34" charset="0"/>
              </a:rPr>
              <a:t>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fontScale="62500" lnSpcReduction="20000"/>
          </a:bodyPr>
          <a:lstStyle/>
          <a:p>
            <a:pPr>
              <a:buFont typeface="Wingdings" panose="05000000000000000000" pitchFamily="2" charset="2"/>
              <a:buChar char="q"/>
            </a:pPr>
            <a:endParaRPr lang="en-US" dirty="0"/>
          </a:p>
          <a:p>
            <a:pPr>
              <a:buFont typeface="Wingdings" panose="05000000000000000000" pitchFamily="2" charset="2"/>
              <a:buChar char="q"/>
            </a:pPr>
            <a:r>
              <a:rPr lang="en-US" sz="3800" dirty="0"/>
              <a:t> Extraction of dataset from Website via Google Analytics integrated in Power BI</a:t>
            </a:r>
          </a:p>
          <a:p>
            <a:pPr marL="0" indent="0">
              <a:buNone/>
            </a:pPr>
            <a:endParaRPr lang="en-US" dirty="0"/>
          </a:p>
          <a:p>
            <a:pPr marL="457200" lvl="1" indent="0">
              <a:buNone/>
            </a:pPr>
            <a:r>
              <a:rPr lang="en-US" dirty="0"/>
              <a:t>Source = </a:t>
            </a:r>
            <a:r>
              <a:rPr lang="en-US" dirty="0" err="1"/>
              <a:t>GoogleAnalytics.Accounts</a:t>
            </a:r>
            <a:r>
              <a:rPr lang="en-US" dirty="0"/>
              <a:t>(),</a:t>
            </a:r>
          </a:p>
          <a:p>
            <a:pPr marL="457200" lvl="1" indent="0">
              <a:buNone/>
            </a:pPr>
            <a:r>
              <a:rPr lang="en-US" dirty="0"/>
              <a:t>    #"159675043" = Source{[Id="159675043"]}[Data],</a:t>
            </a:r>
          </a:p>
          <a:p>
            <a:pPr marL="457200" lvl="1" indent="0">
              <a:buNone/>
            </a:pPr>
            <a:r>
              <a:rPr lang="en-US" dirty="0"/>
              <a:t>    #"UA-159675043-1" = #"159675043"{[Id="UA-159675043-1"]}[Data],</a:t>
            </a:r>
          </a:p>
          <a:p>
            <a:pPr marL="457200" lvl="1" indent="0">
              <a:buNone/>
            </a:pPr>
            <a:r>
              <a:rPr lang="en-US" dirty="0"/>
              <a:t>    #"212692353" = #"UA-159675043-1"{[Id="212692353"]}[Data],</a:t>
            </a:r>
          </a:p>
          <a:p>
            <a:pPr marL="457200" lvl="1" indent="0">
              <a:buNone/>
            </a:pPr>
            <a:r>
              <a:rPr lang="en-US" dirty="0"/>
              <a:t>    #"Added Items" = </a:t>
            </a:r>
            <a:r>
              <a:rPr lang="en-US" dirty="0" err="1"/>
              <a:t>Cube.Transform</a:t>
            </a:r>
            <a:r>
              <a:rPr lang="en-US" dirty="0"/>
              <a:t>(#"212692353",</a:t>
            </a:r>
          </a:p>
          <a:p>
            <a:pPr marL="457200" lvl="1" indent="0">
              <a:buNone/>
            </a:pPr>
            <a:r>
              <a:rPr lang="en-US" dirty="0"/>
              <a:t>        {{Cube.AddAndExpandDimensionColumn, "</a:t>
            </a:r>
            <a:r>
              <a:rPr lang="en-US" dirty="0" err="1"/>
              <a:t>ga:country</a:t>
            </a:r>
            <a:r>
              <a:rPr lang="en-US" dirty="0"/>
              <a:t>", {"</a:t>
            </a:r>
            <a:r>
              <a:rPr lang="en-US" dirty="0" err="1"/>
              <a:t>ga:country</a:t>
            </a:r>
            <a:r>
              <a:rPr lang="en-US" dirty="0"/>
              <a:t>"}, {"Country"}},</a:t>
            </a:r>
          </a:p>
          <a:p>
            <a:pPr marL="457200" lvl="1" indent="0">
              <a:buNone/>
            </a:pPr>
            <a:r>
              <a:rPr lang="en-US" dirty="0"/>
              <a:t>            {Cube.AddAndExpandDimensionColumn, "</a:t>
            </a:r>
            <a:r>
              <a:rPr lang="en-US" dirty="0" err="1"/>
              <a:t>ga:region</a:t>
            </a:r>
            <a:r>
              <a:rPr lang="en-US" dirty="0"/>
              <a:t>", {"</a:t>
            </a:r>
            <a:r>
              <a:rPr lang="en-US" dirty="0" err="1"/>
              <a:t>ga:region</a:t>
            </a:r>
            <a:r>
              <a:rPr lang="en-US" dirty="0"/>
              <a:t>"}, {"Region"}},</a:t>
            </a:r>
          </a:p>
          <a:p>
            <a:pPr marL="457200" lvl="1" indent="0">
              <a:buNone/>
            </a:pPr>
            <a:r>
              <a:rPr lang="en-US" dirty="0"/>
              <a:t>            {Cube.AddAndExpandDimensionColumn, "</a:t>
            </a:r>
            <a:r>
              <a:rPr lang="en-US" dirty="0" err="1"/>
              <a:t>ga:browser</a:t>
            </a:r>
            <a:r>
              <a:rPr lang="en-US" dirty="0"/>
              <a:t>", {"</a:t>
            </a:r>
            <a:r>
              <a:rPr lang="en-US" dirty="0" err="1"/>
              <a:t>ga:browser</a:t>
            </a:r>
            <a:r>
              <a:rPr lang="en-US" dirty="0"/>
              <a:t>"}, {"Browser"}},</a:t>
            </a:r>
          </a:p>
          <a:p>
            <a:pPr marL="457200" lvl="1" indent="0">
              <a:buNone/>
            </a:pPr>
            <a:r>
              <a:rPr lang="en-US" dirty="0"/>
              <a:t>            {Cube.AddAndExpandDimensionColumn, "</a:t>
            </a:r>
            <a:r>
              <a:rPr lang="en-US" dirty="0" err="1"/>
              <a:t>ga:deviceCategory</a:t>
            </a:r>
            <a:r>
              <a:rPr lang="en-US" dirty="0"/>
              <a:t>", {"</a:t>
            </a:r>
            <a:r>
              <a:rPr lang="en-US" dirty="0" err="1"/>
              <a:t>ga:deviceCategory</a:t>
            </a:r>
            <a:r>
              <a:rPr lang="en-US" dirty="0"/>
              <a:t>"}, {"Device Category"}},</a:t>
            </a:r>
          </a:p>
          <a:p>
            <a:pPr marL="457200" lvl="1" indent="0">
              <a:buNone/>
            </a:pPr>
            <a:r>
              <a:rPr lang="en-US" dirty="0"/>
              <a:t>            {Cube.AddAndExpandDimensionColumn, "</a:t>
            </a:r>
            <a:r>
              <a:rPr lang="en-US" dirty="0" err="1"/>
              <a:t>ga:date</a:t>
            </a:r>
            <a:r>
              <a:rPr lang="en-US" dirty="0"/>
              <a:t>", {"</a:t>
            </a:r>
            <a:r>
              <a:rPr lang="en-US" dirty="0" err="1"/>
              <a:t>ga:date</a:t>
            </a:r>
            <a:r>
              <a:rPr lang="en-US" dirty="0"/>
              <a:t>"}, {"Date"}},</a:t>
            </a:r>
          </a:p>
          <a:p>
            <a:pPr marL="457200" lvl="1" indent="0">
              <a:buNone/>
            </a:pPr>
            <a:r>
              <a:rPr lang="en-US" dirty="0"/>
              <a:t>            {Cube.AddAndExpandDimensionColumn, "</a:t>
            </a:r>
            <a:r>
              <a:rPr lang="en-US" dirty="0" err="1"/>
              <a:t>ga:sourceMedium</a:t>
            </a:r>
            <a:r>
              <a:rPr lang="en-US" dirty="0"/>
              <a:t>", {"</a:t>
            </a:r>
            <a:r>
              <a:rPr lang="en-US" dirty="0" err="1"/>
              <a:t>ga:sourceMedium</a:t>
            </a:r>
            <a:r>
              <a:rPr lang="en-US" dirty="0"/>
              <a:t>"}, {"Source / Medium"}},</a:t>
            </a:r>
          </a:p>
          <a:p>
            <a:pPr marL="457200" lvl="1" indent="0">
              <a:buNone/>
            </a:pPr>
            <a:r>
              <a:rPr lang="en-US" dirty="0"/>
              <a:t>            {</a:t>
            </a:r>
            <a:r>
              <a:rPr lang="en-US" dirty="0" err="1"/>
              <a:t>Cube.AddMeasureColumn</a:t>
            </a:r>
            <a:r>
              <a:rPr lang="en-US" dirty="0"/>
              <a:t>, "Avg. Time on Page", "</a:t>
            </a:r>
            <a:r>
              <a:rPr lang="en-US" dirty="0" err="1"/>
              <a:t>ga:avgTimeOnPage</a:t>
            </a:r>
            <a:r>
              <a:rPr lang="en-US" dirty="0"/>
              <a:t>"},</a:t>
            </a:r>
          </a:p>
          <a:p>
            <a:pPr marL="457200" lvl="1" indent="0">
              <a:buNone/>
            </a:pPr>
            <a:r>
              <a:rPr lang="en-US" dirty="0"/>
              <a:t>            {</a:t>
            </a:r>
            <a:r>
              <a:rPr lang="en-US" dirty="0" err="1"/>
              <a:t>Cube.AddMeasureColumn</a:t>
            </a:r>
            <a:r>
              <a:rPr lang="en-US" dirty="0"/>
              <a:t>, "Pageviews", "</a:t>
            </a:r>
            <a:r>
              <a:rPr lang="en-US" dirty="0" err="1"/>
              <a:t>ga:pageviews</a:t>
            </a:r>
            <a:r>
              <a:rPr lang="en-US" dirty="0"/>
              <a:t>"},</a:t>
            </a:r>
          </a:p>
          <a:p>
            <a:pPr marL="457200" lvl="1" indent="0">
              <a:buNone/>
            </a:pPr>
            <a:r>
              <a:rPr lang="en-US" dirty="0"/>
              <a:t>            {</a:t>
            </a:r>
            <a:r>
              <a:rPr lang="en-US" dirty="0" err="1"/>
              <a:t>Cube.AddMeasureColumn</a:t>
            </a:r>
            <a:r>
              <a:rPr lang="en-US" dirty="0"/>
              <a:t>, "Bounce Rate", "</a:t>
            </a:r>
            <a:r>
              <a:rPr lang="en-US" dirty="0" err="1"/>
              <a:t>ga:bounceRate</a:t>
            </a:r>
            <a:r>
              <a:rPr lang="en-US" dirty="0"/>
              <a:t>"},</a:t>
            </a:r>
          </a:p>
          <a:p>
            <a:pPr marL="457200" lvl="1" indent="0">
              <a:buNone/>
            </a:pPr>
            <a:r>
              <a:rPr lang="en-US" dirty="0"/>
              <a:t>            {</a:t>
            </a:r>
            <a:r>
              <a:rPr lang="en-US" dirty="0" err="1"/>
              <a:t>Cube.AddMeasureColumn</a:t>
            </a:r>
            <a:r>
              <a:rPr lang="en-US" dirty="0"/>
              <a:t>, "New Users", "</a:t>
            </a:r>
            <a:r>
              <a:rPr lang="en-US" dirty="0" err="1"/>
              <a:t>ga:newUsers</a:t>
            </a:r>
            <a:r>
              <a:rPr lang="en-US" dirty="0"/>
              <a:t>"},</a:t>
            </a:r>
          </a:p>
          <a:p>
            <a:pPr marL="457200" lvl="1" indent="0">
              <a:buNone/>
            </a:pPr>
            <a:r>
              <a:rPr lang="en-US" dirty="0"/>
              <a:t>            {</a:t>
            </a:r>
            <a:r>
              <a:rPr lang="en-US" dirty="0" err="1"/>
              <a:t>Cube.AddMeasureColumn</a:t>
            </a:r>
            <a:r>
              <a:rPr lang="en-US" dirty="0"/>
              <a:t>, "Users", "</a:t>
            </a:r>
            <a:r>
              <a:rPr lang="en-US" dirty="0" err="1"/>
              <a:t>ga:users</a:t>
            </a:r>
            <a:r>
              <a:rPr lang="en-US" dirty="0"/>
              <a:t>"}}),</a:t>
            </a:r>
          </a:p>
        </p:txBody>
      </p:sp>
    </p:spTree>
    <p:extLst>
      <p:ext uri="{BB962C8B-B14F-4D97-AF65-F5344CB8AC3E}">
        <p14:creationId xmlns:p14="http://schemas.microsoft.com/office/powerpoint/2010/main" val="354389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5400" dirty="0">
                <a:solidFill>
                  <a:schemeClr val="bg1"/>
                </a:solidFill>
                <a:latin typeface="Segoe UI" panose="020B0502040204020203" pitchFamily="34" charset="0"/>
                <a:cs typeface="Segoe UI" panose="020B0502040204020203" pitchFamily="34" charset="0"/>
              </a:rPr>
              <a:t>  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Data cleaning and transformation using Excel &amp; Power BI </a:t>
            </a:r>
          </a:p>
          <a:p>
            <a:pPr marL="0" indent="0">
              <a:buNone/>
            </a:pPr>
            <a:endParaRPr lang="en-US" dirty="0"/>
          </a:p>
          <a:p>
            <a:pPr lvl="1">
              <a:buFont typeface="Wingdings" panose="05000000000000000000" pitchFamily="2" charset="2"/>
              <a:buChar char="§"/>
            </a:pPr>
            <a:r>
              <a:rPr lang="en-US" dirty="0"/>
              <a:t> Column split by delimiter</a:t>
            </a:r>
          </a:p>
          <a:p>
            <a:pPr marL="457200" lvl="1" indent="0">
              <a:buNone/>
            </a:pPr>
            <a:r>
              <a:rPr lang="en-US" sz="1600" dirty="0"/>
              <a:t>=Table.SplitColumn(#"Capitalized Each Word", "Source / Medium", Splitter.SplitTextByDelimiter("/", QuoteStyle.Csv), {"Source / Medium.1", "Source / Medium.2"})</a:t>
            </a:r>
          </a:p>
          <a:p>
            <a:pPr marL="457200" lvl="1" indent="0">
              <a:buNone/>
            </a:pPr>
            <a:endParaRPr lang="en-US" sz="1600" dirty="0"/>
          </a:p>
          <a:p>
            <a:pPr lvl="1">
              <a:buFont typeface="Wingdings" panose="05000000000000000000" pitchFamily="2" charset="2"/>
              <a:buChar char="§"/>
            </a:pPr>
            <a:r>
              <a:rPr lang="en-US" dirty="0"/>
              <a:t>Filtered rows</a:t>
            </a:r>
          </a:p>
          <a:p>
            <a:pPr marL="457200" lvl="1" indent="0">
              <a:buNone/>
            </a:pPr>
            <a:r>
              <a:rPr lang="en-US" sz="1600" dirty="0"/>
              <a:t>= </a:t>
            </a:r>
            <a:r>
              <a:rPr lang="en-US" sz="1600" dirty="0" err="1"/>
              <a:t>Table.SelectRows</a:t>
            </a:r>
            <a:r>
              <a:rPr lang="en-US" sz="1600" dirty="0"/>
              <a:t>(#"Renamed Columns", each [Date] &gt;= #date(2020, 4, 1) and [Date] &lt;= #date(2020, 6, 30))</a:t>
            </a:r>
          </a:p>
          <a:p>
            <a:pPr marL="457200" lvl="1" indent="0">
              <a:buNone/>
            </a:pPr>
            <a:endParaRPr lang="en-US" sz="1600" dirty="0"/>
          </a:p>
          <a:p>
            <a:pPr lvl="1">
              <a:buFont typeface="Wingdings" panose="05000000000000000000" pitchFamily="2" charset="2"/>
              <a:buChar char="§"/>
            </a:pPr>
            <a:r>
              <a:rPr lang="en-US" dirty="0"/>
              <a:t>Sort rows</a:t>
            </a:r>
          </a:p>
          <a:p>
            <a:pPr marL="457200" lvl="1" indent="0">
              <a:buNone/>
            </a:pPr>
            <a:r>
              <a:rPr lang="en-US" sz="1600" dirty="0"/>
              <a:t>= Table.Sort(#"Filtered Rows",{{"Date", Order.Ascending}})</a:t>
            </a:r>
          </a:p>
          <a:p>
            <a:pPr marL="457200" lvl="1" indent="0">
              <a:buNone/>
            </a:pPr>
            <a:endParaRPr lang="en-US" sz="1600" dirty="0"/>
          </a:p>
          <a:p>
            <a:pPr lvl="1">
              <a:buFont typeface="Wingdings" panose="05000000000000000000" pitchFamily="2" charset="2"/>
              <a:buChar char="§"/>
            </a:pPr>
            <a:r>
              <a:rPr lang="en-US" dirty="0"/>
              <a:t>Transform Column</a:t>
            </a:r>
          </a:p>
          <a:p>
            <a:pPr marL="457200" lvl="1" indent="0">
              <a:buNone/>
            </a:pPr>
            <a:r>
              <a:rPr lang="en-US" sz="1600" dirty="0"/>
              <a:t> = </a:t>
            </a:r>
            <a:r>
              <a:rPr lang="en-US" sz="1600" dirty="0" err="1"/>
              <a:t>Table.TransformColumns</a:t>
            </a:r>
            <a:r>
              <a:rPr lang="en-US" sz="1600" dirty="0"/>
              <a:t>(#"Extracted Month Name1",{{"Avg. Time on Page", </a:t>
            </a:r>
            <a:r>
              <a:rPr lang="en-US" sz="1600" dirty="0" err="1"/>
              <a:t>Duration.TotalS</a:t>
            </a:r>
            <a:endParaRPr lang="en-US" sz="1600" dirty="0"/>
          </a:p>
          <a:p>
            <a:pPr marL="457200" lvl="1" indent="0">
              <a:buNone/>
            </a:pPr>
            <a:r>
              <a:rPr lang="en-US" sz="1600" dirty="0" err="1"/>
              <a:t>econds</a:t>
            </a:r>
            <a:r>
              <a:rPr lang="en-US" sz="1600" dirty="0"/>
              <a:t>, type number}})</a:t>
            </a:r>
          </a:p>
        </p:txBody>
      </p:sp>
    </p:spTree>
    <p:extLst>
      <p:ext uri="{BB962C8B-B14F-4D97-AF65-F5344CB8AC3E}">
        <p14:creationId xmlns:p14="http://schemas.microsoft.com/office/powerpoint/2010/main" val="283657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4E3708"/>
          </a:solidFill>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r>
              <a:rPr lang="en-US" sz="6000"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Data exploration by developing an interactive dashboard to identify key insights using Power BI</a:t>
            </a:r>
          </a:p>
          <a:p>
            <a:pPr marL="0" indent="0">
              <a:buNone/>
            </a:pPr>
            <a:endParaRPr lang="en-US" dirty="0"/>
          </a:p>
          <a:p>
            <a:pPr lvl="1">
              <a:buFont typeface="Wingdings" panose="05000000000000000000" pitchFamily="2" charset="2"/>
              <a:buChar char="§"/>
            </a:pPr>
            <a:r>
              <a:rPr lang="en-US" dirty="0"/>
              <a:t>Visitors view – New &amp; Returning visitors</a:t>
            </a:r>
          </a:p>
          <a:p>
            <a:pPr lvl="1">
              <a:buFont typeface="Wingdings" panose="05000000000000000000" pitchFamily="2" charset="2"/>
              <a:buChar char="§"/>
            </a:pPr>
            <a:r>
              <a:rPr lang="en-US" dirty="0"/>
              <a:t>Behavioral view- Bounce rate, Page view</a:t>
            </a:r>
          </a:p>
          <a:p>
            <a:pPr lvl="1">
              <a:buFont typeface="Wingdings" panose="05000000000000000000" pitchFamily="2" charset="2"/>
              <a:buChar char="§"/>
            </a:pPr>
            <a:r>
              <a:rPr lang="en-US" dirty="0"/>
              <a:t>Demography view – Country &amp; region of  visitors</a:t>
            </a:r>
          </a:p>
          <a:p>
            <a:pPr lvl="1">
              <a:buFont typeface="Wingdings" panose="05000000000000000000" pitchFamily="2" charset="2"/>
              <a:buChar char="§"/>
            </a:pPr>
            <a:endParaRPr lang="en-US" dirty="0"/>
          </a:p>
          <a:p>
            <a:pPr>
              <a:buFont typeface="Wingdings" panose="05000000000000000000" pitchFamily="2" charset="2"/>
              <a:buChar char="q"/>
            </a:pPr>
            <a:r>
              <a:rPr lang="en-US" dirty="0"/>
              <a:t> Recommendation on best traffic sources to launch marketing campaigns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65840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1" y="0"/>
            <a:ext cx="12956346" cy="6858000"/>
          </a:xfrm>
          <a:solidFill>
            <a:srgbClr val="4E3708"/>
          </a:solidFill>
        </p:spPr>
        <p:txBody>
          <a:bodyPr/>
          <a:lstStyle/>
          <a:p>
            <a:endParaRPr lang="en-US" dirty="0"/>
          </a:p>
          <a:p>
            <a:endParaRPr lang="en-US" dirty="0"/>
          </a:p>
          <a:p>
            <a:endParaRPr lang="en-US" dirty="0"/>
          </a:p>
          <a:p>
            <a:endParaRPr lang="en-US" dirty="0"/>
          </a:p>
          <a:p>
            <a:endParaRPr lang="en-US" dirty="0"/>
          </a:p>
          <a:p>
            <a:endParaRPr lang="en-US" b="1" dirty="0"/>
          </a:p>
          <a:p>
            <a:pPr marL="0" indent="0" algn="ctr">
              <a:buNone/>
            </a:pPr>
            <a:r>
              <a:rPr lang="en-US" sz="6000" b="1" dirty="0">
                <a:solidFill>
                  <a:schemeClr val="bg1"/>
                </a:solidFill>
                <a:latin typeface="Segoe UI" panose="020B0502040204020203" pitchFamily="34" charset="0"/>
                <a:cs typeface="Segoe UI" panose="020B0502040204020203" pitchFamily="34" charset="0"/>
              </a:rPr>
              <a:t> </a:t>
            </a:r>
            <a:r>
              <a:rPr lang="en-US" sz="5400" b="1" dirty="0">
                <a:solidFill>
                  <a:schemeClr val="bg1"/>
                </a:solidFill>
                <a:latin typeface="Segoe UI" panose="020B0502040204020203" pitchFamily="34" charset="0"/>
                <a:cs typeface="Segoe UI" panose="020B0502040204020203" pitchFamily="34" charset="0"/>
              </a:rPr>
              <a:t>DATA EXPLORATION</a:t>
            </a:r>
          </a:p>
        </p:txBody>
      </p:sp>
    </p:spTree>
    <p:extLst>
      <p:ext uri="{BB962C8B-B14F-4D97-AF65-F5344CB8AC3E}">
        <p14:creationId xmlns:p14="http://schemas.microsoft.com/office/powerpoint/2010/main" val="383993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C2A86BD-FA8C-4D6A-9E49-5B88BAC0379C}"/>
              </a:ext>
            </a:extLst>
          </p:cNvPr>
          <p:cNvPicPr>
            <a:picLocks noChangeAspect="1"/>
          </p:cNvPicPr>
          <p:nvPr/>
        </p:nvPicPr>
        <p:blipFill>
          <a:blip r:embed="rId2"/>
          <a:stretch>
            <a:fillRect/>
          </a:stretch>
        </p:blipFill>
        <p:spPr>
          <a:xfrm>
            <a:off x="678873" y="706583"/>
            <a:ext cx="10903527" cy="5527962"/>
          </a:xfrm>
          <a:prstGeom prst="rect">
            <a:avLst/>
          </a:prstGeom>
        </p:spPr>
      </p:pic>
    </p:spTree>
    <p:extLst>
      <p:ext uri="{BB962C8B-B14F-4D97-AF65-F5344CB8AC3E}">
        <p14:creationId xmlns:p14="http://schemas.microsoft.com/office/powerpoint/2010/main" val="506503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1256</Words>
  <Application>Microsoft Office PowerPoint</Application>
  <PresentationFormat>Widescreen</PresentationFormat>
  <Paragraphs>239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Oluwasola Arigbabowo</dc:creator>
  <cp:lastModifiedBy>Oluwasola Arigbabowo</cp:lastModifiedBy>
  <cp:revision>55</cp:revision>
  <dcterms:created xsi:type="dcterms:W3CDTF">2020-12-18T19:41:23Z</dcterms:created>
  <dcterms:modified xsi:type="dcterms:W3CDTF">2020-12-20T12:56:13Z</dcterms:modified>
</cp:coreProperties>
</file>