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 styleId="{00A15C55-8517-42AA-B614-E9B94910E394}" styleName="Medium Style 2 - Accent 4">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FFC000">
              <a:tint val="20000"/>
            </a:srgbClr>
          </a:solidFill>
        </a:fill>
      </a:tcStyle>
    </a:wholeTbl>
    <a:band1H>
      <a:tcStyle>
        <a:tcBdr/>
        <a:fill>
          <a:solidFill>
            <a:srgbClr val="FFC000">
              <a:tint val="40000"/>
            </a:srgbClr>
          </a:solidFill>
        </a:fill>
      </a:tcStyle>
    </a:band1H>
    <a:band2H>
      <a:tcStyle>
        <a:tcBdr/>
      </a:tcStyle>
    </a:band2H>
    <a:band1V>
      <a:tcStyle>
        <a:tcBdr/>
        <a:fill>
          <a:solidFill>
            <a:srgbClr val="FFC000">
              <a:tint val="40000"/>
            </a:srgbClr>
          </a:solidFill>
        </a:fill>
      </a:tcStyle>
    </a:band1V>
    <a:band2V>
      <a:tcStyle>
        <a:tcBdr/>
      </a:tcStyle>
    </a:band2V>
    <a:lastCol>
      <a:tcTxStyle b="on">
        <a:fontRef idx="minor">
          <a:prstClr val="black"/>
        </a:fontRef>
        <a:schemeClr val="lt1"/>
      </a:tcTxStyle>
      <a:tcStyle>
        <a:fill>
          <a:solidFill>
            <a:srgbClr val="FFC000"/>
          </a:solidFill>
        </a:fill>
      </a:tcStyle>
    </a:lastCol>
    <a:firstCol>
      <a:tcTxStyle b="on">
        <a:fontRef idx="minor">
          <a:prstClr val="black"/>
        </a:fontRef>
        <a:schemeClr val="lt1"/>
      </a:tcTxStyle>
      <a:tcStyle>
        <a:fill>
          <a:solidFill>
            <a:srgbClr val="FFC000"/>
          </a:solidFill>
        </a:fill>
      </a:tcStyle>
    </a:firstCol>
    <a:lastRow>
      <a:tcTxStyle b="on">
        <a:fontRef idx="minor">
          <a:prstClr val="black"/>
        </a:fontRef>
        <a:schemeClr val="lt1"/>
      </a:tcTxStyle>
      <a:tcStyle>
        <a:tcBdr>
          <a:top>
            <a:ln w="38100" cmpd="sng">
              <a:solidFill>
                <a:srgbClr val="FFFFFF"/>
              </a:solidFill>
            </a:ln>
          </a:top>
        </a:tcBdr>
        <a:fill>
          <a:solidFill>
            <a:srgbClr val="FFC000"/>
          </a:solidFill>
        </a:fill>
      </a:tcStyle>
    </a:lastRow>
    <a:firstRow>
      <a:tcTxStyle b="on">
        <a:fontRef idx="minor">
          <a:prstClr val="black"/>
        </a:fontRef>
        <a:schemeClr val="lt1"/>
      </a:tcTxStyle>
      <a:tcStyle>
        <a:tcBdr>
          <a:bottom>
            <a:ln w="38100" cmpd="sng">
              <a:solidFill>
                <a:srgbClr val="FFFFFF"/>
              </a:solidFill>
            </a:ln>
          </a:bottom>
        </a:tcBdr>
        <a:fill>
          <a:solidFill>
            <a:srgbClr val="FFC000"/>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5620"/>
    <p:restoredTop sz="80287" autoAdjust="0"/>
  </p:normalViewPr>
  <p:slideViewPr>
    <p:cSldViewPr>
      <p:cViewPr varScale="1">
        <p:scale>
          <a:sx n="73" d="100"/>
          <a:sy n="73"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A64F129E-2F35-4754-995C-57DC2940EF6E}" type="datetimeFigureOut">
              <a:rPr lang="en-US" smtClean="0"/>
              <a:t>7/2/2025</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37" name="Title 1"/>
          <p:cNvSpPr>
            <a:spLocks noGrp="1"/>
          </p:cNvSpPr>
          <p:nvPr>
            <p:ph type="title"/>
          </p:nvPr>
        </p:nvSpPr>
        <p:spPr/>
        <p:txBody>
          <a:bodyPr/>
          <a:p>
            <a:r>
              <a:rPr lang="en-US" smtClean="0"/>
              <a:t>Click to edit Master title style</a:t>
            </a:r>
            <a:endParaRPr lang="en-US"/>
          </a:p>
        </p:txBody>
      </p:sp>
      <p:sp>
        <p:nvSpPr>
          <p:cNvPr id="104863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9" name="Date Placeholder 3"/>
          <p:cNvSpPr>
            <a:spLocks noGrp="1"/>
          </p:cNvSpPr>
          <p:nvPr>
            <p:ph type="dt" sz="half" idx="10"/>
          </p:nvPr>
        </p:nvSpPr>
        <p:spPr/>
        <p:txBody>
          <a:bodyPr/>
          <a:p>
            <a:fld id="{A64F129E-2F35-4754-995C-57DC2940EF6E}" type="datetimeFigureOut">
              <a:rPr lang="en-US" smtClean="0"/>
              <a:t>7/2/2025</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21"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2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3" name="Date Placeholder 3"/>
          <p:cNvSpPr>
            <a:spLocks noGrp="1"/>
          </p:cNvSpPr>
          <p:nvPr>
            <p:ph type="dt" sz="half" idx="10"/>
          </p:nvPr>
        </p:nvSpPr>
        <p:spPr/>
        <p:txBody>
          <a:bodyPr/>
          <a:p>
            <a:fld id="{A64F129E-2F35-4754-995C-57DC2940EF6E}" type="datetimeFigureOut">
              <a:rPr lang="en-US" smtClean="0"/>
              <a:t>7/2/2025</a:t>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26" name="Title 1"/>
          <p:cNvSpPr>
            <a:spLocks noGrp="1"/>
          </p:cNvSpPr>
          <p:nvPr>
            <p:ph type="title"/>
          </p:nvPr>
        </p:nvSpPr>
        <p:spPr/>
        <p:txBody>
          <a:bodyPr/>
          <a:p>
            <a:r>
              <a:rPr lang="en-US" smtClean="0"/>
              <a:t>Click to edit Master title style</a:t>
            </a:r>
            <a:endParaRPr lang="en-US"/>
          </a:p>
        </p:txBody>
      </p:sp>
      <p:sp>
        <p:nvSpPr>
          <p:cNvPr id="104862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8" name="Date Placeholder 3"/>
          <p:cNvSpPr>
            <a:spLocks noGrp="1"/>
          </p:cNvSpPr>
          <p:nvPr>
            <p:ph type="dt" sz="half" idx="10"/>
          </p:nvPr>
        </p:nvSpPr>
        <p:spPr/>
        <p:txBody>
          <a:bodyPr/>
          <a:p>
            <a:fld id="{A64F129E-2F35-4754-995C-57DC2940EF6E}" type="datetimeFigureOut">
              <a:rPr lang="en-US" smtClean="0"/>
              <a:t>7/2/2025</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3" name=""/>
        <p:cNvGrpSpPr/>
        <p:nvPr/>
      </p:nvGrpSpPr>
      <p:grpSpPr>
        <a:xfrm>
          <a:off x="0" y="0"/>
          <a:ext cx="0" cy="0"/>
          <a:chOff x="0" y="0"/>
          <a:chExt cx="0" cy="0"/>
        </a:xfrm>
      </p:grpSpPr>
      <p:sp>
        <p:nvSpPr>
          <p:cNvPr id="104864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4" name="Date Placeholder 3"/>
          <p:cNvSpPr>
            <a:spLocks noGrp="1"/>
          </p:cNvSpPr>
          <p:nvPr>
            <p:ph type="dt" sz="half" idx="10"/>
          </p:nvPr>
        </p:nvSpPr>
        <p:spPr/>
        <p:txBody>
          <a:bodyPr/>
          <a:p>
            <a:fld id="{A64F129E-2F35-4754-995C-57DC2940EF6E}" type="datetimeFigureOut">
              <a:rPr lang="en-US" smtClean="0"/>
              <a:t>7/2/2025</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Date Placeholder 4"/>
          <p:cNvSpPr>
            <a:spLocks noGrp="1"/>
          </p:cNvSpPr>
          <p:nvPr>
            <p:ph type="dt" sz="half" idx="10"/>
          </p:nvPr>
        </p:nvSpPr>
        <p:spPr/>
        <p:txBody>
          <a:bodyPr/>
          <a:p>
            <a:fld id="{A64F129E-2F35-4754-995C-57DC2940EF6E}" type="datetimeFigureOut">
              <a:rPr lang="en-US" smtClean="0"/>
              <a:t>7/2/2025</a:t>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Text Placeholder 2"/>
          <p:cNvSpPr>
            <a:spLocks noGrp="1"/>
          </p:cNvSpPr>
          <p:nvPr>
            <p:ph type="body" idx="1"/>
          </p:nvPr>
        </p:nvSpPr>
        <p:spPr>
          <a:xfrm>
            <a:off x="457200" y="1535113"/>
            <a:ext cx="4040188" cy="639762"/>
          </a:xfrm>
        </p:spPr>
        <p:txBody>
          <a:bodyPr anchor="b">
            <a:normAutofit fontScale="95833"/>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6" name="Text Placeholder 4"/>
          <p:cNvSpPr>
            <a:spLocks noGrp="1"/>
          </p:cNvSpPr>
          <p:nvPr>
            <p:ph type="body" sz="quarter" idx="3"/>
          </p:nvPr>
        </p:nvSpPr>
        <p:spPr>
          <a:xfrm>
            <a:off x="4645025" y="1535113"/>
            <a:ext cx="4041775" cy="639762"/>
          </a:xfrm>
        </p:spPr>
        <p:txBody>
          <a:bodyPr anchor="b">
            <a:normAutofit fontScale="95833"/>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8" name="Date Placeholder 6"/>
          <p:cNvSpPr>
            <a:spLocks noGrp="1"/>
          </p:cNvSpPr>
          <p:nvPr>
            <p:ph type="dt" sz="half" idx="10"/>
          </p:nvPr>
        </p:nvSpPr>
        <p:spPr/>
        <p:txBody>
          <a:bodyPr/>
          <a:p>
            <a:fld id="{A64F129E-2F35-4754-995C-57DC2940EF6E}" type="datetimeFigureOut">
              <a:rPr lang="en-US" smtClean="0"/>
              <a:t>7/2/2025</a:t>
            </a:fld>
            <a:endParaRPr lang="en-US"/>
          </a:p>
        </p:txBody>
      </p:sp>
      <p:sp>
        <p:nvSpPr>
          <p:cNvPr id="1048659" name="Footer Placeholder 7"/>
          <p:cNvSpPr>
            <a:spLocks noGrp="1"/>
          </p:cNvSpPr>
          <p:nvPr>
            <p:ph type="ftr" sz="quarter" idx="11"/>
          </p:nvPr>
        </p:nvSpPr>
        <p:spPr/>
        <p:txBody>
          <a:bodyPr/>
          <a:p>
            <a:endParaRPr lang="en-US"/>
          </a:p>
        </p:txBody>
      </p:sp>
      <p:sp>
        <p:nvSpPr>
          <p:cNvPr id="1048660" name="Slide Number Placeholder 8"/>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US"/>
          </a:p>
        </p:txBody>
      </p:sp>
      <p:sp>
        <p:nvSpPr>
          <p:cNvPr id="1048618" name="Date Placeholder 2"/>
          <p:cNvSpPr>
            <a:spLocks noGrp="1"/>
          </p:cNvSpPr>
          <p:nvPr>
            <p:ph type="dt" sz="half" idx="10"/>
          </p:nvPr>
        </p:nvSpPr>
        <p:spPr/>
        <p:txBody>
          <a:bodyPr/>
          <a:p>
            <a:fld id="{A64F129E-2F35-4754-995C-57DC2940EF6E}" type="datetimeFigureOut">
              <a:rPr lang="en-US" smtClean="0"/>
              <a:t>7/2/2025</a:t>
            </a:fld>
            <a:endParaRPr lang="en-US"/>
          </a:p>
        </p:txBody>
      </p:sp>
      <p:sp>
        <p:nvSpPr>
          <p:cNvPr id="1048619" name="Footer Placeholder 3"/>
          <p:cNvSpPr>
            <a:spLocks noGrp="1"/>
          </p:cNvSpPr>
          <p:nvPr>
            <p:ph type="ftr" sz="quarter" idx="11"/>
          </p:nvPr>
        </p:nvSpPr>
        <p:spPr/>
        <p:txBody>
          <a:bodyPr/>
          <a:p>
            <a:endParaRPr lang="en-US"/>
          </a:p>
        </p:txBody>
      </p:sp>
      <p:sp>
        <p:nvSpPr>
          <p:cNvPr id="1048620" name="Slide Number Placeholder 4"/>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590" name="Date Placeholder 1"/>
          <p:cNvSpPr>
            <a:spLocks noGrp="1"/>
          </p:cNvSpPr>
          <p:nvPr>
            <p:ph type="dt" sz="half" idx="10"/>
          </p:nvPr>
        </p:nvSpPr>
        <p:spPr/>
        <p:txBody>
          <a:bodyPr/>
          <a:p>
            <a:fld id="{A64F129E-2F35-4754-995C-57DC2940EF6E}" type="datetimeFigureOut">
              <a:rPr lang="en-US" smtClean="0"/>
              <a:t>7/2/2025</a:t>
            </a:fld>
            <a:endParaRPr lang="en-US"/>
          </a:p>
        </p:txBody>
      </p:sp>
      <p:sp>
        <p:nvSpPr>
          <p:cNvPr id="1048591" name="Footer Placeholder 2"/>
          <p:cNvSpPr>
            <a:spLocks noGrp="1"/>
          </p:cNvSpPr>
          <p:nvPr>
            <p:ph type="ftr" sz="quarter" idx="11"/>
          </p:nvPr>
        </p:nvSpPr>
        <p:spPr/>
        <p:txBody>
          <a:bodyPr/>
          <a:p>
            <a:endParaRPr lang="en-US"/>
          </a:p>
        </p:txBody>
      </p:sp>
      <p:sp>
        <p:nvSpPr>
          <p:cNvPr id="1048592" name="Slide Number Placeholder 3"/>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1"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6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4" name="Date Placeholder 4"/>
          <p:cNvSpPr>
            <a:spLocks noGrp="1"/>
          </p:cNvSpPr>
          <p:nvPr>
            <p:ph type="dt" sz="half" idx="10"/>
          </p:nvPr>
        </p:nvSpPr>
        <p:spPr/>
        <p:txBody>
          <a:bodyPr/>
          <a:p>
            <a:fld id="{A64F129E-2F35-4754-995C-57DC2940EF6E}" type="datetimeFigureOut">
              <a:rPr lang="en-US" smtClean="0"/>
              <a:t>7/2/2025</a:t>
            </a:fld>
            <a:endParaRPr lang="en-US"/>
          </a:p>
        </p:txBody>
      </p:sp>
      <p:sp>
        <p:nvSpPr>
          <p:cNvPr id="1048665" name="Footer Placeholder 5"/>
          <p:cNvSpPr>
            <a:spLocks noGrp="1"/>
          </p:cNvSpPr>
          <p:nvPr>
            <p:ph type="ftr" sz="quarter" idx="11"/>
          </p:nvPr>
        </p:nvSpPr>
        <p:spPr/>
        <p:txBody>
          <a:bodyPr/>
          <a:p>
            <a:endParaRPr lang="en-US"/>
          </a:p>
        </p:txBody>
      </p:sp>
      <p:sp>
        <p:nvSpPr>
          <p:cNvPr id="1048666" name="Slide Number Placeholder 6"/>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1"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2"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4" name="Date Placeholder 4"/>
          <p:cNvSpPr>
            <a:spLocks noGrp="1"/>
          </p:cNvSpPr>
          <p:nvPr>
            <p:ph type="dt" sz="half" idx="10"/>
          </p:nvPr>
        </p:nvSpPr>
        <p:spPr/>
        <p:txBody>
          <a:bodyPr/>
          <a:p>
            <a:fld id="{A64F129E-2F35-4754-995C-57DC2940EF6E}" type="datetimeFigureOut">
              <a:rPr lang="en-US" smtClean="0"/>
              <a:t>7/2/2025</a:t>
            </a:fld>
            <a:endParaRPr lang="en-US"/>
          </a:p>
        </p:txBody>
      </p:sp>
      <p:sp>
        <p:nvSpPr>
          <p:cNvPr id="1048635" name="Footer Placeholder 5"/>
          <p:cNvSpPr>
            <a:spLocks noGrp="1"/>
          </p:cNvSpPr>
          <p:nvPr>
            <p:ph type="ftr" sz="quarter" idx="11"/>
          </p:nvPr>
        </p:nvSpPr>
        <p:spPr/>
        <p:txBody>
          <a:bodyPr/>
          <a:p>
            <a:endParaRPr lang="en-US"/>
          </a:p>
        </p:txBody>
      </p:sp>
      <p:sp>
        <p:nvSpPr>
          <p:cNvPr id="1048636" name="Slide Number Placeholder 6"/>
          <p:cNvSpPr>
            <a:spLocks noGrp="1"/>
          </p:cNvSpPr>
          <p:nvPr>
            <p:ph type="sldNum" sz="quarter" idx="12"/>
          </p:nvPr>
        </p:nvSpPr>
        <p:spPr/>
        <p:txBody>
          <a:bodyPr/>
          <a:p>
            <a:fld id="{2581535B-FB4F-48F4-AB57-DEC624AFEB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A64F129E-2F35-4754-995C-57DC2940EF6E}" type="datetimeFigureOut">
              <a:rPr lang="en-US" smtClean="0"/>
              <a:t>7/2/2025</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2581535B-FB4F-48F4-AB57-DEC624AFEB87}"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900343" y="804246"/>
            <a:ext cx="6657408" cy="1297094"/>
          </a:xfrm>
        </p:spPr>
        <p:txBody>
          <a:bodyPr>
            <a:normAutofit/>
          </a:bodyPr>
          <a:p>
            <a:r>
              <a:rPr b="1" dirty="0" sz="4000" lang="en-US" u="sng" smtClean="0">
                <a:solidFill>
                  <a:srgbClr val="36363D"/>
                </a:solidFill>
              </a:rPr>
              <a:t>DEPARTMENT OF COMPUTER AND SYSTEM SCIENC</a:t>
            </a:r>
            <a:r>
              <a:rPr b="1" dirty="0" sz="4000" lang="en-US" u="sng" smtClean="0">
                <a:solidFill>
                  <a:srgbClr val="36363D"/>
                </a:solidFill>
              </a:rPr>
              <a:t>E</a:t>
            </a:r>
            <a:r>
              <a:rPr b="1" dirty="0" sz="4000" lang="en-US" u="sng" smtClean="0">
                <a:solidFill>
                  <a:srgbClr val="36363D"/>
                </a:solidFill>
              </a:rPr>
              <a:t>S</a:t>
            </a:r>
            <a:r>
              <a:rPr b="1" dirty="0" lang="en-US" smtClean="0">
                <a:solidFill>
                  <a:srgbClr val="36363D"/>
                </a:solidFill>
              </a:rPr>
              <a:t/>
            </a:r>
            <a:r>
              <a:rPr b="1" dirty="0" lang="en-US" smtClean="0">
                <a:solidFill>
                  <a:srgbClr val="36363D"/>
                </a:solidFill>
              </a:rPr>
              <a:t/>
            </a:r>
            <a:endParaRPr b="1" dirty="0" lang="en-US">
              <a:solidFill>
                <a:srgbClr val="36363D"/>
              </a:solidFill>
            </a:endParaRPr>
          </a:p>
        </p:txBody>
      </p:sp>
      <p:sp>
        <p:nvSpPr>
          <p:cNvPr id="1048587" name="Subtitle 2"/>
          <p:cNvSpPr>
            <a:spLocks noGrp="1"/>
          </p:cNvSpPr>
          <p:nvPr>
            <p:ph type="subTitle" idx="1"/>
          </p:nvPr>
        </p:nvSpPr>
        <p:spPr>
          <a:xfrm>
            <a:off x="1371600" y="4256614"/>
            <a:ext cx="6400800" cy="1752600"/>
          </a:xfrm>
          <a:noFill/>
          <a:ln>
            <a:solidFill>
              <a:srgbClr val="0000FF"/>
            </a:solidFill>
            <a:prstDash val="solid"/>
          </a:ln>
        </p:spPr>
        <p:txBody>
          <a:bodyPr>
            <a:normAutofit/>
          </a:bodyPr>
          <a:p>
            <a:r>
              <a:rPr dirty="0" sz="2000" lang="en-US" u="sng" smtClean="0">
                <a:solidFill>
                  <a:srgbClr val="36363D"/>
                </a:solidFill>
                <a:latin typeface="Times New Roman" pitchFamily="18" charset="0"/>
                <a:cs typeface="Times New Roman" pitchFamily="18" charset="0"/>
              </a:rPr>
              <a:t>PRESENTED BY</a:t>
            </a:r>
            <a:endParaRPr dirty="0" sz="2000" lang="en-US" u="sng" smtClean="0">
              <a:solidFill>
                <a:srgbClr val="36363D"/>
              </a:solidFill>
              <a:latin typeface="Times New Roman" pitchFamily="18" charset="0"/>
              <a:cs typeface="Times New Roman" pitchFamily="18" charset="0"/>
            </a:endParaRPr>
          </a:p>
          <a:p>
            <a:r>
              <a:rPr dirty="0" sz="2000" lang="en-US" smtClean="0">
                <a:solidFill>
                  <a:srgbClr val="36363D"/>
                </a:solidFill>
                <a:latin typeface="Times New Roman" pitchFamily="18" charset="0"/>
                <a:cs typeface="Times New Roman" pitchFamily="18" charset="0"/>
              </a:rPr>
              <a:t> ARIJIT BAURI</a:t>
            </a:r>
            <a:endParaRPr dirty="0" sz="2000" lang="en-US" smtClean="0">
              <a:solidFill>
                <a:srgbClr val="36363D"/>
              </a:solidFill>
              <a:latin typeface="Times New Roman" pitchFamily="18" charset="0"/>
              <a:cs typeface="Times New Roman" pitchFamily="18" charset="0"/>
            </a:endParaRPr>
          </a:p>
          <a:p>
            <a:r>
              <a:rPr dirty="0" sz="2000" lang="en-US" smtClean="0">
                <a:solidFill>
                  <a:srgbClr val="36363D"/>
                </a:solidFill>
                <a:latin typeface="Times New Roman" pitchFamily="18" charset="0"/>
                <a:cs typeface="Times New Roman" pitchFamily="18" charset="0"/>
              </a:rPr>
              <a:t>DEPARTMENT OF COMPUTER AND SYSTEM SCIENCES</a:t>
            </a:r>
            <a:endParaRPr dirty="0" sz="2000" lang="en-US">
              <a:solidFill>
                <a:srgbClr val="36363D"/>
              </a:solidFill>
              <a:latin typeface="Times New Roman" pitchFamily="18" charset="0"/>
              <a:cs typeface="Times New Roman" pitchFamily="18" charset="0"/>
            </a:endParaRPr>
          </a:p>
        </p:txBody>
      </p:sp>
      <p:sp>
        <p:nvSpPr>
          <p:cNvPr id="1048588" name="TextBox 3"/>
          <p:cNvSpPr txBox="1"/>
          <p:nvPr/>
        </p:nvSpPr>
        <p:spPr>
          <a:xfrm>
            <a:off x="1018353" y="3428998"/>
            <a:ext cx="7107295" cy="358141"/>
          </a:xfrm>
          <a:prstGeom prst="rect"/>
          <a:noFill/>
        </p:spPr>
        <p:txBody>
          <a:bodyPr rtlCol="0" wrap="square">
            <a:spAutoFit/>
          </a:bodyPr>
          <a:p>
            <a:pPr algn="ctr"/>
            <a:r>
              <a:rPr dirty="0" lang="en-US" smtClean="0"/>
              <a:t>TOPIC- INTRODUCTION  TO DATA STUCTURE AND ALGORITHMS</a:t>
            </a:r>
            <a:endParaRPr dirty="0" lang="en-US"/>
          </a:p>
        </p:txBody>
      </p:sp>
      <p:sp>
        <p:nvSpPr>
          <p:cNvPr id="1048589" name=""/>
          <p:cNvSpPr txBox="1"/>
          <p:nvPr/>
        </p:nvSpPr>
        <p:spPr>
          <a:xfrm>
            <a:off x="4161933" y="2029883"/>
            <a:ext cx="2544419" cy="9296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v</a:t>
            </a:r>
            <a:r>
              <a:rPr b="1" sz="2800" lang="en-US">
                <a:solidFill>
                  <a:srgbClr val="000000"/>
                </a:solidFill>
              </a:rPr>
              <a:t>a</a:t>
            </a:r>
            <a:r>
              <a:rPr b="1" sz="2800" lang="en-US">
                <a:solidFill>
                  <a:srgbClr val="000000"/>
                </a:solidFill>
              </a:rPr>
              <a:t>-</a:t>
            </a:r>
            <a:r>
              <a:rPr b="1" sz="2800" lang="en-US">
                <a:solidFill>
                  <a:srgbClr val="000000"/>
                </a:solidFill>
              </a:rPr>
              <a:t>B</a:t>
            </a:r>
            <a:r>
              <a:rPr b="1" sz="2800" lang="en-US">
                <a:solidFill>
                  <a:srgbClr val="000000"/>
                </a:solidFill>
              </a:rPr>
              <a:t>h</a:t>
            </a:r>
            <a:r>
              <a:rPr b="1" sz="2800" lang="en-US">
                <a:solidFill>
                  <a:srgbClr val="000000"/>
                </a:solidFill>
              </a:rPr>
              <a:t>a</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endParaRPr b="1" sz="2800" lang="en-GB">
              <a:solidFill>
                <a:srgbClr val="000000"/>
              </a:solidFill>
            </a:endParaRPr>
          </a:p>
          <a:p>
            <a:r>
              <a:rPr b="1" sz="2800" lang="en-US">
                <a:solidFill>
                  <a:srgbClr val="000000"/>
                </a:solidFill>
              </a:rPr>
              <a:t>S</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i</a:t>
            </a:r>
            <a:r>
              <a:rPr b="1" sz="2800" lang="en-US">
                <a:solidFill>
                  <a:srgbClr val="000000"/>
                </a:solidFill>
              </a:rPr>
              <a:t>ketan </a:t>
            </a:r>
            <a:endParaRPr b="1" sz="2800" lang="en-GB">
              <a:solidFill>
                <a:srgbClr val="000000"/>
              </a:solidFill>
            </a:endParaRPr>
          </a:p>
        </p:txBody>
      </p:sp>
      <p:pic>
        <p:nvPicPr>
          <p:cNvPr id="2097152" name="Picture 10" descr="Visva Bharti University: Central University under CUET"/>
          <p:cNvPicPr>
            <a:picLocks/>
          </p:cNvPicPr>
          <p:nvPr/>
        </p:nvPicPr>
        <p:blipFill>
          <a:blip xmlns:r="http://schemas.openxmlformats.org/officeDocument/2006/relationships" r:embed="rId1" cstate="print"/>
          <a:srcRect/>
          <a:stretch>
            <a:fillRect/>
          </a:stretch>
        </p:blipFill>
        <p:spPr bwMode="auto">
          <a:xfrm>
            <a:off x="468678" y="804245"/>
            <a:ext cx="1099348" cy="1152350"/>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3" name="TextBox 1"/>
          <p:cNvSpPr txBox="1"/>
          <p:nvPr/>
        </p:nvSpPr>
        <p:spPr>
          <a:xfrm>
            <a:off x="812043" y="699823"/>
            <a:ext cx="7519915" cy="2758441"/>
          </a:xfrm>
          <a:prstGeom prst="rect"/>
          <a:noFill/>
        </p:spPr>
        <p:txBody>
          <a:bodyPr rtlCol="0" wrap="square">
            <a:spAutoFit/>
          </a:bodyPr>
          <a:p>
            <a:pPr algn="ctr"/>
            <a:r>
              <a:rPr b="1" dirty="0" lang="en-US" u="sng" smtClean="0"/>
              <a:t>Stack</a:t>
            </a:r>
          </a:p>
          <a:p>
            <a:r>
              <a:rPr dirty="0" lang="en-US" smtClean="0"/>
              <a:t>A stack is  a linear data structure that follows the LIFO(last in, first out) principle. Operation are performed only at one end, called the top </a:t>
            </a:r>
          </a:p>
          <a:p>
            <a:endParaRPr dirty="0" lang="en-US" smtClean="0"/>
          </a:p>
          <a:p>
            <a:r>
              <a:rPr b="1" dirty="0" lang="en-US" smtClean="0"/>
              <a:t>Basic operations</a:t>
            </a:r>
            <a:endParaRPr b="1" dirty="0" lang="en-US" smtClean="0"/>
          </a:p>
          <a:p>
            <a:r>
              <a:rPr dirty="0" lang="en-US" smtClean="0"/>
              <a:t>Push()- insert element into stack </a:t>
            </a:r>
          </a:p>
          <a:p>
            <a:r>
              <a:rPr dirty="0" lang="en-US" smtClean="0"/>
              <a:t>Pop()- remove the top element</a:t>
            </a:r>
          </a:p>
          <a:p>
            <a:r>
              <a:rPr dirty="0" lang="en-US" smtClean="0"/>
              <a:t>Peek()- view the top element</a:t>
            </a:r>
          </a:p>
          <a:p>
            <a:r>
              <a:rPr dirty="0" lang="en-US" smtClean="0"/>
              <a:t>Isempty()- check if stack is empty</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TextBox 1"/>
          <p:cNvSpPr txBox="1"/>
          <p:nvPr/>
        </p:nvSpPr>
        <p:spPr>
          <a:xfrm>
            <a:off x="854893" y="467313"/>
            <a:ext cx="7434215" cy="3025140"/>
          </a:xfrm>
          <a:prstGeom prst="rect"/>
          <a:noFill/>
        </p:spPr>
        <p:txBody>
          <a:bodyPr rtlCol="0" wrap="square">
            <a:spAutoFit/>
          </a:bodyPr>
          <a:p>
            <a:pPr algn="ctr"/>
            <a:r>
              <a:rPr b="1" dirty="0" lang="en-US" u="sng" smtClean="0"/>
              <a:t>Queu</a:t>
            </a:r>
            <a:r>
              <a:rPr b="1" dirty="0" lang="en-US" u="sng" smtClean="0"/>
              <a:t>e</a:t>
            </a:r>
            <a:endParaRPr altLang="en-US" lang="zh-CN"/>
          </a:p>
          <a:p>
            <a:r>
              <a:rPr dirty="0" lang="en-US" smtClean="0"/>
              <a:t>A queue is a linear data structure that follows the FIFO(first in, first out) principle. Insertion happens at the rear , and deletion occurs from the front</a:t>
            </a:r>
          </a:p>
          <a:p>
            <a:endParaRPr dirty="0" lang="en-US" smtClean="0"/>
          </a:p>
          <a:p>
            <a:r>
              <a:rPr b="1" dirty="0" lang="en-US" smtClean="0"/>
              <a:t>Basic operations</a:t>
            </a:r>
            <a:endParaRPr b="1" dirty="0" lang="en-US" smtClean="0"/>
          </a:p>
          <a:p>
            <a:pPr>
              <a:buFont typeface="Arial" pitchFamily="34" charset="0"/>
              <a:buChar char="•"/>
            </a:pPr>
            <a:r>
              <a:rPr dirty="0" lang="en-US" err="1" smtClean="0"/>
              <a:t>Enqueue</a:t>
            </a:r>
            <a:r>
              <a:rPr dirty="0" lang="en-US" smtClean="0"/>
              <a:t>()- add element at the rear</a:t>
            </a:r>
          </a:p>
          <a:p>
            <a:pPr>
              <a:buFont typeface="Arial" pitchFamily="34" charset="0"/>
              <a:buChar char="•"/>
            </a:pPr>
            <a:r>
              <a:rPr dirty="0" lang="en-US" err="1" smtClean="0"/>
              <a:t>Dequeue</a:t>
            </a:r>
            <a:r>
              <a:rPr dirty="0" lang="en-US" smtClean="0"/>
              <a:t>()- remove element from the front</a:t>
            </a:r>
          </a:p>
          <a:p>
            <a:pPr>
              <a:buFont typeface="Arial" pitchFamily="34" charset="0"/>
              <a:buChar char="•"/>
            </a:pPr>
            <a:r>
              <a:rPr dirty="0" lang="en-US" smtClean="0"/>
              <a:t>Peek()- view the front element </a:t>
            </a:r>
          </a:p>
          <a:p>
            <a:pPr>
              <a:buFont typeface="Arial" pitchFamily="34" charset="0"/>
              <a:buChar char="•"/>
            </a:pPr>
            <a:r>
              <a:rPr dirty="0" lang="en-US" err="1" smtClean="0"/>
              <a:t>Isempty</a:t>
            </a:r>
            <a:r>
              <a:rPr dirty="0" lang="en-US" smtClean="0"/>
              <a:t>()- check if queue is empty</a:t>
            </a:r>
          </a:p>
          <a:p>
            <a:endParaRPr dirty="0"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5" name="TextBox 1"/>
          <p:cNvSpPr txBox="1"/>
          <p:nvPr/>
        </p:nvSpPr>
        <p:spPr>
          <a:xfrm>
            <a:off x="848533" y="369239"/>
            <a:ext cx="7446933" cy="30251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r>
              <a:rPr b="1" dirty="0" lang="en-US" u="sng" smtClean="0">
                <a:latin typeface="Arial"/>
              </a:rPr>
              <a:t>Grap</a:t>
            </a:r>
            <a:r>
              <a:rPr b="1" dirty="0" lang="en-US" u="sng" smtClean="0">
                <a:latin typeface="Arial"/>
              </a:rPr>
              <a:t>h</a:t>
            </a:r>
            <a:endParaRPr altLang="en-US" lang="zh-CN"/>
          </a:p>
          <a:p>
            <a:pPr indent="0" marL="0">
              <a:buNone/>
            </a:pPr>
            <a:r>
              <a:rPr dirty="0" lang="en-US" smtClean="0">
                <a:latin typeface="Arial"/>
                <a:sym typeface="Symbol"/>
              </a:rPr>
              <a:t>A Graph is a non-linear data structure consisting of:</a:t>
            </a:r>
          </a:p>
          <a:p>
            <a:pPr indent="0" marL="0">
              <a:buNone/>
            </a:pPr>
            <a:r>
              <a:rPr dirty="0" lang="en-US" smtClean="0">
                <a:latin typeface="Arial"/>
                <a:sym typeface="Symbol"/>
              </a:rPr>
              <a:t>A set of vertices (nodes) V</a:t>
            </a:r>
            <a:r>
              <a:rPr dirty="0" lang="en-US" smtClean="0">
                <a:latin typeface="Arial"/>
                <a:sym typeface="Symbol"/>
              </a:rPr>
              <a:t>,</a:t>
            </a:r>
            <a:r>
              <a:rPr dirty="0" lang="en-US" smtClean="0">
                <a:latin typeface="Arial"/>
                <a:sym typeface="Symbol"/>
              </a:rPr>
              <a:t> </a:t>
            </a:r>
            <a:r>
              <a:rPr dirty="0" lang="en-US" smtClean="0">
                <a:latin typeface="Arial"/>
                <a:sym typeface="Symbol"/>
              </a:rPr>
              <a:t>A set of edges (connections) E</a:t>
            </a:r>
            <a:endParaRPr altLang="en-US" lang="zh-CN"/>
          </a:p>
          <a:p>
            <a:pPr indent="0" marL="0">
              <a:buNone/>
            </a:pPr>
            <a:r>
              <a:rPr dirty="0" lang="en-US" smtClean="0">
                <a:latin typeface="Arial"/>
                <a:sym typeface="Symbol"/>
              </a:rPr>
              <a:t>Formally, a graph is represented as:</a:t>
            </a:r>
          </a:p>
          <a:p>
            <a:pPr indent="0" marL="0">
              <a:buNone/>
            </a:pPr>
            <a:r>
              <a:rPr dirty="0" lang="en-US" smtClean="0">
                <a:latin typeface="Arial"/>
                <a:sym typeface="Symbol"/>
              </a:rPr>
              <a:t>G = (V, E)</a:t>
            </a:r>
          </a:p>
          <a:p>
            <a:pPr indent="0" marL="0">
              <a:buNone/>
            </a:pPr>
            <a:r>
              <a:rPr dirty="0" lang="en-US" smtClean="0">
                <a:latin typeface="Arial"/>
                <a:sym typeface="Symbol"/>
              </a:rPr>
              <a:t> Types of Graphs</a:t>
            </a:r>
          </a:p>
          <a:p>
            <a:pPr indent="0" marL="0">
              <a:buNone/>
            </a:pPr>
            <a:r>
              <a:rPr dirty="0" lang="en-US" smtClean="0">
                <a:latin typeface="Arial"/>
                <a:sym typeface="Symbol"/>
              </a:rPr>
              <a:t>Directed Graph (Digraph) – Edges have a direction</a:t>
            </a:r>
          </a:p>
          <a:p>
            <a:pPr indent="0" marL="0">
              <a:buNone/>
            </a:pPr>
            <a:r>
              <a:rPr dirty="0" lang="en-US" smtClean="0">
                <a:latin typeface="Arial"/>
                <a:sym typeface="Symbol"/>
              </a:rPr>
              <a:t>Undirected Graph – Edges do not have direction</a:t>
            </a:r>
          </a:p>
          <a:p>
            <a:pPr indent="0" marL="0">
              <a:buNone/>
            </a:pPr>
            <a:r>
              <a:rPr dirty="0" lang="en-US" smtClean="0">
                <a:latin typeface="Arial"/>
                <a:sym typeface="Symbol"/>
              </a:rPr>
              <a:t>Weighted Graph – Edges carry weights or costs</a:t>
            </a:r>
          </a:p>
          <a:p>
            <a:pPr indent="0" marL="0">
              <a:buNone/>
            </a:pPr>
            <a:r>
              <a:rPr dirty="0" lang="en-US" smtClean="0">
                <a:latin typeface="Arial"/>
                <a:sym typeface="Symbol"/>
              </a:rPr>
              <a:t>Unweighted Graph – No weights on edges</a:t>
            </a:r>
          </a:p>
          <a:p>
            <a:pPr indent="0" marL="0">
              <a:buNone/>
            </a:pPr>
            <a:r>
              <a:rPr dirty="0" lang="en-US" smtClean="0">
                <a:latin typeface="Arial"/>
                <a:sym typeface="Symbol"/>
              </a:rPr>
              <a:t>Cyclic / Acyclic Graphs – Whether cycles (loops) exist</a:t>
            </a:r>
          </a:p>
        </p:txBody>
      </p:sp>
      <p:graphicFrame>
        <p:nvGraphicFramePr>
          <p:cNvPr id="4194304" name=""/>
          <p:cNvGraphicFramePr>
            <a:graphicFrameLocks/>
          </p:cNvGraphicFramePr>
          <p:nvPr/>
        </p:nvGraphicFramePr>
        <p:xfrm>
          <a:off x="848532" y="3394380"/>
          <a:ext cx="7919954" cy="1800620"/>
        </p:xfrm>
        <a:graphic>
          <a:graphicData uri="http://schemas.openxmlformats.org/drawingml/2006/table">
            <a:tbl>
              <a:tblPr firstRow="1" bandRow="1">
                <a:tableStyleId>{5940675A-B579-460E-94D1-54222C63F5DA}</a:tableStyleId>
              </a:tblPr>
              <a:tblGrid>
                <a:gridCol w="3959977"/>
                <a:gridCol w="3959977"/>
              </a:tblGrid>
              <a:tr h="232497">
                <a:tc>
                  <a:txBody>
                    <a:bodyPr/>
                    <a:p>
                      <a:r>
                        <a:rPr altLang="en-US" lang="en-GB"/>
                        <a:t>Term</a:t>
                      </a:r>
                      <a:endParaRPr altLang="en-US" lang="en-GB"/>
                    </a:p>
                  </a:txBody>
                </a:tc>
                <a:tc>
                  <a:txBody>
                    <a:bodyPr/>
                    <a:p>
                      <a:r>
                        <a:rPr altLang="en-US" lang="en-GB"/>
                        <a:t>Meaning</a:t>
                      </a:r>
                      <a:endParaRPr altLang="en-US" lang="en-GB"/>
                    </a:p>
                  </a:txBody>
                </a:tc>
              </a:tr>
              <a:tr h="232497">
                <a:tc>
                  <a:txBody>
                    <a:bodyPr/>
                    <a:p>
                      <a:r>
                        <a:rPr altLang="en-US" lang="en-GB"/>
                        <a:t>Vertex (Node</a:t>
                      </a:r>
                      <a:endParaRPr altLang="en-US" lang="en-GB"/>
                    </a:p>
                  </a:txBody>
                </a:tc>
                <a:tc>
                  <a:txBody>
                    <a:bodyPr/>
                    <a:p>
                      <a:r>
                        <a:rPr altLang="en-US" lang="en-GB"/>
                        <a:t>A point or entity in the graph</a:t>
                      </a:r>
                      <a:endParaRPr altLang="en-US" lang="en-GB"/>
                    </a:p>
                  </a:txBody>
                </a:tc>
              </a:tr>
              <a:tr h="232497">
                <a:tc>
                  <a:txBody>
                    <a:bodyPr/>
                    <a:p>
                      <a:r>
                        <a:rPr altLang="en-US" lang="en-GB"/>
                        <a:t>Edge</a:t>
                      </a:r>
                      <a:endParaRPr altLang="en-US" lang="en-GB"/>
                    </a:p>
                  </a:txBody>
                </a:tc>
                <a:tc>
                  <a:txBody>
                    <a:bodyPr/>
                    <a:p>
                      <a:r>
                        <a:rPr altLang="en-US" lang="en-GB"/>
                        <a:t>A connection between two vertices  </a:t>
                      </a:r>
                      <a:endParaRPr altLang="en-US" lang="en-GB"/>
                    </a:p>
                  </a:txBody>
                </a:tc>
              </a:tr>
              <a:tr h="232497">
                <a:tc>
                  <a:txBody>
                    <a:bodyPr/>
                    <a:p>
                      <a:r>
                        <a:rPr altLang="en-US" lang="en-GB"/>
                        <a:t>Adjacent Nodes</a:t>
                      </a:r>
                      <a:endParaRPr altLang="en-US" lang="en-GB"/>
                    </a:p>
                  </a:txBody>
                </a:tc>
                <a:tc>
                  <a:txBody>
                    <a:bodyPr/>
                    <a:p>
                      <a:r>
                        <a:rPr altLang="en-US" lang="en-GB"/>
                        <a:t>Nodes directly connected by an edge </a:t>
                      </a:r>
                      <a:endParaRPr altLang="en-US" lang="en-GB"/>
                    </a:p>
                  </a:txBody>
                </a:tc>
              </a:tr>
              <a:tr h="232497">
                <a:tc>
                  <a:txBody>
                    <a:bodyPr/>
                    <a:p>
                      <a:r>
                        <a:rPr altLang="en-US" lang="en-GB"/>
                        <a:t>Degree</a:t>
                      </a:r>
                      <a:endParaRPr altLang="en-US" lang="en-GB"/>
                    </a:p>
                  </a:txBody>
                </a:tc>
                <a:tc>
                  <a:txBody>
                    <a:bodyPr/>
                    <a:p>
                      <a:r>
                        <a:rPr altLang="en-US" lang="en-GB"/>
                        <a:t>Number of edges incident on a</a:t>
                      </a:r>
                      <a:r>
                        <a:rPr altLang="en-US" lang="en-US"/>
                        <a:t> </a:t>
                      </a:r>
                      <a:r>
                        <a:rPr altLang="en-US" lang="en-GB"/>
                        <a:t>vertex  </a:t>
                      </a:r>
                      <a:endParaRPr altLang="en-US" lang="en-GB"/>
                    </a:p>
                  </a:txBody>
                </a:tc>
              </a:tr>
              <a:tr h="405634">
                <a:tc>
                  <a:txBody>
                    <a:bodyPr/>
                    <a:p>
                      <a:r>
                        <a:rPr altLang="en-US" lang="en-GB"/>
                        <a:t>Path</a:t>
                      </a:r>
                      <a:endParaRPr altLang="en-US" lang="en-GB"/>
                    </a:p>
                  </a:txBody>
                </a:tc>
                <a:tc>
                  <a:txBody>
                    <a:bodyPr/>
                    <a:p>
                      <a:r>
                        <a:rPr altLang="en-US" lang="en-US"/>
                        <a:t>Sequence of vertices connected by edges  </a:t>
                      </a:r>
                      <a:endParaRPr altLang="en-US" lang="en-GB"/>
                    </a:p>
                  </a:txBody>
                </a:tc>
              </a:tr>
              <a:tr h="232497">
                <a:tc>
                  <a:txBody>
                    <a:bodyPr/>
                    <a:p>
                      <a:r>
                        <a:rPr altLang="en-US" lang="en-GB"/>
                        <a:t>Connected Graph </a:t>
                      </a:r>
                      <a:endParaRPr altLang="en-US" lang="en-GB"/>
                    </a:p>
                  </a:txBody>
                </a:tc>
                <a:tc>
                  <a:txBody>
                    <a:bodyPr/>
                    <a:p>
                      <a:r>
                        <a:rPr altLang="en-US" lang="en-GB"/>
                        <a:t>Path exists between every pair of nodes</a:t>
                      </a:r>
                      <a:endParaRPr altLang="en-US" lang="en-GB"/>
                    </a:p>
                  </a:txBody>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6" name="TextBox 1"/>
          <p:cNvSpPr txBox="1"/>
          <p:nvPr/>
        </p:nvSpPr>
        <p:spPr>
          <a:xfrm>
            <a:off x="730949" y="333282"/>
            <a:ext cx="7682102" cy="5158740"/>
          </a:xfrm>
          <a:prstGeom prst="rect"/>
          <a:noFill/>
        </p:spPr>
        <p:txBody>
          <a:bodyPr rtlCol="0" wrap="square">
            <a:spAutoFit/>
          </a:bodyPr>
          <a:p>
            <a:pPr algn="ctr"/>
            <a:r>
              <a:rPr b="1" dirty="0" lang="en-US" u="sng" smtClean="0"/>
              <a:t>Tree</a:t>
            </a:r>
          </a:p>
          <a:p>
            <a:r>
              <a:rPr dirty="0" lang="en-US" smtClean="0"/>
              <a:t>A </a:t>
            </a:r>
            <a:r>
              <a:rPr dirty="0" lang="en-US" smtClean="0"/>
              <a:t>tree is a non-linear data structure made up of nodes, where</a:t>
            </a:r>
          </a:p>
          <a:p>
            <a:pPr>
              <a:buFont typeface="Wingdings" pitchFamily="2" charset="2"/>
              <a:buChar char="§"/>
            </a:pPr>
            <a:r>
              <a:rPr dirty="0" lang="en-US" smtClean="0"/>
              <a:t>The topmost node is the root</a:t>
            </a:r>
          </a:p>
          <a:p>
            <a:pPr>
              <a:buFont typeface="Wingdings" pitchFamily="2" charset="2"/>
              <a:buChar char="§"/>
            </a:pPr>
            <a:r>
              <a:rPr dirty="0" lang="en-US" smtClean="0"/>
              <a:t>Each node has zero or more child nodes </a:t>
            </a:r>
          </a:p>
          <a:p>
            <a:pPr>
              <a:buFont typeface="Wingdings" pitchFamily="2" charset="2"/>
              <a:buChar char="§"/>
            </a:pPr>
            <a:r>
              <a:rPr dirty="0" lang="en-US" smtClean="0"/>
              <a:t>There are no cycles (</a:t>
            </a:r>
            <a:r>
              <a:rPr dirty="0" lang="en-US" err="1" smtClean="0"/>
              <a:t>I,e</a:t>
            </a:r>
            <a:r>
              <a:rPr dirty="0" lang="en-US" smtClean="0"/>
              <a:t>., It’s a connected acyclic graph</a:t>
            </a:r>
          </a:p>
          <a:p>
            <a:endParaRPr dirty="0" lang="en-US" smtClean="0"/>
          </a:p>
          <a:p>
            <a:r>
              <a:rPr dirty="0" lang="en-US" smtClean="0"/>
              <a:t>Terminology</a:t>
            </a:r>
          </a:p>
          <a:p>
            <a:r>
              <a:rPr dirty="0" lang="en-US" smtClean="0"/>
              <a:t>Root: first node in the tree</a:t>
            </a:r>
          </a:p>
          <a:p>
            <a:r>
              <a:rPr dirty="0" lang="en-US" smtClean="0"/>
              <a:t>Leaf node: node with no children</a:t>
            </a:r>
          </a:p>
          <a:p>
            <a:r>
              <a:rPr dirty="0" lang="en-US" smtClean="0"/>
              <a:t>Parent/child: direct relationship between nodes</a:t>
            </a:r>
          </a:p>
          <a:p>
            <a:r>
              <a:rPr dirty="0" lang="en-US" err="1" smtClean="0"/>
              <a:t>Subtree</a:t>
            </a:r>
            <a:r>
              <a:rPr dirty="0" lang="en-US" smtClean="0"/>
              <a:t>: a child node and its descendants </a:t>
            </a:r>
          </a:p>
          <a:p>
            <a:r>
              <a:rPr dirty="0" lang="en-US" smtClean="0"/>
              <a:t>Height: longest path from root to leaf</a:t>
            </a:r>
          </a:p>
          <a:p>
            <a:endParaRPr dirty="0" lang="en-US" smtClean="0"/>
          </a:p>
          <a:p>
            <a:r>
              <a:rPr dirty="0" lang="en-US" smtClean="0"/>
              <a:t>Types of trees</a:t>
            </a:r>
          </a:p>
          <a:p>
            <a:pPr>
              <a:buFont typeface="Arial" pitchFamily="34" charset="0"/>
              <a:buChar char="•"/>
            </a:pPr>
            <a:r>
              <a:rPr dirty="0" lang="en-US" smtClean="0"/>
              <a:t>Binary tree- each node has at most 2 children</a:t>
            </a:r>
          </a:p>
          <a:p>
            <a:pPr>
              <a:buFont typeface="Arial" pitchFamily="34" charset="0"/>
              <a:buChar char="•"/>
            </a:pPr>
            <a:r>
              <a:rPr dirty="0" lang="en-US" smtClean="0"/>
              <a:t>Binary search tree(BST)- left&lt;root&lt;right</a:t>
            </a:r>
          </a:p>
          <a:p>
            <a:pPr>
              <a:buFont typeface="Arial" pitchFamily="34" charset="0"/>
              <a:buChar char="•"/>
            </a:pPr>
            <a:r>
              <a:rPr dirty="0" lang="en-US" smtClean="0"/>
              <a:t>AVL tree- Self-balancing tree</a:t>
            </a:r>
          </a:p>
          <a:p>
            <a:pPr>
              <a:buFont typeface="Arial" pitchFamily="34" charset="0"/>
              <a:buChar char="•"/>
            </a:pPr>
            <a:r>
              <a:rPr dirty="0" lang="en-US" smtClean="0"/>
              <a:t>Heap tree- used in priority queues</a:t>
            </a:r>
          </a:p>
          <a:p>
            <a:pPr>
              <a:buFont typeface="Arial" pitchFamily="34" charset="0"/>
              <a:buChar char="•"/>
            </a:pPr>
            <a:r>
              <a:rPr dirty="0" lang="en-US" err="1" smtClean="0"/>
              <a:t>Trie</a:t>
            </a:r>
            <a:r>
              <a:rPr dirty="0" lang="en-US" smtClean="0"/>
              <a:t>- efficient for prefix matching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7" name="TextBox 1"/>
          <p:cNvSpPr txBox="1"/>
          <p:nvPr/>
        </p:nvSpPr>
        <p:spPr>
          <a:xfrm>
            <a:off x="801016" y="403859"/>
            <a:ext cx="7541969" cy="4358641"/>
          </a:xfrm>
          <a:prstGeom prst="rect"/>
          <a:noFill/>
        </p:spPr>
        <p:txBody>
          <a:bodyPr rtlCol="0" wrap="square">
            <a:spAutoFit/>
          </a:bodyPr>
          <a:p>
            <a:pPr algn="ctr"/>
            <a:r>
              <a:rPr b="1" dirty="0" lang="en-US" u="sng" smtClean="0"/>
              <a:t>Searching</a:t>
            </a:r>
          </a:p>
          <a:p>
            <a:r>
              <a:rPr dirty="0" lang="en-US" smtClean="0"/>
              <a:t>Searching is the process of finding the location of a particular element in a data structure (like  an array, list, or tree).</a:t>
            </a:r>
          </a:p>
          <a:p>
            <a:endParaRPr dirty="0" lang="en-US" smtClean="0"/>
          </a:p>
          <a:p>
            <a:r>
              <a:rPr dirty="0" lang="en-US" smtClean="0"/>
              <a:t>Types of searching algorithm </a:t>
            </a:r>
          </a:p>
          <a:p>
            <a:pPr indent="-342900" marL="342900">
              <a:buAutoNum type="arabicPeriod"/>
            </a:pPr>
            <a:r>
              <a:rPr dirty="0" lang="en-US" smtClean="0"/>
              <a:t>Linear search</a:t>
            </a:r>
          </a:p>
          <a:p>
            <a:pPr indent="-342900" marL="342900">
              <a:buFont typeface="Wingdings" pitchFamily="2" charset="2"/>
              <a:buChar char="§"/>
            </a:pPr>
            <a:r>
              <a:rPr dirty="0" lang="en-US" smtClean="0"/>
              <a:t>Checks each element one </a:t>
            </a:r>
          </a:p>
          <a:p>
            <a:pPr indent="-342900" marL="342900">
              <a:buFont typeface="Wingdings" pitchFamily="2" charset="2"/>
              <a:buChar char="§"/>
            </a:pPr>
            <a:r>
              <a:rPr dirty="0" lang="en-US" smtClean="0"/>
              <a:t>No sorting needed</a:t>
            </a:r>
          </a:p>
          <a:p>
            <a:pPr indent="-342900" marL="342900">
              <a:buFont typeface="Wingdings" pitchFamily="2" charset="2"/>
              <a:buChar char="§"/>
            </a:pPr>
            <a:endParaRPr dirty="0" lang="en-US" smtClean="0"/>
          </a:p>
          <a:p>
            <a:pPr indent="-342900" marL="342900">
              <a:buFont typeface="Wingdings" pitchFamily="2" charset="2"/>
              <a:buChar char="§"/>
            </a:pPr>
            <a:endParaRPr dirty="0" lang="en-US" smtClean="0"/>
          </a:p>
          <a:p>
            <a:pPr indent="-342900" marL="342900"/>
            <a:r>
              <a:rPr dirty="0" lang="en-US" smtClean="0"/>
              <a:t>2. Binary search</a:t>
            </a:r>
          </a:p>
          <a:p>
            <a:pPr indent="-342900" marL="342900">
              <a:buFont typeface="Arial" pitchFamily="34" charset="0"/>
              <a:buChar char="•"/>
            </a:pPr>
            <a:r>
              <a:rPr dirty="0" lang="en-US" smtClean="0"/>
              <a:t>Works on sorted arrays </a:t>
            </a:r>
          </a:p>
          <a:p>
            <a:pPr indent="-342900" marL="342900">
              <a:buFont typeface="Arial" pitchFamily="34" charset="0"/>
              <a:buChar char="•"/>
            </a:pPr>
            <a:r>
              <a:rPr dirty="0" lang="en-US" smtClean="0"/>
              <a:t>Repeatedly divides the search space in half </a:t>
            </a:r>
          </a:p>
          <a:p>
            <a:pPr indent="-342900" marL="342900">
              <a:buFont typeface="Arial" pitchFamily="34" charset="0"/>
              <a:buChar char="•"/>
            </a:pPr>
            <a:endParaRPr dirty="0" lang="en-US" smtClean="0"/>
          </a:p>
          <a:p>
            <a:pPr indent="-342900" marL="342900"/>
            <a:r>
              <a:rPr dirty="0" lang="en-US" smtClean="0"/>
              <a:t>Comparison table</a:t>
            </a:r>
          </a:p>
          <a:p>
            <a:endParaRPr dirty="0" lang="en-US"/>
          </a:p>
        </p:txBody>
      </p:sp>
      <p:graphicFrame>
        <p:nvGraphicFramePr>
          <p:cNvPr id="4194305" name="Table 2"/>
          <p:cNvGraphicFramePr>
            <a:graphicFrameLocks noGrp="1"/>
          </p:cNvGraphicFramePr>
          <p:nvPr/>
        </p:nvGraphicFramePr>
        <p:xfrm>
          <a:off x="859084" y="4763256"/>
          <a:ext cx="7483902" cy="1874520"/>
        </p:xfrm>
        <a:graphic>
          <a:graphicData uri="http://schemas.openxmlformats.org/drawingml/2006/table">
            <a:tbl>
              <a:tblPr firstRow="1" bandRow="1">
                <a:tableStyleId>{5C22544A-7EE6-4342-B048-85BDC9FD1C3A}</a:tableStyleId>
              </a:tblPr>
              <a:tblGrid>
                <a:gridCol w="1575558"/>
                <a:gridCol w="1575558"/>
                <a:gridCol w="1890669"/>
                <a:gridCol w="2442115"/>
              </a:tblGrid>
              <a:tr h="624840">
                <a:tc>
                  <a:txBody>
                    <a:bodyPr/>
                    <a:p>
                      <a:r>
                        <a:rPr dirty="0" lang="en-US" smtClean="0"/>
                        <a:t>algorithm</a:t>
                      </a:r>
                      <a:endParaRPr dirty="0" lang="en-US"/>
                    </a:p>
                  </a:txBody>
                </a:tc>
                <a:tc>
                  <a:txBody>
                    <a:bodyPr/>
                    <a:p>
                      <a:r>
                        <a:rPr dirty="0" lang="en-US" smtClean="0"/>
                        <a:t>Data</a:t>
                      </a:r>
                      <a:r>
                        <a:rPr baseline="0" dirty="0" lang="en-US" smtClean="0"/>
                        <a:t> required</a:t>
                      </a:r>
                      <a:endParaRPr dirty="0" lang="en-US"/>
                    </a:p>
                  </a:txBody>
                </a:tc>
                <a:tc>
                  <a:txBody>
                    <a:bodyPr/>
                    <a:p>
                      <a:r>
                        <a:rPr dirty="0" lang="en-US" smtClean="0"/>
                        <a:t>Time complexity</a:t>
                      </a:r>
                      <a:endParaRPr dirty="0" lang="en-US"/>
                    </a:p>
                  </a:txBody>
                </a:tc>
                <a:tc>
                  <a:txBody>
                    <a:bodyPr/>
                    <a:p>
                      <a:r>
                        <a:rPr dirty="0" lang="en-US" smtClean="0"/>
                        <a:t>Use</a:t>
                      </a:r>
                      <a:r>
                        <a:rPr baseline="0" dirty="0" lang="en-US" smtClean="0"/>
                        <a:t> case</a:t>
                      </a:r>
                      <a:endParaRPr dirty="0" lang="en-US"/>
                    </a:p>
                  </a:txBody>
                </a:tc>
              </a:tr>
              <a:tr h="624840">
                <a:tc>
                  <a:txBody>
                    <a:bodyPr/>
                    <a:p>
                      <a:r>
                        <a:rPr dirty="0" lang="en-US" smtClean="0"/>
                        <a:t>Linear search</a:t>
                      </a:r>
                      <a:endParaRPr dirty="0" lang="en-US"/>
                    </a:p>
                  </a:txBody>
                </a:tc>
                <a:tc>
                  <a:txBody>
                    <a:bodyPr/>
                    <a:p>
                      <a:r>
                        <a:rPr dirty="0" lang="en-US" smtClean="0"/>
                        <a:t>unsorted</a:t>
                      </a:r>
                      <a:endParaRPr dirty="0" lang="en-US"/>
                    </a:p>
                  </a:txBody>
                </a:tc>
                <a:tc>
                  <a:txBody>
                    <a:bodyPr/>
                    <a:p>
                      <a:r>
                        <a:rPr dirty="0" lang="en-US" smtClean="0"/>
                        <a:t>O(n)</a:t>
                      </a:r>
                      <a:endParaRPr dirty="0" lang="en-US"/>
                    </a:p>
                  </a:txBody>
                </a:tc>
                <a:tc>
                  <a:txBody>
                    <a:bodyPr/>
                    <a:p>
                      <a:r>
                        <a:rPr dirty="0" lang="en-US" smtClean="0"/>
                        <a:t>Small or</a:t>
                      </a:r>
                      <a:r>
                        <a:rPr baseline="0" dirty="0" lang="en-US" smtClean="0"/>
                        <a:t> random data</a:t>
                      </a:r>
                      <a:endParaRPr dirty="0" lang="en-US"/>
                    </a:p>
                  </a:txBody>
                </a:tc>
              </a:tr>
              <a:tr h="624840">
                <a:tc>
                  <a:txBody>
                    <a:bodyPr/>
                    <a:p>
                      <a:r>
                        <a:rPr dirty="0" lang="en-US" smtClean="0"/>
                        <a:t>Binary search</a:t>
                      </a:r>
                      <a:endParaRPr dirty="0" lang="en-US"/>
                    </a:p>
                  </a:txBody>
                </a:tc>
                <a:tc>
                  <a:txBody>
                    <a:bodyPr/>
                    <a:p>
                      <a:r>
                        <a:rPr dirty="0" lang="en-US" smtClean="0"/>
                        <a:t>sorted</a:t>
                      </a:r>
                      <a:endParaRPr dirty="0" lang="en-US"/>
                    </a:p>
                  </a:txBody>
                </a:tc>
                <a:tc>
                  <a:txBody>
                    <a:bodyPr/>
                    <a:p>
                      <a:r>
                        <a:rPr dirty="0" lang="en-US" smtClean="0"/>
                        <a:t>O(log n)</a:t>
                      </a:r>
                      <a:endParaRPr dirty="0" lang="en-US"/>
                    </a:p>
                  </a:txBody>
                </a:tc>
                <a:tc>
                  <a:txBody>
                    <a:bodyPr/>
                    <a:p>
                      <a:r>
                        <a:rPr dirty="0" lang="en-US" smtClean="0"/>
                        <a:t>Large</a:t>
                      </a:r>
                      <a:r>
                        <a:rPr baseline="0" dirty="0" lang="en-US" smtClean="0"/>
                        <a:t> sorted data</a:t>
                      </a:r>
                      <a:endParaRPr dirty="0" lang="en-US"/>
                    </a:p>
                  </a:txBody>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TextBox 1"/>
          <p:cNvSpPr txBox="1"/>
          <p:nvPr/>
        </p:nvSpPr>
        <p:spPr>
          <a:xfrm>
            <a:off x="753210" y="480058"/>
            <a:ext cx="7637580" cy="1691641"/>
          </a:xfrm>
          <a:prstGeom prst="rect"/>
          <a:noFill/>
        </p:spPr>
        <p:txBody>
          <a:bodyPr rtlCol="0" wrap="square">
            <a:spAutoFit/>
          </a:bodyPr>
          <a:p>
            <a:pPr algn="ctr"/>
            <a:r>
              <a:rPr b="1" dirty="0" lang="en-US" u="sng" smtClean="0"/>
              <a:t>Sorting</a:t>
            </a:r>
          </a:p>
          <a:p>
            <a:r>
              <a:rPr dirty="0" lang="en-US" smtClean="0"/>
              <a:t>Sorting is the process of arranging data in a specific order—typically ascending or descending.</a:t>
            </a:r>
          </a:p>
          <a:p>
            <a:endParaRPr dirty="0" lang="en-US" smtClean="0"/>
          </a:p>
          <a:p>
            <a:r>
              <a:rPr dirty="0" lang="en-US" smtClean="0"/>
              <a:t>Common sorting algorithm</a:t>
            </a:r>
          </a:p>
          <a:p>
            <a:endParaRPr dirty="0" lang="en-US" smtClean="0"/>
          </a:p>
        </p:txBody>
      </p:sp>
      <p:graphicFrame>
        <p:nvGraphicFramePr>
          <p:cNvPr id="4194306" name="Table 2"/>
          <p:cNvGraphicFramePr>
            <a:graphicFrameLocks noGrp="1"/>
          </p:cNvGraphicFramePr>
          <p:nvPr/>
        </p:nvGraphicFramePr>
        <p:xfrm>
          <a:off x="753210" y="2014506"/>
          <a:ext cx="7696201" cy="3942080"/>
        </p:xfrm>
        <a:graphic>
          <a:graphicData uri="http://schemas.openxmlformats.org/drawingml/2006/table">
            <a:tbl>
              <a:tblPr firstRow="1" bandRow="1">
                <a:tableStyleId>{5C22544A-7EE6-4342-B048-85BDC9FD1C3A}</a:tableStyleId>
              </a:tblPr>
              <a:tblGrid>
                <a:gridCol w="1219200"/>
                <a:gridCol w="1143000"/>
                <a:gridCol w="1143000"/>
                <a:gridCol w="1828800"/>
                <a:gridCol w="2362201"/>
              </a:tblGrid>
              <a:tr h="370840">
                <a:tc>
                  <a:txBody>
                    <a:bodyPr/>
                    <a:p>
                      <a:r>
                        <a:rPr dirty="0" lang="en-US" smtClean="0"/>
                        <a:t>Algorithm</a:t>
                      </a:r>
                    </a:p>
                  </a:txBody>
                </a:tc>
                <a:tc>
                  <a:txBody>
                    <a:bodyPr/>
                    <a:p>
                      <a:r>
                        <a:rPr dirty="0" lang="en-US" smtClean="0"/>
                        <a:t>Best case</a:t>
                      </a:r>
                      <a:endParaRPr dirty="0" lang="en-US"/>
                    </a:p>
                  </a:txBody>
                </a:tc>
                <a:tc>
                  <a:txBody>
                    <a:bodyPr/>
                    <a:p>
                      <a:r>
                        <a:rPr dirty="0" lang="en-US" smtClean="0"/>
                        <a:t>Worst</a:t>
                      </a:r>
                      <a:r>
                        <a:rPr baseline="0" dirty="0" lang="en-US" smtClean="0"/>
                        <a:t> case</a:t>
                      </a:r>
                      <a:endParaRPr dirty="0" lang="en-US"/>
                    </a:p>
                  </a:txBody>
                </a:tc>
                <a:tc>
                  <a:txBody>
                    <a:bodyPr/>
                    <a:p>
                      <a:r>
                        <a:rPr dirty="0" lang="en-US" smtClean="0"/>
                        <a:t>Time complexity</a:t>
                      </a:r>
                      <a:endParaRPr dirty="0" lang="en-US"/>
                    </a:p>
                  </a:txBody>
                </a:tc>
                <a:tc>
                  <a:txBody>
                    <a:bodyPr/>
                    <a:p>
                      <a:r>
                        <a:rPr dirty="0" lang="en-US" smtClean="0"/>
                        <a:t>notes</a:t>
                      </a:r>
                      <a:endParaRPr dirty="0" lang="en-US"/>
                    </a:p>
                  </a:txBody>
                </a:tc>
              </a:tr>
              <a:tr h="370840">
                <a:tc>
                  <a:txBody>
                    <a:bodyPr/>
                    <a:p>
                      <a:r>
                        <a:rPr dirty="0" lang="en-US" smtClean="0"/>
                        <a:t>Bubble</a:t>
                      </a:r>
                      <a:r>
                        <a:rPr baseline="0" dirty="0" lang="en-US" smtClean="0"/>
                        <a:t> sort</a:t>
                      </a:r>
                      <a:endParaRPr dirty="0" lang="en-US"/>
                    </a:p>
                  </a:txBody>
                </a:tc>
                <a:tc>
                  <a:txBody>
                    <a:bodyPr/>
                    <a:p>
                      <a:r>
                        <a:rPr dirty="0" lang="en-US" smtClean="0"/>
                        <a:t>O(n)</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O(n</a:t>
                      </a:r>
                      <a:r>
                        <a:rPr baseline="30000" dirty="0" lang="en-US" smtClean="0"/>
                        <a:t>2</a:t>
                      </a:r>
                      <a:r>
                        <a:rPr dirty="0" lang="en-US" smtClean="0"/>
                        <a:t>)</a:t>
                      </a:r>
                    </a:p>
                    <a:p>
                      <a:endParaRPr dirty="0" lang="en-US"/>
                    </a:p>
                  </a:txBody>
                </a:tc>
                <a:tc>
                  <a:txBody>
                    <a:bodyPr/>
                    <a:p>
                      <a:r>
                        <a:rPr dirty="0" lang="en-US" smtClean="0"/>
                        <a:t>Quadratic</a:t>
                      </a:r>
                      <a:endParaRPr dirty="0" lang="en-US"/>
                    </a:p>
                  </a:txBody>
                </a:tc>
                <a:tc>
                  <a:txBody>
                    <a:bodyPr/>
                    <a:p>
                      <a:r>
                        <a:rPr dirty="0" lang="en-US" smtClean="0"/>
                        <a:t>Simple but inefficient for large</a:t>
                      </a:r>
                      <a:r>
                        <a:rPr baseline="0" dirty="0" lang="en-US" smtClean="0"/>
                        <a:t> data</a:t>
                      </a:r>
                      <a:endParaRPr dirty="0" lang="en-US"/>
                    </a:p>
                  </a:txBody>
                </a:tc>
              </a:tr>
              <a:tr h="370840">
                <a:tc>
                  <a:txBody>
                    <a:bodyPr/>
                    <a:p>
                      <a:r>
                        <a:rPr dirty="0" lang="en-US" smtClean="0"/>
                        <a:t>Selection sort</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O(n</a:t>
                      </a:r>
                      <a:r>
                        <a:rPr baseline="30000" dirty="0" lang="en-US" smtClean="0"/>
                        <a:t>2</a:t>
                      </a:r>
                      <a:r>
                        <a:rPr dirty="0" lang="en-US" smtClean="0"/>
                        <a:t>)</a:t>
                      </a:r>
                    </a:p>
                    <a:p>
                      <a:endParaRPr dirty="0" lang="en-US"/>
                    </a:p>
                  </a:txBody>
                </a:tc>
                <a:tc>
                  <a:txBody>
                    <a:bodyPr/>
                    <a:p>
                      <a:r>
                        <a:rPr dirty="0" lang="en-US" smtClean="0"/>
                        <a:t>O(n</a:t>
                      </a:r>
                      <a:r>
                        <a:rPr baseline="30000" dirty="0" lang="en-US" smtClean="0"/>
                        <a:t>2</a:t>
                      </a:r>
                      <a:r>
                        <a:rPr dirty="0" lang="en-US" smtClean="0"/>
                        <a:t>)</a:t>
                      </a:r>
                      <a:endParaRPr dirty="0" lang="en-US"/>
                    </a:p>
                  </a:txBody>
                </a:tc>
                <a:tc>
                  <a:txBody>
                    <a:bodyPr/>
                    <a:p>
                      <a:r>
                        <a:rPr dirty="0" lang="en-US" smtClean="0"/>
                        <a:t>Quadratic</a:t>
                      </a:r>
                      <a:endParaRPr dirty="0" lang="en-US"/>
                    </a:p>
                  </a:txBody>
                </a:tc>
                <a:tc>
                  <a:txBody>
                    <a:bodyPr/>
                    <a:p>
                      <a:r>
                        <a:rPr dirty="0" lang="en-US" smtClean="0"/>
                        <a:t>Selects the minimum</a:t>
                      </a:r>
                      <a:r>
                        <a:rPr baseline="0" dirty="0" lang="en-US" smtClean="0"/>
                        <a:t> element each time</a:t>
                      </a:r>
                      <a:endParaRPr dirty="0" lang="en-US"/>
                    </a:p>
                  </a:txBody>
                </a:tc>
              </a:tr>
              <a:tr h="370840">
                <a:tc>
                  <a:txBody>
                    <a:bodyPr/>
                    <a:p>
                      <a:r>
                        <a:rPr dirty="0" lang="en-US" smtClean="0"/>
                        <a:t>Insertion</a:t>
                      </a:r>
                      <a:r>
                        <a:rPr baseline="0" dirty="0" lang="en-US" smtClean="0"/>
                        <a:t> sort</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O(n)</a:t>
                      </a:r>
                    </a:p>
                    <a:p>
                      <a:endParaRPr dirty="0" lang="en-US"/>
                    </a:p>
                  </a:txBody>
                </a:tc>
                <a:tc>
                  <a:txBody>
                    <a:bodyPr/>
                    <a:p>
                      <a:r>
                        <a:rPr dirty="0" lang="en-US" smtClean="0"/>
                        <a:t>O(n</a:t>
                      </a:r>
                      <a:r>
                        <a:rPr baseline="30000" dirty="0" lang="en-US" smtClean="0"/>
                        <a:t>2</a:t>
                      </a:r>
                      <a:r>
                        <a:rPr dirty="0" lang="en-US" smtClean="0"/>
                        <a:t>)</a:t>
                      </a:r>
                      <a:endParaRPr dirty="0" lang="en-US"/>
                    </a:p>
                  </a:txBody>
                </a:tc>
                <a:tc>
                  <a:txBody>
                    <a:bodyPr/>
                    <a:p>
                      <a:r>
                        <a:rPr dirty="0" lang="en-US" smtClean="0"/>
                        <a:t>Quadratic</a:t>
                      </a:r>
                      <a:endParaRPr dirty="0" lang="en-US"/>
                    </a:p>
                  </a:txBody>
                </a:tc>
                <a:tc>
                  <a:txBody>
                    <a:bodyPr/>
                    <a:p>
                      <a:r>
                        <a:rPr dirty="0" lang="en-US" smtClean="0"/>
                        <a:t>Efficient for small nearly sorted data </a:t>
                      </a:r>
                      <a:endParaRPr dirty="0" lang="en-US"/>
                    </a:p>
                  </a:txBody>
                </a:tc>
              </a:tr>
              <a:tr h="370840">
                <a:tc>
                  <a:txBody>
                    <a:bodyPr/>
                    <a:p>
                      <a:r>
                        <a:rPr dirty="0" lang="en-US" smtClean="0"/>
                        <a:t>Merge sort</a:t>
                      </a:r>
                      <a:endParaRPr dirty="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O(n log n)</a:t>
                      </a:r>
                    </a:p>
                    <a:p>
                      <a:endParaRPr dirty="0" lang="en-US"/>
                    </a:p>
                  </a:txBody>
                </a:tc>
                <a:tc>
                  <a:txBody>
                    <a:bodyPr/>
                    <a:p>
                      <a:r>
                        <a:rPr dirty="0" lang="en-US" smtClean="0"/>
                        <a:t>O(n log n)</a:t>
                      </a:r>
                      <a:endParaRPr dirty="0" lang="en-US"/>
                    </a:p>
                  </a:txBody>
                </a:tc>
                <a:tc>
                  <a:txBody>
                    <a:bodyPr/>
                    <a:p>
                      <a:r>
                        <a:rPr dirty="0" lang="en-US" smtClean="0"/>
                        <a:t>Log-linear</a:t>
                      </a:r>
                      <a:endParaRPr dirty="0" lang="en-US"/>
                    </a:p>
                  </a:txBody>
                </a:tc>
                <a:tc>
                  <a:txBody>
                    <a:bodyPr/>
                    <a:p>
                      <a:r>
                        <a:rPr dirty="0" lang="en-US" smtClean="0"/>
                        <a:t>Uses divide</a:t>
                      </a:r>
                      <a:r>
                        <a:rPr baseline="0" dirty="0" lang="en-US" smtClean="0"/>
                        <a:t> and conquer</a:t>
                      </a:r>
                      <a:endParaRPr dirty="0" lang="en-US"/>
                    </a:p>
                  </a:txBody>
                </a:tc>
              </a:tr>
              <a:tr h="370840">
                <a:tc>
                  <a:txBody>
                    <a:bodyPr/>
                    <a:p>
                      <a:r>
                        <a:rPr dirty="0" lang="en-US" smtClean="0"/>
                        <a:t>Quick sort</a:t>
                      </a:r>
                      <a:endParaRPr dirty="0" lang="en-US"/>
                    </a:p>
                  </a:txBody>
                </a:tc>
                <a:tc>
                  <a:txBody>
                    <a:bodyPr/>
                    <a:p>
                      <a:r>
                        <a:rPr dirty="0" lang="en-US" smtClean="0"/>
                        <a:t>O(n log</a:t>
                      </a:r>
                      <a:r>
                        <a:rPr baseline="0" dirty="0" lang="en-US" smtClean="0"/>
                        <a:t> n</a:t>
                      </a:r>
                      <a:r>
                        <a:rPr dirty="0" lang="en-US" smtClean="0"/>
                        <a:t>)</a:t>
                      </a:r>
                      <a:endParaRPr dirty="0" lang="en-US"/>
                    </a:p>
                  </a:txBody>
                </a:tc>
                <a:tc>
                  <a:txBody>
                    <a:bodyPr/>
                    <a:p>
                      <a:r>
                        <a:rPr dirty="0" lang="en-US" smtClean="0"/>
                        <a:t>O(n</a:t>
                      </a:r>
                      <a:r>
                        <a:rPr baseline="30000" dirty="0" lang="en-US" smtClean="0"/>
                        <a:t>2</a:t>
                      </a:r>
                      <a:r>
                        <a:rPr dirty="0" lang="en-US" smtClean="0"/>
                        <a:t>)</a:t>
                      </a:r>
                      <a:endParaRPr dirty="0" lang="en-US"/>
                    </a:p>
                  </a:txBody>
                </a:tc>
                <a:tc>
                  <a:txBody>
                    <a:bodyPr/>
                    <a:p>
                      <a:r>
                        <a:rPr dirty="0" lang="en-US" smtClean="0"/>
                        <a:t>Fast on average</a:t>
                      </a:r>
                      <a:endParaRPr dirty="0" lang="en-US"/>
                    </a:p>
                  </a:txBody>
                </a:tc>
                <a:tc>
                  <a:txBody>
                    <a:bodyPr/>
                    <a:p>
                      <a:r>
                        <a:rPr dirty="0" lang="en-US" smtClean="0"/>
                        <a:t>In-place,</a:t>
                      </a:r>
                      <a:r>
                        <a:rPr baseline="0" dirty="0" lang="en-US" smtClean="0"/>
                        <a:t> widely used </a:t>
                      </a:r>
                      <a:endParaRPr dirty="0" lang="en-US"/>
                    </a:p>
                  </a:txBody>
                </a:tc>
              </a:tr>
              <a:tr h="370840">
                <a:tc>
                  <a:txBody>
                    <a:bodyPr/>
                    <a:p>
                      <a:r>
                        <a:rPr dirty="0" lang="en-US" smtClean="0"/>
                        <a:t>Heap sort</a:t>
                      </a:r>
                      <a:endParaRPr dirty="0" lang="en-US"/>
                    </a:p>
                  </a:txBody>
                </a:tc>
                <a:tc>
                  <a:txBody>
                    <a:bodyPr/>
                    <a:p>
                      <a:r>
                        <a:rPr dirty="0" lang="en-US" smtClean="0"/>
                        <a:t>O(n log n)</a:t>
                      </a:r>
                      <a:endParaRPr dirty="0" lang="en-US"/>
                    </a:p>
                  </a:txBody>
                </a:tc>
                <a:tc>
                  <a:txBody>
                    <a:bodyPr/>
                    <a:p>
                      <a:r>
                        <a:rPr dirty="0" lang="en-US" smtClean="0"/>
                        <a:t>O(n</a:t>
                      </a:r>
                      <a:r>
                        <a:rPr baseline="0" dirty="0" lang="en-US" smtClean="0"/>
                        <a:t> log n</a:t>
                      </a:r>
                      <a:r>
                        <a:rPr dirty="0" lang="en-US" smtClean="0"/>
                        <a:t>)</a:t>
                      </a:r>
                      <a:endParaRPr dirty="0" lang="en-US"/>
                    </a:p>
                  </a:txBody>
                </a:tc>
                <a:tc>
                  <a:txBody>
                    <a:bodyPr/>
                    <a:p>
                      <a:r>
                        <a:rPr dirty="0" lang="en-US" smtClean="0"/>
                        <a:t>Log-linear</a:t>
                      </a:r>
                      <a:endParaRPr dirty="0" lang="en-US"/>
                    </a:p>
                  </a:txBody>
                </a:tc>
                <a:tc>
                  <a:txBody>
                    <a:bodyPr/>
                    <a:p>
                      <a:r>
                        <a:rPr dirty="0" lang="en-US" smtClean="0"/>
                        <a:t>Based on binary heap</a:t>
                      </a:r>
                      <a:endParaRPr dirty="0" lang="en-US"/>
                    </a:p>
                  </a:txBody>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9" name="TextBox 1"/>
          <p:cNvSpPr txBox="1"/>
          <p:nvPr/>
        </p:nvSpPr>
        <p:spPr>
          <a:xfrm>
            <a:off x="685800" y="457200"/>
            <a:ext cx="7620000" cy="4091940"/>
          </a:xfrm>
          <a:prstGeom prst="rect"/>
          <a:noFill/>
        </p:spPr>
        <p:txBody>
          <a:bodyPr rtlCol="0" wrap="square">
            <a:spAutoFit/>
          </a:bodyPr>
          <a:p>
            <a:pPr algn="ctr"/>
            <a:r>
              <a:rPr b="1" dirty="0" lang="en-US" u="sng" smtClean="0"/>
              <a:t>Bubble sort</a:t>
            </a:r>
          </a:p>
          <a:p>
            <a:r>
              <a:rPr dirty="0" lang="en-US" smtClean="0"/>
              <a:t>Bubble sort is a simple comparison –based sorting algorithm. It repeatedly steps through the list, compares adjacent elements, and swaps them if they are in the wrong order</a:t>
            </a:r>
          </a:p>
          <a:p>
            <a:endParaRPr dirty="0" lang="en-US" smtClean="0"/>
          </a:p>
          <a:p>
            <a:r>
              <a:rPr dirty="0" lang="en-US" smtClean="0"/>
              <a:t>How it works (ascending order)</a:t>
            </a:r>
          </a:p>
          <a:p>
            <a:pPr indent="-342900" marL="342900">
              <a:buFont typeface="+mj-lt"/>
              <a:buAutoNum type="arabicPeriod"/>
            </a:pPr>
            <a:r>
              <a:rPr dirty="0" lang="en-US" smtClean="0"/>
              <a:t>Compare adjacent elements</a:t>
            </a:r>
          </a:p>
          <a:p>
            <a:pPr indent="-342900" marL="342900">
              <a:buFont typeface="+mj-lt"/>
              <a:buAutoNum type="arabicPeriod"/>
            </a:pPr>
            <a:r>
              <a:rPr dirty="0" lang="en-US" smtClean="0"/>
              <a:t>Swap if left&gt;right</a:t>
            </a:r>
          </a:p>
          <a:p>
            <a:pPr indent="-342900" marL="342900">
              <a:buFont typeface="+mj-lt"/>
              <a:buAutoNum type="arabicPeriod"/>
            </a:pPr>
            <a:r>
              <a:rPr dirty="0" lang="en-US" smtClean="0"/>
              <a:t>Repeat the process for al elements until no swaps are needed.</a:t>
            </a:r>
          </a:p>
          <a:p>
            <a:pPr indent="-342900" marL="342900">
              <a:buFont typeface="+mj-lt"/>
              <a:buAutoNum type="arabicPeriod"/>
            </a:pPr>
            <a:endParaRPr dirty="0" lang="en-US" smtClean="0"/>
          </a:p>
          <a:p>
            <a:pPr indent="-342900" marL="342900"/>
            <a:r>
              <a:rPr dirty="0" lang="en-US" smtClean="0"/>
              <a:t>Key points</a:t>
            </a:r>
          </a:p>
          <a:p>
            <a:pPr indent="-342900" marL="342900">
              <a:buFont typeface="Arial" pitchFamily="34" charset="0"/>
              <a:buChar char="•"/>
            </a:pPr>
            <a:r>
              <a:rPr dirty="0" lang="en-US" smtClean="0"/>
              <a:t>Stable sort(preserves order of equal elements</a:t>
            </a:r>
          </a:p>
          <a:p>
            <a:pPr indent="-342900" marL="342900">
              <a:buFont typeface="Arial" pitchFamily="34" charset="0"/>
              <a:buChar char="•"/>
            </a:pPr>
            <a:r>
              <a:rPr dirty="0" lang="en-US" smtClean="0"/>
              <a:t>Easy to implement</a:t>
            </a:r>
            <a:endParaRPr dirty="0" lang="en-US" smtClean="0"/>
          </a:p>
          <a:p>
            <a:pPr indent="-342900" marL="342900">
              <a:buFont typeface="Arial" pitchFamily="34" charset="0"/>
              <a:buChar char="•"/>
            </a:pPr>
            <a:r>
              <a:rPr dirty="0" lang="en-US" smtClean="0"/>
              <a:t>Inefficient for large datasets</a:t>
            </a:r>
          </a:p>
          <a:p>
            <a:pPr indent="-342900" marL="342900">
              <a:buFont typeface="Arial" pitchFamily="34" charset="0"/>
              <a:buChar char="•"/>
            </a:pPr>
            <a:endParaRPr dirty="0"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TextBox 1"/>
          <p:cNvSpPr txBox="1"/>
          <p:nvPr/>
        </p:nvSpPr>
        <p:spPr>
          <a:xfrm>
            <a:off x="457200" y="381000"/>
            <a:ext cx="7848600" cy="3558540"/>
          </a:xfrm>
          <a:prstGeom prst="rect"/>
          <a:noFill/>
        </p:spPr>
        <p:txBody>
          <a:bodyPr rtlCol="0" wrap="square">
            <a:spAutoFit/>
          </a:bodyPr>
          <a:p>
            <a:pPr algn="ctr"/>
            <a:r>
              <a:rPr b="1" dirty="0" lang="en-US" u="sng" smtClean="0"/>
              <a:t>Merge sort</a:t>
            </a:r>
          </a:p>
          <a:p>
            <a:r>
              <a:rPr dirty="0" lang="en-US" smtClean="0"/>
              <a:t>Merge sort is divide and conquer algorithm it divides the array into halves, sorts each half recursively, and them merges the sorted halves.</a:t>
            </a:r>
          </a:p>
          <a:p>
            <a:endParaRPr dirty="0" lang="en-US" smtClean="0"/>
          </a:p>
          <a:p>
            <a:r>
              <a:rPr dirty="0" lang="en-US" smtClean="0"/>
              <a:t>How it works</a:t>
            </a:r>
          </a:p>
          <a:p>
            <a:pPr indent="-342900" marL="342900">
              <a:buFont typeface="+mj-lt"/>
              <a:buAutoNum type="arabicPeriod"/>
            </a:pPr>
            <a:r>
              <a:rPr dirty="0" lang="en-US" smtClean="0"/>
              <a:t>Divide the array into two halves </a:t>
            </a:r>
          </a:p>
          <a:p>
            <a:pPr indent="-342900" marL="342900">
              <a:buFont typeface="+mj-lt"/>
              <a:buAutoNum type="arabicPeriod"/>
            </a:pPr>
            <a:r>
              <a:rPr dirty="0" lang="en-US" smtClean="0"/>
              <a:t>Conquer each half by sorting them recursively </a:t>
            </a:r>
          </a:p>
          <a:p>
            <a:pPr indent="-342900" marL="342900">
              <a:buFont typeface="+mj-lt"/>
              <a:buAutoNum type="arabicPeriod"/>
            </a:pPr>
            <a:r>
              <a:rPr dirty="0" lang="en-US" smtClean="0"/>
              <a:t>Merge the sorted halves into a single sorted array</a:t>
            </a:r>
          </a:p>
          <a:p>
            <a:pPr indent="-342900" marL="342900">
              <a:buFont typeface="+mj-lt"/>
              <a:buAutoNum type="arabicPeriod"/>
            </a:pPr>
            <a:endParaRPr dirty="0" lang="en-US" smtClean="0"/>
          </a:p>
          <a:p>
            <a:pPr indent="-342900" marL="342900"/>
            <a:r>
              <a:rPr dirty="0" lang="en-US" smtClean="0"/>
              <a:t>Key features</a:t>
            </a:r>
          </a:p>
          <a:p>
            <a:pPr indent="-342900" marL="342900">
              <a:buFont typeface="Arial" pitchFamily="34" charset="0"/>
              <a:buChar char="•"/>
            </a:pPr>
            <a:r>
              <a:rPr dirty="0" lang="en-US" smtClean="0"/>
              <a:t>Stable sort </a:t>
            </a:r>
          </a:p>
          <a:p>
            <a:pPr indent="-342900" marL="342900">
              <a:buFont typeface="Arial" pitchFamily="34" charset="0"/>
              <a:buChar char="•"/>
            </a:pPr>
            <a:r>
              <a:rPr dirty="0" lang="en-US" smtClean="0"/>
              <a:t>Great for large datasets </a:t>
            </a:r>
          </a:p>
          <a:p>
            <a:pPr indent="-342900" marL="342900">
              <a:buFont typeface="Arial" pitchFamily="34" charset="0"/>
              <a:buChar char="•"/>
            </a:pPr>
            <a:r>
              <a:rPr dirty="0" lang="en-US" smtClean="0"/>
              <a:t>Requires extra memory for merging (o(n)space) </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1" name="TextBox 1"/>
          <p:cNvSpPr txBox="1"/>
          <p:nvPr/>
        </p:nvSpPr>
        <p:spPr>
          <a:xfrm>
            <a:off x="873286" y="495405"/>
            <a:ext cx="7397428" cy="4892040"/>
          </a:xfrm>
          <a:prstGeom prst="rect"/>
          <a:noFill/>
        </p:spPr>
        <p:txBody>
          <a:bodyPr rtlCol="0" wrap="square">
            <a:spAutoFit/>
          </a:bodyPr>
          <a:p>
            <a:pPr algn="ctr"/>
            <a:r>
              <a:rPr b="1" dirty="0" lang="en-US" u="sng" smtClean="0"/>
              <a:t>Quick sort</a:t>
            </a:r>
          </a:p>
          <a:p>
            <a:r>
              <a:rPr dirty="0" lang="en-US" smtClean="0"/>
              <a:t>Quick sort is a highly efficient divide and conquer algorithm . It selects a pivot element and partitions the array such that</a:t>
            </a:r>
          </a:p>
          <a:p>
            <a:pPr>
              <a:buFont typeface="Arial" pitchFamily="34" charset="0"/>
              <a:buChar char="•"/>
            </a:pPr>
            <a:r>
              <a:rPr dirty="0" lang="en-US" smtClean="0"/>
              <a:t>Elements less than the pivot go to the left</a:t>
            </a:r>
          </a:p>
          <a:p>
            <a:pPr>
              <a:buFont typeface="Arial" pitchFamily="34" charset="0"/>
              <a:buChar char="•"/>
            </a:pPr>
            <a:r>
              <a:rPr dirty="0" lang="en-US" smtClean="0"/>
              <a:t>Elements greater than the pivot go o the right </a:t>
            </a:r>
          </a:p>
          <a:p>
            <a:r>
              <a:rPr dirty="0" lang="en-US" smtClean="0"/>
              <a:t>Then it recursively sorts the sub-arrays.</a:t>
            </a:r>
          </a:p>
          <a:p>
            <a:endParaRPr dirty="0" lang="en-US" smtClean="0"/>
          </a:p>
          <a:p>
            <a:r>
              <a:rPr dirty="0" lang="en-US" smtClean="0"/>
              <a:t>Quick sort algorithm steps </a:t>
            </a:r>
          </a:p>
          <a:p>
            <a:pPr indent="-342900" marL="342900">
              <a:buFont typeface="+mj-lt"/>
              <a:buAutoNum type="arabicPeriod"/>
            </a:pPr>
            <a:r>
              <a:rPr dirty="0" lang="en-US" smtClean="0"/>
              <a:t>Choose a pivot element </a:t>
            </a:r>
          </a:p>
          <a:p>
            <a:pPr indent="-342900" marL="342900">
              <a:buFont typeface="+mj-lt"/>
              <a:buAutoNum type="arabicPeriod"/>
            </a:pPr>
            <a:r>
              <a:rPr dirty="0" lang="en-US" smtClean="0"/>
              <a:t>Partition the array around the pivot </a:t>
            </a:r>
          </a:p>
          <a:p>
            <a:pPr indent="-342900" marL="342900">
              <a:buFont typeface="+mj-lt"/>
              <a:buAutoNum type="arabicPeriod"/>
            </a:pPr>
            <a:r>
              <a:rPr dirty="0" lang="en-US" smtClean="0"/>
              <a:t>Recursively apply the process to the sub-arrays</a:t>
            </a:r>
          </a:p>
          <a:p>
            <a:pPr indent="-342900" marL="342900"/>
            <a:endParaRPr dirty="0" lang="en-US" smtClean="0"/>
          </a:p>
          <a:p>
            <a:pPr indent="-342900" marL="342900"/>
            <a:r>
              <a:rPr dirty="0" lang="en-US" smtClean="0"/>
              <a:t>Key features</a:t>
            </a:r>
          </a:p>
          <a:p>
            <a:pPr indent="-342900" marL="342900">
              <a:buFont typeface="Arial" pitchFamily="34" charset="0"/>
              <a:buChar char="•"/>
            </a:pPr>
            <a:r>
              <a:rPr dirty="0" lang="en-US" smtClean="0"/>
              <a:t>In-place sort(no extra memory required)</a:t>
            </a:r>
          </a:p>
          <a:p>
            <a:pPr indent="-342900" marL="342900">
              <a:buFont typeface="Arial" pitchFamily="34" charset="0"/>
              <a:buChar char="•"/>
            </a:pPr>
            <a:r>
              <a:rPr dirty="0" lang="en-US" smtClean="0"/>
              <a:t>Not stable(does not preserve equal element order)</a:t>
            </a:r>
          </a:p>
          <a:p>
            <a:pPr indent="-342900" marL="342900">
              <a:buFont typeface="Arial" pitchFamily="34" charset="0"/>
              <a:buChar char="•"/>
            </a:pPr>
            <a:r>
              <a:rPr dirty="0" lang="en-US" smtClean="0"/>
              <a:t>Very fast in practice</a:t>
            </a:r>
          </a:p>
          <a:p>
            <a:pPr indent="-342900" marL="342900">
              <a:buFont typeface="Arial" pitchFamily="34" charset="0"/>
              <a:buChar char="•"/>
            </a:pPr>
            <a:r>
              <a:rPr dirty="0" lang="en-US" smtClean="0"/>
              <a:t>Performs better than merge sort on average in most cases</a:t>
            </a:r>
          </a:p>
          <a:p>
            <a:pPr>
              <a:buFont typeface="Arial" pitchFamily="34" charset="0"/>
              <a:buChar char="•"/>
            </a:pP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2" name="TextBox 1"/>
          <p:cNvSpPr txBox="1"/>
          <p:nvPr/>
        </p:nvSpPr>
        <p:spPr>
          <a:xfrm>
            <a:off x="763626" y="714401"/>
            <a:ext cx="7616748" cy="4091941"/>
          </a:xfrm>
          <a:prstGeom prst="rect"/>
          <a:noFill/>
        </p:spPr>
        <p:txBody>
          <a:bodyPr rtlCol="0" wrap="square">
            <a:spAutoFit/>
          </a:bodyPr>
          <a:p>
            <a:pPr algn="ctr"/>
            <a:r>
              <a:rPr b="1" dirty="0" lang="en-US" u="sng" smtClean="0"/>
              <a:t>Recursion</a:t>
            </a:r>
          </a:p>
          <a:p>
            <a:r>
              <a:rPr dirty="0" lang="en-US" smtClean="0"/>
              <a:t>Recursion s a programming </a:t>
            </a:r>
            <a:r>
              <a:rPr dirty="0" lang="en-US" err="1" smtClean="0"/>
              <a:t>techinque</a:t>
            </a:r>
            <a:r>
              <a:rPr dirty="0" lang="en-US" smtClean="0"/>
              <a:t> where a function calls itself to solve a problem in smaller chunks.</a:t>
            </a:r>
          </a:p>
          <a:p>
            <a:r>
              <a:rPr dirty="0" lang="en-US" smtClean="0"/>
              <a:t>Each recursive function must have:</a:t>
            </a:r>
          </a:p>
          <a:p>
            <a:pPr indent="-342900" marL="342900">
              <a:buFont typeface="+mj-lt"/>
              <a:buAutoNum type="arabicPeriod"/>
            </a:pPr>
            <a:r>
              <a:rPr dirty="0" lang="en-US" smtClean="0"/>
              <a:t>Base case- when to stop calling itself</a:t>
            </a:r>
          </a:p>
          <a:p>
            <a:pPr indent="-342900" marL="342900">
              <a:buFont typeface="+mj-lt"/>
              <a:buAutoNum type="arabicPeriod"/>
            </a:pPr>
            <a:r>
              <a:rPr dirty="0" lang="en-US" smtClean="0"/>
              <a:t>Recursive case-when it calls itself with a smaller input</a:t>
            </a:r>
          </a:p>
          <a:p>
            <a:pPr indent="-342900" marL="342900">
              <a:buFont typeface="+mj-lt"/>
              <a:buAutoNum type="arabicPeriod"/>
            </a:pPr>
            <a:endParaRPr dirty="0" lang="en-US" smtClean="0"/>
          </a:p>
          <a:p>
            <a:pPr indent="-342900" marL="342900"/>
            <a:r>
              <a:rPr dirty="0" lang="en-US" smtClean="0"/>
              <a:t>Advantages</a:t>
            </a:r>
          </a:p>
          <a:p>
            <a:pPr indent="-342900" marL="342900">
              <a:buFont typeface="Arial" pitchFamily="34" charset="0"/>
              <a:buChar char="•"/>
            </a:pPr>
            <a:r>
              <a:rPr dirty="0" lang="en-US" smtClean="0"/>
              <a:t>Simplifies code for problems like trees , towers of Hanoi, Fibonacci , etc</a:t>
            </a:r>
          </a:p>
          <a:p>
            <a:pPr indent="-342900" marL="342900">
              <a:buFont typeface="Arial" pitchFamily="34" charset="0"/>
              <a:buChar char="•"/>
            </a:pPr>
            <a:r>
              <a:rPr dirty="0" lang="en-US" smtClean="0"/>
              <a:t>Naturally fits divide and conquer problems</a:t>
            </a:r>
          </a:p>
          <a:p>
            <a:pPr indent="-342900" marL="342900"/>
            <a:endParaRPr dirty="0" lang="en-US" smtClean="0"/>
          </a:p>
          <a:p>
            <a:pPr indent="-342900" marL="342900"/>
            <a:r>
              <a:rPr dirty="0" lang="en-US" smtClean="0"/>
              <a:t>Disadvantages</a:t>
            </a:r>
          </a:p>
          <a:p>
            <a:pPr indent="-342900" marL="342900">
              <a:buFont typeface="Arial" pitchFamily="34" charset="0"/>
              <a:buChar char="•"/>
            </a:pPr>
            <a:r>
              <a:rPr dirty="0" lang="en-US" smtClean="0"/>
              <a:t>Uses more memory due to function call stack </a:t>
            </a:r>
          </a:p>
          <a:p>
            <a:pPr indent="-342900" marL="342900">
              <a:buFont typeface="Arial" pitchFamily="34" charset="0"/>
              <a:buChar char="•"/>
            </a:pPr>
            <a:r>
              <a:rPr dirty="0" lang="en-US" smtClean="0"/>
              <a:t>Can cause stack overflow if vase case s missing</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extBox 1"/>
          <p:cNvSpPr txBox="1"/>
          <p:nvPr/>
        </p:nvSpPr>
        <p:spPr>
          <a:xfrm>
            <a:off x="847369" y="521170"/>
            <a:ext cx="7449261" cy="4358640"/>
          </a:xfrm>
          <a:prstGeom prst="rect"/>
          <a:noFill/>
        </p:spPr>
        <p:txBody>
          <a:bodyPr rtlCol="0" wrap="square">
            <a:spAutoFit/>
          </a:bodyPr>
          <a:p>
            <a:pPr algn="ctr"/>
            <a:r>
              <a:rPr b="1" dirty="0" lang="en-US" u="sng" smtClean="0"/>
              <a:t>PROJECT OVERVIEW</a:t>
            </a:r>
            <a:endParaRPr b="1" dirty="0" lang="en-US" u="sng"/>
          </a:p>
          <a:p>
            <a:pPr algn="ctr"/>
            <a:endParaRPr b="1" dirty="0" lang="en-US" u="sng"/>
          </a:p>
          <a:p>
            <a:pPr algn="l" indent="-285750" marL="285750">
              <a:buFont typeface="Arial"/>
              <a:buChar char="•"/>
            </a:pPr>
            <a:r>
              <a:rPr b="0" dirty="0" lang="en-US"/>
              <a:t>Introduces core concepts of data organization and processing</a:t>
            </a:r>
            <a:endParaRPr b="0" dirty="0" lang="en-US"/>
          </a:p>
          <a:p>
            <a:pPr algn="l" indent="-285750" marL="285750">
              <a:buFont typeface="Arial"/>
              <a:buChar char="•"/>
            </a:pPr>
            <a:r>
              <a:rPr b="0" dirty="0" lang="en-US"/>
              <a:t>Covers essential data structures: Arrays, Linked Lists, Stacks, Queues, Trees, Graphs</a:t>
            </a:r>
            <a:endParaRPr b="0" dirty="0" lang="en-US"/>
          </a:p>
          <a:p>
            <a:pPr algn="l" indent="-285750" marL="285750">
              <a:buFont typeface="Arial"/>
              <a:buChar char="•"/>
            </a:pPr>
            <a:r>
              <a:rPr b="0" dirty="0" lang="en-US"/>
              <a:t>Explains various algorithms: Sorting, Searching, Recursion, Divide &amp; Conquer, Dynamic Programming</a:t>
            </a:r>
            <a:endParaRPr b="0" dirty="0" lang="en-US"/>
          </a:p>
          <a:p>
            <a:pPr algn="l" indent="-285750" marL="285750">
              <a:buFont typeface="Arial"/>
              <a:buChar char="•"/>
            </a:pPr>
            <a:r>
              <a:rPr b="0" dirty="0" lang="en-US"/>
              <a:t>Demonstrates how data structures and algorithms work together to solve computational problems efficiently</a:t>
            </a:r>
            <a:endParaRPr b="0" dirty="0" lang="en-US"/>
          </a:p>
          <a:p>
            <a:pPr algn="l" indent="-285750" marL="285750">
              <a:buFont typeface="Arial"/>
              <a:buChar char="•"/>
            </a:pPr>
            <a:r>
              <a:rPr b="0" dirty="0" lang="en-US"/>
              <a:t>Emphasizes the importance of time and space complexity analysis</a:t>
            </a:r>
            <a:endParaRPr b="0" dirty="0" lang="en-US"/>
          </a:p>
          <a:p>
            <a:pPr algn="l" indent="-285750" marL="285750">
              <a:buFont typeface="Arial"/>
              <a:buChar char="•"/>
            </a:pPr>
            <a:r>
              <a:rPr b="0" dirty="0" lang="en-US"/>
              <a:t>Builds a foundation for problem-solving, coding efficiency, and technical interviews</a:t>
            </a:r>
            <a:endParaRPr b="0" dirty="0" lang="en-US"/>
          </a:p>
          <a:p>
            <a:pPr algn="l" indent="-285750" marL="285750">
              <a:buFont typeface="Arial"/>
              <a:buChar char="•"/>
            </a:pPr>
            <a:r>
              <a:rPr b="0" dirty="0" lang="en-US"/>
              <a:t>Applies concepts using the C programming language in practical code examples</a:t>
            </a:r>
            <a:endParaRPr b="0" dirty="0" lang="en-US"/>
          </a:p>
          <a:p>
            <a:pPr algn="ctr"/>
            <a:endParaRPr b="1" dirty="0" lang="en-US"/>
          </a:p>
          <a:p>
            <a:endParaRPr altLang="en-US"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3" name="TextBox 1"/>
          <p:cNvSpPr txBox="1"/>
          <p:nvPr/>
        </p:nvSpPr>
        <p:spPr>
          <a:xfrm>
            <a:off x="821611" y="302750"/>
            <a:ext cx="7500778" cy="3825241"/>
          </a:xfrm>
          <a:prstGeom prst="rect"/>
          <a:noFill/>
        </p:spPr>
        <p:txBody>
          <a:bodyPr rtlCol="0" wrap="square">
            <a:spAutoFit/>
          </a:bodyPr>
          <a:p>
            <a:pPr algn="ctr"/>
            <a:r>
              <a:rPr b="1" dirty="0" lang="en-US" u="sng" smtClean="0"/>
              <a:t>Divide and conquer</a:t>
            </a:r>
            <a:endParaRPr altLang="en-US" lang="zh-CN"/>
          </a:p>
          <a:p>
            <a:r>
              <a:rPr dirty="0" lang="en-US" smtClean="0"/>
              <a:t>Divide and conquer is powerful algorithm design paradigm that works by:</a:t>
            </a:r>
          </a:p>
          <a:p>
            <a:pPr indent="-342900" marL="342900">
              <a:buFont typeface="+mj-lt"/>
              <a:buAutoNum type="arabicPeriod"/>
            </a:pPr>
            <a:r>
              <a:rPr dirty="0" lang="en-US" smtClean="0"/>
              <a:t>Dividing the problem into smaller sub-problems</a:t>
            </a:r>
          </a:p>
          <a:p>
            <a:pPr indent="-342900" marL="342900">
              <a:buFont typeface="+mj-lt"/>
              <a:buAutoNum type="arabicPeriod"/>
            </a:pPr>
            <a:r>
              <a:rPr dirty="0" lang="en-US" smtClean="0"/>
              <a:t>Conquering each sub-problem recursively </a:t>
            </a:r>
          </a:p>
          <a:p>
            <a:pPr indent="-342900" marL="342900">
              <a:buFont typeface="+mj-lt"/>
              <a:buAutoNum type="arabicPeriod"/>
            </a:pPr>
            <a:r>
              <a:rPr dirty="0" lang="en-US" smtClean="0"/>
              <a:t>Combining the solutions of sub-problems to solve the original problem</a:t>
            </a:r>
          </a:p>
          <a:p>
            <a:pPr indent="-342900" marL="342900"/>
            <a:endParaRPr dirty="0" lang="en-US" smtClean="0"/>
          </a:p>
          <a:p>
            <a:pPr indent="-342900" marL="342900"/>
            <a:r>
              <a:rPr dirty="0" lang="en-US" smtClean="0"/>
              <a:t>Advantages</a:t>
            </a:r>
          </a:p>
          <a:p>
            <a:pPr indent="-342900" marL="342900">
              <a:buFont typeface="Arial" pitchFamily="34" charset="0"/>
              <a:buChar char="•"/>
            </a:pPr>
            <a:r>
              <a:rPr dirty="0" lang="en-US" smtClean="0"/>
              <a:t>Efficient for large data sets</a:t>
            </a:r>
          </a:p>
          <a:p>
            <a:pPr indent="-342900" marL="342900">
              <a:buFont typeface="Arial" pitchFamily="34" charset="0"/>
              <a:buChar char="•"/>
            </a:pPr>
            <a:r>
              <a:rPr dirty="0" lang="en-US" smtClean="0"/>
              <a:t>Naturally fits recursive problems</a:t>
            </a:r>
          </a:p>
          <a:p>
            <a:pPr indent="-342900" marL="342900">
              <a:buFont typeface="Arial" pitchFamily="34" charset="0"/>
              <a:buChar char="•"/>
            </a:pPr>
            <a:r>
              <a:rPr dirty="0" lang="en-US" smtClean="0"/>
              <a:t>Leads to logarithmic or linearithmic time complexity </a:t>
            </a:r>
          </a:p>
          <a:p>
            <a:pPr indent="-342900" marL="342900">
              <a:buFont typeface="Arial" pitchFamily="34" charset="0"/>
              <a:buChar char="•"/>
            </a:pPr>
            <a:endParaRPr dirty="0" lang="en-US" smtClean="0"/>
          </a:p>
          <a:p>
            <a:pPr indent="-342900" marL="342900"/>
            <a:r>
              <a:rPr dirty="0" lang="en-US" smtClean="0"/>
              <a:t>Famous examples</a:t>
            </a:r>
          </a:p>
        </p:txBody>
      </p:sp>
      <p:graphicFrame>
        <p:nvGraphicFramePr>
          <p:cNvPr id="4194307" name="Table 2"/>
          <p:cNvGraphicFramePr>
            <a:graphicFrameLocks noGrp="1"/>
          </p:cNvGraphicFramePr>
          <p:nvPr/>
        </p:nvGraphicFramePr>
        <p:xfrm>
          <a:off x="821611" y="4394689"/>
          <a:ext cx="7310658" cy="1737360"/>
        </p:xfrm>
        <a:graphic>
          <a:graphicData uri="http://schemas.openxmlformats.org/drawingml/2006/table">
            <a:tbl>
              <a:tblPr firstRow="1" bandRow="1">
                <a:tableStyleId>{5C22544A-7EE6-4342-B048-85BDC9FD1C3A}</a:tableStyleId>
              </a:tblPr>
              <a:tblGrid>
                <a:gridCol w="1919047"/>
                <a:gridCol w="5391610"/>
              </a:tblGrid>
              <a:tr h="370840">
                <a:tc>
                  <a:txBody>
                    <a:bodyPr/>
                    <a:p>
                      <a:r>
                        <a:rPr dirty="0" lang="en-US" smtClean="0"/>
                        <a:t>Algorithm</a:t>
                      </a:r>
                      <a:endParaRPr dirty="0" lang="en-US"/>
                    </a:p>
                  </a:txBody>
                </a:tc>
                <a:tc>
                  <a:txBody>
                    <a:bodyPr/>
                    <a:p>
                      <a:r>
                        <a:rPr dirty="0" lang="en-US" smtClean="0"/>
                        <a:t>Description</a:t>
                      </a:r>
                      <a:endParaRPr dirty="0" lang="en-US"/>
                    </a:p>
                  </a:txBody>
                </a:tc>
              </a:tr>
              <a:tr h="624840">
                <a:tc>
                  <a:txBody>
                    <a:bodyPr/>
                    <a:p>
                      <a:r>
                        <a:rPr dirty="0" lang="en-US" smtClean="0"/>
                        <a:t>Merge</a:t>
                      </a:r>
                      <a:r>
                        <a:rPr baseline="0" dirty="0" lang="en-US" smtClean="0"/>
                        <a:t> sort</a:t>
                      </a:r>
                      <a:endParaRPr dirty="0" lang="en-US"/>
                    </a:p>
                  </a:txBody>
                </a:tc>
                <a:tc>
                  <a:txBody>
                    <a:bodyPr/>
                    <a:p>
                      <a:r>
                        <a:rPr dirty="0" lang="en-US" smtClean="0"/>
                        <a:t>Divide</a:t>
                      </a:r>
                      <a:r>
                        <a:rPr baseline="0" dirty="0" lang="en-US" smtClean="0"/>
                        <a:t> array, sort and merge partition array using pivot</a:t>
                      </a:r>
                      <a:endParaRPr dirty="0" lang="en-US"/>
                    </a:p>
                  </a:txBody>
                </a:tc>
              </a:tr>
              <a:tr h="370840">
                <a:tc>
                  <a:txBody>
                    <a:bodyPr/>
                    <a:p>
                      <a:r>
                        <a:rPr dirty="0" lang="en-US" smtClean="0"/>
                        <a:t>Quick</a:t>
                      </a:r>
                      <a:r>
                        <a:rPr baseline="0" dirty="0" lang="en-US" smtClean="0"/>
                        <a:t> sort</a:t>
                      </a:r>
                      <a:endParaRPr dirty="0" lang="en-US"/>
                    </a:p>
                  </a:txBody>
                </a:tc>
                <a:tc>
                  <a:txBody>
                    <a:bodyPr/>
                    <a:p>
                      <a:r>
                        <a:rPr dirty="0" lang="en-US" smtClean="0"/>
                        <a:t>Repeatedly</a:t>
                      </a:r>
                      <a:r>
                        <a:rPr baseline="0" dirty="0" lang="en-US" smtClean="0"/>
                        <a:t> divide search space</a:t>
                      </a:r>
                      <a:endParaRPr dirty="0" lang="en-US"/>
                    </a:p>
                  </a:txBody>
                </a:tc>
              </a:tr>
              <a:tr h="370840">
                <a:tc>
                  <a:txBody>
                    <a:bodyPr/>
                    <a:p>
                      <a:r>
                        <a:rPr dirty="0" lang="en-US" smtClean="0"/>
                        <a:t>Binary</a:t>
                      </a:r>
                      <a:r>
                        <a:rPr baseline="0" dirty="0" lang="en-US" smtClean="0"/>
                        <a:t> search</a:t>
                      </a:r>
                      <a:endParaRPr dirty="0" lang="en-US"/>
                    </a:p>
                  </a:txBody>
                </a:tc>
                <a:tc>
                  <a:txBody>
                    <a:bodyPr/>
                    <a:p>
                      <a:r>
                        <a:rPr dirty="0" lang="en-US" smtClean="0"/>
                        <a:t>Used in signal</a:t>
                      </a:r>
                      <a:r>
                        <a:rPr baseline="0" dirty="0" lang="en-US" smtClean="0"/>
                        <a:t> processing</a:t>
                      </a:r>
                      <a:endParaRPr dirty="0" lang="en-US"/>
                    </a:p>
                  </a:txBody>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4" name="TextBox 1"/>
          <p:cNvSpPr txBox="1"/>
          <p:nvPr/>
        </p:nvSpPr>
        <p:spPr>
          <a:xfrm>
            <a:off x="946341" y="365759"/>
            <a:ext cx="7556118" cy="3558541"/>
          </a:xfrm>
          <a:prstGeom prst="rect"/>
          <a:noFill/>
        </p:spPr>
        <p:txBody>
          <a:bodyPr rtlCol="0" wrap="square">
            <a:spAutoFit/>
          </a:bodyPr>
          <a:p>
            <a:pPr algn="ctr"/>
            <a:r>
              <a:rPr b="1" dirty="0" lang="en-US" u="sng" smtClean="0"/>
              <a:t>Dynamic programming(DP)</a:t>
            </a:r>
          </a:p>
          <a:p>
            <a:r>
              <a:rPr dirty="0" lang="en-US" smtClean="0"/>
              <a:t>Dynamic programming is an algorithm design technique used to solve problems by breaking them into overlapping sub-problems, solving each </a:t>
            </a:r>
            <a:r>
              <a:rPr dirty="0" lang="en-US" err="1" smtClean="0"/>
              <a:t>subproblem</a:t>
            </a:r>
            <a:r>
              <a:rPr dirty="0" lang="en-US" smtClean="0"/>
              <a:t> once, and storing the result to avoid redundant computation.</a:t>
            </a:r>
          </a:p>
          <a:p>
            <a:r>
              <a:rPr b="1" dirty="0" lang="en-US" smtClean="0"/>
              <a:t>Key idea:”</a:t>
            </a:r>
            <a:r>
              <a:rPr dirty="0" lang="en-US" smtClean="0"/>
              <a:t>solve it once, use it many times”</a:t>
            </a:r>
          </a:p>
          <a:p>
            <a:endParaRPr dirty="0" lang="en-US" smtClean="0"/>
          </a:p>
          <a:p>
            <a:r>
              <a:rPr dirty="0" lang="en-US" smtClean="0"/>
              <a:t>Steps In dynamic programming</a:t>
            </a:r>
          </a:p>
          <a:p>
            <a:pPr indent="-342900" marL="342900">
              <a:buFont typeface="+mj-lt"/>
              <a:buAutoNum type="arabicPeriod"/>
            </a:pPr>
            <a:r>
              <a:rPr dirty="0" lang="en-US" smtClean="0"/>
              <a:t>Characterize the structure of the solution </a:t>
            </a:r>
          </a:p>
          <a:p>
            <a:pPr indent="-342900" marL="342900">
              <a:buFont typeface="+mj-lt"/>
              <a:buAutoNum type="arabicPeriod"/>
            </a:pPr>
            <a:r>
              <a:rPr dirty="0" lang="en-US" smtClean="0"/>
              <a:t>Define the value of the optimal solution recursively</a:t>
            </a:r>
          </a:p>
          <a:p>
            <a:pPr indent="-342900" marL="342900">
              <a:buFont typeface="+mj-lt"/>
              <a:buAutoNum type="arabicPeriod"/>
            </a:pPr>
            <a:r>
              <a:rPr dirty="0" lang="en-US" smtClean="0"/>
              <a:t>Store (memoize or tabulate )intermediate results</a:t>
            </a:r>
          </a:p>
          <a:p>
            <a:pPr indent="-342900" marL="342900">
              <a:buFont typeface="+mj-lt"/>
              <a:buAutoNum type="arabicPeriod"/>
            </a:pPr>
            <a:r>
              <a:rPr dirty="0" lang="en-US" smtClean="0"/>
              <a:t>Build the final solution using the stored values</a:t>
            </a:r>
          </a:p>
          <a:p>
            <a:pPr indent="-342900" marL="342900"/>
            <a:r>
              <a:rPr dirty="0" lang="en-US" smtClean="0"/>
              <a:t>Two approach</a:t>
            </a:r>
          </a:p>
          <a:p>
            <a:endParaRPr dirty="0" lang="en-US"/>
          </a:p>
        </p:txBody>
      </p:sp>
      <p:graphicFrame>
        <p:nvGraphicFramePr>
          <p:cNvPr id="4194308" name="Table 2"/>
          <p:cNvGraphicFramePr>
            <a:graphicFrameLocks noGrp="1"/>
          </p:cNvGraphicFramePr>
          <p:nvPr/>
        </p:nvGraphicFramePr>
        <p:xfrm>
          <a:off x="914400" y="4191000"/>
          <a:ext cx="6096000" cy="1112520"/>
        </p:xfrm>
        <a:graphic>
          <a:graphicData uri="http://schemas.openxmlformats.org/drawingml/2006/table">
            <a:tbl>
              <a:tblPr firstRow="1" bandRow="1">
                <a:tableStyleId>{5C22544A-7EE6-4342-B048-85BDC9FD1C3A}</a:tableStyleId>
              </a:tblPr>
              <a:tblGrid>
                <a:gridCol w="1447800"/>
                <a:gridCol w="4648200"/>
              </a:tblGrid>
              <a:tr h="370840">
                <a:tc>
                  <a:txBody>
                    <a:bodyPr/>
                    <a:p>
                      <a:r>
                        <a:rPr dirty="0" lang="en-US" smtClean="0"/>
                        <a:t>Approach</a:t>
                      </a:r>
                      <a:endParaRPr dirty="0" lang="en-US"/>
                    </a:p>
                  </a:txBody>
                </a:tc>
                <a:tc>
                  <a:txBody>
                    <a:bodyPr/>
                    <a:p>
                      <a:r>
                        <a:rPr dirty="0" lang="en-US" smtClean="0"/>
                        <a:t>Description</a:t>
                      </a:r>
                      <a:endParaRPr dirty="0" lang="en-US"/>
                    </a:p>
                  </a:txBody>
                </a:tc>
              </a:tr>
              <a:tr h="370840">
                <a:tc>
                  <a:txBody>
                    <a:bodyPr/>
                    <a:p>
                      <a:r>
                        <a:rPr dirty="0" lang="en-US" smtClean="0"/>
                        <a:t>Top-down</a:t>
                      </a:r>
                      <a:endParaRPr dirty="0" lang="en-US"/>
                    </a:p>
                  </a:txBody>
                </a:tc>
                <a:tc>
                  <a:txBody>
                    <a:bodyPr/>
                    <a:p>
                      <a:r>
                        <a:rPr dirty="0" lang="en-US" smtClean="0"/>
                        <a:t>Recursive + </a:t>
                      </a:r>
                      <a:r>
                        <a:rPr dirty="0" lang="en-US" err="1" smtClean="0"/>
                        <a:t>memoizaion</a:t>
                      </a:r>
                      <a:r>
                        <a:rPr dirty="0" lang="en-US" smtClean="0"/>
                        <a:t> store results)</a:t>
                      </a:r>
                      <a:endParaRPr dirty="0" lang="en-US"/>
                    </a:p>
                  </a:txBody>
                </a:tc>
              </a:tr>
              <a:tr h="370840">
                <a:tc>
                  <a:txBody>
                    <a:bodyPr/>
                    <a:p>
                      <a:r>
                        <a:rPr dirty="0" lang="en-US" smtClean="0"/>
                        <a:t>Bottom-up</a:t>
                      </a:r>
                      <a:endParaRPr dirty="0" lang="en-US"/>
                    </a:p>
                  </a:txBody>
                </a:tc>
                <a:tc>
                  <a:txBody>
                    <a:bodyPr/>
                    <a:p>
                      <a:r>
                        <a:rPr dirty="0" lang="en-US" smtClean="0"/>
                        <a:t>Iterative +</a:t>
                      </a:r>
                      <a:r>
                        <a:rPr baseline="0" dirty="0" lang="en-US" smtClean="0"/>
                        <a:t> tabulation(build table)</a:t>
                      </a:r>
                      <a:endParaRPr dirty="0" lang="en-US"/>
                    </a:p>
                  </a:txBody>
                </a:tc>
              </a:tr>
            </a:tbl>
          </a:graphicData>
        </a:graphic>
      </p:graphicFrame>
      <p:sp>
        <p:nvSpPr>
          <p:cNvPr id="1048615" name="TextBox 3"/>
          <p:cNvSpPr txBox="1"/>
          <p:nvPr/>
        </p:nvSpPr>
        <p:spPr>
          <a:xfrm>
            <a:off x="914400" y="5480594"/>
            <a:ext cx="4800600" cy="1158241"/>
          </a:xfrm>
          <a:prstGeom prst="rect"/>
          <a:noFill/>
        </p:spPr>
        <p:txBody>
          <a:bodyPr rtlCol="0" wrap="square">
            <a:spAutoFit/>
          </a:bodyPr>
          <a:p>
            <a:r>
              <a:rPr dirty="0" lang="en-US" smtClean="0"/>
              <a:t>Application of dynamic programming</a:t>
            </a:r>
          </a:p>
          <a:p>
            <a:pPr>
              <a:buFont typeface="Arial" pitchFamily="34" charset="0"/>
              <a:buChar char="•"/>
            </a:pPr>
            <a:r>
              <a:rPr dirty="0" lang="en-US" smtClean="0"/>
              <a:t>Fibonacci numbers    			</a:t>
            </a:r>
          </a:p>
          <a:p>
            <a:pPr>
              <a:buFont typeface="Arial" pitchFamily="34" charset="0"/>
              <a:buChar char="•"/>
            </a:pPr>
            <a:r>
              <a:rPr dirty="0" lang="en-US" smtClean="0"/>
              <a:t>Knapsack problem</a:t>
            </a:r>
          </a:p>
          <a:p>
            <a:pPr>
              <a:buFont typeface="Arial" pitchFamily="34" charset="0"/>
              <a:buChar char="•"/>
            </a:pPr>
            <a:r>
              <a:rPr dirty="0" lang="en-US" smtClean="0"/>
              <a:t>Longest common subsequences(LCS)</a:t>
            </a:r>
          </a:p>
        </p:txBody>
      </p:sp>
      <p:sp>
        <p:nvSpPr>
          <p:cNvPr id="1048616" name="TextBox 4"/>
          <p:cNvSpPr txBox="1"/>
          <p:nvPr/>
        </p:nvSpPr>
        <p:spPr>
          <a:xfrm>
            <a:off x="5302058" y="5699760"/>
            <a:ext cx="3200400" cy="1158240"/>
          </a:xfrm>
          <a:prstGeom prst="rect"/>
          <a:noFill/>
        </p:spPr>
        <p:txBody>
          <a:bodyPr rtlCol="0" wrap="square">
            <a:spAutoFit/>
          </a:bodyPr>
          <a:p>
            <a:pPr>
              <a:buFont typeface="Arial" pitchFamily="34" charset="0"/>
              <a:buChar char="•"/>
            </a:pPr>
            <a:r>
              <a:rPr dirty="0" lang="en-US" smtClean="0"/>
              <a:t>Matrix  chain multiplication</a:t>
            </a:r>
          </a:p>
          <a:p>
            <a:pPr>
              <a:buFont typeface="Arial" pitchFamily="34" charset="0"/>
              <a:buChar char="•"/>
            </a:pPr>
            <a:r>
              <a:rPr dirty="0" lang="en-US" smtClean="0"/>
              <a:t>Coin change</a:t>
            </a:r>
          </a:p>
          <a:p>
            <a:pPr>
              <a:buFont typeface="Arial" pitchFamily="34" charset="0"/>
              <a:buChar char="•"/>
            </a:pPr>
            <a:r>
              <a:rPr dirty="0" lang="en-US" smtClean="0"/>
              <a:t>Edit distance</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4" name="TextBox 1"/>
          <p:cNvSpPr txBox="1"/>
          <p:nvPr/>
        </p:nvSpPr>
        <p:spPr>
          <a:xfrm>
            <a:off x="1638300" y="418884"/>
            <a:ext cx="5867400" cy="523220"/>
          </a:xfrm>
          <a:prstGeom prst="rect"/>
          <a:noFill/>
        </p:spPr>
        <p:txBody>
          <a:bodyPr rtlCol="0" wrap="square">
            <a:spAutoFit/>
          </a:bodyPr>
          <a:p>
            <a:pPr algn="ctr"/>
            <a:r>
              <a:rPr b="1" dirty="0" sz="2800" lang="en-US" u="sng" smtClean="0"/>
              <a:t>INTRODUCTION</a:t>
            </a:r>
            <a:endParaRPr b="1" dirty="0" sz="2800" lang="en-US" u="sng"/>
          </a:p>
        </p:txBody>
      </p:sp>
      <p:sp>
        <p:nvSpPr>
          <p:cNvPr id="1048595" name="TextBox 3"/>
          <p:cNvSpPr txBox="1"/>
          <p:nvPr/>
        </p:nvSpPr>
        <p:spPr>
          <a:xfrm>
            <a:off x="800099" y="942104"/>
            <a:ext cx="7543800" cy="4625341"/>
          </a:xfrm>
          <a:prstGeom prst="rect"/>
          <a:noFill/>
        </p:spPr>
        <p:txBody>
          <a:bodyPr rtlCol="0" wrap="square">
            <a:spAutoFit/>
          </a:bodyPr>
          <a:p>
            <a:r>
              <a:rPr dirty="0" lang="en-US" smtClean="0"/>
              <a:t>A </a:t>
            </a:r>
            <a:r>
              <a:rPr dirty="0" lang="en-US" smtClean="0"/>
              <a:t>data structure is a specialized format for organizing, processing, retrieving, and  storing data. It enables efficient access and modification of data.</a:t>
            </a:r>
          </a:p>
          <a:p>
            <a:r>
              <a:rPr b="1" dirty="0" lang="en-US" u="sng" smtClean="0"/>
              <a:t>Some Examples of data structure</a:t>
            </a:r>
            <a:endParaRPr b="1" dirty="0" lang="en-US" u="sng" smtClean="0"/>
          </a:p>
          <a:p>
            <a:pPr>
              <a:buFont typeface="Wingdings" pitchFamily="2" charset="2"/>
              <a:buChar char="§"/>
            </a:pPr>
            <a:r>
              <a:rPr dirty="0" lang="en-US" smtClean="0"/>
              <a:t> arrays</a:t>
            </a:r>
          </a:p>
          <a:p>
            <a:pPr>
              <a:buFont typeface="Wingdings" pitchFamily="2" charset="2"/>
              <a:buChar char="§"/>
            </a:pPr>
            <a:r>
              <a:rPr dirty="0" lang="en-US" smtClean="0"/>
              <a:t>Linked list</a:t>
            </a:r>
          </a:p>
          <a:p>
            <a:pPr>
              <a:buFont typeface="Wingdings" pitchFamily="2" charset="2"/>
              <a:buChar char="§"/>
            </a:pPr>
            <a:r>
              <a:rPr dirty="0" lang="en-US" smtClean="0"/>
              <a:t>Stack</a:t>
            </a:r>
          </a:p>
          <a:p>
            <a:pPr>
              <a:buFont typeface="Wingdings" pitchFamily="2" charset="2"/>
              <a:buChar char="§"/>
            </a:pPr>
            <a:r>
              <a:rPr dirty="0" lang="en-US" smtClean="0"/>
              <a:t>Queues</a:t>
            </a:r>
          </a:p>
          <a:p>
            <a:pPr>
              <a:buFont typeface="Wingdings" pitchFamily="2" charset="2"/>
              <a:buChar char="§"/>
            </a:pPr>
            <a:r>
              <a:rPr dirty="0" lang="en-US" smtClean="0"/>
              <a:t>Trees</a:t>
            </a:r>
          </a:p>
          <a:p>
            <a:pPr>
              <a:buFont typeface="Wingdings" pitchFamily="2" charset="2"/>
              <a:buChar char="§"/>
            </a:pPr>
            <a:r>
              <a:rPr dirty="0" lang="en-US" smtClean="0"/>
              <a:t>Graphs</a:t>
            </a:r>
          </a:p>
          <a:p>
            <a:r>
              <a:rPr b="1" dirty="0" lang="en-US" u="sng" smtClean="0"/>
              <a:t>What is an algorithm</a:t>
            </a:r>
            <a:r>
              <a:rPr b="1" dirty="0" lang="en-US" u="sng" smtClean="0"/>
              <a:t>?</a:t>
            </a:r>
            <a:endParaRPr b="1" dirty="0" lang="en-US" u="sng" smtClean="0"/>
          </a:p>
          <a:p>
            <a:r>
              <a:rPr dirty="0" lang="en-US" smtClean="0"/>
              <a:t>An algorithm is a step-by-step procedure or formula for solving a problem.</a:t>
            </a:r>
          </a:p>
          <a:p>
            <a:r>
              <a:rPr b="1" dirty="0" lang="en-US" u="sng" smtClean="0"/>
              <a:t>Examples</a:t>
            </a:r>
            <a:endParaRPr b="1" dirty="0" lang="en-US" u="sng" smtClean="0"/>
          </a:p>
          <a:p>
            <a:pPr>
              <a:buFont typeface="Wingdings" pitchFamily="2" charset="2"/>
              <a:buChar char="§"/>
            </a:pPr>
            <a:r>
              <a:rPr dirty="0" lang="en-US" smtClean="0"/>
              <a:t>Sorting(e.g., bubble sort, merge sort)</a:t>
            </a:r>
          </a:p>
          <a:p>
            <a:pPr>
              <a:buFont typeface="Wingdings" pitchFamily="2" charset="2"/>
              <a:buChar char="§"/>
            </a:pPr>
            <a:r>
              <a:rPr dirty="0" lang="en-US" smtClean="0"/>
              <a:t>Searching(e.g., binary search)</a:t>
            </a:r>
          </a:p>
          <a:p>
            <a:pPr>
              <a:buFont typeface="Wingdings" pitchFamily="2" charset="2"/>
              <a:buChar char="§"/>
            </a:pPr>
            <a:endParaRPr altLang="en-US" lang="zh-CN"/>
          </a:p>
        </p:txBody>
      </p:sp>
      <p:sp>
        <p:nvSpPr>
          <p:cNvPr id="1048596" name="TextBox 1"/>
          <p:cNvSpPr txBox="1"/>
          <p:nvPr/>
        </p:nvSpPr>
        <p:spPr>
          <a:xfrm>
            <a:off x="800098" y="5301823"/>
            <a:ext cx="7560996" cy="11582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lang="en-US" u="sng" smtClean="0">
                <a:latin typeface="Arial"/>
              </a:rPr>
              <a:t>Why are they important?</a:t>
            </a:r>
            <a:endParaRPr b="1" dirty="0" lang="en-US" u="sng" smtClean="0">
              <a:latin typeface="Arial"/>
            </a:endParaRPr>
          </a:p>
          <a:p>
            <a:pPr>
              <a:buFont typeface="Wingdings" pitchFamily="2" charset="2"/>
              <a:buChar char="§"/>
            </a:pPr>
            <a:r>
              <a:rPr dirty="0" lang="en-US" smtClean="0">
                <a:latin typeface="Arial"/>
              </a:rPr>
              <a:t>Help write efficient and optimized code</a:t>
            </a:r>
          </a:p>
          <a:p>
            <a:pPr>
              <a:buFont typeface="Wingdings" pitchFamily="2" charset="2"/>
              <a:buChar char="§"/>
            </a:pPr>
            <a:r>
              <a:rPr dirty="0" lang="en-US" smtClean="0">
                <a:latin typeface="Arial"/>
              </a:rPr>
              <a:t>Crucial for technical interviews and problem solving</a:t>
            </a:r>
          </a:p>
          <a:p>
            <a:pPr>
              <a:buFont typeface="Wingdings" pitchFamily="2" charset="2"/>
              <a:buChar char="§"/>
            </a:pPr>
            <a:r>
              <a:rPr dirty="0" lang="en-US" smtClean="0">
                <a:latin typeface="Arial"/>
              </a:rPr>
              <a:t>Fundamental to computer sciences and software development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extBox 1"/>
          <p:cNvSpPr txBox="1"/>
          <p:nvPr/>
        </p:nvSpPr>
        <p:spPr>
          <a:xfrm>
            <a:off x="803785" y="384679"/>
            <a:ext cx="7536430" cy="5158741"/>
          </a:xfrm>
          <a:prstGeom prst="rect"/>
          <a:noFill/>
        </p:spPr>
        <p:txBody>
          <a:bodyPr rtlCol="0" wrap="square">
            <a:spAutoFit/>
          </a:bodyPr>
          <a:p>
            <a:r>
              <a:rPr b="1" dirty="0" lang="en-US" u="sng" smtClean="0"/>
              <a:t>TOPIC DISCUSSION</a:t>
            </a:r>
          </a:p>
          <a:p>
            <a:r>
              <a:rPr b="1" dirty="0" lang="en-US" smtClean="0"/>
              <a:t>Common </a:t>
            </a:r>
            <a:r>
              <a:rPr b="1" dirty="0" lang="en-US" smtClean="0"/>
              <a:t>data structures</a:t>
            </a:r>
          </a:p>
          <a:p>
            <a:r>
              <a:rPr b="1" dirty="0" lang="en-US" smtClean="0"/>
              <a:t>Array: </a:t>
            </a:r>
            <a:r>
              <a:rPr dirty="0" lang="en-US" smtClean="0"/>
              <a:t>fixed-size sequential collection of elements of the same type. </a:t>
            </a:r>
          </a:p>
          <a:p>
            <a:r>
              <a:rPr b="1" dirty="0" lang="en-US" smtClean="0"/>
              <a:t>Linked list- </a:t>
            </a:r>
            <a:r>
              <a:rPr dirty="0" lang="en-US" smtClean="0"/>
              <a:t>a linear collection of nodes where each nodes points to the next nodes.</a:t>
            </a:r>
          </a:p>
          <a:p>
            <a:r>
              <a:rPr b="1" dirty="0" lang="en-US" smtClean="0"/>
              <a:t>Stack-</a:t>
            </a:r>
            <a:r>
              <a:rPr dirty="0" lang="en-US" smtClean="0"/>
              <a:t> follows LIFO(last in first out)</a:t>
            </a:r>
          </a:p>
          <a:p>
            <a:r>
              <a:rPr b="1" dirty="0" lang="en-US" smtClean="0"/>
              <a:t>Queue</a:t>
            </a:r>
            <a:r>
              <a:rPr dirty="0" lang="en-US" smtClean="0"/>
              <a:t>- </a:t>
            </a:r>
            <a:r>
              <a:rPr dirty="0" lang="en-US" smtClean="0"/>
              <a:t>follows FIFO(first in first out)</a:t>
            </a:r>
          </a:p>
          <a:p>
            <a:r>
              <a:rPr b="1" dirty="0" lang="en-US" smtClean="0"/>
              <a:t>Tree-</a:t>
            </a:r>
            <a:r>
              <a:rPr dirty="0" lang="en-US" smtClean="0"/>
              <a:t> hierarchical structure with nodes(</a:t>
            </a:r>
            <a:r>
              <a:rPr dirty="0" lang="en-US" err="1" smtClean="0"/>
              <a:t>eg</a:t>
            </a:r>
            <a:r>
              <a:rPr dirty="0" lang="en-US" smtClean="0"/>
              <a:t>., binary tree, BST</a:t>
            </a:r>
          </a:p>
          <a:p>
            <a:r>
              <a:rPr b="1" dirty="0" lang="en-US" smtClean="0"/>
              <a:t>Graph-</a:t>
            </a:r>
            <a:r>
              <a:rPr dirty="0" lang="en-US" smtClean="0"/>
              <a:t> set of nodes connected by edges, can be directed or undirected</a:t>
            </a:r>
          </a:p>
          <a:p>
            <a:endParaRPr dirty="0" lang="en-US" smtClean="0"/>
          </a:p>
          <a:p>
            <a:r>
              <a:rPr b="1" dirty="0" lang="en-US" smtClean="0"/>
              <a:t>Common algorithm types</a:t>
            </a:r>
            <a:r>
              <a:rPr dirty="0" lang="en-US" smtClean="0"/>
              <a:t>:</a:t>
            </a:r>
          </a:p>
          <a:p>
            <a:r>
              <a:rPr b="1" dirty="0" lang="en-US" smtClean="0"/>
              <a:t>Searching</a:t>
            </a:r>
            <a:r>
              <a:rPr dirty="0" lang="en-US" smtClean="0"/>
              <a:t>- linear search, binary search</a:t>
            </a:r>
          </a:p>
          <a:p>
            <a:r>
              <a:rPr b="1" dirty="0" lang="en-US" smtClean="0"/>
              <a:t>Sorting</a:t>
            </a:r>
            <a:r>
              <a:rPr dirty="0" lang="en-US" smtClean="0"/>
              <a:t>- bubble sort, merge sort, quick sort,</a:t>
            </a:r>
          </a:p>
          <a:p>
            <a:r>
              <a:rPr b="1" dirty="0" lang="en-US" smtClean="0"/>
              <a:t>Recursion</a:t>
            </a:r>
            <a:r>
              <a:rPr dirty="0" lang="en-US" smtClean="0"/>
              <a:t> – solving problems by calling the function itself</a:t>
            </a:r>
          </a:p>
          <a:p>
            <a:r>
              <a:rPr b="1" dirty="0" lang="en-US" smtClean="0"/>
              <a:t>Divide and conquer- </a:t>
            </a:r>
            <a:r>
              <a:rPr dirty="0" lang="en-US" smtClean="0"/>
              <a:t>break the problem into sub problem (e.g., merge sort)</a:t>
            </a:r>
          </a:p>
          <a:p>
            <a:r>
              <a:rPr b="1" dirty="0" lang="en-US" smtClean="0"/>
              <a:t>Dynamic programming- </a:t>
            </a:r>
            <a:r>
              <a:rPr dirty="0" lang="en-US" smtClean="0"/>
              <a:t>solves overlapping sub problems efficiently</a:t>
            </a:r>
          </a:p>
          <a:p>
            <a:endParaRPr dirty="0" lang="en-US"/>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8" name="TextBox 2"/>
          <p:cNvSpPr txBox="1"/>
          <p:nvPr/>
        </p:nvSpPr>
        <p:spPr>
          <a:xfrm>
            <a:off x="720098" y="316230"/>
            <a:ext cx="7703804" cy="6758940"/>
          </a:xfrm>
          <a:prstGeom prst="rect"/>
          <a:noFill/>
        </p:spPr>
        <p:txBody>
          <a:bodyPr rtlCol="0" wrap="square">
            <a:spAutoFit/>
          </a:bodyPr>
          <a:p>
            <a:pPr algn="ctr"/>
            <a:r>
              <a:rPr b="1" dirty="0" lang="en-US" u="sng" smtClean="0"/>
              <a:t>ARRAY</a:t>
            </a:r>
          </a:p>
          <a:p>
            <a:r>
              <a:rPr dirty="0" lang="en-US" smtClean="0"/>
              <a:t>An array in c is a fixed-size collection of similar data in contiguous memory locations. It can be used to store the collection of primitive data types such as int, char,  float, etc., as well as derived and user-defined data types such as pointers and structures, etc </a:t>
            </a:r>
          </a:p>
          <a:p>
            <a:endParaRPr dirty="0" lang="en-US" smtClean="0"/>
          </a:p>
          <a:p>
            <a:r>
              <a:rPr b="1" dirty="0" lang="en-US" smtClean="0"/>
              <a:t>Creating an array </a:t>
            </a:r>
            <a:endParaRPr b="1" dirty="0" lang="en-US" smtClean="0"/>
          </a:p>
          <a:p>
            <a:r>
              <a:rPr dirty="0" lang="en-US" smtClean="0"/>
              <a:t>The whole </a:t>
            </a:r>
            <a:r>
              <a:rPr dirty="0" lang="en-US" err="1" smtClean="0"/>
              <a:t>processof</a:t>
            </a:r>
            <a:r>
              <a:rPr dirty="0" lang="en-US" smtClean="0"/>
              <a:t> creating an array in c language  can be divided into two primary sub processes </a:t>
            </a:r>
          </a:p>
          <a:p>
            <a:pPr indent="-342900" marL="342900">
              <a:buAutoNum type="arabicPeriod"/>
            </a:pPr>
            <a:r>
              <a:rPr dirty="0" lang="en-US" smtClean="0"/>
              <a:t>Array declaration </a:t>
            </a:r>
          </a:p>
          <a:p>
            <a:pPr indent="-342900" marL="342900"/>
            <a:endParaRPr dirty="0" lang="en-US" smtClean="0"/>
          </a:p>
          <a:p>
            <a:pPr indent="-342900" marL="342900"/>
            <a:endParaRPr dirty="0" lang="en-US" smtClean="0"/>
          </a:p>
          <a:p>
            <a:pPr indent="-342900" marL="342900">
              <a:buAutoNum type="arabicPeriod"/>
            </a:pPr>
            <a:endParaRPr dirty="0" lang="en-US" smtClean="0"/>
          </a:p>
          <a:p>
            <a:pPr indent="-342900" marL="342900">
              <a:buAutoNum type="arabicPeriod"/>
            </a:pPr>
            <a:endParaRPr dirty="0" lang="en-US" smtClean="0"/>
          </a:p>
          <a:p>
            <a:pPr indent="-342900" marL="342900">
              <a:buAutoNum type="arabicPeriod"/>
            </a:pPr>
            <a:endParaRPr dirty="0" lang="en-US" smtClean="0"/>
          </a:p>
          <a:p>
            <a:pPr indent="-342900" marL="342900"/>
            <a:endParaRPr dirty="0" lang="en-US" smtClean="0"/>
          </a:p>
          <a:p>
            <a:pPr indent="-342900" marL="342900"/>
            <a:r>
              <a:rPr dirty="0" lang="en-US" smtClean="0"/>
              <a:t>2. Array initialization</a:t>
            </a:r>
          </a:p>
          <a:p>
            <a:pPr indent="-342900" marL="342900"/>
            <a:endParaRPr dirty="0" lang="en-US" smtClean="0"/>
          </a:p>
          <a:p>
            <a:pPr indent="-342900" marL="342900"/>
            <a:endParaRPr dirty="0" lang="en-US" smtClean="0"/>
          </a:p>
          <a:p>
            <a:pPr indent="-342900" marL="342900"/>
            <a:endParaRPr dirty="0" lang="en-US" smtClean="0"/>
          </a:p>
          <a:p>
            <a:pPr indent="-342900" marL="342900"/>
            <a:endParaRPr dirty="0" lang="en-US" smtClean="0"/>
          </a:p>
          <a:p>
            <a:pPr indent="-342900" marL="342900"/>
            <a:endParaRPr dirty="0" lang="en-US" smtClean="0"/>
          </a:p>
          <a:p>
            <a:pPr indent="-342900" marL="342900"/>
            <a:endParaRPr dirty="0" lang="en-US" smtClean="0"/>
          </a:p>
          <a:p>
            <a:pPr indent="-342900" marL="342900"/>
            <a:endParaRPr dirty="0" lang="en-US" smtClean="0"/>
          </a:p>
          <a:p>
            <a:endParaRPr dirty="0" lang="en-US"/>
          </a:p>
        </p:txBody>
      </p:sp>
      <p:pic>
        <p:nvPicPr>
          <p:cNvPr id="2097153" name=""/>
          <p:cNvPicPr>
            <a:picLocks/>
          </p:cNvPicPr>
          <p:nvPr/>
        </p:nvPicPr>
        <p:blipFill>
          <a:blip xmlns:r="http://schemas.openxmlformats.org/officeDocument/2006/relationships" r:embed="rId1"/>
          <a:stretch>
            <a:fillRect/>
          </a:stretch>
        </p:blipFill>
        <p:spPr>
          <a:xfrm rot="0">
            <a:off x="1128172" y="3064478"/>
            <a:ext cx="5026529" cy="1325469"/>
          </a:xfrm>
          <a:prstGeom prst="rect"/>
        </p:spPr>
      </p:pic>
      <p:pic>
        <p:nvPicPr>
          <p:cNvPr id="2097154" name=""/>
          <p:cNvPicPr>
            <a:picLocks/>
          </p:cNvPicPr>
          <p:nvPr/>
        </p:nvPicPr>
        <p:blipFill>
          <a:blip xmlns:r="http://schemas.openxmlformats.org/officeDocument/2006/relationships" r:embed="rId2"/>
          <a:stretch>
            <a:fillRect/>
          </a:stretch>
        </p:blipFill>
        <p:spPr>
          <a:xfrm rot="0">
            <a:off x="1128172" y="6289259"/>
            <a:ext cx="5068308" cy="490298"/>
          </a:xfrm>
          <a:prstGeom prst="rect"/>
        </p:spPr>
      </p:pic>
      <p:pic>
        <p:nvPicPr>
          <p:cNvPr id="2097155" name=""/>
          <p:cNvPicPr>
            <a:picLocks/>
          </p:cNvPicPr>
          <p:nvPr/>
        </p:nvPicPr>
        <p:blipFill>
          <a:blip xmlns:r="http://schemas.openxmlformats.org/officeDocument/2006/relationships" r:embed="rId3"/>
          <a:stretch>
            <a:fillRect/>
          </a:stretch>
        </p:blipFill>
        <p:spPr>
          <a:xfrm rot="0">
            <a:off x="1128172" y="5199589"/>
            <a:ext cx="5023458" cy="106593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9" name="TextBox 1"/>
          <p:cNvSpPr txBox="1"/>
          <p:nvPr/>
        </p:nvSpPr>
        <p:spPr>
          <a:xfrm>
            <a:off x="628352" y="365760"/>
            <a:ext cx="7583674" cy="6492240"/>
          </a:xfrm>
          <a:prstGeom prst="rect"/>
          <a:noFill/>
        </p:spPr>
        <p:txBody>
          <a:bodyPr rtlCol="0" wrap="square">
            <a:spAutoFit/>
          </a:bodyPr>
          <a:p>
            <a:r>
              <a:rPr b="1" dirty="0" lang="en-US" smtClean="0"/>
              <a:t>Proper</a:t>
            </a:r>
            <a:r>
              <a:rPr b="1" dirty="0" lang="en-US" smtClean="0"/>
              <a:t>ties of c arrays </a:t>
            </a:r>
            <a:endParaRPr b="1" dirty="0" lang="en-US" smtClean="0"/>
          </a:p>
          <a:p>
            <a:r>
              <a:rPr dirty="0" lang="en-US" smtClean="0"/>
              <a:t>C arrays  have the following distinguishing properties:</a:t>
            </a:r>
          </a:p>
          <a:p>
            <a:pPr indent="-342900" marL="342900">
              <a:buAutoNum type="arabicPeriod"/>
            </a:pPr>
            <a:r>
              <a:rPr dirty="0" lang="en-US" smtClean="0"/>
              <a:t>Fixed size collection</a:t>
            </a:r>
          </a:p>
          <a:p>
            <a:pPr indent="-342900" marL="342900">
              <a:buAutoNum type="arabicPeriod"/>
            </a:pPr>
            <a:r>
              <a:rPr dirty="0" lang="en-US" smtClean="0"/>
              <a:t>Homogeneous elements</a:t>
            </a:r>
          </a:p>
          <a:p>
            <a:pPr indent="-342900" marL="342900">
              <a:buAutoNum type="arabicPeriod"/>
            </a:pPr>
            <a:r>
              <a:rPr dirty="0" lang="en-US" smtClean="0"/>
              <a:t>Indexing in array</a:t>
            </a:r>
          </a:p>
          <a:p>
            <a:pPr indent="-342900" marL="342900">
              <a:buAutoNum type="arabicPeriod"/>
            </a:pPr>
            <a:r>
              <a:rPr dirty="0" lang="en-US" smtClean="0"/>
              <a:t>dimensions of array </a:t>
            </a:r>
          </a:p>
          <a:p>
            <a:pPr indent="-342900" marL="342900">
              <a:buAutoNum type="arabicPeriod"/>
            </a:pPr>
            <a:r>
              <a:rPr dirty="0" lang="en-US" smtClean="0"/>
              <a:t>Contiguous storage </a:t>
            </a:r>
          </a:p>
          <a:p>
            <a:pPr indent="-342900" marL="342900">
              <a:buAutoNum type="arabicPeriod"/>
            </a:pPr>
            <a:r>
              <a:rPr dirty="0" lang="en-US" smtClean="0"/>
              <a:t>Random access </a:t>
            </a:r>
          </a:p>
          <a:p>
            <a:pPr indent="-342900" marL="342900">
              <a:buAutoNum type="arabicPeriod"/>
            </a:pPr>
            <a:r>
              <a:rPr dirty="0" lang="en-US" smtClean="0"/>
              <a:t>Array name relation with pointer </a:t>
            </a:r>
          </a:p>
          <a:p>
            <a:pPr indent="-342900" marL="342900">
              <a:buAutoNum type="arabicPeriod"/>
            </a:pPr>
            <a:r>
              <a:rPr dirty="0" lang="en-US" smtClean="0"/>
              <a:t>Bound checking</a:t>
            </a:r>
          </a:p>
          <a:p>
            <a:pPr indent="-342900" marL="342900">
              <a:buAutoNum type="arabicPeriod"/>
            </a:pPr>
            <a:r>
              <a:rPr dirty="0" lang="en-US" smtClean="0"/>
              <a:t>Array decay </a:t>
            </a:r>
          </a:p>
          <a:p>
            <a:pPr indent="-342900" marL="342900">
              <a:buAutoNum type="arabicPeriod"/>
            </a:pPr>
            <a:endParaRPr dirty="0" lang="en-US" smtClean="0"/>
          </a:p>
          <a:p>
            <a:pPr indent="-342900" marL="342900"/>
            <a:r>
              <a:rPr b="1" dirty="0" lang="en-US" smtClean="0"/>
              <a:t>Advantages of array in c </a:t>
            </a:r>
            <a:endParaRPr b="1" dirty="0" lang="en-US" smtClean="0"/>
          </a:p>
          <a:p>
            <a:pPr indent="-342900" marL="342900"/>
            <a:r>
              <a:rPr dirty="0" lang="en-US" smtClean="0"/>
              <a:t>The following are the main advantages of an array</a:t>
            </a:r>
          </a:p>
          <a:p>
            <a:pPr indent="-342900" marL="342900">
              <a:buAutoNum type="arabicPeriod"/>
            </a:pPr>
            <a:r>
              <a:rPr dirty="0" lang="en-US" smtClean="0"/>
              <a:t>Random and fast access of elements using the array index.</a:t>
            </a:r>
          </a:p>
          <a:p>
            <a:pPr indent="-342900" marL="342900">
              <a:buAutoNum type="arabicPeriod"/>
            </a:pPr>
            <a:r>
              <a:rPr dirty="0" lang="en-US" smtClean="0"/>
              <a:t>Use of fewer lines of code as it creates a single array of multiple elements. </a:t>
            </a:r>
          </a:p>
          <a:p>
            <a:pPr indent="-342900" marL="342900">
              <a:buAutoNum type="arabicPeriod"/>
            </a:pPr>
            <a:r>
              <a:rPr dirty="0" lang="en-US" smtClean="0"/>
              <a:t>Traversal through the array becomes easy using a single loop.</a:t>
            </a:r>
          </a:p>
          <a:p>
            <a:pPr indent="-342900" marL="342900">
              <a:buAutoNum type="arabicPeriod"/>
            </a:pPr>
            <a:r>
              <a:rPr dirty="0" lang="en-US" smtClean="0"/>
              <a:t>Sorting becomes easy as it can be accomplished by writing fewer lines of code.</a:t>
            </a:r>
          </a:p>
          <a:p>
            <a:pPr indent="-342900" marL="342900"/>
            <a:endParaRPr dirty="0" lang="en-US" smtClean="0"/>
          </a:p>
          <a:p>
            <a:pPr indent="-342900" marL="342900"/>
            <a:endParaRPr dirty="0" lang="en-US" smtClean="0"/>
          </a:p>
          <a:p>
            <a:pPr indent="-342900" marL="342900">
              <a:buAutoNum type="arabicPeriod"/>
            </a:pPr>
            <a:endParaRPr dirty="0" lang="en-US" smtClean="0"/>
          </a:p>
          <a:p>
            <a:pPr indent="-342900" marL="342900">
              <a:buAutoNum type="arabicPeriod"/>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0" name="TextBox 1"/>
          <p:cNvSpPr txBox="1"/>
          <p:nvPr/>
        </p:nvSpPr>
        <p:spPr>
          <a:xfrm>
            <a:off x="848498" y="594927"/>
            <a:ext cx="7447004" cy="1424941"/>
          </a:xfrm>
          <a:prstGeom prst="rect"/>
          <a:noFill/>
        </p:spPr>
        <p:txBody>
          <a:bodyPr rtlCol="0" wrap="square">
            <a:spAutoFit/>
          </a:bodyPr>
          <a:p>
            <a:r>
              <a:rPr b="1" dirty="0" lang="en-US" smtClean="0"/>
              <a:t>Disadvantages of array in c </a:t>
            </a:r>
            <a:endParaRPr b="1" dirty="0" lang="en-US" smtClean="0"/>
          </a:p>
          <a:p>
            <a:pPr indent="-342900" marL="342900">
              <a:buAutoNum type="arabicPeriod"/>
            </a:pPr>
            <a:r>
              <a:rPr dirty="0" lang="en-US" smtClean="0"/>
              <a:t>C arrays are not dynamic they only  allow a fixed number of elements to be entered which is decided at the time of declaration</a:t>
            </a:r>
          </a:p>
          <a:p>
            <a:pPr indent="-342900" marL="342900">
              <a:buAutoNum type="arabicPeriod"/>
            </a:pPr>
            <a:r>
              <a:rPr dirty="0" lang="en-US" smtClean="0"/>
              <a:t>Insertion and deletion of elements can be costly since the elements are needed to be rearranged after insertion and deletion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extBox 1"/>
          <p:cNvSpPr txBox="1"/>
          <p:nvPr/>
        </p:nvSpPr>
        <p:spPr>
          <a:xfrm>
            <a:off x="796323" y="367378"/>
            <a:ext cx="7551354" cy="5158740"/>
          </a:xfrm>
          <a:prstGeom prst="rect"/>
          <a:noFill/>
        </p:spPr>
        <p:txBody>
          <a:bodyPr rtlCol="0" wrap="square">
            <a:spAutoFit/>
          </a:bodyPr>
          <a:p>
            <a:pPr algn="ctr"/>
            <a:r>
              <a:rPr b="1" dirty="0" lang="en-US" u="sng" smtClean="0"/>
              <a:t>Linked list </a:t>
            </a:r>
          </a:p>
          <a:p>
            <a:r>
              <a:rPr dirty="0" lang="en-US" smtClean="0"/>
              <a:t> a linked list is a fundamental data structure In computer science. It mainly allows efficient insertion and deletion operations  compared to arrays. Like array, it is also used to implement other data structures like stack, queue and </a:t>
            </a:r>
            <a:r>
              <a:rPr dirty="0" lang="en-US" err="1" smtClean="0"/>
              <a:t>deque</a:t>
            </a:r>
            <a:r>
              <a:rPr dirty="0" lang="en-US" smtClean="0"/>
              <a:t>.</a:t>
            </a:r>
          </a:p>
          <a:p>
            <a:r>
              <a:rPr dirty="0" lang="en-US" smtClean="0"/>
              <a:t> </a:t>
            </a:r>
            <a:endParaRPr altLang="en-US" lang="zh-CN"/>
          </a:p>
          <a:p>
            <a:r>
              <a:rPr b="1" dirty="0" lang="en-US" smtClean="0"/>
              <a:t>Here’s the comparison of linked list v/s arrays </a:t>
            </a:r>
            <a:endParaRPr altLang="en-US" b="1" lang="zh-CN"/>
          </a:p>
          <a:p>
            <a:r>
              <a:rPr b="1" dirty="0" lang="en-US" smtClean="0"/>
              <a:t>Linked list:</a:t>
            </a:r>
            <a:endParaRPr b="1" dirty="0" lang="en-US" smtClean="0"/>
          </a:p>
          <a:p>
            <a:r>
              <a:rPr dirty="0" lang="en-US" smtClean="0"/>
              <a:t>Data structure : non-contiguous</a:t>
            </a:r>
          </a:p>
          <a:p>
            <a:r>
              <a:rPr dirty="0" lang="en-US" smtClean="0"/>
              <a:t>Memory allocation : typically allocated one by one to individual elements </a:t>
            </a:r>
          </a:p>
          <a:p>
            <a:r>
              <a:rPr dirty="0" lang="en-US" smtClean="0"/>
              <a:t>Insertion/deletion: efficient</a:t>
            </a:r>
          </a:p>
          <a:p>
            <a:r>
              <a:rPr dirty="0" lang="en-US" smtClean="0"/>
              <a:t>Access: sequential</a:t>
            </a:r>
          </a:p>
          <a:p>
            <a:endParaRPr altLang="en-US" lang="zh-CN"/>
          </a:p>
          <a:p>
            <a:r>
              <a:rPr b="1" dirty="0" lang="en-US" smtClean="0"/>
              <a:t>Array:</a:t>
            </a:r>
            <a:endParaRPr b="1" dirty="0" lang="en-US" smtClean="0"/>
          </a:p>
          <a:p>
            <a:r>
              <a:rPr dirty="0" lang="en-US" smtClean="0"/>
              <a:t>Data structure: contiguous </a:t>
            </a:r>
          </a:p>
          <a:p>
            <a:r>
              <a:rPr dirty="0" lang="en-US" smtClean="0"/>
              <a:t>Memory allocation: typically allocated to the whole array </a:t>
            </a:r>
          </a:p>
          <a:p>
            <a:r>
              <a:rPr dirty="0" lang="en-US" smtClean="0"/>
              <a:t>Insertion/deletion: inefficient</a:t>
            </a:r>
          </a:p>
          <a:p>
            <a:r>
              <a:rPr dirty="0" lang="en-US" smtClean="0"/>
              <a:t>access: random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extBox 1"/>
          <p:cNvSpPr txBox="1"/>
          <p:nvPr/>
        </p:nvSpPr>
        <p:spPr>
          <a:xfrm>
            <a:off x="847572" y="608028"/>
            <a:ext cx="7448857" cy="4892041"/>
          </a:xfrm>
          <a:prstGeom prst="rect"/>
          <a:noFill/>
        </p:spPr>
        <p:txBody>
          <a:bodyPr rtlCol="0" wrap="square">
            <a:spAutoFit/>
          </a:bodyPr>
          <a:p>
            <a:r>
              <a:rPr b="1" dirty="0" lang="en-US" smtClean="0"/>
              <a:t>Different types of linked list </a:t>
            </a:r>
            <a:r>
              <a:rPr dirty="0" lang="en-US" smtClean="0"/>
              <a:t>:</a:t>
            </a:r>
          </a:p>
          <a:p>
            <a:r>
              <a:rPr dirty="0" lang="en-US" smtClean="0"/>
              <a:t>Singly linked list </a:t>
            </a:r>
          </a:p>
          <a:p>
            <a:r>
              <a:rPr dirty="0" lang="en-US" smtClean="0"/>
              <a:t>Doubly linked list</a:t>
            </a:r>
          </a:p>
          <a:p>
            <a:r>
              <a:rPr dirty="0" lang="en-US" smtClean="0"/>
              <a:t>Circular linked list</a:t>
            </a:r>
          </a:p>
          <a:p>
            <a:endParaRPr dirty="0" lang="en-US" smtClean="0"/>
          </a:p>
          <a:p>
            <a:r>
              <a:rPr b="1" dirty="0" lang="en-US" smtClean="0"/>
              <a:t>Operations of linked lists:</a:t>
            </a:r>
            <a:endParaRPr b="1" dirty="0" lang="en-US" smtClean="0"/>
          </a:p>
          <a:p>
            <a:r>
              <a:rPr dirty="0" lang="en-US" smtClean="0"/>
              <a:t>Length of linked list </a:t>
            </a:r>
          </a:p>
          <a:p>
            <a:r>
              <a:rPr dirty="0" lang="en-US" smtClean="0"/>
              <a:t>Print linked list</a:t>
            </a:r>
          </a:p>
          <a:p>
            <a:r>
              <a:rPr dirty="0" lang="en-US" smtClean="0"/>
              <a:t>Linked list insertion </a:t>
            </a:r>
          </a:p>
          <a:p>
            <a:r>
              <a:rPr dirty="0" lang="en-US" smtClean="0"/>
              <a:t>Search in a linked list</a:t>
            </a:r>
          </a:p>
          <a:p>
            <a:r>
              <a:rPr dirty="0" lang="en-US" smtClean="0"/>
              <a:t>Deleting a given key</a:t>
            </a:r>
          </a:p>
          <a:p>
            <a:r>
              <a:rPr dirty="0" lang="en-US" smtClean="0"/>
              <a:t>Deleting at given position </a:t>
            </a:r>
          </a:p>
          <a:p>
            <a:r>
              <a:rPr dirty="0" lang="en-US" smtClean="0"/>
              <a:t>Delete a linked list </a:t>
            </a:r>
          </a:p>
          <a:p>
            <a:r>
              <a:rPr dirty="0" lang="en-US" smtClean="0"/>
              <a:t>Nth node from start</a:t>
            </a:r>
          </a:p>
          <a:p>
            <a:r>
              <a:rPr dirty="0" lang="en-US" smtClean="0"/>
              <a:t>Nth node from end </a:t>
            </a:r>
          </a:p>
          <a:p>
            <a:r>
              <a:rPr dirty="0" lang="en-US" smtClean="0"/>
              <a:t>Size of doubly linked list</a:t>
            </a:r>
          </a:p>
          <a:p>
            <a:endParaRPr dirty="0" lang="en-US" smtClean="0"/>
          </a:p>
          <a:p>
            <a:endParaRPr dirty="0" lang="en-US" smtClean="0"/>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Grizli777</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DEPARTMENT OF COMPUTER AND SYSTEM SCIENCES VISVA BHARATI UNIVERSITY SANTINIKETAN</dc:title>
  <dc:creator>INTEL</dc:creator>
  <cp:lastModifiedBy>INTEL</cp:lastModifiedBy>
  <dcterms:created xsi:type="dcterms:W3CDTF">2025-06-20T12:15:05Z</dcterms:created>
  <dcterms:modified xsi:type="dcterms:W3CDTF">2025-07-11T16:48:32Z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b917a0fc016a4df39945d5af103f9314</vt:lpwstr>
  </property>
</Properties>
</file>