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62" r:id="rId4"/>
    <p:sldId id="264" r:id="rId5"/>
    <p:sldId id="271" r:id="rId6"/>
    <p:sldId id="290" r:id="rId7"/>
    <p:sldId id="265" r:id="rId8"/>
    <p:sldId id="272" r:id="rId9"/>
    <p:sldId id="291" r:id="rId10"/>
    <p:sldId id="266" r:id="rId11"/>
    <p:sldId id="273" r:id="rId12"/>
    <p:sldId id="289" r:id="rId13"/>
    <p:sldId id="267" r:id="rId14"/>
    <p:sldId id="274" r:id="rId15"/>
    <p:sldId id="292" r:id="rId16"/>
    <p:sldId id="268" r:id="rId17"/>
    <p:sldId id="275" r:id="rId18"/>
    <p:sldId id="293" r:id="rId19"/>
    <p:sldId id="270" r:id="rId20"/>
    <p:sldId id="276" r:id="rId21"/>
    <p:sldId id="285" r:id="rId22"/>
    <p:sldId id="286" r:id="rId23"/>
    <p:sldId id="269" r:id="rId24"/>
    <p:sldId id="278" r:id="rId25"/>
    <p:sldId id="294" r:id="rId26"/>
    <p:sldId id="257" r:id="rId27"/>
    <p:sldId id="258" r:id="rId28"/>
    <p:sldId id="263" r:id="rId29"/>
    <p:sldId id="288" r:id="rId30"/>
    <p:sldId id="259" r:id="rId31"/>
    <p:sldId id="260" r:id="rId32"/>
    <p:sldId id="261" r:id="rId33"/>
    <p:sldId id="287" r:id="rId34"/>
    <p:sldId id="283" r:id="rId35"/>
    <p:sldId id="296" r:id="rId36"/>
    <p:sldId id="297" r:id="rId37"/>
    <p:sldId id="280" r:id="rId38"/>
    <p:sldId id="282" r:id="rId39"/>
    <p:sldId id="281" r:id="rId4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04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75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78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07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78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13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7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99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99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04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E8CF-15D4-41D8-B0AD-7E6B72D4A5E0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0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18789" y="2767281"/>
            <a:ext cx="7954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 dirty="0" smtClean="0"/>
              <a:t>チーム</a:t>
            </a:r>
            <a:r>
              <a:rPr kumimoji="1" lang="en-US" altLang="ja-JP" sz="8000" b="1" dirty="0" smtClean="0"/>
              <a:t>2</a:t>
            </a:r>
            <a:r>
              <a:rPr kumimoji="1" lang="ja-JP" altLang="en-US" sz="8000" b="1" dirty="0" smtClean="0"/>
              <a:t>　仕様書</a:t>
            </a:r>
            <a:endParaRPr kumimoji="1" lang="ja-JP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4437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90302"/>
            <a:ext cx="10990610" cy="44312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348959"/>
            <a:ext cx="84946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・項目ごとに好きなルールを選択。</a:t>
            </a:r>
            <a:endParaRPr lang="en-US" altLang="ja-JP" sz="2400" b="1" dirty="0" smtClean="0"/>
          </a:p>
          <a:p>
            <a:endParaRPr kumimoji="1" lang="en-US" altLang="ja-JP" sz="2400" b="1" dirty="0"/>
          </a:p>
          <a:p>
            <a:r>
              <a:rPr lang="ja-JP" altLang="en-US" sz="2400" b="1" dirty="0" smtClean="0"/>
              <a:t>・カーソルや色で、どっちを選んでるか分かるように</a:t>
            </a:r>
            <a:r>
              <a:rPr lang="ja-JP" altLang="en-US" sz="2400" b="1" dirty="0"/>
              <a:t>する</a:t>
            </a:r>
            <a:r>
              <a:rPr lang="ja-JP" altLang="en-US" sz="2400" b="1" dirty="0" smtClean="0"/>
              <a:t>。</a:t>
            </a:r>
            <a:endParaRPr lang="en-US" altLang="ja-JP" sz="2400" b="1" dirty="0"/>
          </a:p>
          <a:p>
            <a:endParaRPr kumimoji="1" lang="en-US" altLang="ja-JP" sz="2400" b="1" dirty="0" smtClean="0"/>
          </a:p>
          <a:p>
            <a:r>
              <a:rPr lang="ja-JP" altLang="en-US" sz="2400" b="1" dirty="0"/>
              <a:t> </a:t>
            </a:r>
            <a:r>
              <a:rPr lang="en-US" altLang="ja-JP" sz="2400" b="1" dirty="0" smtClean="0"/>
              <a:t>&lt;</a:t>
            </a:r>
            <a:r>
              <a:rPr lang="ja-JP" altLang="en-US" sz="2400" b="1" dirty="0" smtClean="0"/>
              <a:t>項目</a:t>
            </a:r>
            <a:r>
              <a:rPr lang="en-US" altLang="ja-JP" sz="2400" b="1" dirty="0" smtClean="0"/>
              <a:t>&gt;</a:t>
            </a:r>
            <a:endParaRPr lang="en-US" altLang="ja-JP" sz="2400" b="1" dirty="0"/>
          </a:p>
          <a:p>
            <a:r>
              <a:rPr lang="ja-JP" altLang="en-US" sz="2400" b="1" dirty="0" smtClean="0"/>
              <a:t>　　対戦形式　　：</a:t>
            </a:r>
            <a:r>
              <a:rPr lang="en-US" altLang="ja-JP" sz="2400" b="1" dirty="0" smtClean="0"/>
              <a:t>【4</a:t>
            </a:r>
            <a:r>
              <a:rPr lang="ja-JP" altLang="en-US" sz="2400" b="1" dirty="0" smtClean="0"/>
              <a:t>人対戦</a:t>
            </a:r>
            <a:r>
              <a:rPr lang="en-US" altLang="ja-JP" sz="2400" b="1" dirty="0" smtClean="0"/>
              <a:t>】or【2 vs 2】</a:t>
            </a:r>
            <a:endParaRPr lang="en-US" altLang="ja-JP" sz="2400" b="1" dirty="0"/>
          </a:p>
          <a:p>
            <a:r>
              <a:rPr lang="ja-JP" altLang="en-US" sz="2400" b="1" dirty="0" smtClean="0"/>
              <a:t>　　制限時間　　：</a:t>
            </a:r>
            <a:r>
              <a:rPr lang="en-US" altLang="ja-JP" sz="2400" b="1" dirty="0" smtClean="0"/>
              <a:t>【30</a:t>
            </a:r>
            <a:r>
              <a:rPr lang="ja-JP" altLang="en-US" sz="2400" b="1" dirty="0" smtClean="0"/>
              <a:t>秒</a:t>
            </a:r>
            <a:r>
              <a:rPr lang="en-US" altLang="ja-JP" sz="2400" b="1" dirty="0" smtClean="0"/>
              <a:t>】or【60</a:t>
            </a:r>
            <a:r>
              <a:rPr lang="ja-JP" altLang="en-US" sz="2400" b="1" dirty="0" smtClean="0"/>
              <a:t>秒</a:t>
            </a:r>
            <a:r>
              <a:rPr lang="en-US" altLang="ja-JP" sz="2400" b="1" dirty="0" smtClean="0"/>
              <a:t>】or【120</a:t>
            </a:r>
            <a:r>
              <a:rPr lang="ja-JP" altLang="en-US" sz="2400" b="1" dirty="0" smtClean="0"/>
              <a:t>秒</a:t>
            </a:r>
            <a:r>
              <a:rPr lang="en-US" altLang="ja-JP" sz="2400" b="1" dirty="0" smtClean="0"/>
              <a:t>】</a:t>
            </a:r>
            <a:endParaRPr lang="en-US" altLang="ja-JP" sz="2400" b="1" dirty="0"/>
          </a:p>
          <a:p>
            <a:r>
              <a:rPr lang="ja-JP" altLang="en-US" sz="2400" b="1" dirty="0" smtClean="0"/>
              <a:t>アイテム出現頻度：</a:t>
            </a:r>
            <a:r>
              <a:rPr lang="en-US" altLang="ja-JP" sz="2400" b="1" dirty="0" smtClean="0"/>
              <a:t>【</a:t>
            </a:r>
            <a:r>
              <a:rPr lang="ja-JP" altLang="en-US" sz="2400" b="1" dirty="0" smtClean="0"/>
              <a:t>低い</a:t>
            </a:r>
            <a:r>
              <a:rPr lang="en-US" altLang="ja-JP" sz="2400" b="1" dirty="0" smtClean="0"/>
              <a:t>】or【</a:t>
            </a:r>
            <a:r>
              <a:rPr lang="ja-JP" altLang="en-US" sz="2400" b="1" dirty="0" smtClean="0"/>
              <a:t>普通</a:t>
            </a:r>
            <a:r>
              <a:rPr lang="en-US" altLang="ja-JP" sz="2400" b="1" dirty="0" smtClean="0"/>
              <a:t>】or【</a:t>
            </a:r>
            <a:r>
              <a:rPr lang="ja-JP" altLang="en-US" sz="2400" b="1" dirty="0" smtClean="0"/>
              <a:t>高い</a:t>
            </a:r>
            <a:r>
              <a:rPr lang="en-US" altLang="ja-JP" sz="2400" b="1" dirty="0" smtClean="0"/>
              <a:t>】</a:t>
            </a:r>
            <a:endParaRPr lang="en-US" altLang="ja-JP" sz="2400" b="1" dirty="0"/>
          </a:p>
          <a:p>
            <a:r>
              <a:rPr lang="ja-JP" altLang="en-US" sz="2400" b="1" dirty="0"/>
              <a:t> </a:t>
            </a:r>
            <a:r>
              <a:rPr lang="ja-JP" altLang="en-US" sz="2400" b="1" dirty="0" smtClean="0"/>
              <a:t> エリア出現頻度  ：</a:t>
            </a:r>
            <a:r>
              <a:rPr lang="en-US" altLang="ja-JP" sz="2400" b="1" dirty="0"/>
              <a:t>【</a:t>
            </a:r>
            <a:r>
              <a:rPr lang="ja-JP" altLang="en-US" sz="2400" b="1" dirty="0"/>
              <a:t>低い</a:t>
            </a:r>
            <a:r>
              <a:rPr lang="en-US" altLang="ja-JP" sz="2400" b="1" dirty="0"/>
              <a:t>】or【</a:t>
            </a:r>
            <a:r>
              <a:rPr lang="ja-JP" altLang="en-US" sz="2400" b="1" dirty="0"/>
              <a:t>普通</a:t>
            </a:r>
            <a:r>
              <a:rPr lang="en-US" altLang="ja-JP" sz="2400" b="1" dirty="0"/>
              <a:t>】or【</a:t>
            </a:r>
            <a:r>
              <a:rPr lang="ja-JP" altLang="en-US" sz="2400" b="1" dirty="0"/>
              <a:t>高い</a:t>
            </a:r>
            <a:r>
              <a:rPr lang="en-US" altLang="ja-JP" sz="2400" b="1" dirty="0" smtClean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781158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745904" y="1880972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65327" y="19798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対戦</a:t>
            </a:r>
            <a:r>
              <a:rPr lang="ja-JP" altLang="en-US" sz="2400" b="1" dirty="0" smtClean="0"/>
              <a:t>形式</a:t>
            </a:r>
            <a:endParaRPr kumimoji="1" lang="en-US" altLang="ja-JP" sz="2400" b="1" dirty="0"/>
          </a:p>
        </p:txBody>
      </p:sp>
      <p:sp>
        <p:nvSpPr>
          <p:cNvPr id="10" name="角丸四角形 9"/>
          <p:cNvSpPr/>
          <p:nvPr/>
        </p:nvSpPr>
        <p:spPr>
          <a:xfrm>
            <a:off x="1745903" y="2751504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745903" y="3622036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745903" y="4489651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65327" y="28548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制限時間</a:t>
            </a:r>
            <a:endParaRPr kumimoji="1" lang="en-US" altLang="ja-JP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95886" y="372521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アイテムの出現頻度</a:t>
            </a:r>
            <a:endParaRPr kumimoji="1" lang="en-US" altLang="ja-JP" sz="2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49774" y="458852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エリアの出現頻度</a:t>
            </a:r>
            <a:endParaRPr kumimoji="1" lang="en-US" altLang="ja-JP" sz="24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14927" y="123997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ゲームルール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82779" y="197984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人対戦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82779" y="1979848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人対戦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2 vs 2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/>
                </a:solidFill>
              </a:rPr>
              <a:t>2 vs 2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992796" y="1918291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49543" y="2841955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30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46247" y="284010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58006" y="284010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n w="38100">
                  <a:solidFill>
                    <a:schemeClr val="tx1"/>
                  </a:solidFill>
                </a:ln>
              </a:rPr>
              <a:t>6</a:t>
            </a:r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854710" y="2840107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</a:rPr>
              <a:t>6</a:t>
            </a:r>
            <a:r>
              <a:rPr lang="en-US" altLang="ja-JP" sz="2400" b="1" dirty="0" smtClean="0">
                <a:solidFill>
                  <a:schemeClr val="bg1"/>
                </a:solidFill>
              </a:rPr>
              <a:t>0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秒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265180" y="2844557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120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259877" y="2846088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120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75470" y="37157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872174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406366" y="37202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409662" y="37157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86075" y="37205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482779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838938" y="45885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835642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69834" y="45929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73130" y="458853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449543" y="4593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446247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176500" y="564961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以上</a:t>
            </a:r>
            <a:r>
              <a:rPr lang="ja-JP" altLang="en-US" sz="2400" b="1" dirty="0" smtClean="0"/>
              <a:t>のルールでよろしいですか？</a:t>
            </a:r>
            <a:endParaRPr kumimoji="1" lang="en-US" altLang="ja-JP" sz="2400" b="1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790261" y="552650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ln w="38100">
                  <a:solidFill>
                    <a:schemeClr val="tx1"/>
                  </a:solidFill>
                </a:ln>
              </a:rPr>
              <a:t>いいえ</a:t>
            </a:r>
            <a:endParaRPr kumimoji="1" lang="en-US" altLang="ja-JP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790260" y="5526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solidFill>
                  <a:schemeClr val="bg1">
                    <a:lumMod val="50000"/>
                  </a:schemeClr>
                </a:solidFill>
              </a:rPr>
              <a:t>いいえ</a:t>
            </a:r>
            <a:endParaRPr kumimoji="1" lang="en-US" altLang="ja-JP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376599" y="552650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ln w="38100">
                  <a:solidFill>
                    <a:schemeClr val="tx1"/>
                  </a:solidFill>
                </a:ln>
              </a:rPr>
              <a:t>はい</a:t>
            </a:r>
            <a:endParaRPr kumimoji="1" lang="en-US" altLang="ja-JP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376598" y="552650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solidFill>
                  <a:schemeClr val="bg1"/>
                </a:solidFill>
              </a:rPr>
              <a:t>はい</a:t>
            </a:r>
            <a:endParaRPr kumimoji="1" lang="en-US" altLang="ja-JP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5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30823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endParaRPr kumimoji="1" lang="ja-JP" altLang="en-US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457200" y="506065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上下</a:t>
            </a:r>
            <a:endParaRPr kumimoji="1" lang="ja-JP" altLang="en-US" b="1" dirty="0"/>
          </a:p>
        </p:txBody>
      </p:sp>
      <p:sp>
        <p:nvSpPr>
          <p:cNvPr id="5" name="フローチャート: 判断 4"/>
          <p:cNvSpPr/>
          <p:nvPr/>
        </p:nvSpPr>
        <p:spPr>
          <a:xfrm>
            <a:off x="586392" y="390633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上下</a:t>
            </a:r>
            <a:r>
              <a:rPr lang="en-US" altLang="ja-JP" sz="1600" b="1" dirty="0" smtClean="0"/>
              <a:t>or</a:t>
            </a:r>
            <a:r>
              <a:rPr kumimoji="1" lang="ja-JP" altLang="en-US" sz="1600" b="1" dirty="0" smtClean="0"/>
              <a:t>左右</a:t>
            </a:r>
            <a:endParaRPr kumimoji="1" lang="ja-JP" altLang="en-US" sz="1600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457199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カーソルの位置を変える</a:t>
            </a:r>
            <a:endParaRPr kumimoji="1" lang="ja-JP" altLang="en-US" sz="1600" b="1" dirty="0"/>
          </a:p>
        </p:txBody>
      </p:sp>
      <p:cxnSp>
        <p:nvCxnSpPr>
          <p:cNvPr id="12" name="直線矢印コネクタ 11"/>
          <p:cNvCxnSpPr>
            <a:stCxn id="5" idx="2"/>
            <a:endCxn id="4" idx="0"/>
          </p:cNvCxnSpPr>
          <p:nvPr/>
        </p:nvCxnSpPr>
        <p:spPr>
          <a:xfrm>
            <a:off x="1794141" y="4717732"/>
            <a:ext cx="3660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 flipH="1">
            <a:off x="1797800" y="5575962"/>
            <a:ext cx="1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37" idx="2"/>
            <a:endCxn id="44" idx="0"/>
          </p:cNvCxnSpPr>
          <p:nvPr/>
        </p:nvCxnSpPr>
        <p:spPr>
          <a:xfrm>
            <a:off x="4640478" y="5575962"/>
            <a:ext cx="0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7" idx="2"/>
            <a:endCxn id="68" idx="0"/>
          </p:cNvCxnSpPr>
          <p:nvPr/>
        </p:nvCxnSpPr>
        <p:spPr>
          <a:xfrm>
            <a:off x="1794141" y="1477108"/>
            <a:ext cx="3659" cy="340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299877" y="506065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左右</a:t>
            </a:r>
            <a:endParaRPr kumimoji="1" lang="ja-JP" altLang="en-US" b="1" dirty="0"/>
          </a:p>
        </p:txBody>
      </p:sp>
      <p:sp>
        <p:nvSpPr>
          <p:cNvPr id="44" name="フローチャート: 処理 43"/>
          <p:cNvSpPr/>
          <p:nvPr/>
        </p:nvSpPr>
        <p:spPr>
          <a:xfrm>
            <a:off x="3299877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カーソルがある項目のルールを選択</a:t>
            </a:r>
            <a:endParaRPr kumimoji="1" lang="ja-JP" altLang="en-US" sz="1600" b="1" dirty="0"/>
          </a:p>
        </p:txBody>
      </p:sp>
      <p:cxnSp>
        <p:nvCxnSpPr>
          <p:cNvPr id="53" name="カギ線コネクタ 52"/>
          <p:cNvCxnSpPr>
            <a:stCxn id="5" idx="3"/>
            <a:endCxn id="37" idx="0"/>
          </p:cNvCxnSpPr>
          <p:nvPr/>
        </p:nvCxnSpPr>
        <p:spPr>
          <a:xfrm>
            <a:off x="3001890" y="4312035"/>
            <a:ext cx="1638588" cy="74862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: 処理 55"/>
          <p:cNvSpPr/>
          <p:nvPr/>
        </p:nvSpPr>
        <p:spPr>
          <a:xfrm>
            <a:off x="6307016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57" name="フローチャート: 処理 56"/>
          <p:cNvSpPr/>
          <p:nvPr/>
        </p:nvSpPr>
        <p:spPr>
          <a:xfrm>
            <a:off x="6333392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ルール</a:t>
            </a:r>
            <a:r>
              <a:rPr lang="ja-JP" altLang="en-US" b="1" dirty="0" smtClean="0"/>
              <a:t>設定の確定</a:t>
            </a:r>
            <a:endParaRPr lang="en-US" altLang="ja-JP" b="1" dirty="0" smtClean="0"/>
          </a:p>
        </p:txBody>
      </p:sp>
      <p:sp>
        <p:nvSpPr>
          <p:cNvPr id="58" name="フローチャート: 判断 57"/>
          <p:cNvSpPr/>
          <p:nvPr/>
        </p:nvSpPr>
        <p:spPr>
          <a:xfrm>
            <a:off x="6462585" y="389279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59" name="フローチャート: 処理 58"/>
          <p:cNvSpPr/>
          <p:nvPr/>
        </p:nvSpPr>
        <p:spPr>
          <a:xfrm>
            <a:off x="6333391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「</a:t>
            </a:r>
            <a:r>
              <a:rPr kumimoji="1" lang="ja-JP" altLang="en-US" sz="1600" b="1" dirty="0" smtClean="0"/>
              <a:t>キャラ選択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0" name="直線矢印コネクタ 59"/>
          <p:cNvCxnSpPr>
            <a:stCxn id="58" idx="2"/>
            <a:endCxn id="57" idx="0"/>
          </p:cNvCxnSpPr>
          <p:nvPr/>
        </p:nvCxnSpPr>
        <p:spPr>
          <a:xfrm>
            <a:off x="7670334" y="4704192"/>
            <a:ext cx="3659" cy="361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57" idx="2"/>
            <a:endCxn id="59" idx="0"/>
          </p:cNvCxnSpPr>
          <p:nvPr/>
        </p:nvCxnSpPr>
        <p:spPr>
          <a:xfrm flipH="1">
            <a:off x="7673992" y="5581223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4" idx="2"/>
            <a:endCxn id="65" idx="0"/>
          </p:cNvCxnSpPr>
          <p:nvPr/>
        </p:nvCxnSpPr>
        <p:spPr>
          <a:xfrm>
            <a:off x="10567339" y="558122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56" idx="2"/>
            <a:endCxn id="58" idx="0"/>
          </p:cNvCxnSpPr>
          <p:nvPr/>
        </p:nvCxnSpPr>
        <p:spPr>
          <a:xfrm>
            <a:off x="7670334" y="3554237"/>
            <a:ext cx="0" cy="33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9226738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それ以外</a:t>
            </a:r>
            <a:endParaRPr kumimoji="1" lang="ja-JP" altLang="en-US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9226738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カーソルの位置</a:t>
            </a:r>
            <a:r>
              <a:rPr lang="ja-JP" altLang="en-US" sz="1600" b="1" dirty="0" smtClean="0"/>
              <a:t>を、次の項目の位置に変える</a:t>
            </a:r>
            <a:endParaRPr kumimoji="1" lang="ja-JP" altLang="en-US" sz="1600" b="1" dirty="0"/>
          </a:p>
        </p:txBody>
      </p:sp>
      <p:cxnSp>
        <p:nvCxnSpPr>
          <p:cNvPr id="66" name="カギ線コネクタ 65"/>
          <p:cNvCxnSpPr>
            <a:stCxn id="58" idx="3"/>
            <a:endCxn id="64" idx="0"/>
          </p:cNvCxnSpPr>
          <p:nvPr/>
        </p:nvCxnSpPr>
        <p:spPr>
          <a:xfrm>
            <a:off x="8878083" y="4298495"/>
            <a:ext cx="1689256" cy="7674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フローチャート: 処理 66"/>
          <p:cNvSpPr/>
          <p:nvPr/>
        </p:nvSpPr>
        <p:spPr>
          <a:xfrm>
            <a:off x="430823" y="953070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8" name="フローチャート: 判断 67"/>
          <p:cNvSpPr/>
          <p:nvPr/>
        </p:nvSpPr>
        <p:spPr>
          <a:xfrm>
            <a:off x="590051" y="181748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2" name="直線矢印コネクタ 71"/>
          <p:cNvCxnSpPr>
            <a:stCxn id="68" idx="2"/>
            <a:endCxn id="3" idx="0"/>
          </p:cNvCxnSpPr>
          <p:nvPr/>
        </p:nvCxnSpPr>
        <p:spPr>
          <a:xfrm flipH="1">
            <a:off x="1794141" y="2628880"/>
            <a:ext cx="3659" cy="401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68" idx="3"/>
            <a:endCxn id="56" idx="0"/>
          </p:cNvCxnSpPr>
          <p:nvPr/>
        </p:nvCxnSpPr>
        <p:spPr>
          <a:xfrm>
            <a:off x="3005549" y="2223183"/>
            <a:ext cx="4664785" cy="80701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3" idx="2"/>
            <a:endCxn id="5" idx="0"/>
          </p:cNvCxnSpPr>
          <p:nvPr/>
        </p:nvCxnSpPr>
        <p:spPr>
          <a:xfrm>
            <a:off x="1794141" y="3554237"/>
            <a:ext cx="0" cy="352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78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54760"/>
            <a:ext cx="10990610" cy="484487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313790"/>
            <a:ext cx="890500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・キャラクターのプレビューとして、モデルを表示。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・十字キーの左右で選択し、決定ボタンで決定する。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・左右を押したときに、プレビューのモデルと名前のテクスチャを変える。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・決定したら</a:t>
            </a:r>
            <a:r>
              <a:rPr lang="en-US" altLang="ja-JP" sz="2000" b="1" dirty="0" smtClean="0"/>
              <a:t>UI</a:t>
            </a:r>
            <a:r>
              <a:rPr lang="ja-JP" altLang="en-US" sz="2000" b="1" dirty="0" smtClean="0"/>
              <a:t>等で決定したことを表示する。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・プレイヤー全員が選択したら「ステージ選択」に移行する。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・プレビューのモデルは、ニュートラルモーションさせる。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00736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49846" y="12399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キャラ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正方形/長方形 4"/>
          <p:cNvSpPr/>
          <p:nvPr/>
        </p:nvSpPr>
        <p:spPr>
          <a:xfrm>
            <a:off x="773724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111012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448300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85588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8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F0"/>
                </a:solidFill>
              </a:rPr>
              <a:t>2</a:t>
            </a:r>
            <a:r>
              <a:rPr lang="en-US" altLang="ja-JP" sz="28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800" b="1" dirty="0">
              <a:solidFill>
                <a:srgbClr val="00B0F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FFFF00"/>
                </a:solidFill>
              </a:rPr>
              <a:t>3</a:t>
            </a:r>
            <a:r>
              <a:rPr lang="en-US" altLang="ja-JP" sz="28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800" b="1" dirty="0">
              <a:solidFill>
                <a:srgbClr val="FFFF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552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55211" y="1929988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50"/>
                </a:solidFill>
              </a:rPr>
              <a:t>4</a:t>
            </a:r>
            <a:r>
              <a:rPr lang="en-US" altLang="ja-JP" sz="28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800" b="1" dirty="0">
              <a:solidFill>
                <a:srgbClr val="00B050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07" y="2453208"/>
            <a:ext cx="1973739" cy="1973739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8" y="2453208"/>
            <a:ext cx="1973739" cy="197373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83" y="2453760"/>
            <a:ext cx="1973739" cy="197373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171" y="2444340"/>
            <a:ext cx="1973739" cy="1973739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ボブ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ボブ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ジェニー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ジェニー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07940" y="45632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マイケル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207940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マイケル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143324" y="454118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38100">
                  <a:solidFill>
                    <a:schemeClr val="tx1"/>
                  </a:solidFill>
                </a:ln>
              </a:rPr>
              <a:t>トリッシュ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144559" y="454527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トリッシュ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30" name="二等辺三角形 29"/>
          <p:cNvSpPr/>
          <p:nvPr/>
        </p:nvSpPr>
        <p:spPr>
          <a:xfrm rot="16200000">
            <a:off x="753772" y="461069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二等辺三角形 30"/>
          <p:cNvSpPr/>
          <p:nvPr/>
        </p:nvSpPr>
        <p:spPr>
          <a:xfrm rot="5400000">
            <a:off x="2345158" y="4619513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二等辺三角形 31"/>
          <p:cNvSpPr/>
          <p:nvPr/>
        </p:nvSpPr>
        <p:spPr>
          <a:xfrm rot="16200000">
            <a:off x="3123765" y="4610740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二等辺三角形 32"/>
          <p:cNvSpPr/>
          <p:nvPr/>
        </p:nvSpPr>
        <p:spPr>
          <a:xfrm rot="5400000">
            <a:off x="4715151" y="4619562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二等辺三角形 33"/>
          <p:cNvSpPr/>
          <p:nvPr/>
        </p:nvSpPr>
        <p:spPr>
          <a:xfrm rot="16200000">
            <a:off x="5483604" y="4600946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二等辺三角形 34"/>
          <p:cNvSpPr/>
          <p:nvPr/>
        </p:nvSpPr>
        <p:spPr>
          <a:xfrm rot="5400000">
            <a:off x="7074990" y="4609768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6200000">
            <a:off x="7797022" y="4621619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/>
          <p:cNvSpPr/>
          <p:nvPr/>
        </p:nvSpPr>
        <p:spPr>
          <a:xfrm rot="5400000">
            <a:off x="9388408" y="463044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29232" y="5231478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302855" y="524906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036047" y="5176395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009670" y="5193979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48" name="テキスト ボックス 47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51" name="グループ化 50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52" name="テキスト ボックス 51"/>
          <p:cNvSpPr txBox="1"/>
          <p:nvPr/>
        </p:nvSpPr>
        <p:spPr>
          <a:xfrm>
            <a:off x="3739995" y="592934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キャラ選択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426208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1" name="フローチャート: 処理 50"/>
          <p:cNvSpPr/>
          <p:nvPr/>
        </p:nvSpPr>
        <p:spPr>
          <a:xfrm>
            <a:off x="430823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54" name="フローチャート: 処理 53"/>
          <p:cNvSpPr/>
          <p:nvPr/>
        </p:nvSpPr>
        <p:spPr>
          <a:xfrm>
            <a:off x="457199" y="395923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プレビューモデル、名前テクスチャを切り替える</a:t>
            </a:r>
            <a:endParaRPr kumimoji="1" lang="ja-JP" altLang="en-US" sz="1400" b="1" dirty="0"/>
          </a:p>
        </p:txBody>
      </p:sp>
      <p:cxnSp>
        <p:nvCxnSpPr>
          <p:cNvPr id="58" name="直線矢印コネクタ 57"/>
          <p:cNvCxnSpPr>
            <a:stCxn id="73" idx="2"/>
            <a:endCxn id="74" idx="0"/>
          </p:cNvCxnSpPr>
          <p:nvPr/>
        </p:nvCxnSpPr>
        <p:spPr>
          <a:xfrm>
            <a:off x="1794141" y="1477108"/>
            <a:ext cx="3659" cy="340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フローチャート: 処理 61"/>
          <p:cNvSpPr/>
          <p:nvPr/>
        </p:nvSpPr>
        <p:spPr>
          <a:xfrm>
            <a:off x="3528647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63" name="フローチャート: 処理 62"/>
          <p:cNvSpPr/>
          <p:nvPr/>
        </p:nvSpPr>
        <p:spPr>
          <a:xfrm>
            <a:off x="3555023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全員選択した</a:t>
            </a:r>
            <a:endParaRPr lang="en-US" altLang="ja-JP" b="1" dirty="0" smtClean="0"/>
          </a:p>
        </p:txBody>
      </p:sp>
      <p:sp>
        <p:nvSpPr>
          <p:cNvPr id="64" name="フローチャート: 判断 63"/>
          <p:cNvSpPr/>
          <p:nvPr/>
        </p:nvSpPr>
        <p:spPr>
          <a:xfrm>
            <a:off x="3684216" y="389279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全員選択したか</a:t>
            </a:r>
            <a:endParaRPr kumimoji="1" lang="ja-JP" altLang="en-US" sz="1600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3555022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</a:t>
            </a:r>
            <a:r>
              <a:rPr kumimoji="1" lang="ja-JP" altLang="en-US" sz="1600" b="1" dirty="0" smtClean="0"/>
              <a:t>ステージ選択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6" name="直線矢印コネクタ 65"/>
          <p:cNvCxnSpPr>
            <a:stCxn id="64" idx="2"/>
            <a:endCxn id="63" idx="0"/>
          </p:cNvCxnSpPr>
          <p:nvPr/>
        </p:nvCxnSpPr>
        <p:spPr>
          <a:xfrm>
            <a:off x="4891965" y="4704192"/>
            <a:ext cx="3659" cy="361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3" idx="2"/>
            <a:endCxn id="65" idx="0"/>
          </p:cNvCxnSpPr>
          <p:nvPr/>
        </p:nvCxnSpPr>
        <p:spPr>
          <a:xfrm flipH="1">
            <a:off x="4895623" y="5581223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70" idx="2"/>
            <a:endCxn id="71" idx="0"/>
          </p:cNvCxnSpPr>
          <p:nvPr/>
        </p:nvCxnSpPr>
        <p:spPr>
          <a:xfrm>
            <a:off x="7788970" y="558122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62" idx="2"/>
            <a:endCxn id="64" idx="0"/>
          </p:cNvCxnSpPr>
          <p:nvPr/>
        </p:nvCxnSpPr>
        <p:spPr>
          <a:xfrm>
            <a:off x="4891965" y="3554237"/>
            <a:ext cx="0" cy="33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処理 69"/>
          <p:cNvSpPr/>
          <p:nvPr/>
        </p:nvSpPr>
        <p:spPr>
          <a:xfrm>
            <a:off x="6448369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それ以外</a:t>
            </a:r>
            <a:endParaRPr kumimoji="1" lang="ja-JP" altLang="en-US" b="1" dirty="0"/>
          </a:p>
        </p:txBody>
      </p:sp>
      <p:sp>
        <p:nvSpPr>
          <p:cNvPr id="71" name="フローチャート: 処理 70"/>
          <p:cNvSpPr/>
          <p:nvPr/>
        </p:nvSpPr>
        <p:spPr>
          <a:xfrm>
            <a:off x="6448369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カーソルの位置</a:t>
            </a:r>
            <a:r>
              <a:rPr lang="ja-JP" altLang="en-US" sz="1600" b="1" dirty="0" smtClean="0"/>
              <a:t>を、次の項目の位置に変える</a:t>
            </a:r>
            <a:endParaRPr kumimoji="1" lang="ja-JP" altLang="en-US" sz="1600" b="1" dirty="0"/>
          </a:p>
        </p:txBody>
      </p:sp>
      <p:cxnSp>
        <p:nvCxnSpPr>
          <p:cNvPr id="72" name="カギ線コネクタ 71"/>
          <p:cNvCxnSpPr>
            <a:stCxn id="64" idx="3"/>
            <a:endCxn id="70" idx="0"/>
          </p:cNvCxnSpPr>
          <p:nvPr/>
        </p:nvCxnSpPr>
        <p:spPr>
          <a:xfrm>
            <a:off x="6099714" y="4298495"/>
            <a:ext cx="1689256" cy="7674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フローチャート: 処理 72"/>
          <p:cNvSpPr/>
          <p:nvPr/>
        </p:nvSpPr>
        <p:spPr>
          <a:xfrm>
            <a:off x="430823" y="953070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74" name="フローチャート: 判断 73"/>
          <p:cNvSpPr/>
          <p:nvPr/>
        </p:nvSpPr>
        <p:spPr>
          <a:xfrm>
            <a:off x="590051" y="181748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5" name="直線矢印コネクタ 74"/>
          <p:cNvCxnSpPr>
            <a:stCxn id="74" idx="2"/>
            <a:endCxn id="51" idx="0"/>
          </p:cNvCxnSpPr>
          <p:nvPr/>
        </p:nvCxnSpPr>
        <p:spPr>
          <a:xfrm flipH="1">
            <a:off x="1794141" y="2628880"/>
            <a:ext cx="3659" cy="401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74" idx="3"/>
            <a:endCxn id="62" idx="0"/>
          </p:cNvCxnSpPr>
          <p:nvPr/>
        </p:nvCxnSpPr>
        <p:spPr>
          <a:xfrm>
            <a:off x="3005549" y="2223183"/>
            <a:ext cx="1886416" cy="80701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51" idx="2"/>
            <a:endCxn id="54" idx="0"/>
          </p:cNvCxnSpPr>
          <p:nvPr/>
        </p:nvCxnSpPr>
        <p:spPr>
          <a:xfrm>
            <a:off x="1794141" y="3554237"/>
            <a:ext cx="3659" cy="404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33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143055"/>
            <a:ext cx="10990610" cy="3121214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74765"/>
            <a:ext cx="1018740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・ステージのプレビュー画像を大きめに表示する。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/>
              <a:t>・各ステージの名前のテクスチャを、プレビュー画像の上部か下部に重ねて表示する。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・十字キーの左右で選択し、決定ボタンで決定。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・左右を押したときに、プレビュー画像と名前のテクスチャを変更する。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68154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70310" y="12399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ステージ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角丸四角形 4"/>
          <p:cNvSpPr/>
          <p:nvPr/>
        </p:nvSpPr>
        <p:spPr>
          <a:xfrm>
            <a:off x="1903534" y="1869458"/>
            <a:ext cx="6879982" cy="3447040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ステージのプレビュー画像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二等辺三角形 5"/>
          <p:cNvSpPr/>
          <p:nvPr/>
        </p:nvSpPr>
        <p:spPr>
          <a:xfrm rot="16200000">
            <a:off x="486606" y="3509015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/>
          <p:cNvSpPr/>
          <p:nvPr/>
        </p:nvSpPr>
        <p:spPr>
          <a:xfrm rot="5400000">
            <a:off x="8850291" y="3509015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《</a:t>
            </a:r>
            <a:r>
              <a:rPr kumimoji="1"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ルルイエ</a:t>
            </a:r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》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《</a:t>
            </a:r>
            <a:r>
              <a:rPr kumimoji="1" lang="ja-JP" altLang="en-US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ルルイエ</a:t>
            </a:r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》</a:t>
            </a:r>
            <a:endParaRPr kumimoji="1" lang="ja-JP" altLang="en-US" sz="2400" b="1" dirty="0">
              <a:ln w="3175"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15" name="テキスト ボックス 14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19" name="テキスト ボックス 18"/>
          <p:cNvSpPr txBox="1"/>
          <p:nvPr/>
        </p:nvSpPr>
        <p:spPr>
          <a:xfrm>
            <a:off x="3739995" y="592934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ステージ</a:t>
            </a:r>
            <a:r>
              <a:rPr lang="ja-JP" altLang="en-US" sz="2000" b="1" dirty="0" smtClean="0"/>
              <a:t>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1267264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3" name="直線矢印コネクタ 2"/>
          <p:cNvCxnSpPr>
            <a:stCxn id="5" idx="2"/>
            <a:endCxn id="6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処理 3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" name="フローチャート: 判断 5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" name="直線矢印コネクタ 6"/>
          <p:cNvCxnSpPr>
            <a:stCxn id="6" idx="2"/>
            <a:endCxn id="12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/>
          <p:cNvCxnSpPr>
            <a:stCxn id="6" idx="3"/>
            <a:endCxn id="4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2" idx="2"/>
            <a:endCxn id="10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前</a:t>
            </a:r>
            <a:r>
              <a:rPr lang="en-US" altLang="ja-JP" sz="1200" b="1" dirty="0" smtClean="0"/>
              <a:t>(</a:t>
            </a:r>
            <a:r>
              <a:rPr lang="ja-JP" altLang="en-US" sz="1200" b="1" dirty="0" smtClean="0"/>
              <a:t>次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のステージ画像、及びステージ名テクスチャ切り替える</a:t>
            </a:r>
            <a:endParaRPr kumimoji="1" lang="ja-JP" altLang="en-US" sz="1200" b="1" dirty="0"/>
          </a:p>
        </p:txBody>
      </p:sp>
      <p:cxnSp>
        <p:nvCxnSpPr>
          <p:cNvPr id="11" name="カギ線コネクタ 10"/>
          <p:cNvCxnSpPr>
            <a:stCxn id="6" idx="1"/>
            <a:endCxn id="2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13" name="直線矢印コネクタ 12"/>
          <p:cNvCxnSpPr>
            <a:stCxn id="12" idx="2"/>
            <a:endCxn id="14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「ゲーム」</a:t>
            </a:r>
            <a:r>
              <a:rPr lang="ja-JP" altLang="en-US" b="1" dirty="0" smtClean="0"/>
              <a:t>へ移行</a:t>
            </a:r>
            <a:endParaRPr kumimoji="1" lang="ja-JP" altLang="en-US" b="1" dirty="0"/>
          </a:p>
        </p:txBody>
      </p:sp>
      <p:cxnSp>
        <p:nvCxnSpPr>
          <p:cNvPr id="15" name="直線矢印コネクタ 14"/>
          <p:cNvCxnSpPr>
            <a:stCxn id="4" idx="2"/>
            <a:endCxn id="16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処理 15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「キャラ選択」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64846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37548"/>
            <a:ext cx="10990610" cy="305966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ゲーム：全体：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13246"/>
            <a:ext cx="63626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・制限時間が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になったらゲーム終了。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・「終了！」「</a:t>
            </a:r>
            <a:r>
              <a:rPr lang="en-US" altLang="ja-JP" sz="2000" b="1" dirty="0" smtClean="0"/>
              <a:t>FINISH</a:t>
            </a:r>
            <a:r>
              <a:rPr lang="en-US" altLang="ja-JP" sz="2000" b="1" dirty="0"/>
              <a:t>!</a:t>
            </a:r>
            <a:r>
              <a:rPr lang="ja-JP" altLang="en-US" sz="2000" b="1" dirty="0" smtClean="0"/>
              <a:t>」等の画像を表示</a:t>
            </a:r>
            <a:r>
              <a:rPr lang="ja-JP" altLang="en-US" sz="2000" b="1" dirty="0"/>
              <a:t>する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になった瞬間にプレイヤーの移動を不可にする。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・プレイヤー情報の</a:t>
            </a:r>
            <a:r>
              <a:rPr lang="en-US" altLang="ja-JP" sz="2000" b="1" dirty="0" smtClean="0"/>
              <a:t>UI</a:t>
            </a:r>
            <a:r>
              <a:rPr lang="ja-JP" altLang="en-US" sz="2000" b="1" dirty="0" smtClean="0"/>
              <a:t>を画面下部に並べて表示する。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2685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116567" y="954886"/>
            <a:ext cx="9958867" cy="571847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目次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02758" y="1443786"/>
            <a:ext cx="399019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ゲームの流れ </a:t>
            </a:r>
            <a:r>
              <a:rPr lang="en-US" altLang="ja-JP" sz="2000" b="1" dirty="0" smtClean="0"/>
              <a:t>… 3P</a:t>
            </a:r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タイトル </a:t>
            </a:r>
            <a:r>
              <a:rPr lang="en-US" altLang="ja-JP" sz="2000" b="1" dirty="0" smtClean="0"/>
              <a:t>… 4P </a:t>
            </a:r>
            <a:r>
              <a:rPr lang="ja-JP" altLang="en-US" sz="2000" b="1" dirty="0" smtClean="0"/>
              <a:t>～ </a:t>
            </a:r>
            <a:r>
              <a:rPr lang="en-US" altLang="ja-JP" sz="2000" b="1" dirty="0" smtClean="0"/>
              <a:t>6P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チュートリアル </a:t>
            </a:r>
            <a:r>
              <a:rPr lang="en-US" altLang="ja-JP" sz="2000" b="1" dirty="0" smtClean="0"/>
              <a:t>…</a:t>
            </a:r>
            <a:r>
              <a:rPr lang="ja-JP" altLang="en-US" sz="2000" b="1" dirty="0" smtClean="0"/>
              <a:t> </a:t>
            </a:r>
            <a:r>
              <a:rPr lang="en-US" altLang="ja-JP" sz="2000" b="1" dirty="0" smtClean="0"/>
              <a:t>7P </a:t>
            </a:r>
            <a:r>
              <a:rPr lang="ja-JP" altLang="en-US" sz="2000" b="1" dirty="0" smtClean="0"/>
              <a:t>～ </a:t>
            </a:r>
            <a:r>
              <a:rPr lang="en-US" altLang="ja-JP" sz="2000" b="1" dirty="0" smtClean="0"/>
              <a:t>9P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ゲームルール選択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10P </a:t>
            </a:r>
            <a:r>
              <a:rPr lang="ja-JP" altLang="en-US" sz="2000" b="1" dirty="0"/>
              <a:t>～ </a:t>
            </a:r>
            <a:r>
              <a:rPr lang="en-US" altLang="ja-JP" sz="2000" b="1" dirty="0" smtClean="0"/>
              <a:t>12P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キャラ選択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13P </a:t>
            </a:r>
            <a:r>
              <a:rPr lang="ja-JP" altLang="en-US" sz="2000" b="1" dirty="0"/>
              <a:t>～ </a:t>
            </a:r>
            <a:r>
              <a:rPr lang="en-US" altLang="ja-JP" sz="2000" b="1" dirty="0" smtClean="0"/>
              <a:t>15P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/>
              <a:t>ステージ</a:t>
            </a:r>
            <a:r>
              <a:rPr lang="ja-JP" altLang="en-US" sz="2000" b="1" dirty="0" smtClean="0"/>
              <a:t>選択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16P </a:t>
            </a:r>
            <a:r>
              <a:rPr lang="ja-JP" altLang="en-US" sz="2000" b="1" dirty="0"/>
              <a:t>～ </a:t>
            </a:r>
            <a:r>
              <a:rPr lang="en-US" altLang="ja-JP" sz="2000" b="1" dirty="0" smtClean="0"/>
              <a:t>18P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ゲーム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19P </a:t>
            </a:r>
            <a:r>
              <a:rPr lang="ja-JP" altLang="en-US" sz="2000" b="1" dirty="0"/>
              <a:t>～ </a:t>
            </a:r>
            <a:r>
              <a:rPr lang="en-US" altLang="ja-JP" sz="2000" b="1" dirty="0" smtClean="0"/>
              <a:t>23P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リザルト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24P </a:t>
            </a:r>
            <a:r>
              <a:rPr lang="ja-JP" altLang="en-US" sz="2000" b="1" dirty="0"/>
              <a:t>～ </a:t>
            </a:r>
            <a:r>
              <a:rPr lang="en-US" altLang="ja-JP" sz="2000" b="1" dirty="0" smtClean="0"/>
              <a:t>26P</a:t>
            </a:r>
            <a:endParaRPr lang="en-US" altLang="ja-JP" sz="2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89096" y="1443785"/>
            <a:ext cx="403187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操作方法 </a:t>
            </a:r>
            <a:r>
              <a:rPr lang="en-US" altLang="ja-JP" sz="2000" b="1" dirty="0" smtClean="0"/>
              <a:t>… 27P</a:t>
            </a:r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スキルについて </a:t>
            </a:r>
            <a:r>
              <a:rPr lang="en-US" altLang="ja-JP" sz="2000" b="1" dirty="0" smtClean="0"/>
              <a:t>… 28P </a:t>
            </a:r>
            <a:r>
              <a:rPr lang="ja-JP" altLang="en-US" sz="2000" b="1" dirty="0" smtClean="0"/>
              <a:t>～ </a:t>
            </a:r>
            <a:r>
              <a:rPr lang="en-US" altLang="ja-JP" sz="2000" b="1" dirty="0" smtClean="0"/>
              <a:t>30P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アイテムについて </a:t>
            </a:r>
            <a:r>
              <a:rPr lang="en-US" altLang="ja-JP" sz="2000" b="1" dirty="0" smtClean="0"/>
              <a:t>…</a:t>
            </a:r>
            <a:r>
              <a:rPr lang="ja-JP" altLang="en-US" sz="2000" b="1" dirty="0" smtClean="0"/>
              <a:t> </a:t>
            </a:r>
            <a:r>
              <a:rPr lang="en-US" altLang="ja-JP" sz="2000" b="1" dirty="0" smtClean="0"/>
              <a:t>31P </a:t>
            </a:r>
            <a:r>
              <a:rPr lang="ja-JP" altLang="en-US" sz="2000" b="1" dirty="0" smtClean="0"/>
              <a:t>～ </a:t>
            </a:r>
            <a:r>
              <a:rPr lang="en-US" altLang="ja-JP" sz="2000" b="1" dirty="0" smtClean="0"/>
              <a:t>34P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過去エリア・未来エリアについて</a:t>
            </a:r>
            <a:endParaRPr lang="en-US" altLang="ja-JP" sz="2000" b="1" dirty="0" smtClean="0"/>
          </a:p>
          <a:p>
            <a:r>
              <a:rPr lang="en-US" altLang="ja-JP" sz="2000" b="1" dirty="0" smtClean="0"/>
              <a:t>…</a:t>
            </a:r>
            <a:r>
              <a:rPr lang="ja-JP" altLang="en-US" sz="2000" b="1" dirty="0" smtClean="0"/>
              <a:t> </a:t>
            </a:r>
            <a:r>
              <a:rPr lang="en-US" altLang="ja-JP" sz="2000" b="1" dirty="0" smtClean="0"/>
              <a:t>35P</a:t>
            </a:r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仕様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本決定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 </a:t>
            </a:r>
            <a:r>
              <a:rPr lang="en-US" altLang="ja-JP" sz="2000" b="1" dirty="0"/>
              <a:t>…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36P </a:t>
            </a:r>
            <a:r>
              <a:rPr lang="ja-JP" altLang="en-US" sz="2000" b="1" dirty="0"/>
              <a:t>～ </a:t>
            </a:r>
            <a:r>
              <a:rPr lang="en-US" altLang="ja-JP" sz="2000" b="1" dirty="0" smtClean="0"/>
              <a:t>38P</a:t>
            </a:r>
            <a:endParaRPr lang="en-US" altLang="ja-JP" sz="2000" b="1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838092" y="1081454"/>
            <a:ext cx="0" cy="543364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ゲーム：全体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92411"/>
              </p:ext>
            </p:extLst>
          </p:nvPr>
        </p:nvGraphicFramePr>
        <p:xfrm>
          <a:off x="3403086" y="1623832"/>
          <a:ext cx="3873550" cy="3853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355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5" name="楕円 4"/>
          <p:cNvSpPr/>
          <p:nvPr/>
        </p:nvSpPr>
        <p:spPr>
          <a:xfrm>
            <a:off x="4200874" y="2417374"/>
            <a:ext cx="348761" cy="348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6536985" y="2417374"/>
            <a:ext cx="333333" cy="3333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2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5739389" y="3946268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2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4989576" y="5096266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2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2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294178" y="1160118"/>
            <a:ext cx="4056198" cy="346357"/>
          </a:xfrm>
          <a:prstGeom prst="roundRect">
            <a:avLst>
              <a:gd name="adj" fmla="val 8692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922167" y="1100612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000</a:t>
            </a:r>
            <a:endParaRPr kumimoji="1" lang="ja-JP" altLang="en-US" sz="2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253857" y="1100612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240776" y="11010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1208829" y="5531328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67" y="5551744"/>
            <a:ext cx="1010961" cy="1010961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537747" y="555318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26" y="5603732"/>
            <a:ext cx="1019113" cy="1019113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F0"/>
                </a:solidFill>
              </a:rPr>
              <a:t>2</a:t>
            </a:r>
            <a:r>
              <a:rPr lang="en-US" altLang="ja-JP" sz="20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000" b="1" dirty="0">
              <a:solidFill>
                <a:srgbClr val="00B0F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5747656" y="5548190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506" y="5551744"/>
            <a:ext cx="1024564" cy="1024564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FF00"/>
                </a:solidFill>
              </a:rPr>
              <a:t>3</a:t>
            </a:r>
            <a:r>
              <a:rPr lang="en-US" altLang="ja-JP" sz="20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000" b="1" dirty="0">
              <a:solidFill>
                <a:srgbClr val="FFFF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113081" y="554623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511" y="5608610"/>
            <a:ext cx="1024564" cy="1024564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801037" y="5920837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801037" y="5929705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50"/>
                </a:solidFill>
              </a:rPr>
              <a:t>4</a:t>
            </a:r>
            <a:r>
              <a:rPr lang="en-US" altLang="ja-JP" sz="20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000" b="1" dirty="0">
              <a:solidFill>
                <a:srgbClr val="00B050"/>
              </a:solidFill>
            </a:endParaRPr>
          </a:p>
        </p:txBody>
      </p:sp>
      <p:sp>
        <p:nvSpPr>
          <p:cNvPr id="45" name="角丸四角形吹き出し 44"/>
          <p:cNvSpPr/>
          <p:nvPr/>
        </p:nvSpPr>
        <p:spPr>
          <a:xfrm>
            <a:off x="240245" y="3649075"/>
            <a:ext cx="2957319" cy="1245140"/>
          </a:xfrm>
          <a:prstGeom prst="wedgeRoundRectCallout">
            <a:avLst>
              <a:gd name="adj1" fmla="val 14692"/>
              <a:gd name="adj2" fmla="val 10468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ステータス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表示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次ページに詳細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17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/>
              <a:t>ステータス</a:t>
            </a:r>
            <a:r>
              <a:rPr lang="ja-JP" altLang="en-US" sz="4400" b="1" dirty="0" smtClean="0"/>
              <a:t>表示：要素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600695" y="1037548"/>
            <a:ext cx="10990610" cy="348169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34894"/>
            <a:ext cx="42370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テクスチャ側で作るもの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・プレイヤー番号</a:t>
            </a:r>
            <a:r>
              <a:rPr lang="en-US" altLang="ja-JP" sz="2000" b="1" dirty="0" smtClean="0"/>
              <a:t>(1P</a:t>
            </a:r>
            <a:r>
              <a:rPr lang="ja-JP" altLang="en-US" sz="2000" b="1" dirty="0" smtClean="0"/>
              <a:t>～</a:t>
            </a:r>
            <a:r>
              <a:rPr lang="en-US" altLang="ja-JP" sz="2000" b="1" dirty="0" smtClean="0"/>
              <a:t>4P)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・獲得アイテムを表示する枠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四角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丸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・スキルゲージの区切り線</a:t>
            </a:r>
            <a:endParaRPr lang="en-US" altLang="ja-JP" sz="2000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56310" y="1234893"/>
            <a:ext cx="51603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プログラム側で制御・表示するもの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・選択したキャラのモデル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静止状態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・スキルレベルのテクスチャ</a:t>
            </a:r>
            <a:r>
              <a:rPr lang="en-US" altLang="ja-JP" sz="2000" b="1" dirty="0" smtClean="0"/>
              <a:t>(Lv.1 </a:t>
            </a:r>
            <a:r>
              <a:rPr lang="ja-JP" altLang="en-US" sz="2000" b="1" dirty="0" smtClean="0"/>
              <a:t>～ </a:t>
            </a:r>
            <a:r>
              <a:rPr lang="en-US" altLang="ja-JP" sz="2000" b="1" dirty="0" smtClean="0"/>
              <a:t>Lv.3)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ja-JP" altLang="en-US" sz="2000" b="1" dirty="0"/>
              <a:t>スキルゲージ</a:t>
            </a:r>
            <a:endParaRPr lang="en-US" altLang="ja-JP" sz="2000" b="1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099538" y="1160585"/>
            <a:ext cx="0" cy="3182815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32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4343978" y="5610601"/>
            <a:ext cx="3204785" cy="755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346532" y="5610601"/>
            <a:ext cx="1479917" cy="755029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0905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 smtClean="0"/>
              <a:t>プレイヤー</a:t>
            </a:r>
            <a:r>
              <a:rPr lang="ja-JP" altLang="en-US" sz="4400" b="1" dirty="0"/>
              <a:t>表示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4078374" y="1255485"/>
            <a:ext cx="3666299" cy="3518740"/>
          </a:xfrm>
          <a:prstGeom prst="roundRect">
            <a:avLst>
              <a:gd name="adj" fmla="val 8692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251522" y="1428376"/>
            <a:ext cx="1297241" cy="12972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1" t="7139" r="24201" b="33903"/>
          <a:stretch/>
        </p:blipFill>
        <p:spPr>
          <a:xfrm>
            <a:off x="3965749" y="2172268"/>
            <a:ext cx="2347695" cy="2593163"/>
          </a:xfrm>
          <a:prstGeom prst="rect">
            <a:avLst/>
          </a:prstGeom>
        </p:spPr>
      </p:pic>
      <p:sp>
        <p:nvSpPr>
          <p:cNvPr id="6" name="対角する 2 つの角を丸めた四角形 5"/>
          <p:cNvSpPr/>
          <p:nvPr/>
        </p:nvSpPr>
        <p:spPr>
          <a:xfrm>
            <a:off x="4082786" y="1260110"/>
            <a:ext cx="1820008" cy="957451"/>
          </a:xfrm>
          <a:prstGeom prst="round2DiagRect">
            <a:avLst>
              <a:gd name="adj1" fmla="val 3185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33704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6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33704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6000" b="1" dirty="0">
              <a:solidFill>
                <a:srgbClr val="FF0000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5406332" y="5627614"/>
            <a:ext cx="0" cy="738016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447316" y="5610601"/>
            <a:ext cx="0" cy="755029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79" y="1536491"/>
            <a:ext cx="1072289" cy="107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楕円 13"/>
          <p:cNvSpPr/>
          <p:nvPr/>
        </p:nvSpPr>
        <p:spPr>
          <a:xfrm>
            <a:off x="6044913" y="3024169"/>
            <a:ext cx="1444352" cy="1444352"/>
          </a:xfrm>
          <a:prstGeom prst="ellipse">
            <a:avLst/>
          </a:prstGeom>
          <a:solidFill>
            <a:srgbClr val="FFFF0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78000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ln w="38100">
                  <a:solidFill>
                    <a:schemeClr val="tx1"/>
                  </a:solidFill>
                </a:ln>
              </a:rPr>
              <a:t>Lv.</a:t>
            </a:r>
            <a:r>
              <a:rPr lang="en-US" altLang="ja-JP" sz="6000" b="1" i="1" dirty="0">
                <a:ln w="38100">
                  <a:solidFill>
                    <a:schemeClr val="tx1"/>
                  </a:solidFill>
                </a:ln>
              </a:rPr>
              <a:t>0</a:t>
            </a:r>
            <a:endParaRPr kumimoji="1" lang="ja-JP" altLang="en-US" sz="6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75227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solidFill>
                  <a:schemeClr val="bg1"/>
                </a:solidFill>
              </a:rPr>
              <a:t>Lv.</a:t>
            </a:r>
            <a:r>
              <a:rPr lang="en-US" altLang="ja-JP" sz="6000" b="1" i="1" dirty="0">
                <a:solidFill>
                  <a:schemeClr val="bg1"/>
                </a:solidFill>
              </a:rPr>
              <a:t>0</a:t>
            </a:r>
            <a:endParaRPr kumimoji="1" lang="ja-JP" altLang="en-US" sz="6000" b="1" i="1" dirty="0">
              <a:solidFill>
                <a:schemeClr val="bg1"/>
              </a:solidFill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5292032" y="5159914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>
            <a:off x="6335723" y="5159913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吹き出し 25"/>
          <p:cNvSpPr/>
          <p:nvPr/>
        </p:nvSpPr>
        <p:spPr>
          <a:xfrm>
            <a:off x="568037" y="1336072"/>
            <a:ext cx="2957319" cy="1245140"/>
          </a:xfrm>
          <a:prstGeom prst="wedgeRoundRectCallout">
            <a:avLst>
              <a:gd name="adj1" fmla="val 76532"/>
              <a:gd name="adj2" fmla="val -781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プレイヤー番号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(1P</a:t>
            </a:r>
            <a:r>
              <a:rPr lang="ja-JP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ja-JP" b="1" dirty="0" smtClean="0">
                <a:solidFill>
                  <a:schemeClr val="tx1"/>
                </a:solidFill>
              </a:rPr>
              <a:t>4P)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568037" y="3205570"/>
            <a:ext cx="2957319" cy="1245140"/>
          </a:xfrm>
          <a:prstGeom prst="wedgeRoundRectCallout">
            <a:avLst>
              <a:gd name="adj1" fmla="val 90676"/>
              <a:gd name="adj2" fmla="val -10155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選択したキャラの画像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もしくはモデル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8" name="角丸四角形吹き出し 27"/>
          <p:cNvSpPr/>
          <p:nvPr/>
        </p:nvSpPr>
        <p:spPr>
          <a:xfrm>
            <a:off x="568036" y="4916395"/>
            <a:ext cx="2957319" cy="1245140"/>
          </a:xfrm>
          <a:prstGeom prst="wedgeRoundRectCallout">
            <a:avLst>
              <a:gd name="adj1" fmla="val 85091"/>
              <a:gd name="adj2" fmla="val 28007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スキルゲージ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角丸四角形吹き出し 28"/>
          <p:cNvSpPr/>
          <p:nvPr/>
        </p:nvSpPr>
        <p:spPr>
          <a:xfrm>
            <a:off x="8279983" y="4151655"/>
            <a:ext cx="2957319" cy="1245140"/>
          </a:xfrm>
          <a:prstGeom prst="wedgeRoundRectCallout">
            <a:avLst>
              <a:gd name="adj1" fmla="val -82014"/>
              <a:gd name="adj2" fmla="val -5624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スキルレベル表示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角丸四角形吹き出し 29"/>
          <p:cNvSpPr/>
          <p:nvPr/>
        </p:nvSpPr>
        <p:spPr>
          <a:xfrm>
            <a:off x="8080665" y="1282463"/>
            <a:ext cx="3820395" cy="1352357"/>
          </a:xfrm>
          <a:prstGeom prst="wedgeRoundRectCallout">
            <a:avLst>
              <a:gd name="adj1" fmla="val -66781"/>
              <a:gd name="adj2" fmla="val 30771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獲得</a:t>
            </a:r>
            <a:r>
              <a:rPr lang="ja-JP" altLang="en-US" b="1" dirty="0" smtClean="0">
                <a:solidFill>
                  <a:schemeClr val="tx1"/>
                </a:solidFill>
              </a:rPr>
              <a:t>アイテムのロゴ表示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効果時間中は表示し、効果が切れたら</a:t>
            </a:r>
            <a:r>
              <a:rPr lang="ja-JP" altLang="en-US" b="1" dirty="0" smtClean="0">
                <a:solidFill>
                  <a:schemeClr val="tx1"/>
                </a:solidFill>
              </a:rPr>
              <a:t>消す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6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954887"/>
            <a:ext cx="10990610" cy="360814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43452"/>
            <a:ext cx="105913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・プレイヤーの選択したキャラが、それぞれのカラーの柱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円</a:t>
            </a:r>
            <a:r>
              <a:rPr lang="en-US" altLang="ja-JP" sz="2000" b="1" dirty="0" smtClean="0"/>
              <a:t>or</a:t>
            </a:r>
            <a:r>
              <a:rPr lang="ja-JP" altLang="en-US" sz="2000" b="1" dirty="0" smtClean="0"/>
              <a:t>角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に乗っており、塗った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　パネルの分だけ柱の高さが上昇して視覚的に順位を提示する。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・上記の演出後、「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位」や「</a:t>
            </a:r>
            <a:r>
              <a:rPr lang="en-US" altLang="ja-JP" sz="2000" b="1" dirty="0" smtClean="0"/>
              <a:t>1st</a:t>
            </a:r>
            <a:r>
              <a:rPr lang="ja-JP" altLang="en-US" sz="2000" b="1" dirty="0" smtClean="0"/>
              <a:t>」等の画像を表示する。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・「ゲームルール選択」か「タイトルへ」の</a:t>
            </a:r>
            <a:r>
              <a:rPr lang="en-US" altLang="ja-JP" sz="2000" b="1" dirty="0" smtClean="0"/>
              <a:t>2</a:t>
            </a:r>
            <a:r>
              <a:rPr lang="ja-JP" altLang="en-US" sz="2000" b="1" dirty="0" smtClean="0"/>
              <a:t>項目を表示し、プレイヤーに選択させ、選択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された</a:t>
            </a:r>
            <a:r>
              <a:rPr lang="ja-JP" altLang="en-US" sz="2000" b="1" dirty="0"/>
              <a:t>方に遷移</a:t>
            </a:r>
            <a:r>
              <a:rPr lang="ja-JP" altLang="en-US" sz="2000" b="1" dirty="0" smtClean="0"/>
              <a:t>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・十字キーの左右で選択、決定ボタンで決定。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53204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14267" y="2743200"/>
            <a:ext cx="984738" cy="385103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714266" y="2512363"/>
            <a:ext cx="984738" cy="41323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2839" y="3587262"/>
            <a:ext cx="984738" cy="2998177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822838" y="3393730"/>
            <a:ext cx="984738" cy="413238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022351" y="4967653"/>
            <a:ext cx="984738" cy="161778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6022350" y="4783354"/>
            <a:ext cx="984738" cy="4132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65718" y="4343399"/>
            <a:ext cx="984738" cy="2237641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7865717" y="4163156"/>
            <a:ext cx="984738" cy="41323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70" y="1914640"/>
            <a:ext cx="1010961" cy="101096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37" y="2708199"/>
            <a:ext cx="1019113" cy="101911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24" y="4113731"/>
            <a:ext cx="1024564" cy="102456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804" y="3533101"/>
            <a:ext cx="1024564" cy="1024564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995643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4th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95642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chemeClr val="bg1"/>
                </a:solidFill>
              </a:rPr>
              <a:t>4th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14266" y="1252083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1st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14266" y="1246682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rgbClr val="FFFF00"/>
                </a:solidFill>
              </a:rPr>
              <a:t>1st</a:t>
            </a:r>
            <a:endParaRPr kumimoji="1" lang="ja-JP" altLang="en-US" sz="4000" b="1" dirty="0">
              <a:solidFill>
                <a:srgbClr val="FFFF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1647" y="2063491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2nd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04467" y="2059722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2nd</a:t>
            </a:r>
            <a:endParaRPr kumimoji="1" lang="ja-JP" altLang="en-US" sz="4000" b="1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811430" y="2829382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3rd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811430" y="2835619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3rd</a:t>
            </a:r>
            <a:endParaRPr kumimoji="1" lang="ja-JP" altLang="en-US" sz="4000" b="1" dirty="0">
              <a:blipFill dpi="0"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4" name="対角する 2 つの角を丸めた四角形 23"/>
          <p:cNvSpPr/>
          <p:nvPr/>
        </p:nvSpPr>
        <p:spPr>
          <a:xfrm>
            <a:off x="1422888" y="5752486"/>
            <a:ext cx="7833946" cy="685800"/>
          </a:xfrm>
          <a:prstGeom prst="round2Diag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ゲームルール選択へ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</a:rPr>
              <a:t>ゲームルール選択へ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タイトルへ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タイトル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へ</a:t>
            </a:r>
            <a:endParaRPr kumimoji="1" lang="ja-JP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096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lang="ja-JP" altLang="en-US" sz="4400" b="1" dirty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4" name="直線矢印コネクタ 3"/>
          <p:cNvCxnSpPr>
            <a:stCxn id="6" idx="2"/>
            <a:endCxn id="11" idx="0"/>
          </p:cNvCxnSpPr>
          <p:nvPr/>
        </p:nvCxnSpPr>
        <p:spPr>
          <a:xfrm flipH="1">
            <a:off x="1777260" y="1607254"/>
            <a:ext cx="1720" cy="278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415662" y="1083216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各プレイヤーのモデルと、最終結果用の柱</a:t>
            </a:r>
            <a:r>
              <a:rPr lang="en-US" altLang="ja-JP" sz="1200" b="1" dirty="0" smtClean="0"/>
              <a:t>(</a:t>
            </a:r>
            <a:r>
              <a:rPr lang="ja-JP" altLang="en-US" sz="1200" b="1" dirty="0" smtClean="0"/>
              <a:t>初期高さは全部同じ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を表示</a:t>
            </a:r>
            <a:endParaRPr kumimoji="1" lang="ja-JP" altLang="en-US" sz="1200" b="1" dirty="0"/>
          </a:p>
        </p:txBody>
      </p:sp>
      <p:cxnSp>
        <p:nvCxnSpPr>
          <p:cNvPr id="10" name="直線矢印コネクタ 9"/>
          <p:cNvCxnSpPr>
            <a:stCxn id="11" idx="2"/>
            <a:endCxn id="51" idx="0"/>
          </p:cNvCxnSpPr>
          <p:nvPr/>
        </p:nvCxnSpPr>
        <p:spPr>
          <a:xfrm flipH="1">
            <a:off x="1775251" y="2401472"/>
            <a:ext cx="2009" cy="276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処理 10"/>
          <p:cNvSpPr/>
          <p:nvPr/>
        </p:nvSpPr>
        <p:spPr>
          <a:xfrm>
            <a:off x="415662" y="1886166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それぞれの最終獲得スコアに応じて柱を上に伸ばしていく</a:t>
            </a:r>
            <a:endParaRPr kumimoji="1" lang="ja-JP" altLang="en-US" sz="1400" b="1" dirty="0"/>
          </a:p>
        </p:txBody>
      </p:sp>
      <p:sp>
        <p:nvSpPr>
          <p:cNvPr id="29" name="フローチャート: 処理 28"/>
          <p:cNvSpPr/>
          <p:nvPr/>
        </p:nvSpPr>
        <p:spPr>
          <a:xfrm>
            <a:off x="3372125" y="3809171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高くするのを止める</a:t>
            </a:r>
            <a:endParaRPr kumimoji="1" lang="ja-JP" altLang="en-US" sz="1600" b="1" dirty="0"/>
          </a:p>
        </p:txBody>
      </p:sp>
      <p:sp>
        <p:nvSpPr>
          <p:cNvPr id="51" name="フローチャート: 判断 50"/>
          <p:cNvSpPr/>
          <p:nvPr/>
        </p:nvSpPr>
        <p:spPr>
          <a:xfrm>
            <a:off x="567502" y="2678155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/>
              <a:t>獲得スコア分の高さになったか</a:t>
            </a:r>
            <a:endParaRPr kumimoji="1" lang="ja-JP" altLang="en-US" sz="1100" b="1" dirty="0"/>
          </a:p>
        </p:txBody>
      </p:sp>
      <p:cxnSp>
        <p:nvCxnSpPr>
          <p:cNvPr id="56" name="直線矢印コネクタ 55"/>
          <p:cNvCxnSpPr>
            <a:stCxn id="51" idx="2"/>
            <a:endCxn id="71" idx="0"/>
          </p:cNvCxnSpPr>
          <p:nvPr/>
        </p:nvCxnSpPr>
        <p:spPr>
          <a:xfrm flipH="1">
            <a:off x="1773531" y="3509598"/>
            <a:ext cx="1720" cy="278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3372125" y="283288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なった</a:t>
            </a:r>
            <a:endParaRPr kumimoji="1" lang="ja-JP" altLang="en-US" b="1" dirty="0"/>
          </a:p>
        </p:txBody>
      </p:sp>
      <p:cxnSp>
        <p:nvCxnSpPr>
          <p:cNvPr id="67" name="直線矢印コネクタ 66"/>
          <p:cNvCxnSpPr>
            <a:stCxn id="64" idx="2"/>
            <a:endCxn id="29" idx="0"/>
          </p:cNvCxnSpPr>
          <p:nvPr/>
        </p:nvCxnSpPr>
        <p:spPr>
          <a:xfrm flipH="1">
            <a:off x="4733723" y="3356923"/>
            <a:ext cx="1720" cy="45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: 処理 70"/>
          <p:cNvSpPr/>
          <p:nvPr/>
        </p:nvSpPr>
        <p:spPr>
          <a:xfrm>
            <a:off x="410928" y="3788528"/>
            <a:ext cx="2725205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なっていない</a:t>
            </a:r>
            <a:endParaRPr kumimoji="1" lang="ja-JP" altLang="en-US" b="1" dirty="0"/>
          </a:p>
        </p:txBody>
      </p:sp>
      <p:sp>
        <p:nvSpPr>
          <p:cNvPr id="76" name="フローチャート: 処理 75"/>
          <p:cNvSpPr/>
          <p:nvPr/>
        </p:nvSpPr>
        <p:spPr>
          <a:xfrm>
            <a:off x="412937" y="4575490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柱</a:t>
            </a:r>
            <a:r>
              <a:rPr lang="ja-JP" altLang="en-US" sz="1600" b="1" dirty="0"/>
              <a:t>を</a:t>
            </a:r>
            <a:r>
              <a:rPr lang="ja-JP" altLang="en-US" sz="1600" b="1" dirty="0" smtClean="0"/>
              <a:t>高くする</a:t>
            </a:r>
            <a:endParaRPr kumimoji="1" lang="ja-JP" altLang="en-US" sz="1600" b="1" dirty="0"/>
          </a:p>
        </p:txBody>
      </p:sp>
      <p:cxnSp>
        <p:nvCxnSpPr>
          <p:cNvPr id="77" name="直線矢印コネクタ 76"/>
          <p:cNvCxnSpPr>
            <a:stCxn id="71" idx="2"/>
            <a:endCxn id="76" idx="0"/>
          </p:cNvCxnSpPr>
          <p:nvPr/>
        </p:nvCxnSpPr>
        <p:spPr>
          <a:xfrm>
            <a:off x="1773531" y="4296599"/>
            <a:ext cx="1004" cy="278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120" idx="1"/>
            <a:endCxn id="11" idx="1"/>
          </p:cNvCxnSpPr>
          <p:nvPr/>
        </p:nvCxnSpPr>
        <p:spPr>
          <a:xfrm rot="10800000">
            <a:off x="415663" y="2143820"/>
            <a:ext cx="2953449" cy="3717137"/>
          </a:xfrm>
          <a:prstGeom prst="bentConnector3">
            <a:avLst>
              <a:gd name="adj1" fmla="val 1077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フローチャート: 判断 101"/>
          <p:cNvSpPr/>
          <p:nvPr/>
        </p:nvSpPr>
        <p:spPr>
          <a:xfrm>
            <a:off x="3523965" y="4549977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/>
              <a:t>全プレイヤー分の柱の高さ増加が終わったか</a:t>
            </a:r>
            <a:endParaRPr kumimoji="1" lang="ja-JP" altLang="en-US" sz="1100" b="1" dirty="0"/>
          </a:p>
        </p:txBody>
      </p:sp>
      <p:cxnSp>
        <p:nvCxnSpPr>
          <p:cNvPr id="103" name="直線矢印コネクタ 102"/>
          <p:cNvCxnSpPr>
            <a:stCxn id="29" idx="2"/>
            <a:endCxn id="102" idx="0"/>
          </p:cNvCxnSpPr>
          <p:nvPr/>
        </p:nvCxnSpPr>
        <p:spPr>
          <a:xfrm flipH="1">
            <a:off x="4731714" y="4324477"/>
            <a:ext cx="2009" cy="22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>
            <a:stCxn id="51" idx="3"/>
            <a:endCxn id="64" idx="1"/>
          </p:cNvCxnSpPr>
          <p:nvPr/>
        </p:nvCxnSpPr>
        <p:spPr>
          <a:xfrm>
            <a:off x="2983000" y="3093877"/>
            <a:ext cx="389125" cy="1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02" idx="2"/>
            <a:endCxn id="120" idx="0"/>
          </p:cNvCxnSpPr>
          <p:nvPr/>
        </p:nvCxnSpPr>
        <p:spPr>
          <a:xfrm>
            <a:off x="4731714" y="5381420"/>
            <a:ext cx="0" cy="22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フローチャート: 処理 119"/>
          <p:cNvSpPr/>
          <p:nvPr/>
        </p:nvSpPr>
        <p:spPr>
          <a:xfrm>
            <a:off x="3369111" y="5606920"/>
            <a:ext cx="2725205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終わっていない</a:t>
            </a:r>
            <a:endParaRPr kumimoji="1" lang="ja-JP" altLang="en-US" b="1" dirty="0"/>
          </a:p>
        </p:txBody>
      </p:sp>
      <p:cxnSp>
        <p:nvCxnSpPr>
          <p:cNvPr id="21" name="カギ線コネクタ 20"/>
          <p:cNvCxnSpPr>
            <a:stCxn id="76" idx="1"/>
            <a:endCxn id="11" idx="1"/>
          </p:cNvCxnSpPr>
          <p:nvPr/>
        </p:nvCxnSpPr>
        <p:spPr>
          <a:xfrm rot="10800000" flipH="1">
            <a:off x="412936" y="2143819"/>
            <a:ext cx="2725" cy="2689324"/>
          </a:xfrm>
          <a:prstGeom prst="bentConnector3">
            <a:avLst>
              <a:gd name="adj1" fmla="val -838899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: 処理 23"/>
          <p:cNvSpPr/>
          <p:nvPr/>
        </p:nvSpPr>
        <p:spPr>
          <a:xfrm>
            <a:off x="6569294" y="306006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終わった</a:t>
            </a:r>
            <a:endParaRPr kumimoji="1" lang="ja-JP" altLang="en-US" b="1" dirty="0"/>
          </a:p>
        </p:txBody>
      </p:sp>
      <p:cxnSp>
        <p:nvCxnSpPr>
          <p:cNvPr id="30" name="カギ線コネクタ 29"/>
          <p:cNvCxnSpPr>
            <a:stCxn id="102" idx="3"/>
            <a:endCxn id="24" idx="1"/>
          </p:cNvCxnSpPr>
          <p:nvPr/>
        </p:nvCxnSpPr>
        <p:spPr>
          <a:xfrm flipV="1">
            <a:off x="5939463" y="568025"/>
            <a:ext cx="629831" cy="43976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処理 32"/>
          <p:cNvSpPr/>
          <p:nvPr/>
        </p:nvSpPr>
        <p:spPr>
          <a:xfrm>
            <a:off x="6569294" y="109206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「</a:t>
            </a:r>
            <a:r>
              <a:rPr lang="en-US" altLang="ja-JP" sz="1400" b="1" dirty="0" smtClean="0"/>
              <a:t>1</a:t>
            </a:r>
            <a:r>
              <a:rPr lang="ja-JP" altLang="en-US" sz="1400" b="1" dirty="0" smtClean="0"/>
              <a:t>位」等の順位テクスチャをそれぞれ表示する</a:t>
            </a:r>
            <a:endParaRPr kumimoji="1" lang="ja-JP" altLang="en-US" sz="1400" b="1" dirty="0"/>
          </a:p>
        </p:txBody>
      </p:sp>
      <p:cxnSp>
        <p:nvCxnSpPr>
          <p:cNvPr id="34" name="直線矢印コネクタ 33"/>
          <p:cNvCxnSpPr>
            <a:stCxn id="24" idx="2"/>
            <a:endCxn id="33" idx="0"/>
          </p:cNvCxnSpPr>
          <p:nvPr/>
        </p:nvCxnSpPr>
        <p:spPr>
          <a:xfrm flipH="1">
            <a:off x="7930892" y="830044"/>
            <a:ext cx="1720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処理 38"/>
          <p:cNvSpPr/>
          <p:nvPr/>
        </p:nvSpPr>
        <p:spPr>
          <a:xfrm>
            <a:off x="6569294" y="1869388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勝利モーションやエフェクト等で演出</a:t>
            </a:r>
            <a:endParaRPr kumimoji="1" lang="ja-JP" altLang="en-US" sz="1400" b="1" dirty="0"/>
          </a:p>
        </p:txBody>
      </p:sp>
      <p:cxnSp>
        <p:nvCxnSpPr>
          <p:cNvPr id="40" name="直線矢印コネクタ 39"/>
          <p:cNvCxnSpPr>
            <a:stCxn id="33" idx="2"/>
            <a:endCxn id="39" idx="0"/>
          </p:cNvCxnSpPr>
          <p:nvPr/>
        </p:nvCxnSpPr>
        <p:spPr>
          <a:xfrm>
            <a:off x="7930892" y="1607369"/>
            <a:ext cx="0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処理 43"/>
          <p:cNvSpPr/>
          <p:nvPr/>
        </p:nvSpPr>
        <p:spPr>
          <a:xfrm>
            <a:off x="6564230" y="264671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モード移行の選択肢を表示</a:t>
            </a:r>
            <a:endParaRPr kumimoji="1" lang="ja-JP" altLang="en-US" sz="1400" b="1" dirty="0"/>
          </a:p>
        </p:txBody>
      </p:sp>
      <p:cxnSp>
        <p:nvCxnSpPr>
          <p:cNvPr id="45" name="直線矢印コネクタ 44"/>
          <p:cNvCxnSpPr>
            <a:stCxn id="39" idx="2"/>
            <a:endCxn id="44" idx="0"/>
          </p:cNvCxnSpPr>
          <p:nvPr/>
        </p:nvCxnSpPr>
        <p:spPr>
          <a:xfrm flipH="1">
            <a:off x="7925828" y="2384694"/>
            <a:ext cx="5064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6723143" y="3422309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タイトル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 smtClean="0"/>
              <a:t>or</a:t>
            </a:r>
          </a:p>
          <a:p>
            <a:pPr algn="ctr"/>
            <a:r>
              <a:rPr lang="ja-JP" altLang="en-US" sz="1200" b="1" dirty="0" smtClean="0"/>
              <a:t>ゲームルール選択</a:t>
            </a:r>
            <a:endParaRPr lang="en-US" altLang="ja-JP" sz="1200" b="1" dirty="0" smtClean="0"/>
          </a:p>
        </p:txBody>
      </p:sp>
      <p:cxnSp>
        <p:nvCxnSpPr>
          <p:cNvPr id="50" name="直線矢印コネクタ 49"/>
          <p:cNvCxnSpPr>
            <a:stCxn id="44" idx="2"/>
            <a:endCxn id="49" idx="0"/>
          </p:cNvCxnSpPr>
          <p:nvPr/>
        </p:nvCxnSpPr>
        <p:spPr>
          <a:xfrm>
            <a:off x="7925828" y="3162019"/>
            <a:ext cx="5064" cy="260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ローチャート: 処理 53"/>
          <p:cNvSpPr/>
          <p:nvPr/>
        </p:nvSpPr>
        <p:spPr>
          <a:xfrm>
            <a:off x="6569294" y="4514042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タイトル</a:t>
            </a:r>
            <a:endParaRPr kumimoji="1" lang="ja-JP" altLang="en-US" b="1" dirty="0"/>
          </a:p>
        </p:txBody>
      </p:sp>
      <p:cxnSp>
        <p:nvCxnSpPr>
          <p:cNvPr id="55" name="直線矢印コネクタ 54"/>
          <p:cNvCxnSpPr>
            <a:stCxn id="49" idx="2"/>
            <a:endCxn id="54" idx="0"/>
          </p:cNvCxnSpPr>
          <p:nvPr/>
        </p:nvCxnSpPr>
        <p:spPr>
          <a:xfrm>
            <a:off x="7930892" y="4253752"/>
            <a:ext cx="1720" cy="260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ローチャート: 処理 64"/>
          <p:cNvSpPr/>
          <p:nvPr/>
        </p:nvSpPr>
        <p:spPr>
          <a:xfrm>
            <a:off x="9340083" y="4514042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ゲームルール選択</a:t>
            </a:r>
            <a:endParaRPr kumimoji="1" lang="ja-JP" altLang="en-US" b="1" dirty="0"/>
          </a:p>
        </p:txBody>
      </p:sp>
      <p:cxnSp>
        <p:nvCxnSpPr>
          <p:cNvPr id="66" name="カギ線コネクタ 65"/>
          <p:cNvCxnSpPr>
            <a:stCxn id="49" idx="3"/>
            <a:endCxn id="65" idx="0"/>
          </p:cNvCxnSpPr>
          <p:nvPr/>
        </p:nvCxnSpPr>
        <p:spPr>
          <a:xfrm>
            <a:off x="9138641" y="3838031"/>
            <a:ext cx="1564760" cy="67601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処理 69"/>
          <p:cNvSpPr/>
          <p:nvPr/>
        </p:nvSpPr>
        <p:spPr>
          <a:xfrm>
            <a:off x="6564230" y="5599685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「タイトル」へ移行</a:t>
            </a:r>
            <a:endParaRPr kumimoji="1" lang="ja-JP" altLang="en-US" sz="1400" b="1" dirty="0"/>
          </a:p>
        </p:txBody>
      </p:sp>
      <p:cxnSp>
        <p:nvCxnSpPr>
          <p:cNvPr id="72" name="直線矢印コネクタ 71"/>
          <p:cNvCxnSpPr>
            <a:stCxn id="54" idx="2"/>
            <a:endCxn id="70" idx="0"/>
          </p:cNvCxnSpPr>
          <p:nvPr/>
        </p:nvCxnSpPr>
        <p:spPr>
          <a:xfrm flipH="1">
            <a:off x="7925828" y="5038080"/>
            <a:ext cx="6784" cy="561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: 処理 73"/>
          <p:cNvSpPr/>
          <p:nvPr/>
        </p:nvSpPr>
        <p:spPr>
          <a:xfrm>
            <a:off x="9335743" y="5599685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「ゲームルール選択」へ移行</a:t>
            </a:r>
            <a:endParaRPr kumimoji="1" lang="ja-JP" altLang="en-US" sz="1400" b="1" dirty="0"/>
          </a:p>
        </p:txBody>
      </p:sp>
      <p:cxnSp>
        <p:nvCxnSpPr>
          <p:cNvPr id="75" name="直線矢印コネクタ 74"/>
          <p:cNvCxnSpPr>
            <a:stCxn id="65" idx="2"/>
            <a:endCxn id="74" idx="0"/>
          </p:cNvCxnSpPr>
          <p:nvPr/>
        </p:nvCxnSpPr>
        <p:spPr>
          <a:xfrm flipH="1">
            <a:off x="10697341" y="5038080"/>
            <a:ext cx="6060" cy="561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026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58036" y="1140798"/>
            <a:ext cx="4498162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操作方法：コントローラー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64" y="2396314"/>
            <a:ext cx="4474413" cy="3215078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45205" y="1285315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移動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スティック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</a:t>
            </a:r>
            <a:r>
              <a:rPr lang="ja-JP" altLang="en-US" b="1" dirty="0" smtClean="0"/>
              <a:t>方向に移動する。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前後左右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/>
              <a:t>方向</a:t>
            </a:r>
            <a:endParaRPr lang="en-US" altLang="ja-JP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7574549" y="1140093"/>
            <a:ext cx="4498162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000055" y="1284610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スキル発動</a:t>
            </a:r>
            <a:r>
              <a:rPr kumimoji="1" lang="ja-JP" altLang="en-US" b="1" dirty="0" smtClean="0"/>
              <a:t>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ゲージが溜まっている時</a:t>
            </a:r>
            <a:r>
              <a:rPr lang="ja-JP" altLang="en-US" b="1" dirty="0" smtClean="0"/>
              <a:t>に押すと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スキル発動。</a:t>
            </a:r>
            <a:endParaRPr lang="en-US" altLang="ja-JP" b="1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61216" y="3754858"/>
            <a:ext cx="4498162" cy="229296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2339" y="3885679"/>
            <a:ext cx="34163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選択・</a:t>
            </a:r>
            <a:r>
              <a:rPr lang="ja-JP" altLang="en-US" b="1" dirty="0"/>
              <a:t>移動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十字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倒した方向に移動する。</a:t>
            </a:r>
            <a:endParaRPr lang="en-US" altLang="ja-JP" b="1" dirty="0"/>
          </a:p>
          <a:p>
            <a:pPr algn="ctr"/>
            <a:r>
              <a:rPr lang="ja-JP" altLang="en-US" b="1" dirty="0"/>
              <a:t>前後左右</a:t>
            </a:r>
            <a:r>
              <a:rPr lang="en-US" altLang="ja-JP" b="1" dirty="0">
                <a:solidFill>
                  <a:srgbClr val="FF0000"/>
                </a:solidFill>
              </a:rPr>
              <a:t>4</a:t>
            </a:r>
            <a:r>
              <a:rPr lang="ja-JP" altLang="en-US" b="1" dirty="0"/>
              <a:t>方向</a:t>
            </a:r>
            <a:endParaRPr lang="en-US" altLang="ja-JP" b="1" dirty="0"/>
          </a:p>
          <a:p>
            <a:pPr algn="ctr"/>
            <a:endParaRPr lang="en-US" altLang="ja-JP" b="1" dirty="0" smtClean="0"/>
          </a:p>
          <a:p>
            <a:pPr algn="ctr"/>
            <a:r>
              <a:rPr lang="ja-JP" altLang="en-US" b="1" dirty="0" smtClean="0"/>
              <a:t>選択する場面があれば、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上下</a:t>
            </a:r>
            <a:r>
              <a:rPr lang="ja-JP" altLang="en-US" b="1" dirty="0" smtClean="0"/>
              <a:t>または</a:t>
            </a:r>
            <a:r>
              <a:rPr lang="ja-JP" altLang="en-US" b="1" dirty="0" smtClean="0">
                <a:solidFill>
                  <a:srgbClr val="FF0000"/>
                </a:solidFill>
              </a:rPr>
              <a:t>左右</a:t>
            </a:r>
            <a:r>
              <a:rPr lang="ja-JP" altLang="en-US" b="1" dirty="0" smtClean="0"/>
              <a:t>を押して選択。</a:t>
            </a:r>
            <a:endParaRPr lang="en-US" altLang="ja-JP" b="1" dirty="0" smtClean="0"/>
          </a:p>
        </p:txBody>
      </p:sp>
      <p:sp>
        <p:nvSpPr>
          <p:cNvPr id="23" name="角丸四角形 22"/>
          <p:cNvSpPr/>
          <p:nvPr/>
        </p:nvSpPr>
        <p:spPr>
          <a:xfrm>
            <a:off x="7666930" y="5082769"/>
            <a:ext cx="4498162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438685" y="5227286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戻る</a:t>
            </a:r>
            <a:r>
              <a:rPr kumimoji="1" lang="en-US" altLang="ja-JP" b="1" dirty="0" smtClean="0"/>
              <a:t>/</a:t>
            </a:r>
            <a:r>
              <a:rPr kumimoji="1" lang="ja-JP" altLang="en-US" b="1" dirty="0" smtClean="0"/>
              <a:t>キャンセル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下ボタン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前の画面</a:t>
            </a:r>
            <a:r>
              <a:rPr lang="ja-JP" altLang="en-US" b="1" dirty="0" smtClean="0">
                <a:solidFill>
                  <a:srgbClr val="FF0000"/>
                </a:solidFill>
              </a:rPr>
              <a:t>に戻る</a:t>
            </a:r>
            <a:r>
              <a:rPr lang="ja-JP" altLang="en-US" b="1" dirty="0" smtClean="0"/>
              <a:t>、</a:t>
            </a:r>
            <a:r>
              <a:rPr lang="ja-JP" altLang="en-US" b="1" dirty="0"/>
              <a:t>もしく</a:t>
            </a:r>
            <a:r>
              <a:rPr lang="ja-JP" altLang="en-US" b="1" dirty="0" smtClean="0"/>
              <a:t>は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選択</a:t>
            </a:r>
            <a:r>
              <a:rPr lang="ja-JP" altLang="en-US" b="1" dirty="0" smtClean="0">
                <a:solidFill>
                  <a:srgbClr val="FF0000"/>
                </a:solidFill>
              </a:rPr>
              <a:t>をキャンセル</a:t>
            </a:r>
            <a:r>
              <a:rPr lang="ja-JP" altLang="en-US" b="1" dirty="0" smtClean="0"/>
              <a:t>する。</a:t>
            </a:r>
            <a:endParaRPr lang="en-US" altLang="ja-JP" b="1" dirty="0" smtClean="0"/>
          </a:p>
        </p:txBody>
      </p:sp>
      <p:sp>
        <p:nvSpPr>
          <p:cNvPr id="26" name="角丸四角形 25"/>
          <p:cNvSpPr/>
          <p:nvPr/>
        </p:nvSpPr>
        <p:spPr>
          <a:xfrm>
            <a:off x="8371375" y="3071450"/>
            <a:ext cx="3726410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51458" y="327651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決定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右ボタン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選択</a:t>
            </a:r>
            <a:r>
              <a:rPr lang="ja-JP" altLang="en-US" b="1" dirty="0" smtClean="0"/>
              <a:t>した項目で決定する。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3679800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57745"/>
              </p:ext>
            </p:extLst>
          </p:nvPr>
        </p:nvGraphicFramePr>
        <p:xfrm>
          <a:off x="577157" y="1205086"/>
          <a:ext cx="3848300" cy="3828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30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0" name="楕円 19"/>
          <p:cNvSpPr/>
          <p:nvPr/>
        </p:nvSpPr>
        <p:spPr>
          <a:xfrm>
            <a:off x="2144200" y="1248010"/>
            <a:ext cx="294198" cy="294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896814" y="1721939"/>
            <a:ext cx="1247386" cy="222943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66378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68933" y="5975608"/>
            <a:ext cx="51930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399257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99256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1748852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834726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448018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448017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Lv.1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549650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49649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5024719" y="1549882"/>
            <a:ext cx="6731906" cy="30978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092963" y="1765953"/>
            <a:ext cx="66479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・パネルを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>
                <a:solidFill>
                  <a:srgbClr val="FF0000"/>
                </a:solidFill>
              </a:rPr>
              <a:t>枚塗る</a:t>
            </a:r>
            <a:r>
              <a:rPr lang="ja-JP" altLang="en-US" b="1" dirty="0">
                <a:solidFill>
                  <a:srgbClr val="FF0000"/>
                </a:solidFill>
              </a:rPr>
              <a:t>毎</a:t>
            </a:r>
            <a:r>
              <a:rPr lang="ja-JP" altLang="en-US" b="1" dirty="0" smtClean="0"/>
              <a:t>にゲージ値が</a:t>
            </a:r>
            <a:r>
              <a:rPr lang="ja-JP" altLang="en-US" b="1" dirty="0"/>
              <a:t>「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/>
              <a:t>」、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20</a:t>
            </a:r>
            <a:r>
              <a:rPr lang="ja-JP" altLang="en-US" b="1" dirty="0" smtClean="0"/>
              <a:t>」、</a:t>
            </a:r>
            <a:r>
              <a:rPr lang="en-US" altLang="ja-JP" b="1" dirty="0"/>
              <a:t>3</a:t>
            </a:r>
            <a:r>
              <a:rPr lang="ja-JP" altLang="en-US" b="1" dirty="0" smtClean="0"/>
              <a:t>段階目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最</a:t>
            </a:r>
            <a:endParaRPr lang="en-US" altLang="ja-JP" b="1" dirty="0" smtClean="0"/>
          </a:p>
          <a:p>
            <a:r>
              <a:rPr lang="ja-JP" altLang="en-US" b="1" dirty="0" smtClean="0"/>
              <a:t>　大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で「</a:t>
            </a:r>
            <a:r>
              <a:rPr lang="en-US" altLang="ja-JP" b="1" dirty="0" smtClean="0">
                <a:solidFill>
                  <a:srgbClr val="FF0000"/>
                </a:solidFill>
              </a:rPr>
              <a:t>30</a:t>
            </a:r>
            <a:r>
              <a:rPr lang="ja-JP" altLang="en-US" b="1" dirty="0" smtClean="0"/>
              <a:t>」まで上昇する。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・下図のように各段階毎に</a:t>
            </a:r>
            <a:r>
              <a:rPr lang="ja-JP" altLang="en-US" b="1" dirty="0" smtClean="0">
                <a:solidFill>
                  <a:srgbClr val="FF0000"/>
                </a:solidFill>
              </a:rPr>
              <a:t>目盛り</a:t>
            </a:r>
            <a:r>
              <a:rPr lang="ja-JP" altLang="en-US" b="1" dirty="0" smtClean="0"/>
              <a:t>を用意し、ゲージが目盛りを</a:t>
            </a:r>
            <a:endParaRPr lang="en-US" altLang="ja-JP" b="1" dirty="0" smtClean="0"/>
          </a:p>
          <a:p>
            <a:r>
              <a:rPr lang="ja-JP" altLang="en-US" b="1" dirty="0" smtClean="0"/>
              <a:t>　超えた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ゲージ値が、区切りの値以上になった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場合、</a:t>
            </a:r>
            <a:r>
              <a:rPr lang="en-US" altLang="ja-JP" b="1" dirty="0" smtClean="0"/>
              <a:t>UI</a:t>
            </a:r>
            <a:r>
              <a:rPr lang="ja-JP" altLang="en-US" b="1" dirty="0" smtClean="0"/>
              <a:t>等で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スキル発動が可能になったことを表現する。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色を変える</a:t>
            </a:r>
            <a:r>
              <a:rPr lang="ja-JP" altLang="en-US" b="1" dirty="0" smtClean="0"/>
              <a:t>、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、</a:t>
            </a:r>
            <a:r>
              <a:rPr lang="en-US" altLang="ja-JP" b="1" dirty="0" smtClean="0">
                <a:solidFill>
                  <a:srgbClr val="FF0000"/>
                </a:solidFill>
              </a:rPr>
              <a:t>SE</a:t>
            </a:r>
            <a:r>
              <a:rPr lang="ja-JP" altLang="en-US" b="1" dirty="0" smtClean="0">
                <a:solidFill>
                  <a:srgbClr val="FF0000"/>
                </a:solidFill>
              </a:rPr>
              <a:t>を鳴らす</a:t>
            </a:r>
            <a:r>
              <a:rPr lang="ja-JP" altLang="en-US" b="1" dirty="0" smtClean="0"/>
              <a:t>等</a:t>
            </a:r>
            <a:r>
              <a:rPr lang="en-US" altLang="ja-JP" b="1" dirty="0" smtClean="0"/>
              <a:t>)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507401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509955" y="5975608"/>
            <a:ext cx="1479917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240280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240279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 flipH="1">
            <a:off x="7589875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8675749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289041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289040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90673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90672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>
            <a:off x="5079068" y="5637793"/>
            <a:ext cx="566249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480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1717927" y="1340231"/>
            <a:ext cx="8756147" cy="3970853"/>
            <a:chOff x="2060827" y="1340231"/>
            <a:chExt cx="8756147" cy="3970853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2060827" y="1340231"/>
              <a:ext cx="3640602" cy="1086445"/>
              <a:chOff x="815848" y="1542454"/>
              <a:chExt cx="3640602" cy="1086445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815848" y="2080615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818403" y="2080615"/>
                <a:ext cx="519300" cy="354997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3548727" y="1576881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3548726" y="1568424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" name="直線コネクタ 6"/>
              <p:cNvCxnSpPr/>
              <p:nvPr/>
            </p:nvCxnSpPr>
            <p:spPr>
              <a:xfrm flipH="1">
                <a:off x="1898322" y="1903156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2984196" y="1892058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1597488" y="154274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1597487" y="1542745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2699120" y="1542454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2699119" y="154940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グループ化 43"/>
            <p:cNvGrpSpPr/>
            <p:nvPr/>
          </p:nvGrpSpPr>
          <p:grpSpPr>
            <a:xfrm>
              <a:off x="2060827" y="3534336"/>
              <a:ext cx="3640602" cy="1086445"/>
              <a:chOff x="1337703" y="3462108"/>
              <a:chExt cx="3640602" cy="1086445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340258" y="4000269"/>
                <a:ext cx="2434830" cy="354997"/>
              </a:xfrm>
              <a:prstGeom prst="rect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grpSp>
          <p:nvGrpSpPr>
            <p:cNvPr id="45" name="グループ化 44"/>
            <p:cNvGrpSpPr/>
            <p:nvPr/>
          </p:nvGrpSpPr>
          <p:grpSpPr>
            <a:xfrm>
              <a:off x="6938252" y="1374658"/>
              <a:ext cx="3640602" cy="1086445"/>
              <a:chOff x="1337703" y="3462108"/>
              <a:chExt cx="3640602" cy="1086445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1340258" y="4000269"/>
                <a:ext cx="1330972" cy="35499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直線コネクタ 49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テキスト ボックス 51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3220974" y="346905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6936025" y="3539238"/>
              <a:ext cx="3880949" cy="1086445"/>
              <a:chOff x="1337703" y="3462108"/>
              <a:chExt cx="3880949" cy="1086445"/>
            </a:xfrm>
          </p:grpSpPr>
          <p:sp>
            <p:nvSpPr>
              <p:cNvPr id="57" name="正方形/長方形 56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1340258" y="4000269"/>
                <a:ext cx="3202230" cy="35499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4070581" y="3488078"/>
                <a:ext cx="11480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rgbClr val="FF0000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1" name="直線コネクタ 60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sp>
          <p:nvSpPr>
            <p:cNvPr id="67" name="角丸四角形 66"/>
            <p:cNvSpPr/>
            <p:nvPr/>
          </p:nvSpPr>
          <p:spPr>
            <a:xfrm>
              <a:off x="2193780" y="2519841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2310924" y="2603641"/>
              <a:ext cx="2704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Lv.0(Lv.1</a:t>
              </a:r>
              <a:r>
                <a:rPr kumimoji="1" lang="ja-JP" altLang="en-US" sz="2000" b="1" dirty="0" smtClean="0"/>
                <a:t>未満</a:t>
              </a:r>
              <a:r>
                <a:rPr kumimoji="1" lang="en-US" altLang="ja-JP" sz="2000" b="1" dirty="0" smtClean="0"/>
                <a:t>)</a:t>
              </a:r>
              <a:endParaRPr kumimoji="1" lang="ja-JP" altLang="en-US" sz="2000" b="1" dirty="0"/>
            </a:p>
          </p:txBody>
        </p:sp>
        <p:sp>
          <p:nvSpPr>
            <p:cNvPr id="69" name="角丸四角形 68"/>
            <p:cNvSpPr/>
            <p:nvPr/>
          </p:nvSpPr>
          <p:spPr>
            <a:xfrm>
              <a:off x="7076441" y="2548927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7810741" y="263244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Lv.1</a:t>
              </a:r>
              <a:endParaRPr kumimoji="1" lang="ja-JP" altLang="en-US" sz="2000" b="1" dirty="0"/>
            </a:p>
          </p:txBody>
        </p:sp>
        <p:sp>
          <p:nvSpPr>
            <p:cNvPr id="71" name="角丸四角形 70"/>
            <p:cNvSpPr/>
            <p:nvPr/>
          </p:nvSpPr>
          <p:spPr>
            <a:xfrm>
              <a:off x="2193780" y="4743374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2928080" y="482717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Lv.2</a:t>
              </a:r>
              <a:endParaRPr kumimoji="1" lang="ja-JP" altLang="en-US" sz="2000" b="1" dirty="0"/>
            </a:p>
          </p:txBody>
        </p:sp>
        <p:sp>
          <p:nvSpPr>
            <p:cNvPr id="73" name="角丸四角形 72"/>
            <p:cNvSpPr/>
            <p:nvPr/>
          </p:nvSpPr>
          <p:spPr>
            <a:xfrm>
              <a:off x="7076441" y="4731115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7587121" y="4814915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err="1" smtClean="0"/>
                <a:t>Lv.MAX</a:t>
              </a:r>
              <a:endParaRPr kumimoji="1" lang="ja-JP" altLang="en-US" sz="2000" b="1" dirty="0"/>
            </a:p>
          </p:txBody>
        </p:sp>
      </p:grpSp>
      <p:sp>
        <p:nvSpPr>
          <p:cNvPr id="78" name="楕円 77"/>
          <p:cNvSpPr/>
          <p:nvPr/>
        </p:nvSpPr>
        <p:spPr>
          <a:xfrm>
            <a:off x="719504" y="5794475"/>
            <a:ext cx="10752992" cy="632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189685" y="592620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ゲージの溜まり具合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(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ゲージ値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によって色を変えれば、視覚的に変動が分かりやすい？</a:t>
            </a:r>
            <a:endParaRPr lang="en-US" altLang="ja-JP" sz="2000" b="1" dirty="0" smtClean="0">
              <a:ln w="5715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189685" y="592198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ゲージの溜まり具合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ゲージ値</a:t>
            </a:r>
            <a:r>
              <a:rPr kumimoji="1" lang="en-US" altLang="ja-JP" sz="2000" b="1" dirty="0" smtClean="0"/>
              <a:t>)</a:t>
            </a:r>
            <a:r>
              <a:rPr kumimoji="1" lang="ja-JP" altLang="en-US" sz="2000" b="1" dirty="0" smtClean="0"/>
              <a:t>によって色を変えれば、視覚的に変動が分かりやすい？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29819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lang="en-US" altLang="ja-JP" sz="4400" b="1" dirty="0"/>
              <a:t>2</a:t>
            </a:r>
            <a:r>
              <a:rPr kumimoji="1" lang="en-US" altLang="ja-JP" sz="4400" b="1" dirty="0" smtClean="0"/>
              <a:t>-1》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147455" y="950583"/>
            <a:ext cx="2688349" cy="51668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プレイヤー</a:t>
            </a:r>
            <a:r>
              <a:rPr lang="ja-JP" altLang="en-US" sz="1400" b="1" dirty="0" smtClean="0"/>
              <a:t>がパネルを塗った</a:t>
            </a:r>
            <a:endParaRPr kumimoji="1" lang="ja-JP" altLang="en-US" sz="1400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167981" y="3537334"/>
            <a:ext cx="2643554" cy="50807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MAX</a:t>
            </a:r>
            <a:r>
              <a:rPr lang="ja-JP" altLang="en-US" b="1" dirty="0" smtClean="0"/>
              <a:t>で</a:t>
            </a:r>
            <a:r>
              <a:rPr lang="ja-JP" altLang="en-US" b="1" dirty="0"/>
              <a:t>は</a:t>
            </a:r>
            <a:r>
              <a:rPr lang="ja-JP" altLang="en-US" b="1" dirty="0" smtClean="0"/>
              <a:t>ない</a:t>
            </a:r>
            <a:endParaRPr lang="en-US" altLang="ja-JP" b="1" dirty="0" smtClean="0"/>
          </a:p>
        </p:txBody>
      </p:sp>
      <p:sp>
        <p:nvSpPr>
          <p:cNvPr id="5" name="フローチャート: 判断 4"/>
          <p:cNvSpPr/>
          <p:nvPr/>
        </p:nvSpPr>
        <p:spPr>
          <a:xfrm>
            <a:off x="300839" y="1962720"/>
            <a:ext cx="2381579" cy="80000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スキルゲージが</a:t>
            </a:r>
            <a:r>
              <a:rPr lang="en-US" altLang="ja-JP" sz="1400" b="1" dirty="0" smtClean="0"/>
              <a:t>MAX</a:t>
            </a:r>
            <a:r>
              <a:rPr lang="ja-JP" altLang="en-US" sz="1400" b="1" dirty="0" smtClean="0"/>
              <a:t>か</a:t>
            </a:r>
            <a:endParaRPr kumimoji="1" lang="ja-JP" altLang="en-US" sz="1400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167981" y="4817405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スキルゲージを増加させる</a:t>
            </a:r>
            <a:endParaRPr kumimoji="1" lang="ja-JP" altLang="en-US" sz="1400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2986883" y="2108684"/>
            <a:ext cx="2643554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MAX</a:t>
            </a:r>
            <a:r>
              <a:rPr kumimoji="1" lang="ja-JP" altLang="en-US" b="1" dirty="0" smtClean="0"/>
              <a:t>である</a:t>
            </a:r>
            <a:endParaRPr kumimoji="1" lang="ja-JP" altLang="en-US" b="1" dirty="0"/>
          </a:p>
        </p:txBody>
      </p:sp>
      <p:cxnSp>
        <p:nvCxnSpPr>
          <p:cNvPr id="12" name="直線矢印コネクタ 11"/>
          <p:cNvCxnSpPr>
            <a:stCxn id="5" idx="2"/>
            <a:endCxn id="4" idx="0"/>
          </p:cNvCxnSpPr>
          <p:nvPr/>
        </p:nvCxnSpPr>
        <p:spPr>
          <a:xfrm flipH="1">
            <a:off x="1489758" y="2762721"/>
            <a:ext cx="1871" cy="774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1489758" y="4045405"/>
            <a:ext cx="0" cy="77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3"/>
            <a:endCxn id="9" idx="1"/>
          </p:cNvCxnSpPr>
          <p:nvPr/>
        </p:nvCxnSpPr>
        <p:spPr>
          <a:xfrm flipV="1">
            <a:off x="2682418" y="2362720"/>
            <a:ext cx="30446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3" idx="2"/>
            <a:endCxn id="5" idx="0"/>
          </p:cNvCxnSpPr>
          <p:nvPr/>
        </p:nvCxnSpPr>
        <p:spPr>
          <a:xfrm flipH="1">
            <a:off x="1491629" y="1467263"/>
            <a:ext cx="1" cy="4954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処理 26"/>
          <p:cNvSpPr/>
          <p:nvPr/>
        </p:nvSpPr>
        <p:spPr>
          <a:xfrm>
            <a:off x="2986883" y="4817405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スキルゲージは増加しない</a:t>
            </a:r>
            <a:endParaRPr kumimoji="1" lang="ja-JP" altLang="en-US" sz="1400" b="1" dirty="0"/>
          </a:p>
        </p:txBody>
      </p:sp>
      <p:cxnSp>
        <p:nvCxnSpPr>
          <p:cNvPr id="28" name="直線矢印コネクタ 27"/>
          <p:cNvCxnSpPr>
            <a:stCxn id="9" idx="2"/>
            <a:endCxn id="27" idx="0"/>
          </p:cNvCxnSpPr>
          <p:nvPr/>
        </p:nvCxnSpPr>
        <p:spPr>
          <a:xfrm>
            <a:off x="4308660" y="2616755"/>
            <a:ext cx="0" cy="2200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6049103" y="4360107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レベル分のゲージを減少させる</a:t>
            </a:r>
            <a:endParaRPr kumimoji="1" lang="ja-JP" altLang="en-US" sz="1400" b="1" dirty="0"/>
          </a:p>
        </p:txBody>
      </p:sp>
      <p:sp>
        <p:nvSpPr>
          <p:cNvPr id="32" name="フローチャート: 処理 31"/>
          <p:cNvSpPr/>
          <p:nvPr/>
        </p:nvSpPr>
        <p:spPr>
          <a:xfrm>
            <a:off x="6049103" y="5416862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b="1" dirty="0" smtClean="0"/>
              <a:t>レベルに応じたスキルを発動する</a:t>
            </a:r>
            <a:endParaRPr kumimoji="1" lang="ja-JP" altLang="en-US" sz="1300" b="1" dirty="0"/>
          </a:p>
        </p:txBody>
      </p:sp>
      <p:cxnSp>
        <p:nvCxnSpPr>
          <p:cNvPr id="33" name="直線矢印コネクタ 32"/>
          <p:cNvCxnSpPr>
            <a:stCxn id="38" idx="2"/>
            <a:endCxn id="39" idx="0"/>
          </p:cNvCxnSpPr>
          <p:nvPr/>
        </p:nvCxnSpPr>
        <p:spPr>
          <a:xfrm flipH="1">
            <a:off x="7469402" y="2792538"/>
            <a:ext cx="4321" cy="51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31" idx="2"/>
            <a:endCxn id="32" idx="0"/>
          </p:cNvCxnSpPr>
          <p:nvPr/>
        </p:nvCxnSpPr>
        <p:spPr>
          <a:xfrm>
            <a:off x="7469402" y="4906048"/>
            <a:ext cx="0" cy="51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7" idx="2"/>
            <a:endCxn id="38" idx="0"/>
          </p:cNvCxnSpPr>
          <p:nvPr/>
        </p:nvCxnSpPr>
        <p:spPr>
          <a:xfrm>
            <a:off x="7469402" y="1500828"/>
            <a:ext cx="4321" cy="432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9171937" y="2089751"/>
            <a:ext cx="2840598" cy="54594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Lv.0(Lv.1</a:t>
            </a:r>
            <a:r>
              <a:rPr kumimoji="1" lang="ja-JP" altLang="en-US" b="1" dirty="0" smtClean="0"/>
              <a:t>未満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37" name="フローチャート: 処理 36"/>
          <p:cNvSpPr/>
          <p:nvPr/>
        </p:nvSpPr>
        <p:spPr>
          <a:xfrm>
            <a:off x="6049103" y="954887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スキル</a:t>
            </a:r>
            <a:r>
              <a:rPr lang="ja-JP" altLang="en-US" sz="1600" b="1" dirty="0" smtClean="0"/>
              <a:t>発動ボタンを押した</a:t>
            </a:r>
            <a:endParaRPr kumimoji="1" lang="ja-JP" altLang="en-US" sz="1600" b="1" dirty="0"/>
          </a:p>
        </p:txBody>
      </p:sp>
      <p:sp>
        <p:nvSpPr>
          <p:cNvPr id="38" name="フローチャート: 判断 37"/>
          <p:cNvSpPr/>
          <p:nvPr/>
        </p:nvSpPr>
        <p:spPr>
          <a:xfrm>
            <a:off x="6194174" y="1932907"/>
            <a:ext cx="2559097" cy="85963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スキルレベルはいくつか</a:t>
            </a:r>
            <a:endParaRPr kumimoji="1" lang="ja-JP" altLang="en-US" sz="1200" b="1" dirty="0"/>
          </a:p>
        </p:txBody>
      </p:sp>
      <p:sp>
        <p:nvSpPr>
          <p:cNvPr id="39" name="フローチャート: 処理 38"/>
          <p:cNvSpPr/>
          <p:nvPr/>
        </p:nvSpPr>
        <p:spPr>
          <a:xfrm>
            <a:off x="6049103" y="3303352"/>
            <a:ext cx="2840598" cy="54594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Lv.1</a:t>
            </a:r>
            <a:r>
              <a:rPr lang="ja-JP" altLang="en-US" b="1" dirty="0"/>
              <a:t> </a:t>
            </a:r>
            <a:r>
              <a:rPr lang="ja-JP" altLang="en-US" b="1" dirty="0" smtClean="0"/>
              <a:t>～ </a:t>
            </a:r>
            <a:r>
              <a:rPr lang="en-US" altLang="ja-JP" b="1" dirty="0" smtClean="0"/>
              <a:t>Lv.3(MAX)</a:t>
            </a:r>
            <a:endParaRPr kumimoji="1" lang="ja-JP" altLang="en-US" b="1" dirty="0"/>
          </a:p>
        </p:txBody>
      </p:sp>
      <p:cxnSp>
        <p:nvCxnSpPr>
          <p:cNvPr id="40" name="直線矢印コネクタ 39"/>
          <p:cNvCxnSpPr>
            <a:stCxn id="38" idx="3"/>
            <a:endCxn id="36" idx="1"/>
          </p:cNvCxnSpPr>
          <p:nvPr/>
        </p:nvCxnSpPr>
        <p:spPr>
          <a:xfrm flipV="1">
            <a:off x="8753271" y="2362722"/>
            <a:ext cx="41866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6" idx="2"/>
            <a:endCxn id="42" idx="0"/>
          </p:cNvCxnSpPr>
          <p:nvPr/>
        </p:nvCxnSpPr>
        <p:spPr>
          <a:xfrm>
            <a:off x="10592236" y="2635692"/>
            <a:ext cx="0" cy="27811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処理 41"/>
          <p:cNvSpPr/>
          <p:nvPr/>
        </p:nvSpPr>
        <p:spPr>
          <a:xfrm>
            <a:off x="9171937" y="5416862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スキル発動できない</a:t>
            </a:r>
            <a:endParaRPr kumimoji="1" lang="ja-JP" altLang="en-US" sz="1600" b="1" dirty="0"/>
          </a:p>
        </p:txBody>
      </p:sp>
      <p:cxnSp>
        <p:nvCxnSpPr>
          <p:cNvPr id="43" name="直線矢印コネクタ 42"/>
          <p:cNvCxnSpPr>
            <a:stCxn id="39" idx="2"/>
            <a:endCxn id="31" idx="0"/>
          </p:cNvCxnSpPr>
          <p:nvPr/>
        </p:nvCxnSpPr>
        <p:spPr>
          <a:xfrm>
            <a:off x="7469402" y="3849293"/>
            <a:ext cx="0" cy="51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5794131" y="954887"/>
            <a:ext cx="27289" cy="5788813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31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ゲームの流れ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262596" y="1745314"/>
            <a:ext cx="2113018" cy="1242693"/>
            <a:chOff x="278738" y="1744105"/>
            <a:chExt cx="2113018" cy="1242693"/>
          </a:xfrm>
        </p:grpSpPr>
        <p:sp>
          <p:nvSpPr>
            <p:cNvPr id="4" name="角丸四角形 3"/>
            <p:cNvSpPr/>
            <p:nvPr/>
          </p:nvSpPr>
          <p:spPr>
            <a:xfrm>
              <a:off x="278738" y="1744105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699186" y="177099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～タイトル～</a:t>
              </a:r>
              <a:endParaRPr kumimoji="1" lang="ja-JP" altLang="en-US" sz="1400" b="1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40113" y="2162191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・チュートリアルへ</a:t>
              </a:r>
              <a:endParaRPr kumimoji="1"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</a:t>
              </a:r>
              <a:r>
                <a:rPr lang="ja-JP" altLang="en-US" sz="1400" b="1" dirty="0"/>
                <a:t>終了</a:t>
              </a:r>
              <a:endParaRPr kumimoji="1" lang="ja-JP" altLang="en-US" sz="1400" b="1" dirty="0"/>
            </a:p>
          </p:txBody>
        </p:sp>
      </p:grpSp>
      <p:sp>
        <p:nvSpPr>
          <p:cNvPr id="6" name="角丸四角形 5"/>
          <p:cNvSpPr/>
          <p:nvPr/>
        </p:nvSpPr>
        <p:spPr>
          <a:xfrm>
            <a:off x="2436989" y="2552163"/>
            <a:ext cx="2113018" cy="147508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97509" y="260628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～チュートリアル～</a:t>
            </a:r>
            <a:endParaRPr kumimoji="1" lang="ja-JP" altLang="en-US" sz="1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06637" y="2952906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・操作説明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・ルール説明</a:t>
            </a:r>
            <a:endParaRPr lang="en-US" altLang="ja-JP" sz="1400" b="1" dirty="0" smtClean="0"/>
          </a:p>
          <a:p>
            <a:r>
              <a:rPr kumimoji="1" lang="ja-JP" altLang="en-US" sz="1400" b="1" dirty="0" smtClean="0"/>
              <a:t>・ゲームルール選択へ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・タイトルへ</a:t>
            </a:r>
            <a:endParaRPr kumimoji="1" lang="ja-JP" altLang="en-US" sz="1400" b="1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7205388" y="1776673"/>
            <a:ext cx="2113018" cy="1242693"/>
            <a:chOff x="7843775" y="1695877"/>
            <a:chExt cx="2113018" cy="1242693"/>
          </a:xfrm>
        </p:grpSpPr>
        <p:sp>
          <p:nvSpPr>
            <p:cNvPr id="9" name="角丸四角形 8"/>
            <p:cNvSpPr/>
            <p:nvPr/>
          </p:nvSpPr>
          <p:spPr>
            <a:xfrm>
              <a:off x="7843775" y="1695877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179574" y="177099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～キャラ選択～</a:t>
              </a:r>
              <a:endParaRPr kumimoji="1" lang="ja-JP" altLang="en-US" sz="1400" b="1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8089805" y="220054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・キャラ選択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・ステージ選択へ</a:t>
              </a:r>
              <a:endParaRPr kumimoji="1" lang="ja-JP" altLang="en-US" sz="1400" b="1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8570954" y="4641106"/>
            <a:ext cx="2113018" cy="1242693"/>
            <a:chOff x="7843775" y="4989673"/>
            <a:chExt cx="2113018" cy="1242693"/>
          </a:xfrm>
        </p:grpSpPr>
        <p:sp>
          <p:nvSpPr>
            <p:cNvPr id="12" name="角丸四角形 11"/>
            <p:cNvSpPr/>
            <p:nvPr/>
          </p:nvSpPr>
          <p:spPr>
            <a:xfrm>
              <a:off x="7843775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359109" y="5056461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～ゲーム～</a:t>
              </a:r>
              <a:endParaRPr kumimoji="1" lang="ja-JP" altLang="en-US" sz="1400" b="1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8089805" y="550923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・タイムアップで</a:t>
              </a:r>
              <a:endParaRPr lang="en-US" altLang="ja-JP" sz="1400" b="1" dirty="0" smtClean="0"/>
            </a:p>
            <a:p>
              <a:r>
                <a:rPr lang="ja-JP" altLang="en-US" sz="1400" b="1" dirty="0"/>
                <a:t>　</a:t>
              </a:r>
              <a:r>
                <a:rPr lang="ja-JP" altLang="en-US" sz="1400" b="1" dirty="0" smtClean="0"/>
                <a:t>リザルトへ</a:t>
              </a:r>
              <a:endParaRPr lang="en-US" altLang="ja-JP" sz="1400" b="1" dirty="0" smtClean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226725" y="4641106"/>
            <a:ext cx="2113018" cy="1242693"/>
            <a:chOff x="4500872" y="4989673"/>
            <a:chExt cx="2113018" cy="1242693"/>
          </a:xfrm>
        </p:grpSpPr>
        <p:sp>
          <p:nvSpPr>
            <p:cNvPr id="15" name="角丸四角形 14"/>
            <p:cNvSpPr/>
            <p:nvPr/>
          </p:nvSpPr>
          <p:spPr>
            <a:xfrm>
              <a:off x="4500872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921960" y="505646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～リザルト～</a:t>
              </a:r>
              <a:endParaRPr kumimoji="1" lang="ja-JP" altLang="en-US" sz="1400" b="1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562887" y="5401513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・順位発表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・タイトルへ</a:t>
              </a:r>
              <a:endParaRPr lang="en-US" altLang="ja-JP" sz="1400" b="1" dirty="0" smtClean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4615962" y="1776674"/>
            <a:ext cx="2113018" cy="1242693"/>
            <a:chOff x="5419914" y="2341099"/>
            <a:chExt cx="2113018" cy="1242693"/>
          </a:xfrm>
        </p:grpSpPr>
        <p:sp>
          <p:nvSpPr>
            <p:cNvPr id="18" name="角丸四角形 17"/>
            <p:cNvSpPr/>
            <p:nvPr/>
          </p:nvSpPr>
          <p:spPr>
            <a:xfrm>
              <a:off x="5419914" y="2341099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486407" y="2420048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～ゲームルール選択～</a:t>
              </a:r>
              <a:endParaRPr kumimoji="1" lang="ja-JP" altLang="en-US" sz="1400" b="1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635487" y="2860661"/>
              <a:ext cx="1681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</a:t>
              </a:r>
              <a:r>
                <a:rPr kumimoji="1" lang="en-US" altLang="ja-JP" sz="1400" b="1" dirty="0" smtClean="0"/>
                <a:t>4</a:t>
              </a:r>
              <a:r>
                <a:rPr kumimoji="1" lang="ja-JP" altLang="en-US" sz="1400" b="1" dirty="0" smtClean="0"/>
                <a:t>人対戦 </a:t>
              </a:r>
              <a:r>
                <a:rPr kumimoji="1" lang="en-US" altLang="ja-JP" sz="1400" b="1" dirty="0" smtClean="0"/>
                <a:t>or 2vs2</a:t>
              </a:r>
            </a:p>
            <a:p>
              <a:r>
                <a:rPr lang="ja-JP" altLang="en-US" sz="1400" b="1" dirty="0" smtClean="0"/>
                <a:t>・キャラ選択</a:t>
              </a:r>
              <a:r>
                <a:rPr lang="ja-JP" altLang="en-US" sz="1400" b="1" dirty="0"/>
                <a:t>へ</a:t>
              </a:r>
              <a:endParaRPr lang="en-US" altLang="ja-JP" sz="1400" b="1" dirty="0" smtClean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9788507" y="1780858"/>
            <a:ext cx="2113018" cy="1242693"/>
            <a:chOff x="9800531" y="3075240"/>
            <a:chExt cx="2113018" cy="1242693"/>
          </a:xfrm>
        </p:grpSpPr>
        <p:sp>
          <p:nvSpPr>
            <p:cNvPr id="21" name="角丸四角形 20"/>
            <p:cNvSpPr/>
            <p:nvPr/>
          </p:nvSpPr>
          <p:spPr>
            <a:xfrm>
              <a:off x="9800531" y="3075240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0046561" y="3146962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～ステージ選択～</a:t>
              </a:r>
              <a:endParaRPr kumimoji="1" lang="ja-JP" altLang="en-US" sz="1400" b="1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136329" y="3565504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・ステージ選択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・ゲーム開始</a:t>
              </a:r>
              <a:endParaRPr kumimoji="1" lang="ja-JP" altLang="en-US" sz="1400" b="1" dirty="0"/>
            </a:p>
          </p:txBody>
        </p:sp>
      </p:grpSp>
      <p:cxnSp>
        <p:nvCxnSpPr>
          <p:cNvPr id="32" name="直線矢印コネクタ 31"/>
          <p:cNvCxnSpPr/>
          <p:nvPr/>
        </p:nvCxnSpPr>
        <p:spPr>
          <a:xfrm>
            <a:off x="2375614" y="2035558"/>
            <a:ext cx="22403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722007" y="2035558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9318406" y="2005676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0463467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7339743" y="4873322"/>
            <a:ext cx="12312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10800000">
            <a:off x="5597759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/>
          <p:nvPr/>
        </p:nvCxnSpPr>
        <p:spPr>
          <a:xfrm rot="10800000">
            <a:off x="512595" y="2991604"/>
            <a:ext cx="4714130" cy="2247559"/>
          </a:xfrm>
          <a:prstGeom prst="bentConnector3">
            <a:avLst>
              <a:gd name="adj1" fmla="val 999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1944928" y="2988007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1963036" y="3351422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rot="-5400000">
            <a:off x="4760627" y="3232274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rot="-5400000">
            <a:off x="4741716" y="3244661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/>
          <p:nvPr/>
        </p:nvCxnSpPr>
        <p:spPr>
          <a:xfrm rot="10800000">
            <a:off x="1487292" y="2989591"/>
            <a:ext cx="942550" cy="763542"/>
          </a:xfrm>
          <a:prstGeom prst="bentConnector3">
            <a:avLst>
              <a:gd name="adj1" fmla="val 9953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97673"/>
              </p:ext>
            </p:extLst>
          </p:nvPr>
        </p:nvGraphicFramePr>
        <p:xfrm>
          <a:off x="160688" y="1133169"/>
          <a:ext cx="5505860" cy="5477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586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7" name="楕円 26"/>
          <p:cNvSpPr/>
          <p:nvPr/>
        </p:nvSpPr>
        <p:spPr>
          <a:xfrm>
            <a:off x="1320355" y="2286155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楕円 27"/>
          <p:cNvSpPr/>
          <p:nvPr/>
        </p:nvSpPr>
        <p:spPr>
          <a:xfrm>
            <a:off x="4635181" y="2305770"/>
            <a:ext cx="420363" cy="4203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4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400" b="1" dirty="0">
              <a:solidFill>
                <a:srgbClr val="0000FF"/>
              </a:solidFill>
            </a:endParaRPr>
          </a:p>
        </p:txBody>
      </p:sp>
      <p:sp>
        <p:nvSpPr>
          <p:cNvPr id="29" name="楕円 28"/>
          <p:cNvSpPr/>
          <p:nvPr/>
        </p:nvSpPr>
        <p:spPr>
          <a:xfrm>
            <a:off x="3526228" y="4465313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4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30" name="楕円 29"/>
          <p:cNvSpPr/>
          <p:nvPr/>
        </p:nvSpPr>
        <p:spPr>
          <a:xfrm>
            <a:off x="2425387" y="6099400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4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4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3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72" y="3305168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グループ化 31"/>
          <p:cNvGrpSpPr/>
          <p:nvPr/>
        </p:nvGrpSpPr>
        <p:grpSpPr>
          <a:xfrm>
            <a:off x="2958068" y="2804232"/>
            <a:ext cx="475310" cy="475310"/>
            <a:chOff x="8346341" y="192828"/>
            <a:chExt cx="764852" cy="764852"/>
          </a:xfrm>
        </p:grpSpPr>
        <p:sp>
          <p:nvSpPr>
            <p:cNvPr id="33" name="正方形/長方形 32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35" name="楕円 34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右矢印 36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右矢印 37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右矢印 38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右矢印 39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1" name="グループ化 40"/>
          <p:cNvGrpSpPr/>
          <p:nvPr/>
        </p:nvGrpSpPr>
        <p:grpSpPr>
          <a:xfrm>
            <a:off x="2390803" y="1736012"/>
            <a:ext cx="479650" cy="479650"/>
            <a:chOff x="4316095" y="5187530"/>
            <a:chExt cx="1278540" cy="1278540"/>
          </a:xfrm>
        </p:grpSpPr>
        <p:sp>
          <p:nvSpPr>
            <p:cNvPr id="42" name="正方形/長方形 41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右矢印 44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角丸四角形 45"/>
          <p:cNvSpPr/>
          <p:nvPr/>
        </p:nvSpPr>
        <p:spPr>
          <a:xfrm>
            <a:off x="6001424" y="1133169"/>
            <a:ext cx="6017359" cy="299042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63623" y="1450286"/>
            <a:ext cx="59907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秒毎</a:t>
            </a:r>
            <a:r>
              <a:rPr lang="ja-JP" altLang="en-US" b="1" dirty="0" smtClean="0"/>
              <a:t>に、ステージ上のランダムなパネルに出現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・出現後、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秒程度</a:t>
            </a:r>
            <a:r>
              <a:rPr lang="ja-JP" altLang="en-US" b="1" dirty="0" smtClean="0"/>
              <a:t>経過すると消滅する。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等で消え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る</a:t>
            </a:r>
            <a:r>
              <a:rPr lang="ja-JP" altLang="en-US" b="1" dirty="0" smtClean="0"/>
              <a:t>兆候を出すと分かりやすい？</a:t>
            </a:r>
            <a:r>
              <a:rPr lang="en-US" altLang="ja-JP" b="1" dirty="0"/>
              <a:t> (</a:t>
            </a:r>
            <a:r>
              <a:rPr lang="ja-JP" altLang="en-US" b="1" dirty="0"/>
              <a:t>要調整</a:t>
            </a:r>
            <a:r>
              <a:rPr lang="en-US" altLang="ja-JP" b="1" dirty="0"/>
              <a:t>)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 smtClean="0">
                <a:solidFill>
                  <a:srgbClr val="FF0000"/>
                </a:solidFill>
              </a:rPr>
              <a:t>プレイヤーが触れる</a:t>
            </a:r>
            <a:r>
              <a:rPr lang="ja-JP" altLang="en-US" b="1" dirty="0" smtClean="0"/>
              <a:t>と即座に消滅し、アイテムに応じ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た</a:t>
            </a:r>
            <a:r>
              <a:rPr lang="ja-JP" altLang="en-US" b="1" dirty="0" smtClean="0"/>
              <a:t>恩恵を得られる。</a:t>
            </a:r>
            <a:endParaRPr lang="en-US" altLang="ja-JP" b="1" dirty="0" smtClean="0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412" y="4772812"/>
            <a:ext cx="1431681" cy="1431681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93" y="4608656"/>
            <a:ext cx="1431681" cy="1431681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753" y="5193441"/>
            <a:ext cx="841185" cy="841185"/>
          </a:xfrm>
          <a:prstGeom prst="rect">
            <a:avLst/>
          </a:prstGeom>
        </p:spPr>
      </p:pic>
      <p:pic>
        <p:nvPicPr>
          <p:cNvPr id="5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20" y="5294821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403347" y="60198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触れると</a:t>
            </a:r>
            <a:r>
              <a:rPr kumimoji="1" lang="en-US" altLang="ja-JP" b="1" dirty="0" smtClean="0"/>
              <a:t>…</a:t>
            </a:r>
            <a:endParaRPr kumimoji="1" lang="ja-JP" altLang="en-US" b="1" dirty="0"/>
          </a:p>
        </p:txBody>
      </p:sp>
      <p:sp>
        <p:nvSpPr>
          <p:cNvPr id="53" name="右矢印 52"/>
          <p:cNvSpPr/>
          <p:nvPr/>
        </p:nvSpPr>
        <p:spPr>
          <a:xfrm>
            <a:off x="7987731" y="5123585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207167" y="6216254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アイテム</a:t>
            </a:r>
            <a:r>
              <a:rPr lang="ja-JP" altLang="en-US" b="1" dirty="0" smtClean="0"/>
              <a:t>は消え、</a:t>
            </a:r>
            <a:r>
              <a:rPr lang="en-US" altLang="ja-JP" b="1" dirty="0" smtClean="0"/>
              <a:t>PL</a:t>
            </a:r>
            <a:r>
              <a:rPr lang="ja-JP" altLang="en-US" b="1" dirty="0" smtClean="0"/>
              <a:t>は恩恵</a:t>
            </a:r>
            <a:r>
              <a:rPr lang="en-US" altLang="ja-JP" b="1" dirty="0" smtClean="0"/>
              <a:t>GET</a:t>
            </a:r>
            <a:endParaRPr kumimoji="1" lang="ja-JP" altLang="en-US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57150">
                  <a:solidFill>
                    <a:sysClr val="windowText" lastClr="000000"/>
                  </a:solidFill>
                </a:ln>
              </a:rPr>
              <a:t>SPEED UP!</a:t>
            </a:r>
            <a:endParaRPr kumimoji="1" lang="ja-JP" altLang="en-US" b="1" i="1" dirty="0">
              <a:ln w="571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19050">
                  <a:solidFill>
                    <a:schemeClr val="bg1"/>
                  </a:solidFill>
                </a:ln>
                <a:solidFill>
                  <a:srgbClr val="00B0F0"/>
                </a:solidFill>
              </a:rPr>
              <a:t>SPEED UP!</a:t>
            </a:r>
            <a:endParaRPr kumimoji="1" lang="ja-JP" altLang="en-US" b="1" i="1" dirty="0">
              <a:ln w="19050"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57" name="右カーブ矢印 56"/>
          <p:cNvSpPr/>
          <p:nvPr/>
        </p:nvSpPr>
        <p:spPr>
          <a:xfrm rot="3600000">
            <a:off x="6561963" y="4642113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99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94310" y="1214852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スピードアップ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pic>
        <p:nvPicPr>
          <p:cNvPr id="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5" y="1722548"/>
            <a:ext cx="1601544" cy="16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2598801" y="1722548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73655" y="1923156"/>
            <a:ext cx="5892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</a:t>
            </a:r>
            <a:r>
              <a:rPr lang="ja-JP" altLang="en-US" b="1" dirty="0" smtClean="0"/>
              <a:t>程度の間、プレイヤーの移動速度が上がる。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/>
              <a:t>上昇具合としては</a:t>
            </a:r>
            <a:r>
              <a:rPr lang="en-US" altLang="ja-JP" b="1" dirty="0">
                <a:solidFill>
                  <a:srgbClr val="FF0000"/>
                </a:solidFill>
              </a:rPr>
              <a:t>1.5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>
                <a:solidFill>
                  <a:srgbClr val="FF0000"/>
                </a:solidFill>
              </a:rPr>
              <a:t>倍</a:t>
            </a:r>
            <a:r>
              <a:rPr lang="ja-JP" altLang="en-US" b="1" dirty="0"/>
              <a:t>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4310" y="1213395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スピードアップ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531004" y="4650612"/>
            <a:ext cx="1521585" cy="1521585"/>
            <a:chOff x="8346341" y="192828"/>
            <a:chExt cx="764852" cy="764852"/>
          </a:xfrm>
        </p:grpSpPr>
        <p:sp>
          <p:nvSpPr>
            <p:cNvPr id="9" name="正方形/長方形 8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11" name="楕円 10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楕円 11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右矢印 12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右矢印 13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右矢印 14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右矢印 15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414295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範囲拡大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14294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範囲拡大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2598801" y="4667872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628139" y="4880201"/>
            <a:ext cx="6043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>
                <a:solidFill>
                  <a:srgbClr val="FF0000"/>
                </a:solidFill>
              </a:rPr>
              <a:t> 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10</a:t>
            </a:r>
            <a:r>
              <a:rPr lang="ja-JP" altLang="en-US" b="1" dirty="0">
                <a:solidFill>
                  <a:srgbClr val="FF0000"/>
                </a:solidFill>
              </a:rPr>
              <a:t>秒</a:t>
            </a:r>
            <a:r>
              <a:rPr lang="ja-JP" altLang="en-US" b="1" dirty="0"/>
              <a:t>程度の</a:t>
            </a:r>
            <a:r>
              <a:rPr lang="ja-JP" altLang="en-US" b="1" dirty="0" smtClean="0"/>
              <a:t>間、プレイヤーが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パネルを塗る範囲が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拡大</a:t>
            </a:r>
            <a:r>
              <a:rPr lang="ja-JP" altLang="en-US" b="1" dirty="0" smtClean="0"/>
              <a:t>する。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・自身の</a:t>
            </a:r>
            <a:r>
              <a:rPr lang="ja-JP" altLang="en-US" b="1" dirty="0" smtClean="0">
                <a:solidFill>
                  <a:srgbClr val="FF0000"/>
                </a:solidFill>
              </a:rPr>
              <a:t>周囲</a:t>
            </a:r>
            <a:r>
              <a:rPr lang="en-US" altLang="ja-JP" b="1" dirty="0" smtClean="0">
                <a:solidFill>
                  <a:srgbClr val="FF0000"/>
                </a:solidFill>
              </a:rPr>
              <a:t>8</a:t>
            </a:r>
            <a:r>
              <a:rPr lang="ja-JP" altLang="en-US" b="1" dirty="0" err="1" smtClean="0">
                <a:solidFill>
                  <a:srgbClr val="FF0000"/>
                </a:solidFill>
              </a:rPr>
              <a:t>つ</a:t>
            </a:r>
            <a:r>
              <a:rPr lang="ja-JP" altLang="en-US" b="1" dirty="0" err="1" smtClean="0"/>
              <a:t>の</a:t>
            </a:r>
            <a:r>
              <a:rPr lang="ja-JP" altLang="en-US" b="1" dirty="0" smtClean="0"/>
              <a:t>パネルも塗れるようになる。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21" name="正方形/長方形 20"/>
          <p:cNvSpPr/>
          <p:nvPr/>
        </p:nvSpPr>
        <p:spPr>
          <a:xfrm>
            <a:off x="10260623" y="4802679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260623" y="420198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0852575" y="4201982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9668670" y="480267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9668671" y="4203611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10852574" y="480734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9677463" y="5401745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0260623" y="5401744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0852574" y="540174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10308878" y="4847958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166874" y="215273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～範囲拡大後イメージ</a:t>
            </a:r>
            <a:r>
              <a:rPr lang="ja-JP" altLang="en-US" b="1" dirty="0" smtClean="0"/>
              <a:t>～</a:t>
            </a:r>
            <a:endParaRPr kumimoji="1" lang="ja-JP" altLang="en-US" b="1" dirty="0"/>
          </a:p>
        </p:txBody>
      </p:sp>
      <p:sp>
        <p:nvSpPr>
          <p:cNvPr id="33" name="正方形/長方形 32"/>
          <p:cNvSpPr/>
          <p:nvPr/>
        </p:nvSpPr>
        <p:spPr>
          <a:xfrm>
            <a:off x="10260623" y="2741640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10308878" y="2786919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右矢印 34"/>
          <p:cNvSpPr/>
          <p:nvPr/>
        </p:nvSpPr>
        <p:spPr>
          <a:xfrm rot="5400000">
            <a:off x="10309348" y="3252021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579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楕円 93"/>
          <p:cNvSpPr/>
          <p:nvPr/>
        </p:nvSpPr>
        <p:spPr>
          <a:xfrm>
            <a:off x="9656986" y="4276502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/>
          <p:cNvSpPr/>
          <p:nvPr/>
        </p:nvSpPr>
        <p:spPr>
          <a:xfrm>
            <a:off x="1210187" y="6038964"/>
            <a:ext cx="3473719" cy="3906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1-3》</a:t>
            </a:r>
            <a:endParaRPr kumimoji="1" lang="ja-JP" altLang="en-US" sz="4400" b="1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530176" y="1693371"/>
            <a:ext cx="1536812" cy="1536812"/>
            <a:chOff x="4316095" y="5187530"/>
            <a:chExt cx="1278540" cy="1278540"/>
          </a:xfrm>
        </p:grpSpPr>
        <p:sp>
          <p:nvSpPr>
            <p:cNvPr id="14" name="正方形/長方形 13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右矢印 16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394310" y="1153309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スキルゲージ上昇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4309" y="1148877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スキルゲージ上昇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598801" y="1661005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98801" y="2000112"/>
            <a:ext cx="6030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・取得後、即座にゲージ値が「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・ゲージが</a:t>
            </a:r>
            <a:r>
              <a:rPr lang="en-US" altLang="ja-JP" b="1" dirty="0" smtClean="0"/>
              <a:t>MAX</a:t>
            </a:r>
            <a:r>
              <a:rPr lang="ja-JP" altLang="en-US" b="1" dirty="0" smtClean="0"/>
              <a:t>状態で取得しても、ゲージは</a:t>
            </a:r>
            <a:r>
              <a:rPr lang="ja-JP" altLang="en-US" b="1" dirty="0" smtClean="0">
                <a:solidFill>
                  <a:srgbClr val="FF0000"/>
                </a:solidFill>
              </a:rPr>
              <a:t>増えない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7" y="3812114"/>
            <a:ext cx="1431681" cy="1431681"/>
          </a:xfrm>
          <a:prstGeom prst="rect">
            <a:avLst/>
          </a:prstGeom>
        </p:spPr>
      </p:pic>
      <p:sp>
        <p:nvSpPr>
          <p:cNvPr id="23" name="右カーブ矢印 22"/>
          <p:cNvSpPr/>
          <p:nvPr/>
        </p:nvSpPr>
        <p:spPr>
          <a:xfrm rot="3600000">
            <a:off x="840997" y="3845571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522645" y="4497797"/>
            <a:ext cx="549793" cy="549793"/>
            <a:chOff x="4316095" y="5187530"/>
            <a:chExt cx="1278540" cy="1278540"/>
          </a:xfrm>
        </p:grpSpPr>
        <p:sp>
          <p:nvSpPr>
            <p:cNvPr id="25" name="正方形/長方形 24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右矢印 27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右矢印 28"/>
          <p:cNvSpPr/>
          <p:nvPr/>
        </p:nvSpPr>
        <p:spPr>
          <a:xfrm>
            <a:off x="2508553" y="4344231"/>
            <a:ext cx="2898370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 rot="1007628">
            <a:off x="2462817" y="5355917"/>
            <a:ext cx="3073396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8171" y="524379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アイテム取得</a:t>
            </a:r>
            <a:r>
              <a:rPr kumimoji="1" lang="en-US" altLang="ja-JP" b="1" dirty="0" smtClean="0"/>
              <a:t>!</a:t>
            </a:r>
            <a:endParaRPr kumimoji="1" lang="ja-JP" altLang="en-US" b="1" dirty="0"/>
          </a:p>
        </p:txBody>
      </p:sp>
      <p:sp>
        <p:nvSpPr>
          <p:cNvPr id="36" name="正方形/長方形 35"/>
          <p:cNvSpPr/>
          <p:nvPr/>
        </p:nvSpPr>
        <p:spPr>
          <a:xfrm>
            <a:off x="5720893" y="4414262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723448" y="4414262"/>
            <a:ext cx="1605174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453772" y="3910528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453771" y="3902071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 flipH="1">
            <a:off x="6803367" y="4236803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889241" y="4225705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502533" y="387639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502532" y="387639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604165" y="3876101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4164" y="388305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720893" y="6033827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723448" y="6033827"/>
            <a:ext cx="320223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53772" y="5530093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53771" y="5521636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rgbClr val="FF0000"/>
                </a:solidFill>
              </a:rPr>
              <a:t>MAX!</a:t>
            </a:r>
            <a:endParaRPr kumimoji="1" lang="ja-JP" altLang="en-US" sz="2800" b="1" i="1" dirty="0">
              <a:solidFill>
                <a:srgbClr val="FF0000"/>
              </a:solidFill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 flipH="1">
            <a:off x="6794403" y="5856368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7880277" y="5845270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502533" y="549595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502532" y="549595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604165" y="5495666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604164" y="550261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Lv.2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790294" y="6029471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の場合</a:t>
            </a:r>
            <a:endParaRPr kumimoji="1" lang="ja-JP" altLang="en-US" sz="2000" b="1" dirty="0"/>
          </a:p>
        </p:txBody>
      </p:sp>
      <p:sp>
        <p:nvSpPr>
          <p:cNvPr id="91" name="楕円 90"/>
          <p:cNvSpPr/>
          <p:nvPr/>
        </p:nvSpPr>
        <p:spPr>
          <a:xfrm>
            <a:off x="2076903" y="3666529"/>
            <a:ext cx="3473719" cy="51340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289218" y="3733778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ではない場合</a:t>
            </a:r>
            <a:endParaRPr kumimoji="1" lang="ja-JP" altLang="en-US" sz="2000" b="1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074771" y="43413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増加する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95" name="楕円 94"/>
          <p:cNvSpPr/>
          <p:nvPr/>
        </p:nvSpPr>
        <p:spPr>
          <a:xfrm>
            <a:off x="9688191" y="5923910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0105976" y="59887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変動無し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44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2-1》</a:t>
            </a:r>
            <a:endParaRPr kumimoji="1" lang="ja-JP" altLang="en-US" sz="4400" b="1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30823" y="105433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ステージにアイテムが出現</a:t>
            </a:r>
            <a:endParaRPr kumimoji="1" lang="ja-JP" altLang="en-US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457200" y="3527712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当たった</a:t>
            </a:r>
            <a:endParaRPr kumimoji="1" lang="ja-JP" altLang="en-US" b="1" dirty="0"/>
          </a:p>
        </p:txBody>
      </p:sp>
      <p:sp>
        <p:nvSpPr>
          <p:cNvPr id="10" name="フローチャート: 判断 9"/>
          <p:cNvSpPr/>
          <p:nvPr/>
        </p:nvSpPr>
        <p:spPr>
          <a:xfrm>
            <a:off x="600703" y="235833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プレイヤーと当たったか</a:t>
            </a:r>
            <a:endParaRPr kumimoji="1" lang="ja-JP" altLang="en-US" sz="1400" b="1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457199" y="4373766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457198" y="5219820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アイテムに応じた効果をプレイヤーに付与する</a:t>
            </a:r>
            <a:endParaRPr kumimoji="1" lang="ja-JP" altLang="en-US" sz="1400" b="1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457198" y="6065874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ステータス表示の獲得アイテム枠にテクスチャを表示する</a:t>
            </a:r>
            <a:endParaRPr kumimoji="1" lang="ja-JP" altLang="en-US" sz="1400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3827584" y="2519996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当たっていない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3826796" y="6065874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3972656" y="3366050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一定</a:t>
            </a:r>
            <a:r>
              <a:rPr lang="ja-JP" altLang="en-US" sz="1400" b="1" dirty="0" smtClean="0"/>
              <a:t>時間経過したか</a:t>
            </a:r>
            <a:endParaRPr kumimoji="1" lang="ja-JP" altLang="en-US" sz="1400" b="1" dirty="0"/>
          </a:p>
        </p:txBody>
      </p:sp>
      <p:cxnSp>
        <p:nvCxnSpPr>
          <p:cNvPr id="20" name="直線矢印コネクタ 19"/>
          <p:cNvCxnSpPr>
            <a:stCxn id="10" idx="2"/>
            <a:endCxn id="9" idx="0"/>
          </p:cNvCxnSpPr>
          <p:nvPr/>
        </p:nvCxnSpPr>
        <p:spPr>
          <a:xfrm>
            <a:off x="1919549" y="3244366"/>
            <a:ext cx="157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9" idx="2"/>
            <a:endCxn id="11" idx="0"/>
          </p:cNvCxnSpPr>
          <p:nvPr/>
        </p:nvCxnSpPr>
        <p:spPr>
          <a:xfrm flipH="1">
            <a:off x="1921119" y="4090420"/>
            <a:ext cx="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1" idx="2"/>
            <a:endCxn id="12" idx="0"/>
          </p:cNvCxnSpPr>
          <p:nvPr/>
        </p:nvCxnSpPr>
        <p:spPr>
          <a:xfrm flipH="1">
            <a:off x="1921118" y="4936474"/>
            <a:ext cx="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2" idx="2"/>
            <a:endCxn id="13" idx="0"/>
          </p:cNvCxnSpPr>
          <p:nvPr/>
        </p:nvCxnSpPr>
        <p:spPr>
          <a:xfrm>
            <a:off x="1921118" y="5782528"/>
            <a:ext cx="0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0" idx="3"/>
            <a:endCxn id="14" idx="1"/>
          </p:cNvCxnSpPr>
          <p:nvPr/>
        </p:nvCxnSpPr>
        <p:spPr>
          <a:xfrm>
            <a:off x="3238395" y="2801350"/>
            <a:ext cx="5891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4" idx="2"/>
            <a:endCxn id="16" idx="0"/>
          </p:cNvCxnSpPr>
          <p:nvPr/>
        </p:nvCxnSpPr>
        <p:spPr>
          <a:xfrm flipH="1">
            <a:off x="5291502" y="3082704"/>
            <a:ext cx="2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8" idx="2"/>
            <a:endCxn id="10" idx="0"/>
          </p:cNvCxnSpPr>
          <p:nvPr/>
        </p:nvCxnSpPr>
        <p:spPr>
          <a:xfrm>
            <a:off x="1919549" y="1626580"/>
            <a:ext cx="0" cy="731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処理 42"/>
          <p:cNvSpPr/>
          <p:nvPr/>
        </p:nvSpPr>
        <p:spPr>
          <a:xfrm>
            <a:off x="7197965" y="3527712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44" name="直線矢印コネクタ 43"/>
          <p:cNvCxnSpPr>
            <a:stCxn id="16" idx="3"/>
            <a:endCxn id="43" idx="1"/>
          </p:cNvCxnSpPr>
          <p:nvPr/>
        </p:nvCxnSpPr>
        <p:spPr>
          <a:xfrm>
            <a:off x="6610348" y="3809066"/>
            <a:ext cx="5876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フローチャート: 処理 50"/>
          <p:cNvSpPr/>
          <p:nvPr/>
        </p:nvSpPr>
        <p:spPr>
          <a:xfrm>
            <a:off x="3826796" y="5219820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cxnSp>
        <p:nvCxnSpPr>
          <p:cNvPr id="52" name="直線矢印コネクタ 51"/>
          <p:cNvCxnSpPr>
            <a:stCxn id="16" idx="2"/>
            <a:endCxn id="51" idx="0"/>
          </p:cNvCxnSpPr>
          <p:nvPr/>
        </p:nvCxnSpPr>
        <p:spPr>
          <a:xfrm flipH="1">
            <a:off x="5290716" y="4252082"/>
            <a:ext cx="786" cy="967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51" idx="2"/>
            <a:endCxn id="15" idx="0"/>
          </p:cNvCxnSpPr>
          <p:nvPr/>
        </p:nvCxnSpPr>
        <p:spPr>
          <a:xfrm>
            <a:off x="5290716" y="5782528"/>
            <a:ext cx="0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43" idx="2"/>
            <a:endCxn id="67" idx="0"/>
          </p:cNvCxnSpPr>
          <p:nvPr/>
        </p:nvCxnSpPr>
        <p:spPr>
          <a:xfrm flipH="1">
            <a:off x="8660314" y="4090420"/>
            <a:ext cx="1571" cy="1975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フローチャート: 処理 66"/>
          <p:cNvSpPr/>
          <p:nvPr/>
        </p:nvSpPr>
        <p:spPr>
          <a:xfrm>
            <a:off x="7196394" y="6065874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そのまま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89820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1-1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178557" y="1037245"/>
            <a:ext cx="5813344" cy="280499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8403" y="1162468"/>
            <a:ext cx="575349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過去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5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163912" y="1037246"/>
            <a:ext cx="5925510" cy="3895240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49918" y="1162468"/>
            <a:ext cx="575349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未来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10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・さらに</a:t>
            </a:r>
            <a:r>
              <a:rPr lang="en-US" altLang="ja-JP" sz="1600" b="1" dirty="0" smtClean="0"/>
              <a:t>5</a:t>
            </a:r>
            <a:r>
              <a:rPr lang="ja-JP" altLang="en-US" sz="1600" b="1" dirty="0" smtClean="0"/>
              <a:t>秒後、再びエリアが出現する。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・先程の範囲内のパネルの状態が反映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上塗り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される。</a:t>
            </a:r>
            <a:endParaRPr lang="en-US" altLang="ja-JP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775303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423980" y="4681478"/>
            <a:ext cx="2782765" cy="16204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rgbClr val="00B050"/>
                </a:solidFill>
              </a:rPr>
              <a:t>共通部分</a:t>
            </a:r>
            <a:endParaRPr kumimoji="1" lang="ja-JP" altLang="en-US" sz="3200" b="1" dirty="0">
              <a:solidFill>
                <a:srgbClr val="00B05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1-2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176703" y="2910842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ステージ上のパネルを一つランダムに</a:t>
            </a:r>
            <a:r>
              <a:rPr kumimoji="1" lang="ja-JP" altLang="en-US" sz="1400" b="1" dirty="0" smtClean="0"/>
              <a:t>選出</a:t>
            </a:r>
            <a:r>
              <a:rPr kumimoji="1" lang="en-US" altLang="ja-JP" sz="1400" b="1" dirty="0" smtClean="0"/>
              <a:t>(※1)</a:t>
            </a:r>
            <a:endParaRPr kumimoji="1" lang="ja-JP" altLang="en-US" sz="1400" b="1" dirty="0"/>
          </a:p>
        </p:txBody>
      </p:sp>
      <p:cxnSp>
        <p:nvCxnSpPr>
          <p:cNvPr id="18" name="直線矢印コネクタ 17"/>
          <p:cNvCxnSpPr>
            <a:stCxn id="3" idx="2"/>
            <a:endCxn id="26" idx="0"/>
          </p:cNvCxnSpPr>
          <p:nvPr/>
        </p:nvCxnSpPr>
        <p:spPr>
          <a:xfrm>
            <a:off x="5665429" y="3483085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: 処理 25"/>
          <p:cNvSpPr/>
          <p:nvPr/>
        </p:nvSpPr>
        <p:spPr>
          <a:xfrm>
            <a:off x="4176703" y="3730589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選出したパネルを中心に</a:t>
            </a:r>
            <a:r>
              <a:rPr lang="en-US" altLang="ja-JP" sz="1400" b="1" dirty="0" smtClean="0"/>
              <a:t>3*3</a:t>
            </a:r>
            <a:r>
              <a:rPr lang="ja-JP" altLang="en-US" sz="1400" b="1" dirty="0" smtClean="0"/>
              <a:t>の範囲にエリアを展開</a:t>
            </a:r>
            <a:r>
              <a:rPr lang="en-US" altLang="ja-JP" sz="1400" b="1" dirty="0" smtClean="0"/>
              <a:t>(※2)</a:t>
            </a:r>
            <a:endParaRPr kumimoji="1" lang="ja-JP" altLang="en-US" sz="1400" b="1" dirty="0"/>
          </a:p>
        </p:txBody>
      </p:sp>
      <p:cxnSp>
        <p:nvCxnSpPr>
          <p:cNvPr id="29" name="直線矢印コネクタ 28"/>
          <p:cNvCxnSpPr>
            <a:stCxn id="26" idx="2"/>
            <a:endCxn id="30" idx="0"/>
          </p:cNvCxnSpPr>
          <p:nvPr/>
        </p:nvCxnSpPr>
        <p:spPr>
          <a:xfrm>
            <a:off x="5665429" y="4293297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: 処理 29"/>
          <p:cNvSpPr/>
          <p:nvPr/>
        </p:nvSpPr>
        <p:spPr>
          <a:xfrm>
            <a:off x="4176703" y="4540801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エリアを</a:t>
            </a:r>
            <a:r>
              <a:rPr lang="en-US" altLang="ja-JP" sz="1400" b="1" dirty="0" smtClean="0"/>
              <a:t>2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3</a:t>
            </a:r>
            <a:r>
              <a:rPr lang="ja-JP" altLang="en-US" sz="1400" b="1" dirty="0" smtClean="0"/>
              <a:t>回点滅させる</a:t>
            </a:r>
            <a:endParaRPr kumimoji="1" lang="ja-JP" altLang="en-US" sz="1400" b="1" dirty="0"/>
          </a:p>
        </p:txBody>
      </p:sp>
      <p:sp>
        <p:nvSpPr>
          <p:cNvPr id="34" name="フローチャート: 処理 33"/>
          <p:cNvSpPr/>
          <p:nvPr/>
        </p:nvSpPr>
        <p:spPr>
          <a:xfrm>
            <a:off x="4176703" y="5351013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エリア内のパネルの塗り状態をリセット</a:t>
            </a:r>
            <a:r>
              <a:rPr kumimoji="1" lang="ja-JP" altLang="en-US" sz="1400" b="1" dirty="0" smtClean="0"/>
              <a:t>する</a:t>
            </a:r>
            <a:r>
              <a:rPr kumimoji="1" lang="en-US" altLang="ja-JP" sz="1400" b="1" dirty="0" smtClean="0"/>
              <a:t>(※3)</a:t>
            </a:r>
            <a:endParaRPr kumimoji="1" lang="ja-JP" altLang="en-US" sz="1400" b="1" dirty="0"/>
          </a:p>
        </p:txBody>
      </p:sp>
      <p:cxnSp>
        <p:nvCxnSpPr>
          <p:cNvPr id="35" name="直線矢印コネクタ 34"/>
          <p:cNvCxnSpPr>
            <a:stCxn id="30" idx="2"/>
            <a:endCxn id="34" idx="0"/>
          </p:cNvCxnSpPr>
          <p:nvPr/>
        </p:nvCxnSpPr>
        <p:spPr>
          <a:xfrm>
            <a:off x="5665429" y="5103509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処理 40"/>
          <p:cNvSpPr/>
          <p:nvPr/>
        </p:nvSpPr>
        <p:spPr>
          <a:xfrm>
            <a:off x="4176703" y="6161225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エリアを消滅させる</a:t>
            </a:r>
            <a:endParaRPr kumimoji="1" lang="ja-JP" altLang="en-US" sz="1400" b="1" dirty="0"/>
          </a:p>
        </p:txBody>
      </p:sp>
      <p:cxnSp>
        <p:nvCxnSpPr>
          <p:cNvPr id="42" name="直線矢印コネクタ 41"/>
          <p:cNvCxnSpPr>
            <a:stCxn id="34" idx="2"/>
            <a:endCxn id="41" idx="0"/>
          </p:cNvCxnSpPr>
          <p:nvPr/>
        </p:nvCxnSpPr>
        <p:spPr>
          <a:xfrm>
            <a:off x="5665429" y="5913721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747980" y="17732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一定時間経過したか</a:t>
            </a:r>
            <a:endParaRPr kumimoji="1" lang="ja-JP" altLang="en-US" sz="1400" b="1" dirty="0"/>
          </a:p>
        </p:txBody>
      </p:sp>
      <p:cxnSp>
        <p:nvCxnSpPr>
          <p:cNvPr id="50" name="直線矢印コネクタ 49"/>
          <p:cNvCxnSpPr>
            <a:stCxn id="49" idx="3"/>
            <a:endCxn id="57" idx="1"/>
          </p:cNvCxnSpPr>
          <p:nvPr/>
        </p:nvCxnSpPr>
        <p:spPr>
          <a:xfrm>
            <a:off x="3385672" y="2216290"/>
            <a:ext cx="791031" cy="5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4176703" y="1940328"/>
            <a:ext cx="2977451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sp>
        <p:nvSpPr>
          <p:cNvPr id="58" name="フローチャート: 処理 57"/>
          <p:cNvSpPr/>
          <p:nvPr/>
        </p:nvSpPr>
        <p:spPr>
          <a:xfrm>
            <a:off x="578101" y="95488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時間経過</a:t>
            </a:r>
            <a:endParaRPr kumimoji="1" lang="ja-JP" altLang="en-US" sz="1400" b="1" dirty="0"/>
          </a:p>
        </p:txBody>
      </p:sp>
      <p:cxnSp>
        <p:nvCxnSpPr>
          <p:cNvPr id="60" name="直線矢印コネクタ 59"/>
          <p:cNvCxnSpPr>
            <a:stCxn id="58" idx="2"/>
            <a:endCxn id="49" idx="0"/>
          </p:cNvCxnSpPr>
          <p:nvPr/>
        </p:nvCxnSpPr>
        <p:spPr>
          <a:xfrm flipH="1">
            <a:off x="2066826" y="1527130"/>
            <a:ext cx="1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66" idx="1"/>
            <a:endCxn id="58" idx="1"/>
          </p:cNvCxnSpPr>
          <p:nvPr/>
        </p:nvCxnSpPr>
        <p:spPr>
          <a:xfrm rot="10800000">
            <a:off x="578102" y="1241010"/>
            <a:ext cx="24805" cy="1945795"/>
          </a:xfrm>
          <a:prstGeom prst="bentConnector3">
            <a:avLst>
              <a:gd name="adj1" fmla="val 10215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処理 65"/>
          <p:cNvSpPr/>
          <p:nvPr/>
        </p:nvSpPr>
        <p:spPr>
          <a:xfrm>
            <a:off x="602906" y="2905450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67" name="直線矢印コネクタ 66"/>
          <p:cNvCxnSpPr>
            <a:stCxn id="49" idx="2"/>
            <a:endCxn id="66" idx="0"/>
          </p:cNvCxnSpPr>
          <p:nvPr/>
        </p:nvCxnSpPr>
        <p:spPr>
          <a:xfrm>
            <a:off x="2066826" y="2659306"/>
            <a:ext cx="0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57" idx="2"/>
            <a:endCxn id="3" idx="0"/>
          </p:cNvCxnSpPr>
          <p:nvPr/>
        </p:nvCxnSpPr>
        <p:spPr>
          <a:xfrm>
            <a:off x="5665429" y="2503036"/>
            <a:ext cx="0" cy="40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角丸四角形 140"/>
          <p:cNvSpPr/>
          <p:nvPr/>
        </p:nvSpPr>
        <p:spPr>
          <a:xfrm>
            <a:off x="7605345" y="1142753"/>
            <a:ext cx="4248207" cy="3745770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7775225" y="1400836"/>
            <a:ext cx="38779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※1</a:t>
            </a:r>
          </a:p>
          <a:p>
            <a:r>
              <a:rPr lang="ja-JP" altLang="en-US" sz="1600" b="1" dirty="0"/>
              <a:t>未来エリアの場合は同じ位置に再度出現</a:t>
            </a:r>
            <a:endParaRPr lang="en-US" altLang="ja-JP" sz="1600" b="1" dirty="0"/>
          </a:p>
          <a:p>
            <a:r>
              <a:rPr lang="ja-JP" altLang="en-US" sz="1600" b="1" dirty="0"/>
              <a:t>するため、選んだパネルがどれかを記憶</a:t>
            </a:r>
            <a:endParaRPr lang="en-US" altLang="ja-JP" sz="1600" b="1" dirty="0"/>
          </a:p>
          <a:p>
            <a:r>
              <a:rPr lang="ja-JP" altLang="en-US" sz="1600" b="1" dirty="0"/>
              <a:t>しておく。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※2</a:t>
            </a:r>
            <a:endParaRPr lang="en-US" altLang="ja-JP" sz="1600" b="1" dirty="0" smtClean="0"/>
          </a:p>
          <a:p>
            <a:r>
              <a:rPr lang="ja-JP" altLang="en-US" sz="1600" b="1" dirty="0"/>
              <a:t>半透明</a:t>
            </a:r>
            <a:r>
              <a:rPr lang="ja-JP" altLang="en-US" sz="1600" b="1" dirty="0" smtClean="0"/>
              <a:t>の四角等をパネルの上に出すなど</a:t>
            </a:r>
            <a:endParaRPr lang="en-US" altLang="ja-JP" sz="1600" b="1" dirty="0" smtClean="0"/>
          </a:p>
          <a:p>
            <a:r>
              <a:rPr lang="ja-JP" altLang="en-US" sz="1600" b="1" dirty="0"/>
              <a:t>して</a:t>
            </a:r>
            <a:r>
              <a:rPr lang="ja-JP" altLang="en-US" sz="1600" b="1" dirty="0" smtClean="0"/>
              <a:t>、エリアであることを表現する</a:t>
            </a:r>
            <a:r>
              <a:rPr lang="ja-JP" altLang="en-US" sz="1600" b="1" dirty="0" smtClean="0"/>
              <a:t>。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※3</a:t>
            </a:r>
          </a:p>
          <a:p>
            <a:r>
              <a:rPr lang="ja-JP" altLang="en-US" sz="1600" b="1" dirty="0"/>
              <a:t>未来エリア</a:t>
            </a:r>
            <a:r>
              <a:rPr lang="ja-JP" altLang="en-US" sz="1600" b="1" dirty="0" smtClean="0"/>
              <a:t>の場合、範囲内の塗り状態を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記憶しておく。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855516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1-3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176703" y="2910842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前回選出したパネルに再度エリアを展開する</a:t>
            </a:r>
            <a:r>
              <a:rPr lang="en-US" altLang="ja-JP" sz="1400" b="1" dirty="0" smtClean="0"/>
              <a:t>(※1)</a:t>
            </a:r>
            <a:endParaRPr kumimoji="1" lang="ja-JP" altLang="en-US" sz="1400" b="1" dirty="0"/>
          </a:p>
        </p:txBody>
      </p:sp>
      <p:cxnSp>
        <p:nvCxnSpPr>
          <p:cNvPr id="6" name="直線矢印コネクタ 5"/>
          <p:cNvCxnSpPr>
            <a:stCxn id="3" idx="2"/>
            <a:endCxn id="7" idx="0"/>
          </p:cNvCxnSpPr>
          <p:nvPr/>
        </p:nvCxnSpPr>
        <p:spPr>
          <a:xfrm>
            <a:off x="5665429" y="3483085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処理 6"/>
          <p:cNvSpPr/>
          <p:nvPr/>
        </p:nvSpPr>
        <p:spPr>
          <a:xfrm>
            <a:off x="4176703" y="3730589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エリアを</a:t>
            </a:r>
            <a:r>
              <a:rPr lang="en-US" altLang="ja-JP" sz="1400" b="1" dirty="0" smtClean="0"/>
              <a:t>2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3</a:t>
            </a:r>
            <a:r>
              <a:rPr lang="ja-JP" altLang="en-US" sz="1400" b="1" dirty="0" smtClean="0"/>
              <a:t>回点滅させる</a:t>
            </a:r>
            <a:endParaRPr kumimoji="1" lang="ja-JP" altLang="en-US" sz="1400" b="1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176703" y="4540801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前回のエリア内のパネル状況を反映する</a:t>
            </a:r>
            <a:r>
              <a:rPr kumimoji="1" lang="en-US" altLang="ja-JP" sz="1400" b="1" dirty="0" smtClean="0"/>
              <a:t>(※2)</a:t>
            </a:r>
            <a:endParaRPr kumimoji="1" lang="ja-JP" altLang="en-US" sz="1400" b="1" dirty="0"/>
          </a:p>
        </p:txBody>
      </p:sp>
      <p:cxnSp>
        <p:nvCxnSpPr>
          <p:cNvPr id="9" name="直線矢印コネクタ 8"/>
          <p:cNvCxnSpPr>
            <a:stCxn id="7" idx="2"/>
            <a:endCxn id="8" idx="0"/>
          </p:cNvCxnSpPr>
          <p:nvPr/>
        </p:nvCxnSpPr>
        <p:spPr>
          <a:xfrm>
            <a:off x="5665429" y="4293297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4176703" y="5351013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エリアを消滅させる</a:t>
            </a:r>
            <a:endParaRPr kumimoji="1" lang="ja-JP" altLang="en-US" sz="1400" b="1" dirty="0"/>
          </a:p>
        </p:txBody>
      </p:sp>
      <p:cxnSp>
        <p:nvCxnSpPr>
          <p:cNvPr id="11" name="直線矢印コネクタ 10"/>
          <p:cNvCxnSpPr>
            <a:stCxn id="8" idx="2"/>
            <a:endCxn id="10" idx="0"/>
          </p:cNvCxnSpPr>
          <p:nvPr/>
        </p:nvCxnSpPr>
        <p:spPr>
          <a:xfrm>
            <a:off x="5665429" y="5103509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判断 11"/>
          <p:cNvSpPr/>
          <p:nvPr/>
        </p:nvSpPr>
        <p:spPr>
          <a:xfrm>
            <a:off x="747980" y="17732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一定時間経過したか</a:t>
            </a:r>
            <a:endParaRPr kumimoji="1" lang="ja-JP" altLang="en-US" sz="1400" b="1" dirty="0"/>
          </a:p>
        </p:txBody>
      </p:sp>
      <p:cxnSp>
        <p:nvCxnSpPr>
          <p:cNvPr id="13" name="直線矢印コネクタ 12"/>
          <p:cNvCxnSpPr>
            <a:stCxn id="12" idx="3"/>
            <a:endCxn id="14" idx="1"/>
          </p:cNvCxnSpPr>
          <p:nvPr/>
        </p:nvCxnSpPr>
        <p:spPr>
          <a:xfrm>
            <a:off x="3385672" y="2216290"/>
            <a:ext cx="791031" cy="5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4176703" y="1940328"/>
            <a:ext cx="2977451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578101" y="95488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時間経過</a:t>
            </a:r>
            <a:endParaRPr kumimoji="1" lang="ja-JP" altLang="en-US" sz="1400" b="1" dirty="0"/>
          </a:p>
        </p:txBody>
      </p:sp>
      <p:cxnSp>
        <p:nvCxnSpPr>
          <p:cNvPr id="16" name="直線矢印コネクタ 15"/>
          <p:cNvCxnSpPr>
            <a:stCxn id="15" idx="2"/>
            <a:endCxn id="12" idx="0"/>
          </p:cNvCxnSpPr>
          <p:nvPr/>
        </p:nvCxnSpPr>
        <p:spPr>
          <a:xfrm flipH="1">
            <a:off x="2066826" y="1527130"/>
            <a:ext cx="1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18" idx="1"/>
            <a:endCxn id="15" idx="1"/>
          </p:cNvCxnSpPr>
          <p:nvPr/>
        </p:nvCxnSpPr>
        <p:spPr>
          <a:xfrm rot="10800000">
            <a:off x="578102" y="1241010"/>
            <a:ext cx="24805" cy="1945795"/>
          </a:xfrm>
          <a:prstGeom prst="bentConnector3">
            <a:avLst>
              <a:gd name="adj1" fmla="val 10215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処理 17"/>
          <p:cNvSpPr/>
          <p:nvPr/>
        </p:nvSpPr>
        <p:spPr>
          <a:xfrm>
            <a:off x="602906" y="2905450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19" name="直線矢印コネクタ 18"/>
          <p:cNvCxnSpPr>
            <a:stCxn id="12" idx="2"/>
            <a:endCxn id="18" idx="0"/>
          </p:cNvCxnSpPr>
          <p:nvPr/>
        </p:nvCxnSpPr>
        <p:spPr>
          <a:xfrm>
            <a:off x="2066826" y="2659306"/>
            <a:ext cx="0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4" idx="2"/>
            <a:endCxn id="3" idx="0"/>
          </p:cNvCxnSpPr>
          <p:nvPr/>
        </p:nvCxnSpPr>
        <p:spPr>
          <a:xfrm>
            <a:off x="5665429" y="2503036"/>
            <a:ext cx="0" cy="40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/>
          <p:cNvSpPr/>
          <p:nvPr/>
        </p:nvSpPr>
        <p:spPr>
          <a:xfrm>
            <a:off x="423980" y="4681478"/>
            <a:ext cx="2782765" cy="16204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00B050"/>
                </a:solidFill>
              </a:rPr>
              <a:t>未来エリア</a:t>
            </a:r>
            <a:endParaRPr kumimoji="1" lang="ja-JP" altLang="en-US" sz="2800" b="1" dirty="0">
              <a:solidFill>
                <a:srgbClr val="00B050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7605345" y="1142753"/>
            <a:ext cx="4248207" cy="20440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775225" y="1400836"/>
            <a:ext cx="3672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※1</a:t>
            </a:r>
          </a:p>
          <a:p>
            <a:r>
              <a:rPr lang="ja-JP" altLang="en-US" sz="1600" b="1" dirty="0" smtClean="0"/>
              <a:t>記憶していたパネル情報を使用する。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※2</a:t>
            </a:r>
            <a:endParaRPr lang="en-US" altLang="ja-JP" sz="1600" b="1" dirty="0" smtClean="0"/>
          </a:p>
          <a:p>
            <a:r>
              <a:rPr lang="ja-JP" altLang="en-US" sz="1600" b="1" dirty="0"/>
              <a:t>記憶して</a:t>
            </a:r>
            <a:r>
              <a:rPr lang="ja-JP" altLang="en-US" sz="1600" b="1" dirty="0" smtClean="0"/>
              <a:t>いた塗り状況を使用する。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405691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200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本決定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1-1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2752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64906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移動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・プレイヤー移動は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4</a:t>
            </a:r>
            <a:r>
              <a:rPr lang="ja-JP" altLang="en-US" sz="2000" b="1" dirty="0" smtClean="0"/>
              <a:t>方向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前後左右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・無操作状態では、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最後に入力した方向</a:t>
            </a:r>
            <a:r>
              <a:rPr lang="ja-JP" altLang="en-US" sz="2000" b="1" dirty="0" smtClean="0"/>
              <a:t>に移動し続ける。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・左スティックや十字キーを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押した方向</a:t>
            </a:r>
            <a:r>
              <a:rPr lang="ja-JP" altLang="en-US" sz="2000" b="1" dirty="0" smtClean="0"/>
              <a:t>に方向転換する。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→パネルの中心付近にいる時のみ方向転換できる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パネル同士の間は方向転換できない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　→先行して移動方向を入力できる。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・無操作状態と操作中で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移動速度を変える</a:t>
            </a:r>
            <a:r>
              <a:rPr lang="ja-JP" altLang="en-US" sz="2000" b="1" dirty="0" smtClean="0"/>
              <a:t>。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無操作：ゆっくり</a:t>
            </a:r>
            <a:r>
              <a:rPr lang="en-US" altLang="ja-JP" sz="2000" b="1" dirty="0" smtClean="0"/>
              <a:t>/</a:t>
            </a:r>
            <a:r>
              <a:rPr lang="ja-JP" altLang="en-US" sz="2000" b="1" dirty="0" smtClean="0"/>
              <a:t>操作中：普通</a:t>
            </a:r>
            <a:r>
              <a:rPr lang="en-US" altLang="ja-JP" sz="2000" b="1" dirty="0" smtClean="0"/>
              <a:t>)</a:t>
            </a:r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→無操作状態のスピードは、操作中のスピードの「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0.5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倍</a:t>
            </a:r>
            <a:r>
              <a:rPr lang="ja-JP" altLang="en-US" sz="2000" b="1" dirty="0" smtClean="0"/>
              <a:t>」</a:t>
            </a:r>
            <a:r>
              <a:rPr lang="ja-JP" altLang="en-US" sz="2000" b="1" dirty="0"/>
              <a:t>ほど。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・他プレイヤーとぶつかった場合、お互い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つ分後方に下がる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ノックバック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69837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200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本決定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1-2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10995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アイテム</a:t>
            </a:r>
            <a:endParaRPr lang="en-US" altLang="ja-JP" b="1" dirty="0" smtClean="0"/>
          </a:p>
          <a:p>
            <a:r>
              <a:rPr lang="ja-JP" altLang="en-US" b="1" dirty="0" smtClean="0"/>
              <a:t>・「スピードアップ」「塗る範囲拡大」「ノックバック強化」「</a:t>
            </a:r>
            <a:r>
              <a:rPr lang="ja-JP" altLang="en-US" b="1" dirty="0"/>
              <a:t>過去</a:t>
            </a:r>
            <a:r>
              <a:rPr lang="ja-JP" altLang="en-US" b="1" dirty="0" smtClean="0"/>
              <a:t>エリア召喚」 「スキルゲージ上昇」</a:t>
            </a:r>
            <a:endParaRPr lang="en-US" altLang="ja-JP" b="1" dirty="0" smtClean="0"/>
          </a:p>
          <a:p>
            <a:r>
              <a:rPr lang="ja-JP" altLang="en-US" b="1" dirty="0" smtClean="0"/>
              <a:t>　の</a:t>
            </a:r>
            <a:r>
              <a:rPr lang="en-US" altLang="ja-JP" b="1" dirty="0"/>
              <a:t>5</a:t>
            </a:r>
            <a:r>
              <a:rPr lang="ja-JP" altLang="en-US" b="1" dirty="0" smtClean="0"/>
              <a:t>つ。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スピードアップ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</a:t>
            </a:r>
            <a:r>
              <a:rPr lang="ja-JP" altLang="en-US" b="1" dirty="0"/>
              <a:t>無操作</a:t>
            </a:r>
            <a:r>
              <a:rPr lang="ja-JP" altLang="en-US" b="1" dirty="0" smtClean="0"/>
              <a:t>状態及び操作中のスピードが</a:t>
            </a:r>
            <a:r>
              <a:rPr lang="en-US" altLang="ja-JP" b="1" dirty="0" smtClean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倍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塗る範囲拡大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秒間、パネルを塗る範囲が拡大する。自身のいるパネル＋左右</a:t>
            </a:r>
            <a:r>
              <a:rPr lang="en-US" altLang="ja-JP" b="1" dirty="0" smtClean="0"/>
              <a:t>2</a:t>
            </a:r>
            <a:r>
              <a:rPr lang="ja-JP" altLang="en-US" b="1" dirty="0" err="1" smtClean="0"/>
              <a:t>つの</a:t>
            </a:r>
            <a:r>
              <a:rPr lang="ja-JP" altLang="en-US" b="1" dirty="0" smtClean="0"/>
              <a:t>パネル＝</a:t>
            </a:r>
            <a:r>
              <a:rPr lang="ja-JP" altLang="en-US" b="1" dirty="0" smtClean="0">
                <a:solidFill>
                  <a:srgbClr val="FF0000"/>
                </a:solidFill>
              </a:rPr>
              <a:t>計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つ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ノックバック強化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秒間、他プレイヤーとぶつかった時のノックバックが強化される。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つ分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>
                <a:solidFill>
                  <a:srgbClr val="FF0000"/>
                </a:solidFill>
              </a:rPr>
              <a:t>過去</a:t>
            </a:r>
            <a:r>
              <a:rPr lang="ja-JP" altLang="en-US" b="1" dirty="0" smtClean="0">
                <a:solidFill>
                  <a:srgbClr val="FF0000"/>
                </a:solidFill>
              </a:rPr>
              <a:t>エリア召喚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発動時にいたパネルを起点に、</a:t>
            </a:r>
            <a:r>
              <a:rPr lang="en-US" altLang="ja-JP" b="1" dirty="0" smtClean="0">
                <a:solidFill>
                  <a:srgbClr val="FF0000"/>
                </a:solidFill>
              </a:rPr>
              <a:t>3×3</a:t>
            </a:r>
            <a:r>
              <a:rPr lang="ja-JP" altLang="en-US" b="1" dirty="0" smtClean="0">
                <a:solidFill>
                  <a:srgbClr val="FF0000"/>
                </a:solidFill>
              </a:rPr>
              <a:t>の</a:t>
            </a:r>
            <a:r>
              <a:rPr lang="en-US" altLang="ja-JP" b="1" dirty="0" smtClean="0">
                <a:solidFill>
                  <a:srgbClr val="FF0000"/>
                </a:solidFill>
              </a:rPr>
              <a:t>9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パネル分</a:t>
            </a:r>
            <a:r>
              <a:rPr lang="ja-JP" altLang="en-US" b="1" dirty="0" smtClean="0"/>
              <a:t>の過去エリアを出現させる。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スキルゲージ上昇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取得後、即座にスキルゲージが増加する。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0.5</a:t>
            </a:r>
            <a:r>
              <a:rPr lang="ja-JP" altLang="en-US" b="1" dirty="0" smtClean="0">
                <a:solidFill>
                  <a:srgbClr val="FF0000"/>
                </a:solidFill>
              </a:rPr>
              <a:t>段階分</a:t>
            </a:r>
            <a:r>
              <a:rPr lang="ja-JP" altLang="en-US" b="1" dirty="0" smtClean="0"/>
              <a:t>上昇させる。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819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200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本決定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1-3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01267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スキル</a:t>
            </a:r>
            <a:endParaRPr lang="en-US" altLang="ja-JP" b="1" dirty="0" smtClean="0"/>
          </a:p>
          <a:p>
            <a:r>
              <a:rPr lang="ja-JP" altLang="en-US" b="1" dirty="0" smtClean="0"/>
              <a:t>・パネルを塗る毎にゲージが上昇する。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段階</a:t>
            </a:r>
            <a:r>
              <a:rPr lang="ja-JP" altLang="en-US" b="1" dirty="0" smtClean="0"/>
              <a:t>あり、上がるほど強力になる。</a:t>
            </a:r>
            <a:endParaRPr lang="en-US" altLang="ja-JP" b="1" dirty="0"/>
          </a:p>
          <a:p>
            <a:r>
              <a:rPr lang="ja-JP" altLang="en-US" b="1" dirty="0" smtClean="0"/>
              <a:t>・キャラごとに違うスキルを持っている。キャラは</a:t>
            </a:r>
            <a:r>
              <a:rPr lang="ja-JP" altLang="en-US" b="1" dirty="0" smtClean="0">
                <a:solidFill>
                  <a:srgbClr val="FF0000"/>
                </a:solidFill>
              </a:rPr>
              <a:t>全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>
                <a:solidFill>
                  <a:srgbClr val="FF0000"/>
                </a:solidFill>
              </a:rPr>
              <a:t>種</a:t>
            </a:r>
            <a:r>
              <a:rPr lang="ja-JP" altLang="en-US" b="1" dirty="0" smtClean="0"/>
              <a:t>。スキル内容は各アイテムの強化版。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超スピードアップ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…[Lv.1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2.5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  <a:r>
              <a:rPr lang="en-US" altLang="ja-JP" b="1" dirty="0"/>
              <a:t> [</a:t>
            </a:r>
            <a:r>
              <a:rPr lang="en-US" altLang="ja-JP" b="1" dirty="0" smtClean="0"/>
              <a:t>Lv.3</a:t>
            </a:r>
            <a:r>
              <a:rPr lang="ja-JP" altLang="en-US" b="1" dirty="0" smtClean="0"/>
              <a:t>：スピード</a:t>
            </a:r>
            <a:r>
              <a:rPr lang="en-US" altLang="ja-JP" b="1" dirty="0"/>
              <a:t>3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超範囲拡大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左右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前後左右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周囲</a:t>
            </a:r>
            <a:r>
              <a:rPr lang="en-US" altLang="ja-JP" b="1" dirty="0" smtClean="0"/>
              <a:t>8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超ノックバック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：後方</a:t>
            </a:r>
            <a:r>
              <a:rPr lang="en-US" altLang="ja-JP" b="1" dirty="0"/>
              <a:t>3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 [Lv.3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</a:t>
            </a:r>
            <a:r>
              <a:rPr lang="ja-JP" altLang="en-US" b="1" dirty="0" smtClean="0"/>
              <a:t>：</a:t>
            </a:r>
            <a:r>
              <a:rPr lang="ja-JP" altLang="en-US" b="1" dirty="0" smtClean="0">
                <a:solidFill>
                  <a:srgbClr val="FF0000"/>
                </a:solidFill>
              </a:rPr>
              <a:t>過去・未来エリア召喚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3×3</a:t>
            </a:r>
            <a:r>
              <a:rPr lang="ja-JP" altLang="en-US" b="1" dirty="0" smtClean="0"/>
              <a:t>の過去エリア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</a:t>
            </a:r>
            <a:r>
              <a:rPr lang="en-US" altLang="ja-JP" b="1" dirty="0"/>
              <a:t> 3×3</a:t>
            </a:r>
            <a:r>
              <a:rPr lang="ja-JP" altLang="en-US" b="1" dirty="0" smtClean="0"/>
              <a:t>の未来エリア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/>
              <a:t> 5</a:t>
            </a:r>
            <a:r>
              <a:rPr lang="en-US" altLang="ja-JP" b="1" dirty="0" smtClean="0"/>
              <a:t>×5</a:t>
            </a:r>
            <a:r>
              <a:rPr lang="ja-JP" altLang="en-US" b="1" dirty="0" smtClean="0"/>
              <a:t>の未来エリア</a:t>
            </a:r>
            <a:r>
              <a:rPr lang="en-US" altLang="ja-JP" b="1" dirty="0" smtClean="0"/>
              <a:t>]</a:t>
            </a:r>
            <a:endParaRPr lang="en-US" altLang="ja-JP" b="1" dirty="0"/>
          </a:p>
          <a:p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141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635864" y="1178226"/>
            <a:ext cx="10990610" cy="347290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57226" y="1401713"/>
            <a:ext cx="102964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・タイトルロゴの動き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上下揺れ、</a:t>
            </a:r>
            <a:r>
              <a:rPr lang="en-US" altLang="ja-JP" b="1" dirty="0" smtClean="0"/>
              <a:t>Z</a:t>
            </a:r>
            <a:r>
              <a:rPr lang="ja-JP" altLang="en-US" b="1" dirty="0" smtClean="0"/>
              <a:t>軸にゆらゆら揺れ</a:t>
            </a:r>
            <a:r>
              <a:rPr lang="ja-JP" altLang="en-US" b="1" dirty="0"/>
              <a:t>る</a:t>
            </a:r>
            <a:r>
              <a:rPr lang="ja-JP" altLang="en-US" b="1" dirty="0" smtClean="0"/>
              <a:t>感じ、伸び縮み等</a:t>
            </a:r>
            <a:r>
              <a:rPr lang="en-US" altLang="ja-JP" b="1" dirty="0" smtClean="0"/>
              <a:t>)</a:t>
            </a:r>
          </a:p>
          <a:p>
            <a:endParaRPr kumimoji="1" lang="en-US" altLang="ja-JP" b="1" dirty="0"/>
          </a:p>
          <a:p>
            <a:r>
              <a:rPr lang="ja-JP" altLang="en-US" b="1" dirty="0" smtClean="0"/>
              <a:t>・「チュートリアルへ」「ゲームルール</a:t>
            </a:r>
            <a:r>
              <a:rPr lang="ja-JP" altLang="en-US" b="1" dirty="0"/>
              <a:t>選択</a:t>
            </a:r>
            <a:r>
              <a:rPr lang="ja-JP" altLang="en-US" b="1" dirty="0" smtClean="0"/>
              <a:t>へ」「終了」の選択肢の表現</a:t>
            </a:r>
            <a:endParaRPr lang="en-US" altLang="ja-JP" b="1" dirty="0" smtClean="0"/>
          </a:p>
          <a:p>
            <a:r>
              <a:rPr kumimoji="1" lang="ja-JP" altLang="en-US" b="1" dirty="0"/>
              <a:t>　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選択している項目を点滅させる、色を変える等。カーソルもいいかも</a:t>
            </a:r>
            <a:r>
              <a:rPr kumimoji="1" lang="en-US" altLang="ja-JP" b="1" dirty="0" smtClean="0"/>
              <a:t>)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・背景にモデルで建物等を配置し、カメラ移動で動きを付ける。</a:t>
            </a:r>
            <a:endParaRPr lang="en-US" altLang="ja-JP" b="1" dirty="0" smtClean="0"/>
          </a:p>
          <a:p>
            <a:r>
              <a:rPr kumimoji="1" lang="ja-JP" altLang="en-US" b="1" dirty="0"/>
              <a:t>　</a:t>
            </a:r>
            <a:r>
              <a:rPr kumimoji="1" lang="ja-JP" altLang="en-US" b="1" dirty="0" smtClean="0"/>
              <a:t>→注視点を複数モデルの中央辺りに設定して、それをグルグル回る感じのカメラ</a:t>
            </a:r>
            <a:r>
              <a:rPr lang="ja-JP" altLang="en-US" b="1" dirty="0" smtClean="0"/>
              <a:t>ワーク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伝われ</a:t>
            </a:r>
            <a:r>
              <a:rPr lang="en-US" altLang="ja-JP" b="1" dirty="0" smtClean="0"/>
              <a:t>)</a:t>
            </a:r>
          </a:p>
          <a:p>
            <a:r>
              <a:rPr lang="ja-JP" altLang="en-US" b="1" dirty="0" smtClean="0"/>
              <a:t>　→斜め上から見下ろすように。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・カーソルがある場合は、</a:t>
            </a:r>
            <a:r>
              <a:rPr lang="en-US" altLang="ja-JP" b="1" dirty="0" smtClean="0"/>
              <a:t>sin</a:t>
            </a:r>
            <a:r>
              <a:rPr lang="ja-JP" altLang="en-US" b="1" dirty="0" smtClean="0"/>
              <a:t>カーブ等で左右にゆったり動くような動きが欲しい。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5128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3179798" y="1374657"/>
            <a:ext cx="4315170" cy="24726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タイトルロゴ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14774" y="431900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19959" y="497411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45881" y="56292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10" name="右矢印 9"/>
          <p:cNvSpPr/>
          <p:nvPr/>
        </p:nvSpPr>
        <p:spPr>
          <a:xfrm>
            <a:off x="3179798" y="4319003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吹き出し 14"/>
          <p:cNvSpPr/>
          <p:nvPr/>
        </p:nvSpPr>
        <p:spPr>
          <a:xfrm>
            <a:off x="8623295" y="501162"/>
            <a:ext cx="3024554" cy="1477107"/>
          </a:xfrm>
          <a:prstGeom prst="wedgeRoundRectCallout">
            <a:avLst>
              <a:gd name="adj1" fmla="val -46705"/>
              <a:gd name="adj2" fmla="val 76190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・背景スクロール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・カメラを使ってステージを移す。</a:t>
            </a:r>
            <a:r>
              <a:rPr lang="en-US" altLang="ja-JP" b="1" dirty="0" smtClean="0">
                <a:solidFill>
                  <a:schemeClr val="tx1"/>
                </a:solidFill>
              </a:rPr>
              <a:t>(</a:t>
            </a:r>
            <a:r>
              <a:rPr lang="ja-JP" altLang="en-US" b="1" dirty="0" smtClean="0">
                <a:solidFill>
                  <a:schemeClr val="tx1"/>
                </a:solidFill>
              </a:rPr>
              <a:t>周りながらとか</a:t>
            </a:r>
            <a:r>
              <a:rPr lang="en-US" altLang="ja-JP" b="1" dirty="0" smtClean="0">
                <a:solidFill>
                  <a:schemeClr val="tx1"/>
                </a:solidFill>
              </a:rPr>
              <a:t>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30823" y="303174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上下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10" name="直線矢印コネクタ 9"/>
          <p:cNvCxnSpPr>
            <a:stCxn id="25" idx="2"/>
            <a:endCxn id="26" idx="0"/>
          </p:cNvCxnSpPr>
          <p:nvPr/>
        </p:nvCxnSpPr>
        <p:spPr>
          <a:xfrm>
            <a:off x="1794141" y="1563564"/>
            <a:ext cx="3659" cy="437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6333390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決定ボタンを押した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359766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チュートリアル</a:t>
            </a:r>
            <a:endParaRPr lang="en-US" altLang="ja-JP" b="1" dirty="0" smtClean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6488959" y="389279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6359765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「チュートリアル」へ移行</a:t>
            </a:r>
            <a:endParaRPr lang="ja-JP" altLang="en-US" sz="1600" b="1" dirty="0"/>
          </a:p>
        </p:txBody>
      </p:sp>
      <p:cxnSp>
        <p:nvCxnSpPr>
          <p:cNvPr id="18" name="直線矢印コネクタ 17"/>
          <p:cNvCxnSpPr>
            <a:stCxn id="16" idx="2"/>
            <a:endCxn id="15" idx="0"/>
          </p:cNvCxnSpPr>
          <p:nvPr/>
        </p:nvCxnSpPr>
        <p:spPr>
          <a:xfrm>
            <a:off x="7696708" y="4704192"/>
            <a:ext cx="3659" cy="361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5" idx="2"/>
            <a:endCxn id="17" idx="0"/>
          </p:cNvCxnSpPr>
          <p:nvPr/>
        </p:nvCxnSpPr>
        <p:spPr>
          <a:xfrm flipH="1">
            <a:off x="7700366" y="5581223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2" idx="2"/>
            <a:endCxn id="23" idx="0"/>
          </p:cNvCxnSpPr>
          <p:nvPr/>
        </p:nvCxnSpPr>
        <p:spPr>
          <a:xfrm>
            <a:off x="10593713" y="558122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4" idx="2"/>
            <a:endCxn id="16" idx="0"/>
          </p:cNvCxnSpPr>
          <p:nvPr/>
        </p:nvCxnSpPr>
        <p:spPr>
          <a:xfrm>
            <a:off x="7696708" y="3554237"/>
            <a:ext cx="0" cy="33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9253112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終了</a:t>
            </a:r>
            <a:endParaRPr kumimoji="1" lang="ja-JP" altLang="en-US" b="1" dirty="0"/>
          </a:p>
        </p:txBody>
      </p:sp>
      <p:sp>
        <p:nvSpPr>
          <p:cNvPr id="23" name="フローチャート: 処理 22"/>
          <p:cNvSpPr/>
          <p:nvPr/>
        </p:nvSpPr>
        <p:spPr>
          <a:xfrm>
            <a:off x="9253112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ゲームを終了する</a:t>
            </a:r>
            <a:endParaRPr kumimoji="1" lang="ja-JP" altLang="en-US" sz="1600" b="1" dirty="0"/>
          </a:p>
        </p:txBody>
      </p:sp>
      <p:cxnSp>
        <p:nvCxnSpPr>
          <p:cNvPr id="24" name="カギ線コネクタ 23"/>
          <p:cNvCxnSpPr>
            <a:stCxn id="16" idx="3"/>
            <a:endCxn id="22" idx="0"/>
          </p:cNvCxnSpPr>
          <p:nvPr/>
        </p:nvCxnSpPr>
        <p:spPr>
          <a:xfrm>
            <a:off x="8904457" y="4298495"/>
            <a:ext cx="1689256" cy="7674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処理 24"/>
          <p:cNvSpPr/>
          <p:nvPr/>
        </p:nvSpPr>
        <p:spPr>
          <a:xfrm>
            <a:off x="430823" y="1039526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26" name="フローチャート: 判断 25"/>
          <p:cNvSpPr/>
          <p:nvPr/>
        </p:nvSpPr>
        <p:spPr>
          <a:xfrm>
            <a:off x="590051" y="200114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27" name="直線矢印コネクタ 26"/>
          <p:cNvCxnSpPr>
            <a:stCxn id="26" idx="2"/>
            <a:endCxn id="3" idx="0"/>
          </p:cNvCxnSpPr>
          <p:nvPr/>
        </p:nvCxnSpPr>
        <p:spPr>
          <a:xfrm flipH="1">
            <a:off x="1794141" y="2812540"/>
            <a:ext cx="3659" cy="219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26" idx="3"/>
            <a:endCxn id="14" idx="0"/>
          </p:cNvCxnSpPr>
          <p:nvPr/>
        </p:nvCxnSpPr>
        <p:spPr>
          <a:xfrm>
            <a:off x="3005549" y="2406843"/>
            <a:ext cx="4691159" cy="62335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" idx="2"/>
            <a:endCxn id="31" idx="0"/>
          </p:cNvCxnSpPr>
          <p:nvPr/>
        </p:nvCxnSpPr>
        <p:spPr>
          <a:xfrm>
            <a:off x="1794141" y="3555785"/>
            <a:ext cx="0" cy="217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453540" y="3773722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カーソル</a:t>
            </a:r>
            <a:r>
              <a:rPr lang="ja-JP" altLang="en-US" sz="1400" b="1" dirty="0" smtClean="0"/>
              <a:t>を押した方向の項目の位置に移動</a:t>
            </a:r>
            <a:endParaRPr kumimoji="1" lang="ja-JP" altLang="en-US" sz="1400" b="1" dirty="0"/>
          </a:p>
        </p:txBody>
      </p:sp>
      <p:cxnSp>
        <p:nvCxnSpPr>
          <p:cNvPr id="36" name="直線矢印コネクタ 35"/>
          <p:cNvCxnSpPr>
            <a:stCxn id="37" idx="2"/>
            <a:endCxn id="38" idx="0"/>
          </p:cNvCxnSpPr>
          <p:nvPr/>
        </p:nvCxnSpPr>
        <p:spPr>
          <a:xfrm>
            <a:off x="4807020" y="558122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466419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ゲームルール選択</a:t>
            </a:r>
            <a:endParaRPr kumimoji="1" lang="ja-JP" altLang="en-US" b="1" dirty="0"/>
          </a:p>
        </p:txBody>
      </p:sp>
      <p:sp>
        <p:nvSpPr>
          <p:cNvPr id="38" name="フローチャート: 処理 37"/>
          <p:cNvSpPr/>
          <p:nvPr/>
        </p:nvSpPr>
        <p:spPr>
          <a:xfrm>
            <a:off x="3466419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「ゲームルール選択」へ移行</a:t>
            </a:r>
            <a:endParaRPr kumimoji="1" lang="ja-JP" altLang="en-US" sz="1400" b="1" dirty="0"/>
          </a:p>
        </p:txBody>
      </p:sp>
      <p:cxnSp>
        <p:nvCxnSpPr>
          <p:cNvPr id="39" name="カギ線コネクタ 38"/>
          <p:cNvCxnSpPr>
            <a:stCxn id="16" idx="1"/>
            <a:endCxn id="37" idx="0"/>
          </p:cNvCxnSpPr>
          <p:nvPr/>
        </p:nvCxnSpPr>
        <p:spPr>
          <a:xfrm rot="10800000" flipV="1">
            <a:off x="4807021" y="4298495"/>
            <a:ext cx="1681939" cy="7674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187017"/>
            <a:ext cx="10990610" cy="520499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375336"/>
            <a:ext cx="895629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・操作やルールを記載した画像を作成して表示する。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～</a:t>
            </a:r>
            <a:r>
              <a:rPr lang="en-US" altLang="ja-JP" b="1" dirty="0"/>
              <a:t>4</a:t>
            </a:r>
            <a:r>
              <a:rPr lang="ja-JP" altLang="en-US" b="1" dirty="0" smtClean="0"/>
              <a:t>ページ程度を想定。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・決定ボタンで「ゲームルール選択」、戻るボタンで「タイトル」に即移動したい。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・十字キーの左右を押してページを切り替える。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en-US" altLang="ja-JP" b="1" dirty="0" smtClean="0"/>
              <a:t>1</a:t>
            </a:r>
            <a:r>
              <a:rPr lang="ja-JP" altLang="en-US" b="1" dirty="0" smtClean="0"/>
              <a:t>ページ目：メインのルール説明</a:t>
            </a:r>
            <a:endParaRPr lang="en-US" altLang="ja-JP" b="1" dirty="0" smtClean="0"/>
          </a:p>
          <a:p>
            <a:r>
              <a:rPr lang="ja-JP" altLang="en-US" b="1" dirty="0" smtClean="0"/>
              <a:t>　→塗ったパネル数が一番多いプレイヤーが勝利等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kumimoji="1" lang="en-US" altLang="ja-JP" b="1" dirty="0" smtClean="0"/>
              <a:t>2</a:t>
            </a:r>
            <a:r>
              <a:rPr kumimoji="1" lang="ja-JP" altLang="en-US" b="1" dirty="0" smtClean="0"/>
              <a:t>ページ目：アイテム説明</a:t>
            </a:r>
            <a:endParaRPr kumimoji="1" lang="en-US" altLang="ja-JP" b="1" dirty="0" smtClean="0"/>
          </a:p>
          <a:p>
            <a:r>
              <a:rPr lang="ja-JP" altLang="en-US" b="1" dirty="0" smtClean="0"/>
              <a:t>　→</a:t>
            </a:r>
            <a:r>
              <a:rPr kumimoji="1" lang="ja-JP" altLang="en-US" b="1" dirty="0" smtClean="0"/>
              <a:t>時間経過でランダムに出現すること、複数種あること等</a:t>
            </a:r>
            <a:endParaRPr kumimoji="1"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3</a:t>
            </a:r>
            <a:r>
              <a:rPr lang="ja-JP" altLang="en-US" b="1" dirty="0" smtClean="0"/>
              <a:t>ページ目：スキル説明</a:t>
            </a:r>
            <a:endParaRPr lang="en-US" altLang="ja-JP" b="1" dirty="0"/>
          </a:p>
          <a:p>
            <a:r>
              <a:rPr lang="ja-JP" altLang="en-US" b="1" dirty="0" smtClean="0"/>
              <a:t>　→パネルを塗るとゲージ上昇、高レベルなほど強力等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b="1" dirty="0" smtClean="0"/>
              <a:t>4</a:t>
            </a:r>
            <a:r>
              <a:rPr lang="ja-JP" altLang="en-US" b="1" dirty="0" smtClean="0"/>
              <a:t>ページ目：操作説明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→コントローラーのイラスト等を使って各ボタンの説明</a:t>
            </a:r>
            <a:r>
              <a:rPr lang="ja-JP" altLang="en-US" b="1" dirty="0"/>
              <a:t>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345322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2372" y="1822085"/>
            <a:ext cx="7874978" cy="3945558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操作説明・ルール説明</a:t>
            </a:r>
            <a:endParaRPr kumimoji="1"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ページ程度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7330" y="604911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前ページへ</a:t>
            </a:r>
            <a:endParaRPr kumimoji="1" lang="ja-JP" altLang="en-US" sz="16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3895" y="6031306"/>
            <a:ext cx="356358" cy="35635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7918" y="6040208"/>
            <a:ext cx="356358" cy="35635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910253" y="605144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次</a:t>
            </a:r>
            <a:r>
              <a:rPr kumimoji="1" lang="ja-JP" altLang="en-US" sz="1600" b="1" dirty="0" smtClean="0"/>
              <a:t>ページへ</a:t>
            </a:r>
            <a:endParaRPr kumimoji="1" lang="ja-JP" altLang="en-US" sz="1600" b="1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4477199" y="5930998"/>
            <a:ext cx="541457" cy="517462"/>
            <a:chOff x="5024744" y="5873376"/>
            <a:chExt cx="642540" cy="614066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grpSp>
        <p:nvGrpSpPr>
          <p:cNvPr id="15" name="グループ化 14"/>
          <p:cNvGrpSpPr/>
          <p:nvPr/>
        </p:nvGrpSpPr>
        <p:grpSpPr>
          <a:xfrm>
            <a:off x="7429656" y="5930998"/>
            <a:ext cx="541457" cy="517462"/>
            <a:chOff x="5024744" y="5873376"/>
            <a:chExt cx="642540" cy="614066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20" name="テキスト ボックス 19"/>
          <p:cNvSpPr txBox="1"/>
          <p:nvPr/>
        </p:nvSpPr>
        <p:spPr>
          <a:xfrm>
            <a:off x="5131211" y="602045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ゲームルール選択へ</a:t>
            </a:r>
            <a:endParaRPr kumimoji="1" lang="ja-JP" altLang="en-US" sz="1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58637" y="602045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タイトルへ</a:t>
            </a:r>
            <a:endParaRPr kumimoji="1" lang="ja-JP" altLang="en-US" sz="16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90773" y="123997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i="1" dirty="0" smtClean="0"/>
              <a:t>チュートリアル</a:t>
            </a:r>
            <a:endParaRPr kumimoji="1" lang="ja-JP" altLang="en-US" sz="2800" b="1" i="1" dirty="0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229442" y="3473846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9103791" y="3473846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81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5" name="直線矢印コネクタ 4"/>
          <p:cNvCxnSpPr>
            <a:stCxn id="17" idx="2"/>
            <a:endCxn id="18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18" name="フローチャート: 判断 17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19" name="直線矢印コネクタ 18"/>
          <p:cNvCxnSpPr>
            <a:stCxn id="18" idx="2"/>
            <a:endCxn id="46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8" idx="3"/>
            <a:endCxn id="6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4" idx="2"/>
            <a:endCxn id="22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前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次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ページの画像に切り替える</a:t>
            </a:r>
            <a:endParaRPr kumimoji="1" lang="ja-JP" altLang="en-US" sz="16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29" name="カギ線コネクタ 28"/>
          <p:cNvCxnSpPr>
            <a:stCxn id="18" idx="1"/>
            <a:endCxn id="4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54" name="直線矢印コネクタ 53"/>
          <p:cNvCxnSpPr>
            <a:stCxn id="46" idx="2"/>
            <a:endCxn id="55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: 処理 54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「ゲームルール選択」</a:t>
            </a:r>
            <a:r>
              <a:rPr lang="ja-JP" altLang="en-US" sz="1400" b="1" dirty="0" smtClean="0"/>
              <a:t>へ移行</a:t>
            </a:r>
            <a:endParaRPr kumimoji="1" lang="ja-JP" altLang="en-US" sz="1400" b="1" dirty="0"/>
          </a:p>
        </p:txBody>
      </p:sp>
      <p:cxnSp>
        <p:nvCxnSpPr>
          <p:cNvPr id="56" name="直線矢印コネクタ 55"/>
          <p:cNvCxnSpPr>
            <a:stCxn id="6" idx="2"/>
            <a:endCxn id="57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「タイトル」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2924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2260</Words>
  <Application>Microsoft Office PowerPoint</Application>
  <PresentationFormat>ワイド画面</PresentationFormat>
  <Paragraphs>624</Paragraphs>
  <Slides>39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192</cp:revision>
  <dcterms:created xsi:type="dcterms:W3CDTF">2023-04-17T00:15:36Z</dcterms:created>
  <dcterms:modified xsi:type="dcterms:W3CDTF">2023-05-17T02:12:05Z</dcterms:modified>
</cp:coreProperties>
</file>