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62" r:id="rId4"/>
    <p:sldId id="264" r:id="rId5"/>
    <p:sldId id="271" r:id="rId6"/>
    <p:sldId id="300" r:id="rId7"/>
    <p:sldId id="301" r:id="rId8"/>
    <p:sldId id="302" r:id="rId9"/>
    <p:sldId id="290" r:id="rId10"/>
    <p:sldId id="265" r:id="rId11"/>
    <p:sldId id="272" r:id="rId12"/>
    <p:sldId id="303" r:id="rId13"/>
    <p:sldId id="304" r:id="rId14"/>
    <p:sldId id="305" r:id="rId15"/>
    <p:sldId id="306" r:id="rId16"/>
    <p:sldId id="291" r:id="rId17"/>
    <p:sldId id="266" r:id="rId18"/>
    <p:sldId id="273" r:id="rId19"/>
    <p:sldId id="289" r:id="rId20"/>
    <p:sldId id="267" r:id="rId21"/>
    <p:sldId id="274" r:id="rId22"/>
    <p:sldId id="292" r:id="rId23"/>
    <p:sldId id="268" r:id="rId24"/>
    <p:sldId id="275" r:id="rId25"/>
    <p:sldId id="293" r:id="rId26"/>
    <p:sldId id="270" r:id="rId27"/>
    <p:sldId id="276" r:id="rId28"/>
    <p:sldId id="285" r:id="rId29"/>
    <p:sldId id="286" r:id="rId30"/>
    <p:sldId id="269" r:id="rId31"/>
    <p:sldId id="278" r:id="rId32"/>
    <p:sldId id="294" r:id="rId33"/>
    <p:sldId id="257" r:id="rId34"/>
    <p:sldId id="258" r:id="rId35"/>
    <p:sldId id="263" r:id="rId36"/>
    <p:sldId id="288" r:id="rId37"/>
    <p:sldId id="259" r:id="rId38"/>
    <p:sldId id="260" r:id="rId39"/>
    <p:sldId id="261" r:id="rId40"/>
    <p:sldId id="287" r:id="rId41"/>
    <p:sldId id="283" r:id="rId42"/>
    <p:sldId id="296" r:id="rId43"/>
    <p:sldId id="297" r:id="rId44"/>
    <p:sldId id="280" r:id="rId45"/>
    <p:sldId id="282" r:id="rId46"/>
    <p:sldId id="281" r:id="rId47"/>
    <p:sldId id="298" r:id="rId48"/>
    <p:sldId id="299" r:id="rId49"/>
    <p:sldId id="307" r:id="rId50"/>
    <p:sldId id="308" r:id="rId5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04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575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7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0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78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13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99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9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04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6E8CF-15D4-41D8-B0AD-7E6B72D4A5E0}" type="datetimeFigureOut">
              <a:rPr kumimoji="1" lang="ja-JP" altLang="en-US" smtClean="0"/>
              <a:t>2023/7/4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D345-88C5-4D1F-B480-09FA267310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00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18789" y="2767281"/>
            <a:ext cx="79544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 b="1" dirty="0" smtClean="0"/>
              <a:t>チーム</a:t>
            </a:r>
            <a:r>
              <a:rPr kumimoji="1" lang="en-US" altLang="ja-JP" sz="8000" b="1" dirty="0" smtClean="0"/>
              <a:t>2</a:t>
            </a:r>
            <a:r>
              <a:rPr kumimoji="1" lang="ja-JP" altLang="en-US" sz="8000" b="1" dirty="0" smtClean="0"/>
              <a:t>　仕様書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4370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52"/>
            <a:ext cx="10990610" cy="561822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25871"/>
            <a:ext cx="89562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・操作やルールを記載した画像を作成して表示する。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/>
              <a:t>4</a:t>
            </a:r>
            <a:r>
              <a:rPr lang="ja-JP" altLang="en-US" b="1" dirty="0" smtClean="0"/>
              <a:t>ページ程度を想定。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・決定ボタンで「ゲームルール選択」、戻るボタンで「タイトル」に即移動したい。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lang="ja-JP" altLang="en-US" b="1" dirty="0" smtClean="0"/>
              <a:t>・背景は画像スクロール等で動きを付ける。</a:t>
            </a:r>
            <a:endParaRPr lang="en-US" altLang="ja-JP" b="1" dirty="0"/>
          </a:p>
          <a:p>
            <a:endParaRPr kumimoji="1" lang="en-US" altLang="ja-JP" b="1" dirty="0"/>
          </a:p>
          <a:p>
            <a:r>
              <a:rPr lang="ja-JP" altLang="en-US" b="1" dirty="0" smtClean="0"/>
              <a:t>・十字キーの左右を押してページを切り替える。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lang="en-US" altLang="ja-JP" b="1" dirty="0" smtClean="0"/>
              <a:t>1</a:t>
            </a:r>
            <a:r>
              <a:rPr lang="ja-JP" altLang="en-US" b="1" dirty="0" smtClean="0"/>
              <a:t>ページ目：メインのルール説明</a:t>
            </a:r>
            <a:endParaRPr lang="en-US" altLang="ja-JP" b="1" dirty="0" smtClean="0"/>
          </a:p>
          <a:p>
            <a:r>
              <a:rPr lang="ja-JP" altLang="en-US" b="1" dirty="0" smtClean="0"/>
              <a:t>　→塗ったパネル数が一番多いプレイヤーが勝利等</a:t>
            </a:r>
            <a:endParaRPr lang="en-US" altLang="ja-JP" b="1" dirty="0" smtClean="0"/>
          </a:p>
          <a:p>
            <a:endParaRPr kumimoji="1" lang="en-US" altLang="ja-JP" b="1" dirty="0" smtClean="0"/>
          </a:p>
          <a:p>
            <a:r>
              <a:rPr kumimoji="1" lang="en-US" altLang="ja-JP" b="1" dirty="0" smtClean="0"/>
              <a:t>2</a:t>
            </a:r>
            <a:r>
              <a:rPr kumimoji="1" lang="ja-JP" altLang="en-US" b="1" dirty="0" smtClean="0"/>
              <a:t>ページ目：アイテム説明</a:t>
            </a:r>
            <a:endParaRPr kumimoji="1" lang="en-US" altLang="ja-JP" b="1" dirty="0" smtClean="0"/>
          </a:p>
          <a:p>
            <a:r>
              <a:rPr lang="ja-JP" altLang="en-US" b="1" dirty="0" smtClean="0"/>
              <a:t>　→</a:t>
            </a:r>
            <a:r>
              <a:rPr kumimoji="1" lang="ja-JP" altLang="en-US" b="1" dirty="0" smtClean="0"/>
              <a:t>時間経過でランダムに出現すること、複数種あること等</a:t>
            </a:r>
            <a:endParaRPr kumimoji="1"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3</a:t>
            </a:r>
            <a:r>
              <a:rPr lang="ja-JP" altLang="en-US" b="1" dirty="0" smtClean="0"/>
              <a:t>ページ目：スキル説明</a:t>
            </a:r>
            <a:endParaRPr lang="en-US" altLang="ja-JP" b="1" dirty="0"/>
          </a:p>
          <a:p>
            <a:r>
              <a:rPr lang="ja-JP" altLang="en-US" b="1" dirty="0" smtClean="0"/>
              <a:t>　→パネルを塗るとゲージ上昇、高レベルなほど強力等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b="1" dirty="0" smtClean="0"/>
              <a:t>4</a:t>
            </a:r>
            <a:r>
              <a:rPr lang="ja-JP" altLang="en-US" b="1" dirty="0" smtClean="0"/>
              <a:t>ページ目：操作説明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→コントローラーのイラスト等を使って各ボタンの説明。</a:t>
            </a:r>
          </a:p>
        </p:txBody>
      </p:sp>
    </p:spTree>
    <p:extLst>
      <p:ext uri="{BB962C8B-B14F-4D97-AF65-F5344CB8AC3E}">
        <p14:creationId xmlns:p14="http://schemas.microsoft.com/office/powerpoint/2010/main" val="34532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648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402372" y="1822085"/>
            <a:ext cx="7874978" cy="3945558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操作説明・ルール説明</a:t>
            </a:r>
            <a:endParaRPr kumimoji="1"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ja-JP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ページ程度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7330" y="604911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前ページへ</a:t>
            </a: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3895" y="6031306"/>
            <a:ext cx="356358" cy="3563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918" y="6040208"/>
            <a:ext cx="356358" cy="35635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10253" y="6051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次</a:t>
            </a:r>
            <a:r>
              <a:rPr kumimoji="1" lang="ja-JP" altLang="en-US" sz="1600" b="1" dirty="0" smtClean="0"/>
              <a:t>ページへ</a:t>
            </a:r>
            <a:endParaRPr kumimoji="1" lang="ja-JP" altLang="en-US" sz="1600" b="1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4477199" y="5930998"/>
            <a:ext cx="541457" cy="517462"/>
            <a:chOff x="5024744" y="5873376"/>
            <a:chExt cx="642540" cy="614066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grpSp>
        <p:nvGrpSpPr>
          <p:cNvPr id="15" name="グループ化 14"/>
          <p:cNvGrpSpPr/>
          <p:nvPr/>
        </p:nvGrpSpPr>
        <p:grpSpPr>
          <a:xfrm>
            <a:off x="7429656" y="5930998"/>
            <a:ext cx="541457" cy="517462"/>
            <a:chOff x="5024744" y="5873376"/>
            <a:chExt cx="642540" cy="614066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5131211" y="60204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ゲームルール選択へ</a:t>
            </a:r>
            <a:endParaRPr kumimoji="1" lang="ja-JP" altLang="en-US" sz="1600" b="1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058637" y="602045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 smtClean="0"/>
              <a:t>タイトルへ</a:t>
            </a:r>
            <a:endParaRPr kumimoji="1" lang="ja-JP" altLang="en-US" sz="1600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90773" y="123997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i="1" dirty="0" smtClean="0"/>
              <a:t>チュートリアル</a:t>
            </a:r>
            <a:endParaRPr kumimoji="1" lang="ja-JP" altLang="en-US" sz="2800" b="1" i="1" dirty="0"/>
          </a:p>
        </p:txBody>
      </p:sp>
      <p:sp>
        <p:nvSpPr>
          <p:cNvPr id="23" name="二等辺三角形 22"/>
          <p:cNvSpPr/>
          <p:nvPr/>
        </p:nvSpPr>
        <p:spPr>
          <a:xfrm rot="16200000">
            <a:off x="229442" y="3473846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二等辺三角形 23"/>
          <p:cNvSpPr/>
          <p:nvPr/>
        </p:nvSpPr>
        <p:spPr>
          <a:xfrm rot="5400000">
            <a:off x="9103791" y="3473846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1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548362" y="2347546"/>
            <a:ext cx="2548854" cy="3128214"/>
            <a:chOff x="1715416" y="1529861"/>
            <a:chExt cx="2548854" cy="3128214"/>
          </a:xfrm>
        </p:grpSpPr>
        <p:sp>
          <p:nvSpPr>
            <p:cNvPr id="5" name="平行四辺形 4"/>
            <p:cNvSpPr/>
            <p:nvPr/>
          </p:nvSpPr>
          <p:spPr>
            <a:xfrm>
              <a:off x="1756996" y="4130537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平行四辺形 5"/>
            <p:cNvSpPr/>
            <p:nvPr/>
          </p:nvSpPr>
          <p:spPr>
            <a:xfrm>
              <a:off x="2112718" y="3485226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平行四辺形 6"/>
            <p:cNvSpPr/>
            <p:nvPr/>
          </p:nvSpPr>
          <p:spPr>
            <a:xfrm>
              <a:off x="2441331" y="2820483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平行四辺形 7"/>
            <p:cNvSpPr/>
            <p:nvPr/>
          </p:nvSpPr>
          <p:spPr>
            <a:xfrm>
              <a:off x="3130062" y="1529861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平行四辺形 8"/>
            <p:cNvSpPr/>
            <p:nvPr/>
          </p:nvSpPr>
          <p:spPr>
            <a:xfrm>
              <a:off x="2782033" y="2175172"/>
              <a:ext cx="1134208" cy="527538"/>
            </a:xfrm>
            <a:prstGeom prst="parallelogram">
              <a:avLst>
                <a:gd name="adj" fmla="val 5581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右矢印 9"/>
            <p:cNvSpPr/>
            <p:nvPr/>
          </p:nvSpPr>
          <p:spPr>
            <a:xfrm rot="17829258">
              <a:off x="1235561" y="2687358"/>
              <a:ext cx="1452079" cy="492369"/>
            </a:xfrm>
            <a:prstGeom prst="rightArrow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1716" y="1891070"/>
              <a:ext cx="1695450" cy="1695450"/>
            </a:xfrm>
            <a:prstGeom prst="rect">
              <a:avLst/>
            </a:prstGeom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846323" y="146806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6323" y="146806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パネルをたくさん塗って</a:t>
            </a:r>
            <a:r>
              <a:rPr kumimoji="1" lang="en-US" altLang="ja-JP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…</a:t>
            </a:r>
            <a:endParaRPr kumimoji="1" lang="ja-JP" altLang="en-US" sz="28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ln w="5715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ln w="5715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72407" y="5449384"/>
            <a:ext cx="4113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1</a:t>
            </a:r>
            <a:r>
              <a:rPr kumimoji="1" lang="ja-JP" altLang="en-US" sz="40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位をめざそう！</a:t>
            </a:r>
            <a:endParaRPr kumimoji="1" lang="ja-JP" altLang="en-US" sz="4000" dirty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723648" y="2644690"/>
            <a:ext cx="2555631" cy="2555631"/>
            <a:chOff x="6296027" y="2879640"/>
            <a:chExt cx="2555631" cy="2555631"/>
          </a:xfrm>
        </p:grpSpPr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027" y="2879640"/>
              <a:ext cx="2555631" cy="2555631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397" y="2891903"/>
              <a:ext cx="481547" cy="414089"/>
            </a:xfrm>
            <a:prstGeom prst="rect">
              <a:avLst/>
            </a:prstGeom>
          </p:spPr>
        </p:pic>
      </p:grpSp>
      <p:pic>
        <p:nvPicPr>
          <p:cNvPr id="18" name="図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85" y="3792632"/>
            <a:ext cx="1735537" cy="1735537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11" y="3865527"/>
            <a:ext cx="1577965" cy="1577965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143" y="3756131"/>
            <a:ext cx="1735537" cy="1735537"/>
          </a:xfrm>
          <a:prstGeom prst="rect">
            <a:avLst/>
          </a:prstGeom>
        </p:spPr>
      </p:pic>
      <p:sp>
        <p:nvSpPr>
          <p:cNvPr id="22" name="角丸四角形吹き出し 21"/>
          <p:cNvSpPr/>
          <p:nvPr/>
        </p:nvSpPr>
        <p:spPr>
          <a:xfrm>
            <a:off x="680478" y="5673229"/>
            <a:ext cx="4329607" cy="793525"/>
          </a:xfrm>
          <a:prstGeom prst="wedgeRoundRectCallout">
            <a:avLst>
              <a:gd name="adj1" fmla="val 1250"/>
              <a:gd name="adj2" fmla="val -12536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プレイヤーがパネルを塗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っているのが分かる図が欲しい。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5676234" y="1602620"/>
            <a:ext cx="4329607" cy="793525"/>
          </a:xfrm>
          <a:prstGeom prst="wedgeRoundRectCallout">
            <a:avLst>
              <a:gd name="adj1" fmla="val 3078"/>
              <a:gd name="adj2" fmla="val 16936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喜んでいるキャラと落ち込んでるキャラ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29649" y="1457787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様々なアイテム</a:t>
            </a:r>
            <a:r>
              <a:rPr lang="ja-JP" altLang="en-US" sz="28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を駆使してゲームを有利に進めよう</a:t>
            </a:r>
            <a:r>
              <a:rPr lang="ja-JP" altLang="en-US" sz="28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8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1301262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4819" y="3854504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スピード</a:t>
            </a:r>
            <a:r>
              <a:rPr lang="en-US" altLang="ja-JP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UP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9" name="楕円 8"/>
          <p:cNvSpPr/>
          <p:nvPr/>
        </p:nvSpPr>
        <p:spPr>
          <a:xfrm>
            <a:off x="4610099" y="227720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0" name="楕円 9"/>
          <p:cNvSpPr/>
          <p:nvPr/>
        </p:nvSpPr>
        <p:spPr>
          <a:xfrm>
            <a:off x="7918936" y="2260628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8888" y="385430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78888" y="38545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塗り範囲拡大！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31323" y="38543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231323" y="385430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ノックバック強化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2933220" y="4359927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6" name="楕円 15"/>
          <p:cNvSpPr/>
          <p:nvPr/>
        </p:nvSpPr>
        <p:spPr>
          <a:xfrm>
            <a:off x="6067720" y="4422531"/>
            <a:ext cx="1459523" cy="14595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アイテムアイコン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8142" y="59324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48142" y="593722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過去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エリア召喚！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37173" y="596527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537173" y="597249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スキルゲージ上昇</a:t>
            </a:r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21" name="角丸四角形吹き出し 20"/>
          <p:cNvSpPr/>
          <p:nvPr/>
        </p:nvSpPr>
        <p:spPr>
          <a:xfrm>
            <a:off x="9098220" y="5266657"/>
            <a:ext cx="2330669" cy="793525"/>
          </a:xfrm>
          <a:prstGeom prst="wedgeRoundRectCallout">
            <a:avLst>
              <a:gd name="adj1" fmla="val -62503"/>
              <a:gd name="adj2" fmla="val -16193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各アイコンと効果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レイアウトや文言は仮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8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30440" y="3472345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32995" y="3472345"/>
            <a:ext cx="744213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592794" y="3483241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3633778" y="3472345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1701161" y="3057503"/>
            <a:ext cx="698203" cy="355956"/>
          </a:xfrm>
          <a:prstGeom prst="rightArrow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9465" y="1685710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9465" y="1685709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パネルを塗るとスキルゲージ上昇！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溜めてスキル発動だ！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530440" y="5214330"/>
            <a:ext cx="3204785" cy="483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532994" y="5214330"/>
            <a:ext cx="1447597" cy="483575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2592794" y="5225226"/>
            <a:ext cx="0" cy="4726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3633778" y="5214330"/>
            <a:ext cx="0" cy="483575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 1 18"/>
          <p:cNvSpPr/>
          <p:nvPr/>
        </p:nvSpPr>
        <p:spPr>
          <a:xfrm>
            <a:off x="2303308" y="4300420"/>
            <a:ext cx="1722470" cy="93600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発動！</a:t>
            </a:r>
            <a:endParaRPr kumimoji="1" lang="ja-JP" altLang="en-US" sz="2000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75" y="2022361"/>
            <a:ext cx="1669057" cy="166905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80" y="2262818"/>
            <a:ext cx="1329126" cy="1329126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8759455" y="2262818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!?</a:t>
            </a:r>
            <a:endParaRPr kumimoji="1" lang="ja-JP" altLang="en-US" sz="2000" b="1" dirty="0"/>
          </a:p>
        </p:txBody>
      </p:sp>
      <p:sp>
        <p:nvSpPr>
          <p:cNvPr id="26" name="右矢印 25"/>
          <p:cNvSpPr/>
          <p:nvPr/>
        </p:nvSpPr>
        <p:spPr>
          <a:xfrm rot="10800000">
            <a:off x="7264214" y="240449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/>
          <p:cNvSpPr/>
          <p:nvPr/>
        </p:nvSpPr>
        <p:spPr>
          <a:xfrm rot="10800000">
            <a:off x="7340549" y="2689818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矢印 27"/>
          <p:cNvSpPr/>
          <p:nvPr/>
        </p:nvSpPr>
        <p:spPr>
          <a:xfrm rot="10800000">
            <a:off x="7405371" y="3020902"/>
            <a:ext cx="510296" cy="209847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455160" y="3486114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55160" y="3494255"/>
            <a:ext cx="2646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超スピードアップ</a:t>
            </a:r>
            <a:endParaRPr lang="en-US" altLang="ja-JP" sz="24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5024711" y="5635386"/>
            <a:ext cx="2330669" cy="793525"/>
          </a:xfrm>
          <a:prstGeom prst="wedgeRoundRectCallout">
            <a:avLst>
              <a:gd name="adj1" fmla="val -62503"/>
              <a:gd name="adj2" fmla="val -1364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ゲージが溜まる様子と発動時の状態を出したい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8483609" y="4523129"/>
            <a:ext cx="2330669" cy="793525"/>
          </a:xfrm>
          <a:prstGeom prst="wedgeRoundRectCallout">
            <a:avLst>
              <a:gd name="adj1" fmla="val -57221"/>
              <a:gd name="adj2" fmla="val -10542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スキル発動中の様子を出したい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スキル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種類ほど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176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0491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</a:t>
            </a:r>
            <a:r>
              <a:rPr lang="ja-JP" altLang="en-US" sz="4400" b="1" dirty="0"/>
              <a:t>画像</a:t>
            </a:r>
            <a:r>
              <a:rPr lang="ja-JP" altLang="en-US" sz="4400" b="1" dirty="0" smtClean="0"/>
              <a:t>イメージ：</a:t>
            </a:r>
            <a:r>
              <a:rPr lang="en-US" altLang="ja-JP" sz="4400" b="1" dirty="0" smtClean="0"/>
              <a:t>P4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56" y="2480155"/>
            <a:ext cx="3791210" cy="2724164"/>
          </a:xfrm>
          <a:prstGeom prst="rect">
            <a:avLst/>
          </a:prstGeom>
        </p:spPr>
      </p:pic>
      <p:sp>
        <p:nvSpPr>
          <p:cNvPr id="5" name="角丸四角形吹き出し 4"/>
          <p:cNvSpPr/>
          <p:nvPr/>
        </p:nvSpPr>
        <p:spPr>
          <a:xfrm>
            <a:off x="7490081" y="2364696"/>
            <a:ext cx="1689090" cy="844495"/>
          </a:xfrm>
          <a:prstGeom prst="wedgeRoundRectCallout">
            <a:avLst>
              <a:gd name="adj1" fmla="val -97141"/>
              <a:gd name="adj2" fmla="val 55779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各ボタンの説明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86857" y="148348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ln w="76200">
                  <a:solidFill>
                    <a:schemeClr val="tx1"/>
                  </a:solidFill>
                </a:ln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ln w="76200">
                <a:solidFill>
                  <a:schemeClr val="tx1"/>
                </a:solidFill>
              </a:ln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6857" y="14834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chemeClr val="bg1"/>
                </a:solidFill>
                <a:latin typeface="07にくまるフォント" panose="02000900000000000000" pitchFamily="50" charset="-128"/>
                <a:ea typeface="07にくまるフォント" panose="02000900000000000000" pitchFamily="50" charset="-128"/>
              </a:rPr>
              <a:t>～操作説明～</a:t>
            </a:r>
            <a:endParaRPr lang="en-US" altLang="ja-JP" sz="3200" dirty="0" smtClean="0">
              <a:solidFill>
                <a:schemeClr val="bg1"/>
              </a:solidFill>
              <a:latin typeface="07にくまるフォント" panose="02000900000000000000" pitchFamily="50" charset="-128"/>
              <a:ea typeface="07にくまるフォント" panose="0200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987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処理 3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5" name="直線矢印コネクタ 4"/>
          <p:cNvCxnSpPr>
            <a:stCxn id="17" idx="2"/>
            <a:endCxn id="18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19" name="直線矢印コネクタ 18"/>
          <p:cNvCxnSpPr>
            <a:stCxn id="18" idx="2"/>
            <a:endCxn id="46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8" idx="3"/>
            <a:endCxn id="6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4" idx="2"/>
            <a:endCxn id="22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次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ページの画像に切り替える</a:t>
            </a:r>
            <a:endParaRPr kumimoji="1" lang="ja-JP" altLang="en-US" sz="16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チュートリアル：流れ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29" name="カギ線コネクタ 28"/>
          <p:cNvCxnSpPr>
            <a:stCxn id="18" idx="1"/>
            <a:endCxn id="4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ローチャート: 処理 45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54" name="直線矢印コネクタ 53"/>
          <p:cNvCxnSpPr>
            <a:stCxn id="46" idx="2"/>
            <a:endCxn id="55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: 処理 54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</a:t>
            </a:r>
            <a:r>
              <a:rPr lang="ja-JP" altLang="en-US" sz="1400" b="1" dirty="0" smtClean="0"/>
              <a:t>へ移行</a:t>
            </a:r>
            <a:endParaRPr kumimoji="1" lang="ja-JP" altLang="en-US" sz="1400" b="1" dirty="0"/>
          </a:p>
        </p:txBody>
      </p:sp>
      <p:cxnSp>
        <p:nvCxnSpPr>
          <p:cNvPr id="56" name="直線矢印コネクタ 55"/>
          <p:cNvCxnSpPr>
            <a:stCxn id="6" idx="2"/>
            <a:endCxn id="57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「タイトル」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23" name="カギ線コネクタ 22"/>
          <p:cNvCxnSpPr>
            <a:stCxn id="22" idx="2"/>
            <a:endCxn id="17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8768"/>
              <a:gd name="adj2" fmla="val -808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4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7"/>
            <a:ext cx="10990610" cy="578899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111567"/>
            <a:ext cx="1116203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・各項目の名称テクスチャとそれぞれの選択肢を表示。</a:t>
            </a:r>
            <a:endParaRPr lang="en-US" altLang="ja-JP" sz="2000" b="1" dirty="0" smtClean="0"/>
          </a:p>
          <a:p>
            <a:endParaRPr kumimoji="1" lang="en-US" altLang="ja-JP" sz="2000" b="1" dirty="0" smtClean="0"/>
          </a:p>
          <a:p>
            <a:r>
              <a:rPr lang="ja-JP" altLang="en-US" sz="2000" b="1" dirty="0" smtClean="0"/>
              <a:t>・十字ボタンの上下で項目変更、左右でルール選択</a:t>
            </a:r>
            <a:r>
              <a:rPr lang="ja-JP" altLang="en-US" sz="2000" b="1" dirty="0"/>
              <a:t>。</a:t>
            </a:r>
            <a:endParaRPr lang="en-US" altLang="ja-JP" sz="2000" b="1" dirty="0"/>
          </a:p>
          <a:p>
            <a:endParaRPr kumimoji="1" lang="en-US" altLang="ja-JP" sz="2000" b="1" dirty="0"/>
          </a:p>
          <a:p>
            <a:r>
              <a:rPr lang="ja-JP" altLang="en-US" sz="2000" b="1" dirty="0" smtClean="0"/>
              <a:t>・カーソル表示や色変えで、どの選択肢を選んで</a:t>
            </a:r>
            <a:r>
              <a:rPr lang="ja-JP" altLang="en-US" sz="2000" b="1" dirty="0"/>
              <a:t>い</a:t>
            </a:r>
            <a:r>
              <a:rPr lang="ja-JP" altLang="en-US" sz="2000" b="1" dirty="0" smtClean="0"/>
              <a:t>るか分かるように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/>
          </a:p>
          <a:p>
            <a:endParaRPr kumimoji="1" lang="en-US" altLang="ja-JP" sz="2000" b="1" dirty="0" smtClean="0"/>
          </a:p>
          <a:p>
            <a:r>
              <a:rPr lang="ja-JP" altLang="en-US" sz="2000" b="1" dirty="0"/>
              <a:t> </a:t>
            </a:r>
            <a:r>
              <a:rPr lang="en-US" altLang="ja-JP" sz="2000" b="1" dirty="0" smtClean="0"/>
              <a:t>&lt;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暫定</a:t>
            </a:r>
            <a:r>
              <a:rPr lang="en-US" altLang="ja-JP" sz="2000" b="1" dirty="0" smtClean="0"/>
              <a:t>)&gt;</a:t>
            </a:r>
            <a:endParaRPr lang="en-US" altLang="ja-JP" sz="2000" b="1" dirty="0"/>
          </a:p>
          <a:p>
            <a:r>
              <a:rPr lang="ja-JP" altLang="en-US" sz="2000" b="1" dirty="0" smtClean="0"/>
              <a:t>　　対戦形式　　：</a:t>
            </a:r>
            <a:r>
              <a:rPr lang="en-US" altLang="ja-JP" sz="2000" b="1" dirty="0" smtClean="0"/>
              <a:t>【4</a:t>
            </a:r>
            <a:r>
              <a:rPr lang="ja-JP" altLang="en-US" sz="2000" b="1" dirty="0" smtClean="0"/>
              <a:t>人対戦</a:t>
            </a:r>
            <a:r>
              <a:rPr lang="en-US" altLang="ja-JP" sz="2000" b="1" dirty="0" smtClean="0"/>
              <a:t>】or【2vs2】</a:t>
            </a:r>
            <a:endParaRPr lang="en-US" altLang="ja-JP" sz="2000" b="1" dirty="0"/>
          </a:p>
          <a:p>
            <a:r>
              <a:rPr lang="ja-JP" altLang="en-US" sz="2000" b="1" dirty="0" smtClean="0"/>
              <a:t>　　制限時間　　：</a:t>
            </a:r>
            <a:r>
              <a:rPr lang="en-US" altLang="ja-JP" sz="2000" b="1" dirty="0" smtClean="0"/>
              <a:t>【30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】or【60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】or【120</a:t>
            </a:r>
            <a:r>
              <a:rPr lang="ja-JP" altLang="en-US" sz="2000" b="1" dirty="0" smtClean="0"/>
              <a:t>秒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 smtClean="0"/>
              <a:t>アイテム出現頻度：</a:t>
            </a: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低い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普通</a:t>
            </a:r>
            <a:r>
              <a:rPr lang="en-US" altLang="ja-JP" sz="2000" b="1" dirty="0" smtClean="0"/>
              <a:t>】or【</a:t>
            </a:r>
            <a:r>
              <a:rPr lang="ja-JP" altLang="en-US" sz="2000" b="1" dirty="0" smtClean="0"/>
              <a:t>高い</a:t>
            </a:r>
            <a:r>
              <a:rPr lang="en-US" altLang="ja-JP" sz="2000" b="1" dirty="0" smtClean="0"/>
              <a:t>】</a:t>
            </a:r>
            <a:endParaRPr lang="en-US" altLang="ja-JP" sz="2000" b="1" dirty="0"/>
          </a:p>
          <a:p>
            <a:r>
              <a:rPr lang="ja-JP" altLang="en-US" sz="2000" b="1" dirty="0"/>
              <a:t> </a:t>
            </a:r>
            <a:r>
              <a:rPr lang="ja-JP" altLang="en-US" sz="2000" b="1" dirty="0" smtClean="0"/>
              <a:t> エリア出現頻度  ：</a:t>
            </a:r>
            <a:r>
              <a:rPr lang="en-US" altLang="ja-JP" sz="2000" b="1" dirty="0"/>
              <a:t>【</a:t>
            </a:r>
            <a:r>
              <a:rPr lang="ja-JP" altLang="en-US" sz="2000" b="1" dirty="0"/>
              <a:t>低い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普通</a:t>
            </a:r>
            <a:r>
              <a:rPr lang="en-US" altLang="ja-JP" sz="2000" b="1" dirty="0"/>
              <a:t>】or【</a:t>
            </a:r>
            <a:r>
              <a:rPr lang="ja-JP" altLang="en-US" sz="2000" b="1" dirty="0"/>
              <a:t>高い</a:t>
            </a:r>
            <a:r>
              <a:rPr lang="en-US" altLang="ja-JP" sz="2000" b="1" dirty="0" smtClean="0"/>
              <a:t>】</a:t>
            </a:r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・一番下に、設定を確定して次のゲームモードに移行するテクスチャ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決定</a:t>
            </a:r>
            <a:r>
              <a:rPr lang="en-US" altLang="ja-JP" sz="2000" b="1" dirty="0" smtClean="0"/>
              <a:t>!</a:t>
            </a:r>
            <a:r>
              <a:rPr lang="ja-JP" altLang="en-US" sz="2000" b="1" dirty="0"/>
              <a:t>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・決定ボタン押下、もしくはカーソル等がある場合は</a:t>
            </a:r>
            <a:r>
              <a:rPr lang="ja-JP" altLang="en-US" sz="2000" b="1" dirty="0"/>
              <a:t>そこ</a:t>
            </a:r>
            <a:r>
              <a:rPr lang="ja-JP" altLang="en-US" sz="2000" b="1" dirty="0" smtClean="0"/>
              <a:t>にカーソルがある状態で決定ボタン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押下で、次の「キャラ選択」に移行する。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78115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745904" y="1880972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65327" y="19798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対戦</a:t>
            </a:r>
            <a:r>
              <a:rPr lang="ja-JP" altLang="en-US" sz="2400" b="1" dirty="0" smtClean="0"/>
              <a:t>形式</a:t>
            </a:r>
            <a:endParaRPr kumimoji="1" lang="en-US" altLang="ja-JP" sz="2400" b="1" dirty="0"/>
          </a:p>
        </p:txBody>
      </p:sp>
      <p:sp>
        <p:nvSpPr>
          <p:cNvPr id="10" name="角丸四角形 9"/>
          <p:cNvSpPr/>
          <p:nvPr/>
        </p:nvSpPr>
        <p:spPr>
          <a:xfrm>
            <a:off x="1745903" y="2751504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45903" y="3622036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745903" y="4489651"/>
            <a:ext cx="7864087" cy="6594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65327" y="28548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制限時間</a:t>
            </a:r>
            <a:endParaRPr kumimoji="1" lang="en-US" altLang="ja-JP" sz="2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95886" y="372521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アイテムの出現頻度</a:t>
            </a:r>
            <a:endParaRPr kumimoji="1" lang="en-US" altLang="ja-JP" sz="2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49774" y="458852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/>
              <a:t>エリアの出現頻度</a:t>
            </a:r>
            <a:endParaRPr kumimoji="1" lang="en-US" altLang="ja-JP" sz="2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14927" y="12399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ゲームルール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482779" y="197984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人対戦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2779" y="197984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人対戦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2 vs 2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400151" y="197984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/>
                </a:solidFill>
              </a:rPr>
              <a:t>2 vs 2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992796" y="1918291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49543" y="2841955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30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46247" y="284010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858006" y="284010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n w="38100">
                  <a:solidFill>
                    <a:schemeClr val="tx1"/>
                  </a:solidFill>
                </a:ln>
              </a:rPr>
              <a:t>6</a:t>
            </a:r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54710" y="284010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6</a:t>
            </a:r>
            <a:r>
              <a:rPr lang="en-US" altLang="ja-JP" sz="2400" b="1" dirty="0" smtClean="0">
                <a:solidFill>
                  <a:schemeClr val="bg1"/>
                </a:solidFill>
              </a:rPr>
              <a:t>0</a:t>
            </a:r>
            <a:r>
              <a:rPr lang="ja-JP" altLang="en-US" sz="2400" b="1" dirty="0" smtClean="0">
                <a:solidFill>
                  <a:schemeClr val="bg1"/>
                </a:solidFill>
              </a:rPr>
              <a:t>秒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265180" y="2844557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38100">
                  <a:solidFill>
                    <a:schemeClr val="tx1"/>
                  </a:solidFill>
                </a:ln>
              </a:rPr>
              <a:t>120</a:t>
            </a:r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秒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259877" y="284608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solidFill>
                  <a:schemeClr val="bg1">
                    <a:lumMod val="50000"/>
                  </a:schemeClr>
                </a:solidFill>
              </a:rPr>
              <a:t>120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秒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875470" y="37157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872174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406366" y="37202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409662" y="371576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486075" y="37205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482779" y="37157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838938" y="45885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普通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35642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</a:rPr>
              <a:t>普通</a:t>
            </a:r>
            <a:endParaRPr kumimoji="1"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8369834" y="45929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高い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73130" y="45885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高い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449543" y="45932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低い</a:t>
            </a:r>
            <a:endParaRPr kumimoji="1" lang="en-US" altLang="ja-JP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446247" y="45885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低い</a:t>
            </a:r>
            <a:endParaRPr kumimoji="1" lang="en-US" altLang="ja-JP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45152" y="564961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/>
              <a:t>以上</a:t>
            </a:r>
            <a:r>
              <a:rPr lang="ja-JP" altLang="en-US" sz="2400" b="1" dirty="0" smtClean="0"/>
              <a:t>のルールでよろしいですか？</a:t>
            </a:r>
            <a:endParaRPr kumimoji="1" lang="en-US" altLang="ja-JP" sz="2400" b="1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ln w="38100">
                  <a:solidFill>
                    <a:schemeClr val="tx1"/>
                  </a:solidFill>
                </a:ln>
              </a:rPr>
              <a:t>決定</a:t>
            </a:r>
            <a:r>
              <a:rPr lang="en-US" altLang="ja-JP" sz="5400" b="1" dirty="0" smtClean="0">
                <a:ln w="38100">
                  <a:solidFill>
                    <a:schemeClr val="tx1"/>
                  </a:solidFill>
                </a:ln>
              </a:rPr>
              <a:t>!</a:t>
            </a:r>
            <a:endParaRPr kumimoji="1" lang="en-US" altLang="ja-JP" sz="5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15944" y="5487815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>
                <a:solidFill>
                  <a:schemeClr val="bg1"/>
                </a:solidFill>
              </a:rPr>
              <a:t>決定</a:t>
            </a:r>
            <a:r>
              <a:rPr lang="en-US" altLang="ja-JP" sz="5400" b="1" dirty="0" smtClean="0">
                <a:solidFill>
                  <a:schemeClr val="bg1"/>
                </a:solidFill>
              </a:rPr>
              <a:t>!</a:t>
            </a:r>
            <a:endParaRPr kumimoji="1" lang="en-US" altLang="ja-JP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15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ゲームルール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457200" y="3047220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上下</a:t>
            </a:r>
            <a:r>
              <a:rPr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457199" y="390545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カーソルの位置を変える</a:t>
            </a:r>
            <a:endParaRPr kumimoji="1" lang="ja-JP" altLang="en-US" sz="1600" b="1" dirty="0"/>
          </a:p>
        </p:txBody>
      </p: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 flipH="1">
            <a:off x="1797800" y="3562526"/>
            <a:ext cx="1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37" idx="2"/>
            <a:endCxn id="44" idx="0"/>
          </p:cNvCxnSpPr>
          <p:nvPr/>
        </p:nvCxnSpPr>
        <p:spPr>
          <a:xfrm>
            <a:off x="4640478" y="3564074"/>
            <a:ext cx="0" cy="342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7" idx="2"/>
            <a:endCxn id="68" idx="0"/>
          </p:cNvCxnSpPr>
          <p:nvPr/>
        </p:nvCxnSpPr>
        <p:spPr>
          <a:xfrm>
            <a:off x="1794141" y="1477108"/>
            <a:ext cx="3659" cy="34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299877" y="3048768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十字ボタン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)</a:t>
            </a:r>
            <a:endParaRPr lang="ja-JP" altLang="en-US" b="1" dirty="0"/>
          </a:p>
        </p:txBody>
      </p:sp>
      <p:sp>
        <p:nvSpPr>
          <p:cNvPr id="44" name="フローチャート: 処理 43"/>
          <p:cNvSpPr/>
          <p:nvPr/>
        </p:nvSpPr>
        <p:spPr>
          <a:xfrm>
            <a:off x="3299877" y="3906998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カーソルがある項目のルールを選択</a:t>
            </a:r>
            <a:endParaRPr kumimoji="1" lang="ja-JP" altLang="en-US" sz="1600" b="1" dirty="0"/>
          </a:p>
        </p:txBody>
      </p:sp>
      <p:cxnSp>
        <p:nvCxnSpPr>
          <p:cNvPr id="53" name="カギ線コネクタ 52"/>
          <p:cNvCxnSpPr>
            <a:endCxn id="37" idx="0"/>
          </p:cNvCxnSpPr>
          <p:nvPr/>
        </p:nvCxnSpPr>
        <p:spPr>
          <a:xfrm>
            <a:off x="1794141" y="2769577"/>
            <a:ext cx="2846337" cy="279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処理 55"/>
          <p:cNvSpPr/>
          <p:nvPr/>
        </p:nvSpPr>
        <p:spPr>
          <a:xfrm>
            <a:off x="6307016" y="3030199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57" name="フローチャート: 処理 56"/>
          <p:cNvSpPr/>
          <p:nvPr/>
        </p:nvSpPr>
        <p:spPr>
          <a:xfrm>
            <a:off x="9217991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ルール</a:t>
            </a:r>
            <a:r>
              <a:rPr lang="ja-JP" altLang="en-US" b="1" dirty="0" smtClean="0"/>
              <a:t>設定の確定</a:t>
            </a:r>
            <a:endParaRPr lang="en-US" altLang="ja-JP" b="1" dirty="0" smtClean="0"/>
          </a:p>
        </p:txBody>
      </p:sp>
      <p:sp>
        <p:nvSpPr>
          <p:cNvPr id="58" name="フローチャート: 判断 57"/>
          <p:cNvSpPr/>
          <p:nvPr/>
        </p:nvSpPr>
        <p:spPr>
          <a:xfrm>
            <a:off x="6462585" y="389279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59" name="フローチャート: 処理 58"/>
          <p:cNvSpPr/>
          <p:nvPr/>
        </p:nvSpPr>
        <p:spPr>
          <a:xfrm>
            <a:off x="9217990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「</a:t>
            </a:r>
            <a:r>
              <a:rPr kumimoji="1" lang="ja-JP" altLang="en-US" sz="1600" b="1" dirty="0" smtClean="0"/>
              <a:t>キャラ選択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0" name="直線矢印コネクタ 59"/>
          <p:cNvCxnSpPr>
            <a:stCxn id="58" idx="2"/>
            <a:endCxn id="64" idx="0"/>
          </p:cNvCxnSpPr>
          <p:nvPr/>
        </p:nvCxnSpPr>
        <p:spPr>
          <a:xfrm>
            <a:off x="7670334" y="4704192"/>
            <a:ext cx="0" cy="34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57" idx="2"/>
            <a:endCxn id="59" idx="0"/>
          </p:cNvCxnSpPr>
          <p:nvPr/>
        </p:nvCxnSpPr>
        <p:spPr>
          <a:xfrm flipH="1">
            <a:off x="10558591" y="5562443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64" idx="2"/>
            <a:endCxn id="65" idx="0"/>
          </p:cNvCxnSpPr>
          <p:nvPr/>
        </p:nvCxnSpPr>
        <p:spPr>
          <a:xfrm>
            <a:off x="7670334" y="5562443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56" idx="2"/>
            <a:endCxn id="58" idx="0"/>
          </p:cNvCxnSpPr>
          <p:nvPr/>
        </p:nvCxnSpPr>
        <p:spPr>
          <a:xfrm>
            <a:off x="7670334" y="3554237"/>
            <a:ext cx="0" cy="338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6329733" y="504713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それ以外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6329733" y="5900106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カーソルの位置</a:t>
            </a:r>
            <a:r>
              <a:rPr lang="ja-JP" altLang="en-US" sz="1600" b="1" dirty="0" smtClean="0"/>
              <a:t>を、次の項目の位置に変える</a:t>
            </a:r>
            <a:endParaRPr kumimoji="1" lang="ja-JP" altLang="en-US" sz="1600" b="1" dirty="0"/>
          </a:p>
        </p:txBody>
      </p:sp>
      <p:cxnSp>
        <p:nvCxnSpPr>
          <p:cNvPr id="66" name="カギ線コネクタ 65"/>
          <p:cNvCxnSpPr>
            <a:stCxn id="58" idx="3"/>
            <a:endCxn id="57" idx="0"/>
          </p:cNvCxnSpPr>
          <p:nvPr/>
        </p:nvCxnSpPr>
        <p:spPr>
          <a:xfrm>
            <a:off x="8878083" y="4298495"/>
            <a:ext cx="1680509" cy="74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処理 66"/>
          <p:cNvSpPr/>
          <p:nvPr/>
        </p:nvSpPr>
        <p:spPr>
          <a:xfrm>
            <a:off x="430823" y="953070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8" name="フローチャート: 判断 67"/>
          <p:cNvSpPr/>
          <p:nvPr/>
        </p:nvSpPr>
        <p:spPr>
          <a:xfrm>
            <a:off x="590051" y="181748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2" name="直線矢印コネクタ 71"/>
          <p:cNvCxnSpPr>
            <a:stCxn id="68" idx="2"/>
            <a:endCxn id="4" idx="0"/>
          </p:cNvCxnSpPr>
          <p:nvPr/>
        </p:nvCxnSpPr>
        <p:spPr>
          <a:xfrm>
            <a:off x="1797800" y="2628880"/>
            <a:ext cx="1" cy="418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3"/>
            <a:endCxn id="56" idx="0"/>
          </p:cNvCxnSpPr>
          <p:nvPr/>
        </p:nvCxnSpPr>
        <p:spPr>
          <a:xfrm>
            <a:off x="3005549" y="2223183"/>
            <a:ext cx="4664785" cy="80701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6" idx="2"/>
            <a:endCxn id="67" idx="1"/>
          </p:cNvCxnSpPr>
          <p:nvPr/>
        </p:nvCxnSpPr>
        <p:spPr>
          <a:xfrm rot="5400000" flipH="1">
            <a:off x="-488522" y="2134435"/>
            <a:ext cx="3205667" cy="1366977"/>
          </a:xfrm>
          <a:prstGeom prst="bentConnector4">
            <a:avLst>
              <a:gd name="adj1" fmla="val -7131"/>
              <a:gd name="adj2" fmla="val 1167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44" idx="2"/>
            <a:endCxn id="67" idx="1"/>
          </p:cNvCxnSpPr>
          <p:nvPr/>
        </p:nvCxnSpPr>
        <p:spPr>
          <a:xfrm rot="5400000" flipH="1">
            <a:off x="932043" y="713870"/>
            <a:ext cx="3207215" cy="4209655"/>
          </a:xfrm>
          <a:prstGeom prst="bentConnector4">
            <a:avLst>
              <a:gd name="adj1" fmla="val -7128"/>
              <a:gd name="adj2" fmla="val 10543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65" idx="2"/>
            <a:endCxn id="67" idx="1"/>
          </p:cNvCxnSpPr>
          <p:nvPr/>
        </p:nvCxnSpPr>
        <p:spPr>
          <a:xfrm rot="5400000" flipH="1">
            <a:off x="1450417" y="195496"/>
            <a:ext cx="5200323" cy="7239511"/>
          </a:xfrm>
          <a:prstGeom prst="bentConnector4">
            <a:avLst>
              <a:gd name="adj1" fmla="val -4396"/>
              <a:gd name="adj2" fmla="val 1031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116567" y="954886"/>
            <a:ext cx="9958867" cy="571847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目次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02758" y="1443786"/>
            <a:ext cx="249299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・ゲームの流れ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・タイトル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・チュートリアル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・ゲームルール選択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・キャラ選択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・ステージ選択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・ゲーム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・リザルト</a:t>
            </a:r>
            <a:endParaRPr lang="en-US" altLang="ja-JP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89096" y="1443785"/>
            <a:ext cx="4288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・操作方法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・スキルについて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・アイテムについて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・過去エリア・未来エリアについて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・仕様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詳細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 </a:t>
            </a:r>
            <a:endParaRPr lang="en-US" altLang="ja-JP" sz="2000" b="1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838092" y="1081454"/>
            <a:ext cx="0" cy="5433646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4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52287" y="1054759"/>
            <a:ext cx="5993537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1764" y="1313790"/>
            <a:ext cx="5904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・キャラクターのプレビューとして、モデルを表示。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・十字</a:t>
            </a:r>
            <a:r>
              <a:rPr lang="ja-JP" altLang="en-US" sz="1600" b="1" dirty="0"/>
              <a:t>ボタン</a:t>
            </a:r>
            <a:r>
              <a:rPr lang="ja-JP" altLang="en-US" sz="1600" b="1" dirty="0" smtClean="0"/>
              <a:t>の左右で選択し、決定ボタンで決定する。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・左右を押したときに、プレビューのモデルと名前のテクスチャを変える。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・決定したらテクスチャ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「</a:t>
            </a:r>
            <a:r>
              <a:rPr lang="en-US" altLang="ja-JP" sz="1600" b="1" dirty="0" smtClean="0"/>
              <a:t>OK</a:t>
            </a:r>
            <a:r>
              <a:rPr lang="en-US" altLang="ja-JP" sz="1600" b="1" dirty="0"/>
              <a:t>!</a:t>
            </a:r>
            <a:r>
              <a:rPr lang="ja-JP" altLang="en-US" sz="1600" b="1" dirty="0" smtClean="0"/>
              <a:t>」等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で決定したことを表示する。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・プレイヤー全員が選択したら「ステージ選択」に移行する。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・プレビューのモデルは、静止状態またはニュートラルモーションさせる。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・背景は画像スクロール等で動きを付ける。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97516" y="1054759"/>
            <a:ext cx="5530361" cy="57153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18519" y="122378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/>
              <a:t>《</a:t>
            </a:r>
            <a:r>
              <a:rPr lang="ja-JP" altLang="en-US" sz="2000" b="1" dirty="0" smtClean="0"/>
              <a:t>キャラモデルとスキルについて</a:t>
            </a:r>
            <a:r>
              <a:rPr lang="en-US" altLang="ja-JP" sz="2000" b="1" dirty="0" smtClean="0"/>
              <a:t>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01532" y="1719345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・スキルを変更するとパーツが変わる。</a:t>
            </a:r>
            <a:endParaRPr lang="en-US" altLang="ja-JP" sz="1600" b="1" dirty="0"/>
          </a:p>
          <a:p>
            <a:r>
              <a:rPr lang="ja-JP" altLang="en-US" sz="1600" b="1" dirty="0"/>
              <a:t>　</a:t>
            </a:r>
            <a:r>
              <a:rPr lang="en-US" altLang="ja-JP" sz="1600" b="1" dirty="0"/>
              <a:t>(</a:t>
            </a:r>
            <a:r>
              <a:rPr lang="ja-JP" altLang="en-US" sz="1600" b="1" dirty="0"/>
              <a:t>例</a:t>
            </a:r>
            <a:r>
              <a:rPr lang="en-US" altLang="ja-JP" sz="1600" b="1" dirty="0"/>
              <a:t>)『</a:t>
            </a:r>
            <a:r>
              <a:rPr lang="ja-JP" altLang="en-US" sz="1600" b="1" dirty="0"/>
              <a:t>スピードアップ</a:t>
            </a:r>
            <a:r>
              <a:rPr lang="en-US" altLang="ja-JP" sz="1600" b="1" dirty="0"/>
              <a:t>』</a:t>
            </a:r>
            <a:r>
              <a:rPr lang="ja-JP" altLang="en-US" sz="1600" b="1" dirty="0"/>
              <a:t>のスキルにすると、</a:t>
            </a:r>
            <a:r>
              <a:rPr lang="ja-JP" altLang="en-US" sz="1600" b="1" dirty="0" smtClean="0"/>
              <a:t>キャラ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モデル</a:t>
            </a:r>
            <a:r>
              <a:rPr lang="ja-JP" altLang="en-US" sz="1600" b="1" dirty="0"/>
              <a:t>の足パーツが変わる。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400736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349846" y="123997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キャラ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正方形/長方形 4"/>
          <p:cNvSpPr/>
          <p:nvPr/>
        </p:nvSpPr>
        <p:spPr>
          <a:xfrm>
            <a:off x="773724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111012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448300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85588" y="1921120"/>
            <a:ext cx="2162907" cy="31916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36019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8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689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2</a:t>
            </a:r>
            <a:r>
              <a:rPr lang="en-US" altLang="ja-JP" sz="28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800" b="1" dirty="0">
              <a:solidFill>
                <a:srgbClr val="00B0F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16457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FFFF00"/>
                </a:solidFill>
              </a:rPr>
              <a:t>3</a:t>
            </a:r>
            <a:r>
              <a:rPr lang="en-US" altLang="ja-JP" sz="28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800" b="1" dirty="0">
              <a:solidFill>
                <a:srgbClr val="FFFF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555211" y="1921120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8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8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555211" y="1929988"/>
            <a:ext cx="63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4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800" b="1" dirty="0">
              <a:solidFill>
                <a:srgbClr val="00B05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7" y="2453208"/>
            <a:ext cx="1973739" cy="1973739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8" y="2453208"/>
            <a:ext cx="1973739" cy="1973739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83" y="2453760"/>
            <a:ext cx="1973739" cy="1973739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171" y="2444340"/>
            <a:ext cx="1973739" cy="1973739"/>
          </a:xfrm>
          <a:prstGeom prst="rect">
            <a:avLst/>
          </a:prstGeom>
        </p:spPr>
      </p:pic>
      <p:sp>
        <p:nvSpPr>
          <p:cNvPr id="22" name="テキスト ボックス 21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ボブ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157146" y="4545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ボブ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ジェニー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12341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ジェニー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07940" y="45632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ln w="38100">
                  <a:solidFill>
                    <a:schemeClr val="tx1"/>
                  </a:solidFill>
                </a:ln>
              </a:rPr>
              <a:t>マイケル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07940" y="45589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マイケル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143324" y="4541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38100">
                  <a:solidFill>
                    <a:schemeClr val="tx1"/>
                  </a:solidFill>
                </a:ln>
              </a:rPr>
              <a:t>トリッシュ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44559" y="45452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solidFill>
                  <a:schemeClr val="bg1"/>
                </a:solidFill>
              </a:rPr>
              <a:t>トリッシュ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0" name="二等辺三角形 29"/>
          <p:cNvSpPr/>
          <p:nvPr/>
        </p:nvSpPr>
        <p:spPr>
          <a:xfrm rot="16200000">
            <a:off x="753772" y="461069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/>
          <p:cNvSpPr/>
          <p:nvPr/>
        </p:nvSpPr>
        <p:spPr>
          <a:xfrm rot="5400000">
            <a:off x="2345158" y="4619513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二等辺三角形 31"/>
          <p:cNvSpPr/>
          <p:nvPr/>
        </p:nvSpPr>
        <p:spPr>
          <a:xfrm rot="16200000">
            <a:off x="3123765" y="4610740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二等辺三角形 32"/>
          <p:cNvSpPr/>
          <p:nvPr/>
        </p:nvSpPr>
        <p:spPr>
          <a:xfrm rot="5400000">
            <a:off x="4715151" y="4619562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二等辺三角形 33"/>
          <p:cNvSpPr/>
          <p:nvPr/>
        </p:nvSpPr>
        <p:spPr>
          <a:xfrm rot="16200000">
            <a:off x="5483604" y="4600946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 rot="5400000">
            <a:off x="7074990" y="4609768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7797022" y="4621619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/>
          <p:cNvSpPr/>
          <p:nvPr/>
        </p:nvSpPr>
        <p:spPr>
          <a:xfrm rot="5400000">
            <a:off x="9388408" y="4630441"/>
            <a:ext cx="527537" cy="26110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29232" y="5231478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02855" y="5249062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36047" y="5176395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 w="57150">
                  <a:solidFill>
                    <a:schemeClr val="tx1"/>
                  </a:solidFill>
                </a:ln>
              </a:rPr>
              <a:t>OK!</a:t>
            </a:r>
            <a:endParaRPr kumimoji="1" lang="ja-JP" altLang="en-US" sz="2800" b="1" i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009670" y="5193979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i="1" dirty="0" smtClean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</a:rPr>
              <a:t>OK!</a:t>
            </a:r>
            <a:endParaRPr kumimoji="1" lang="ja-JP" altLang="en-US" sz="2800" b="1" i="1" dirty="0">
              <a:ln>
                <a:solidFill>
                  <a:srgbClr val="FFFF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48" name="テキスト ボックス 47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51" name="グループ化 50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52" name="テキスト ボックス 51"/>
          <p:cNvSpPr txBox="1"/>
          <p:nvPr/>
        </p:nvSpPr>
        <p:spPr>
          <a:xfrm>
            <a:off x="3739995" y="592934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キャラ選択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426208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キャラ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1112615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54" name="フローチャート: 処理 53"/>
          <p:cNvSpPr/>
          <p:nvPr/>
        </p:nvSpPr>
        <p:spPr>
          <a:xfrm>
            <a:off x="1138991" y="4835163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プレビューモデル、名前テクスチャを切り替える</a:t>
            </a:r>
            <a:endParaRPr kumimoji="1" lang="ja-JP" altLang="en-US" sz="1400" b="1" dirty="0"/>
          </a:p>
        </p:txBody>
      </p:sp>
      <p:cxnSp>
        <p:nvCxnSpPr>
          <p:cNvPr id="58" name="直線矢印コネクタ 57"/>
          <p:cNvCxnSpPr>
            <a:stCxn id="70" idx="2"/>
            <a:endCxn id="74" idx="0"/>
          </p:cNvCxnSpPr>
          <p:nvPr/>
        </p:nvCxnSpPr>
        <p:spPr>
          <a:xfrm>
            <a:off x="2479592" y="2722170"/>
            <a:ext cx="0" cy="2936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フローチャート: 処理 61"/>
          <p:cNvSpPr/>
          <p:nvPr/>
        </p:nvSpPr>
        <p:spPr>
          <a:xfrm>
            <a:off x="4210439" y="407801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</a:t>
            </a:r>
            <a:endParaRPr kumimoji="1" lang="ja-JP" altLang="en-US" b="1" dirty="0"/>
          </a:p>
        </p:txBody>
      </p:sp>
      <p:sp>
        <p:nvSpPr>
          <p:cNvPr id="63" name="フローチャート: 処理 62"/>
          <p:cNvSpPr/>
          <p:nvPr/>
        </p:nvSpPr>
        <p:spPr>
          <a:xfrm>
            <a:off x="4252217" y="1243607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全員選択した</a:t>
            </a:r>
            <a:endParaRPr lang="en-US" altLang="ja-JP" b="1" dirty="0" smtClean="0"/>
          </a:p>
        </p:txBody>
      </p:sp>
      <p:sp>
        <p:nvSpPr>
          <p:cNvPr id="64" name="フローチャート: 判断 63"/>
          <p:cNvSpPr/>
          <p:nvPr/>
        </p:nvSpPr>
        <p:spPr>
          <a:xfrm>
            <a:off x="1271843" y="1101704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全員選択したか</a:t>
            </a:r>
            <a:endParaRPr kumimoji="1" lang="ja-JP" altLang="en-US" b="1" dirty="0"/>
          </a:p>
        </p:txBody>
      </p:sp>
      <p:sp>
        <p:nvSpPr>
          <p:cNvPr id="65" name="フローチャート: 処理 64"/>
          <p:cNvSpPr/>
          <p:nvPr/>
        </p:nvSpPr>
        <p:spPr>
          <a:xfrm>
            <a:off x="4252217" y="1996230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</a:t>
            </a:r>
            <a:r>
              <a:rPr kumimoji="1" lang="ja-JP" altLang="en-US" sz="1600" b="1" dirty="0" smtClean="0"/>
              <a:t>ステージ選択</a:t>
            </a:r>
            <a:r>
              <a:rPr lang="ja-JP" altLang="en-US" sz="1600" b="1" dirty="0"/>
              <a:t>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cxnSp>
        <p:nvCxnSpPr>
          <p:cNvPr id="66" name="直線矢印コネクタ 65"/>
          <p:cNvCxnSpPr>
            <a:stCxn id="64" idx="2"/>
            <a:endCxn id="70" idx="0"/>
          </p:cNvCxnSpPr>
          <p:nvPr/>
        </p:nvCxnSpPr>
        <p:spPr>
          <a:xfrm>
            <a:off x="2479592" y="1913098"/>
            <a:ext cx="0" cy="293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2"/>
            <a:endCxn id="65" idx="0"/>
          </p:cNvCxnSpPr>
          <p:nvPr/>
        </p:nvCxnSpPr>
        <p:spPr>
          <a:xfrm>
            <a:off x="5592818" y="1758913"/>
            <a:ext cx="0" cy="237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62" idx="2"/>
            <a:endCxn id="33" idx="0"/>
          </p:cNvCxnSpPr>
          <p:nvPr/>
        </p:nvCxnSpPr>
        <p:spPr>
          <a:xfrm>
            <a:off x="5573757" y="4602053"/>
            <a:ext cx="0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1138991" y="2206864"/>
            <a:ext cx="2681201" cy="515306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していない</a:t>
            </a:r>
            <a:endParaRPr kumimoji="1" lang="ja-JP" altLang="en-US" b="1" dirty="0"/>
          </a:p>
        </p:txBody>
      </p:sp>
      <p:sp>
        <p:nvSpPr>
          <p:cNvPr id="74" name="フローチャート: 判断 73"/>
          <p:cNvSpPr/>
          <p:nvPr/>
        </p:nvSpPr>
        <p:spPr>
          <a:xfrm>
            <a:off x="1271843" y="3015782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5" name="直線矢印コネクタ 74"/>
          <p:cNvCxnSpPr>
            <a:stCxn id="74" idx="2"/>
            <a:endCxn id="51" idx="0"/>
          </p:cNvCxnSpPr>
          <p:nvPr/>
        </p:nvCxnSpPr>
        <p:spPr>
          <a:xfrm flipH="1">
            <a:off x="2475933" y="3827176"/>
            <a:ext cx="3659" cy="250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4" idx="3"/>
            <a:endCxn id="62" idx="0"/>
          </p:cNvCxnSpPr>
          <p:nvPr/>
        </p:nvCxnSpPr>
        <p:spPr>
          <a:xfrm>
            <a:off x="3687341" y="3421479"/>
            <a:ext cx="1886416" cy="65653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51" idx="2"/>
            <a:endCxn id="54" idx="0"/>
          </p:cNvCxnSpPr>
          <p:nvPr/>
        </p:nvCxnSpPr>
        <p:spPr>
          <a:xfrm>
            <a:off x="2475933" y="4602053"/>
            <a:ext cx="3659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4210439" y="4835163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現在選択されているキャラクターで設定する</a:t>
            </a:r>
            <a:endParaRPr kumimoji="1" lang="ja-JP" altLang="en-US" sz="1400" b="1" dirty="0"/>
          </a:p>
        </p:txBody>
      </p:sp>
      <p:sp>
        <p:nvSpPr>
          <p:cNvPr id="35" name="フローチャート: 処理 34"/>
          <p:cNvSpPr/>
          <p:nvPr/>
        </p:nvSpPr>
        <p:spPr>
          <a:xfrm>
            <a:off x="4206782" y="5583579"/>
            <a:ext cx="272663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</a:t>
            </a:r>
            <a:r>
              <a:rPr kumimoji="1" lang="en-US" altLang="ja-JP" sz="1400" b="1" dirty="0" smtClean="0"/>
              <a:t>OK!</a:t>
            </a:r>
            <a:r>
              <a:rPr kumimoji="1" lang="ja-JP" altLang="en-US" sz="1400" b="1" dirty="0" smtClean="0"/>
              <a:t>」等のテクスチャを表示する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3" idx="2"/>
            <a:endCxn id="35" idx="0"/>
          </p:cNvCxnSpPr>
          <p:nvPr/>
        </p:nvCxnSpPr>
        <p:spPr>
          <a:xfrm flipH="1">
            <a:off x="5570100" y="5350469"/>
            <a:ext cx="3657" cy="233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4" idx="3"/>
            <a:endCxn id="63" idx="1"/>
          </p:cNvCxnSpPr>
          <p:nvPr/>
        </p:nvCxnSpPr>
        <p:spPr>
          <a:xfrm flipV="1">
            <a:off x="3687341" y="1501260"/>
            <a:ext cx="564876" cy="6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35" idx="2"/>
            <a:endCxn id="64" idx="1"/>
          </p:cNvCxnSpPr>
          <p:nvPr/>
        </p:nvCxnSpPr>
        <p:spPr>
          <a:xfrm rot="5400000" flipH="1">
            <a:off x="1125230" y="1654015"/>
            <a:ext cx="4591484" cy="4298257"/>
          </a:xfrm>
          <a:prstGeom prst="bentConnector4">
            <a:avLst>
              <a:gd name="adj1" fmla="val -4979"/>
              <a:gd name="adj2" fmla="val 1239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54" idx="2"/>
            <a:endCxn id="74" idx="1"/>
          </p:cNvCxnSpPr>
          <p:nvPr/>
        </p:nvCxnSpPr>
        <p:spPr>
          <a:xfrm rot="5400000" flipH="1">
            <a:off x="911223" y="3782100"/>
            <a:ext cx="1928990" cy="1207749"/>
          </a:xfrm>
          <a:prstGeom prst="bentConnector4">
            <a:avLst>
              <a:gd name="adj1" fmla="val -11851"/>
              <a:gd name="adj2" fmla="val 15031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3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143054"/>
            <a:ext cx="10990610" cy="373667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74765"/>
            <a:ext cx="1018740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・ステージのプレビュー画像を大きめに表示する。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/>
              <a:t>・各ステージの名前のテクスチャを、プレビュー画像の上部か下部に重ねて表示する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プレビュー画像に入れてもいい</a:t>
            </a:r>
            <a:r>
              <a:rPr lang="en-US" altLang="ja-JP" sz="2000" b="1" dirty="0" smtClean="0"/>
              <a:t>)</a:t>
            </a:r>
            <a:endParaRPr lang="en-US" altLang="ja-JP" sz="2000" b="1" dirty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・十字</a:t>
            </a:r>
            <a:r>
              <a:rPr lang="ja-JP" altLang="en-US" sz="2000" b="1" dirty="0"/>
              <a:t>ボタン</a:t>
            </a:r>
            <a:r>
              <a:rPr lang="ja-JP" altLang="en-US" sz="2000" b="1" dirty="0" smtClean="0"/>
              <a:t>の左右で選択し、決定ボタンで決定。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・左右を押したときに、プレビュー画像と名前のテクスチャを変更する。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・背景は画像スクロール等で動きを付ける。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6815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70310" y="123997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i="1" dirty="0"/>
              <a:t>ステージ</a:t>
            </a:r>
            <a:r>
              <a:rPr lang="ja-JP" altLang="en-US" sz="2800" b="1" i="1" dirty="0" smtClean="0"/>
              <a:t>選択</a:t>
            </a:r>
            <a:endParaRPr kumimoji="1" lang="ja-JP" altLang="en-US" sz="28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1903534" y="1869458"/>
            <a:ext cx="6879982" cy="3447040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ステージのプレビュー画像</a:t>
            </a:r>
            <a:endParaRPr lang="en-US" altLang="ja-JP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二等辺三角形 5"/>
          <p:cNvSpPr/>
          <p:nvPr/>
        </p:nvSpPr>
        <p:spPr>
          <a:xfrm rot="16200000">
            <a:off x="486606" y="3509015"/>
            <a:ext cx="1346490" cy="666444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/>
          <p:cNvSpPr/>
          <p:nvPr/>
        </p:nvSpPr>
        <p:spPr>
          <a:xfrm rot="5400000">
            <a:off x="8850291" y="3509015"/>
            <a:ext cx="1346487" cy="666442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《</a:t>
            </a:r>
            <a:r>
              <a:rPr kumimoji="1"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ルルイエ</a:t>
            </a:r>
            <a:r>
              <a:rPr kumimoji="1" lang="en-US" altLang="ja-JP" sz="2400" b="1" dirty="0" smtClean="0">
                <a:ln w="38100">
                  <a:solidFill>
                    <a:schemeClr val="tx1"/>
                  </a:solidFill>
                </a:ln>
              </a:rPr>
              <a:t>》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77790" y="1949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《</a:t>
            </a:r>
            <a:r>
              <a:rPr kumimoji="1" lang="ja-JP" altLang="en-US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ルルイエ</a:t>
            </a:r>
            <a:r>
              <a:rPr kumimoji="1" lang="en-US" altLang="ja-JP" sz="2400" b="1" dirty="0" smtClean="0">
                <a:ln w="3175"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》</a:t>
            </a:r>
            <a:endParaRPr kumimoji="1" lang="ja-JP" altLang="en-US" sz="2400" b="1" dirty="0">
              <a:ln w="3175">
                <a:solidFill>
                  <a:schemeClr val="bg1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847160" y="5815949"/>
            <a:ext cx="661841" cy="632511"/>
            <a:chOff x="5024744" y="5873376"/>
            <a:chExt cx="642540" cy="6140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5873376"/>
              <a:ext cx="228600" cy="2286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744" y="6066109"/>
              <a:ext cx="228600" cy="2286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8684" y="6067259"/>
              <a:ext cx="228600" cy="2286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560" y="6258842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テキスト ボックス 14"/>
          <p:cNvSpPr txBox="1"/>
          <p:nvPr/>
        </p:nvSpPr>
        <p:spPr>
          <a:xfrm>
            <a:off x="6674354" y="591170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決定</a:t>
            </a:r>
            <a:endParaRPr kumimoji="1" lang="en-US" altLang="ja-JP" sz="2000" b="1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3065967" y="5851961"/>
            <a:ext cx="519592" cy="519592"/>
            <a:chOff x="2457337" y="5686263"/>
            <a:chExt cx="519592" cy="519592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337" y="5686263"/>
              <a:ext cx="519592" cy="519592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12" t="23483" b="24210"/>
            <a:stretch/>
          </p:blipFill>
          <p:spPr>
            <a:xfrm>
              <a:off x="2715116" y="5815949"/>
              <a:ext cx="261813" cy="271780"/>
            </a:xfrm>
            <a:prstGeom prst="rect">
              <a:avLst/>
            </a:prstGeom>
          </p:spPr>
        </p:pic>
      </p:grpSp>
      <p:sp>
        <p:nvSpPr>
          <p:cNvPr id="19" name="テキスト ボックス 18"/>
          <p:cNvSpPr txBox="1"/>
          <p:nvPr/>
        </p:nvSpPr>
        <p:spPr>
          <a:xfrm>
            <a:off x="3739995" y="592934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ステージ</a:t>
            </a:r>
            <a:r>
              <a:rPr lang="ja-JP" altLang="en-US" sz="2000" b="1" dirty="0" smtClean="0"/>
              <a:t>選択</a:t>
            </a:r>
            <a:endParaRPr kumimoji="1" lang="en-US" altLang="ja-JP" sz="2000" b="1" dirty="0"/>
          </a:p>
        </p:txBody>
      </p:sp>
    </p:spTree>
    <p:extLst>
      <p:ext uri="{BB962C8B-B14F-4D97-AF65-F5344CB8AC3E}">
        <p14:creationId xmlns:p14="http://schemas.microsoft.com/office/powerpoint/2010/main" val="1267264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/>
          <p:cNvSpPr/>
          <p:nvPr/>
        </p:nvSpPr>
        <p:spPr>
          <a:xfrm>
            <a:off x="1374720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lang="ja-JP" altLang="en-US" b="1" dirty="0"/>
              <a:t>左右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3" name="直線矢印コネクタ 2"/>
          <p:cNvCxnSpPr>
            <a:stCxn id="5" idx="2"/>
            <a:endCxn id="6" idx="0"/>
          </p:cNvCxnSpPr>
          <p:nvPr/>
        </p:nvCxnSpPr>
        <p:spPr>
          <a:xfrm>
            <a:off x="6096000" y="2249365"/>
            <a:ext cx="602" cy="48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処理 3"/>
          <p:cNvSpPr/>
          <p:nvPr/>
        </p:nvSpPr>
        <p:spPr>
          <a:xfrm>
            <a:off x="8090644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戻る</a:t>
            </a:r>
            <a:r>
              <a:rPr lang="ja-JP" altLang="en-US" b="1" dirty="0" smtClean="0"/>
              <a:t>ボタン</a:t>
            </a:r>
            <a:endParaRPr kumimoji="1" lang="ja-JP" altLang="en-US" b="1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4732682" y="1725327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6" name="フローチャート: 判断 5"/>
          <p:cNvSpPr/>
          <p:nvPr/>
        </p:nvSpPr>
        <p:spPr>
          <a:xfrm>
            <a:off x="4888853" y="273090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7" name="直線矢印コネクタ 6"/>
          <p:cNvCxnSpPr>
            <a:stCxn id="6" idx="2"/>
            <a:endCxn id="12" idx="0"/>
          </p:cNvCxnSpPr>
          <p:nvPr/>
        </p:nvCxnSpPr>
        <p:spPr>
          <a:xfrm flipH="1">
            <a:off x="6096000" y="3542302"/>
            <a:ext cx="602" cy="358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6" idx="3"/>
            <a:endCxn id="4" idx="0"/>
          </p:cNvCxnSpPr>
          <p:nvPr/>
        </p:nvCxnSpPr>
        <p:spPr>
          <a:xfrm>
            <a:off x="7304351" y="3136605"/>
            <a:ext cx="2149611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2" idx="2"/>
            <a:endCxn id="10" idx="0"/>
          </p:cNvCxnSpPr>
          <p:nvPr/>
        </p:nvCxnSpPr>
        <p:spPr>
          <a:xfrm>
            <a:off x="2738038" y="4424625"/>
            <a:ext cx="0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1397437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前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のステージ画像、及びステージ名テクスチャ切り替える</a:t>
            </a:r>
            <a:endParaRPr kumimoji="1" lang="ja-JP" altLang="en-US" sz="1200" b="1" dirty="0"/>
          </a:p>
        </p:txBody>
      </p:sp>
      <p:cxnSp>
        <p:nvCxnSpPr>
          <p:cNvPr id="11" name="カギ線コネクタ 10"/>
          <p:cNvCxnSpPr>
            <a:stCxn id="6" idx="1"/>
            <a:endCxn id="2" idx="0"/>
          </p:cNvCxnSpPr>
          <p:nvPr/>
        </p:nvCxnSpPr>
        <p:spPr>
          <a:xfrm rot="10800000" flipV="1">
            <a:off x="2738039" y="3136605"/>
            <a:ext cx="2150815" cy="7639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/>
          <p:cNvSpPr/>
          <p:nvPr/>
        </p:nvSpPr>
        <p:spPr>
          <a:xfrm>
            <a:off x="4732682" y="390058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決定</a:t>
            </a:r>
            <a:r>
              <a:rPr kumimoji="1" lang="ja-JP" altLang="en-US" b="1" dirty="0" smtClean="0"/>
              <a:t>ボタン</a:t>
            </a:r>
            <a:endParaRPr kumimoji="1" lang="ja-JP" altLang="en-US" b="1" dirty="0"/>
          </a:p>
        </p:txBody>
      </p:sp>
      <p:cxnSp>
        <p:nvCxnSpPr>
          <p:cNvPr id="13" name="直線矢印コネクタ 12"/>
          <p:cNvCxnSpPr>
            <a:stCxn id="12" idx="2"/>
            <a:endCxn id="14" idx="0"/>
          </p:cNvCxnSpPr>
          <p:nvPr/>
        </p:nvCxnSpPr>
        <p:spPr>
          <a:xfrm flipH="1">
            <a:off x="6095999" y="4424625"/>
            <a:ext cx="1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75539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「ゲーム」</a:t>
            </a:r>
            <a:r>
              <a:rPr lang="ja-JP" altLang="en-US" b="1" dirty="0" smtClean="0"/>
              <a:t>へ移行</a:t>
            </a:r>
            <a:endParaRPr kumimoji="1" lang="ja-JP" altLang="en-US" b="1" dirty="0"/>
          </a:p>
        </p:txBody>
      </p:sp>
      <p:cxnSp>
        <p:nvCxnSpPr>
          <p:cNvPr id="15" name="直線矢印コネクタ 14"/>
          <p:cNvCxnSpPr>
            <a:stCxn id="4" idx="2"/>
            <a:endCxn id="16" idx="0"/>
          </p:cNvCxnSpPr>
          <p:nvPr/>
        </p:nvCxnSpPr>
        <p:spPr>
          <a:xfrm flipH="1">
            <a:off x="9453959" y="4424625"/>
            <a:ext cx="3" cy="456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処理 15"/>
          <p:cNvSpPr/>
          <p:nvPr/>
        </p:nvSpPr>
        <p:spPr>
          <a:xfrm>
            <a:off x="8113358" y="4881199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「キャラ選択」</a:t>
            </a:r>
            <a:r>
              <a:rPr kumimoji="1" lang="ja-JP" altLang="en-US" sz="1600" b="1" dirty="0" smtClean="0"/>
              <a:t>へ移行</a:t>
            </a:r>
            <a:endParaRPr kumimoji="1" lang="ja-JP" altLang="en-US" sz="16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ステージ</a:t>
            </a:r>
            <a:r>
              <a:rPr lang="ja-JP" altLang="en-US" sz="4400" b="1" dirty="0" smtClean="0"/>
              <a:t>選択：</a:t>
            </a:r>
            <a:r>
              <a:rPr kumimoji="1" lang="ja-JP" altLang="en-US" sz="4400" b="1" dirty="0" smtClean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18" name="カギ線コネクタ 17"/>
          <p:cNvCxnSpPr>
            <a:stCxn id="10" idx="2"/>
            <a:endCxn id="5" idx="1"/>
          </p:cNvCxnSpPr>
          <p:nvPr/>
        </p:nvCxnSpPr>
        <p:spPr>
          <a:xfrm rot="5400000" flipH="1" flipV="1">
            <a:off x="2030780" y="2694604"/>
            <a:ext cx="3409159" cy="1994644"/>
          </a:xfrm>
          <a:prstGeom prst="bentConnector4">
            <a:avLst>
              <a:gd name="adj1" fmla="val -7479"/>
              <a:gd name="adj2" fmla="val -847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4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1037548"/>
            <a:ext cx="10990610" cy="305966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ゲーム：全体：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413246"/>
            <a:ext cx="6362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・制限時間が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になったらゲーム終了。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・「終了！」「</a:t>
            </a:r>
            <a:r>
              <a:rPr lang="en-US" altLang="ja-JP" sz="2000" b="1" dirty="0" smtClean="0"/>
              <a:t>FINISH</a:t>
            </a:r>
            <a:r>
              <a:rPr lang="en-US" altLang="ja-JP" sz="2000" b="1" dirty="0"/>
              <a:t>!</a:t>
            </a:r>
            <a:r>
              <a:rPr lang="ja-JP" altLang="en-US" sz="2000" b="1" dirty="0" smtClean="0"/>
              <a:t>」等の画像を表示</a:t>
            </a:r>
            <a:r>
              <a:rPr lang="ja-JP" altLang="en-US" sz="2000" b="1" dirty="0"/>
              <a:t>する</a:t>
            </a:r>
            <a:r>
              <a:rPr lang="ja-JP" altLang="en-US" sz="2000" b="1" dirty="0" smtClean="0"/>
              <a:t>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en-US" altLang="ja-JP" sz="2000" b="1" dirty="0" smtClean="0"/>
              <a:t>0</a:t>
            </a:r>
            <a:r>
              <a:rPr lang="ja-JP" altLang="en-US" sz="2000" b="1" dirty="0" smtClean="0"/>
              <a:t>になった瞬間にプレイヤーの移動を不可にする。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・プレイヤー情報の</a:t>
            </a:r>
            <a:r>
              <a:rPr lang="en-US" altLang="ja-JP" sz="2000" b="1" dirty="0" smtClean="0"/>
              <a:t>UI</a:t>
            </a:r>
            <a:r>
              <a:rPr lang="ja-JP" altLang="en-US" sz="2000" b="1" dirty="0" smtClean="0"/>
              <a:t>を画面下部に並べて表示する。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2685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ゲーム：全体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92411"/>
              </p:ext>
            </p:extLst>
          </p:nvPr>
        </p:nvGraphicFramePr>
        <p:xfrm>
          <a:off x="3403086" y="1623832"/>
          <a:ext cx="3873550" cy="385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355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7355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758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7355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7031" marR="87031" marT="43515" marB="4351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5" name="楕円 4"/>
          <p:cNvSpPr/>
          <p:nvPr/>
        </p:nvSpPr>
        <p:spPr>
          <a:xfrm>
            <a:off x="4200874" y="2417374"/>
            <a:ext cx="348761" cy="3487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6536985" y="2417374"/>
            <a:ext cx="333333" cy="333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2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200" b="1" dirty="0">
              <a:solidFill>
                <a:srgbClr val="0000FF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5739389" y="3946268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2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989576" y="5096266"/>
            <a:ext cx="332701" cy="332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2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2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294178" y="1160118"/>
            <a:ext cx="4056198" cy="346357"/>
          </a:xfrm>
          <a:prstGeom prst="roundRect">
            <a:avLst>
              <a:gd name="adj" fmla="val 8692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922167" y="1100612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/>
              <a:t>000</a:t>
            </a:r>
            <a:endParaRPr kumimoji="1" lang="ja-JP" altLang="en-US" sz="2800" b="1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53857" y="1100612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240776" y="11010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/>
              <a:t>TIME</a:t>
            </a:r>
            <a:endParaRPr kumimoji="1" lang="ja-JP" altLang="en-US" sz="2800" b="1" dirty="0"/>
          </a:p>
        </p:txBody>
      </p:sp>
      <p:sp>
        <p:nvSpPr>
          <p:cNvPr id="29" name="角丸四角形 28"/>
          <p:cNvSpPr/>
          <p:nvPr/>
        </p:nvSpPr>
        <p:spPr>
          <a:xfrm>
            <a:off x="1208829" y="5531328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67" y="5551744"/>
            <a:ext cx="1010961" cy="1010961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08829" y="562166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3537747" y="555318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726" y="5603732"/>
            <a:ext cx="1019113" cy="1019113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2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19963" y="5947342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F0"/>
                </a:solidFill>
              </a:rPr>
              <a:t>2</a:t>
            </a:r>
            <a:r>
              <a:rPr lang="en-US" altLang="ja-JP" sz="2000" b="1" dirty="0" smtClean="0">
                <a:solidFill>
                  <a:srgbClr val="00B0F0"/>
                </a:solidFill>
              </a:rPr>
              <a:t>P</a:t>
            </a:r>
            <a:endParaRPr kumimoji="1" lang="en-US" altLang="ja-JP" sz="2000" b="1" dirty="0">
              <a:solidFill>
                <a:srgbClr val="00B0F0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747656" y="5548190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506" y="5551744"/>
            <a:ext cx="1024564" cy="1024564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3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2958" y="5863971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FFFF00"/>
                </a:solidFill>
              </a:rPr>
              <a:t>3</a:t>
            </a:r>
            <a:r>
              <a:rPr lang="en-US" altLang="ja-JP" sz="2000" b="1" dirty="0" smtClean="0">
                <a:solidFill>
                  <a:srgbClr val="FFFF00"/>
                </a:solidFill>
              </a:rPr>
              <a:t>P</a:t>
            </a:r>
            <a:endParaRPr kumimoji="1" lang="en-US" altLang="ja-JP" sz="2000" b="1" dirty="0">
              <a:solidFill>
                <a:srgbClr val="FFFF00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8113081" y="5546232"/>
            <a:ext cx="1172037" cy="1008083"/>
          </a:xfrm>
          <a:prstGeom prst="roundRect">
            <a:avLst>
              <a:gd name="adj" fmla="val 8692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511" y="5608610"/>
            <a:ext cx="1024564" cy="1024564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8801037" y="5920837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38100">
                  <a:solidFill>
                    <a:schemeClr val="tx1"/>
                  </a:solidFill>
                </a:ln>
              </a:rPr>
              <a:t>4</a:t>
            </a:r>
            <a:r>
              <a:rPr lang="en-US" altLang="ja-JP" sz="2000" b="1" dirty="0" smtClean="0">
                <a:ln w="38100">
                  <a:solidFill>
                    <a:schemeClr val="tx1"/>
                  </a:solidFill>
                </a:ln>
              </a:rPr>
              <a:t>P</a:t>
            </a:r>
            <a:endParaRPr kumimoji="1" lang="en-US" altLang="ja-JP" sz="2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801037" y="5929705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4</a:t>
            </a:r>
            <a:r>
              <a:rPr lang="en-US" altLang="ja-JP" sz="2000" b="1" dirty="0" smtClean="0">
                <a:solidFill>
                  <a:srgbClr val="00B050"/>
                </a:solidFill>
              </a:rPr>
              <a:t>P</a:t>
            </a:r>
            <a:endParaRPr kumimoji="1" lang="en-US" altLang="ja-JP" sz="2000" b="1" dirty="0">
              <a:solidFill>
                <a:srgbClr val="00B050"/>
              </a:solidFill>
            </a:endParaRPr>
          </a:p>
        </p:txBody>
      </p:sp>
      <p:sp>
        <p:nvSpPr>
          <p:cNvPr id="45" name="角丸四角形吹き出し 44"/>
          <p:cNvSpPr/>
          <p:nvPr/>
        </p:nvSpPr>
        <p:spPr>
          <a:xfrm>
            <a:off x="240245" y="3649075"/>
            <a:ext cx="2957319" cy="1245140"/>
          </a:xfrm>
          <a:prstGeom prst="wedgeRoundRectCallout">
            <a:avLst>
              <a:gd name="adj1" fmla="val 14692"/>
              <a:gd name="adj2" fmla="val 10468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ステータス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表示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次ページに詳細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9212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/>
              <a:t>ステータス</a:t>
            </a:r>
            <a:r>
              <a:rPr lang="ja-JP" altLang="en-US" sz="4400" b="1" dirty="0" smtClean="0"/>
              <a:t>表示：要素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600695" y="1037548"/>
            <a:ext cx="10990610" cy="348169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34894"/>
            <a:ext cx="42370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テクスチャ側で作るもの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・プレイヤー番号</a:t>
            </a:r>
            <a:r>
              <a:rPr lang="en-US" altLang="ja-JP" sz="2000" b="1" dirty="0" smtClean="0"/>
              <a:t>(1P</a:t>
            </a:r>
            <a:r>
              <a:rPr lang="ja-JP" altLang="en-US" sz="2000" b="1" dirty="0" smtClean="0"/>
              <a:t>～</a:t>
            </a:r>
            <a:r>
              <a:rPr lang="en-US" altLang="ja-JP" sz="2000" b="1" dirty="0" smtClean="0"/>
              <a:t>4P)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・獲得アイテムを表示する枠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四角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・スキルレベルを表示する枠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丸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・スキルゲージの区切り線</a:t>
            </a:r>
            <a:endParaRPr lang="en-US" altLang="ja-JP" sz="2000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56310" y="1234893"/>
            <a:ext cx="51603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プログラム側で制御・表示するもの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・選択したキャラのモデル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静止状態</a:t>
            </a:r>
            <a:r>
              <a:rPr lang="en-US" altLang="ja-JP" sz="2000" b="1" dirty="0" smtClean="0"/>
              <a:t>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・スキルレベルのテクスチャ</a:t>
            </a:r>
            <a:r>
              <a:rPr lang="en-US" altLang="ja-JP" sz="2000" b="1" dirty="0" smtClean="0"/>
              <a:t>(Lv.1 </a:t>
            </a:r>
            <a:r>
              <a:rPr lang="ja-JP" altLang="en-US" sz="2000" b="1" dirty="0" smtClean="0"/>
              <a:t>～ </a:t>
            </a:r>
            <a:r>
              <a:rPr lang="en-US" altLang="ja-JP" sz="2000" b="1" dirty="0" smtClean="0"/>
              <a:t>Lv.3)</a:t>
            </a:r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</a:t>
            </a:r>
            <a:r>
              <a:rPr lang="ja-JP" altLang="en-US" sz="2000" b="1" dirty="0"/>
              <a:t>スキルゲージ</a:t>
            </a:r>
            <a:endParaRPr lang="en-US" altLang="ja-JP" sz="2000" b="1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5099538" y="1160585"/>
            <a:ext cx="0" cy="3182815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3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43978" y="5610601"/>
            <a:ext cx="3204785" cy="7550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46532" y="5610601"/>
            <a:ext cx="1479917" cy="755029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090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</a:t>
            </a:r>
            <a:r>
              <a:rPr kumimoji="1" lang="ja-JP" altLang="en-US" sz="4400" b="1" dirty="0" smtClean="0"/>
              <a:t>：</a:t>
            </a:r>
            <a:r>
              <a:rPr lang="ja-JP" altLang="en-US" sz="4400" b="1" dirty="0" smtClean="0"/>
              <a:t>プレイヤー</a:t>
            </a:r>
            <a:r>
              <a:rPr lang="ja-JP" altLang="en-US" sz="4400" b="1" dirty="0"/>
              <a:t>表示</a:t>
            </a:r>
            <a:r>
              <a:rPr lang="ja-JP" altLang="en-US" sz="4400" b="1" dirty="0" smtClean="0"/>
              <a:t>：レイアウト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4078374" y="1255485"/>
            <a:ext cx="3666299" cy="3518740"/>
          </a:xfrm>
          <a:prstGeom prst="roundRect">
            <a:avLst>
              <a:gd name="adj" fmla="val 8692"/>
            </a:avLst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4800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251522" y="1428376"/>
            <a:ext cx="1297241" cy="12972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139" r="24201" b="33903"/>
          <a:stretch/>
        </p:blipFill>
        <p:spPr>
          <a:xfrm>
            <a:off x="3965749" y="2172268"/>
            <a:ext cx="2347695" cy="2593163"/>
          </a:xfrm>
          <a:prstGeom prst="rect">
            <a:avLst/>
          </a:prstGeom>
        </p:spPr>
      </p:pic>
      <p:sp>
        <p:nvSpPr>
          <p:cNvPr id="6" name="対角する 2 つの角を丸めた四角形 5"/>
          <p:cNvSpPr/>
          <p:nvPr/>
        </p:nvSpPr>
        <p:spPr>
          <a:xfrm>
            <a:off x="4082786" y="1260110"/>
            <a:ext cx="1820008" cy="957451"/>
          </a:xfrm>
          <a:prstGeom prst="round2DiagRect">
            <a:avLst>
              <a:gd name="adj1" fmla="val 3185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ln w="38100">
                  <a:solidFill>
                    <a:schemeClr val="tx1"/>
                  </a:solidFill>
                </a:ln>
              </a:rPr>
              <a:t>1P</a:t>
            </a:r>
            <a:endParaRPr kumimoji="1" lang="en-US" altLang="ja-JP" sz="6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704" y="1254652"/>
            <a:ext cx="1159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b="1" dirty="0" smtClean="0">
                <a:solidFill>
                  <a:srgbClr val="FF0000"/>
                </a:solidFill>
              </a:rPr>
              <a:t>1P</a:t>
            </a:r>
            <a:endParaRPr kumimoji="1" lang="en-US" altLang="ja-JP" sz="6000" b="1" dirty="0">
              <a:solidFill>
                <a:srgbClr val="FF0000"/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5406332" y="5627614"/>
            <a:ext cx="0" cy="738016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447316" y="5610601"/>
            <a:ext cx="0" cy="75502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79" y="1536491"/>
            <a:ext cx="1072289" cy="107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13"/>
          <p:cNvSpPr/>
          <p:nvPr/>
        </p:nvSpPr>
        <p:spPr>
          <a:xfrm>
            <a:off x="6044913" y="3024169"/>
            <a:ext cx="1444352" cy="1444352"/>
          </a:xfrm>
          <a:prstGeom prst="ellipse">
            <a:avLst/>
          </a:prstGeom>
          <a:solidFill>
            <a:srgbClr val="FFFF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78000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ln w="38100">
                  <a:solidFill>
                    <a:schemeClr val="tx1"/>
                  </a:solidFill>
                </a:ln>
              </a:rPr>
              <a:t>Lv.</a:t>
            </a:r>
            <a:r>
              <a:rPr lang="en-US" altLang="ja-JP" sz="6000" b="1" i="1" dirty="0">
                <a:ln w="38100">
                  <a:solidFill>
                    <a:schemeClr val="tx1"/>
                  </a:solidFill>
                </a:ln>
              </a:rPr>
              <a:t>0</a:t>
            </a:r>
            <a:endParaRPr kumimoji="1" lang="ja-JP" altLang="en-US" sz="6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75227" y="3255749"/>
            <a:ext cx="1215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i="1" dirty="0" smtClean="0">
                <a:solidFill>
                  <a:schemeClr val="bg1"/>
                </a:solidFill>
              </a:rPr>
              <a:t>Lv.</a:t>
            </a:r>
            <a:r>
              <a:rPr lang="en-US" altLang="ja-JP" sz="6000" b="1" i="1" dirty="0">
                <a:solidFill>
                  <a:schemeClr val="bg1"/>
                </a:solidFill>
              </a:rPr>
              <a:t>0</a:t>
            </a:r>
            <a:endParaRPr kumimoji="1" lang="ja-JP" altLang="en-US" sz="6000" b="1" i="1" dirty="0">
              <a:solidFill>
                <a:schemeClr val="bg1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>
            <a:off x="5292032" y="5159914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>
            <a:off x="6335723" y="5159913"/>
            <a:ext cx="228600" cy="3582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吹き出し 25"/>
          <p:cNvSpPr/>
          <p:nvPr/>
        </p:nvSpPr>
        <p:spPr>
          <a:xfrm>
            <a:off x="568037" y="1336072"/>
            <a:ext cx="2957319" cy="1245140"/>
          </a:xfrm>
          <a:prstGeom prst="wedgeRoundRectCallout">
            <a:avLst>
              <a:gd name="adj1" fmla="val 76532"/>
              <a:gd name="adj2" fmla="val -781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プレイヤー番号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 smtClean="0">
                <a:solidFill>
                  <a:schemeClr val="tx1"/>
                </a:solidFill>
              </a:rPr>
              <a:t>(1P</a:t>
            </a:r>
            <a:r>
              <a:rPr lang="ja-JP" altLang="en-US" b="1" dirty="0" smtClean="0">
                <a:solidFill>
                  <a:schemeClr val="tx1"/>
                </a:solidFill>
              </a:rPr>
              <a:t>～</a:t>
            </a:r>
            <a:r>
              <a:rPr lang="en-US" altLang="ja-JP" b="1" dirty="0" smtClean="0">
                <a:solidFill>
                  <a:schemeClr val="tx1"/>
                </a:solidFill>
              </a:rPr>
              <a:t>4P)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>
          <a:xfrm>
            <a:off x="568037" y="3205570"/>
            <a:ext cx="2957319" cy="1245140"/>
          </a:xfrm>
          <a:prstGeom prst="wedgeRoundRectCallout">
            <a:avLst>
              <a:gd name="adj1" fmla="val 90676"/>
              <a:gd name="adj2" fmla="val -10155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選択したキャラの画像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もしくはモデル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角丸四角形吹き出し 27"/>
          <p:cNvSpPr/>
          <p:nvPr/>
        </p:nvSpPr>
        <p:spPr>
          <a:xfrm>
            <a:off x="568036" y="4916395"/>
            <a:ext cx="2957319" cy="1245140"/>
          </a:xfrm>
          <a:prstGeom prst="wedgeRoundRectCallout">
            <a:avLst>
              <a:gd name="adj1" fmla="val 85091"/>
              <a:gd name="adj2" fmla="val 28007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スキルゲージ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角丸四角形吹き出し 28"/>
          <p:cNvSpPr/>
          <p:nvPr/>
        </p:nvSpPr>
        <p:spPr>
          <a:xfrm>
            <a:off x="8279983" y="4151655"/>
            <a:ext cx="2957319" cy="1245140"/>
          </a:xfrm>
          <a:prstGeom prst="wedgeRoundRectCallout">
            <a:avLst>
              <a:gd name="adj1" fmla="val -82014"/>
              <a:gd name="adj2" fmla="val -56248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スキルレベル表示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8080665" y="1282463"/>
            <a:ext cx="3820395" cy="1352357"/>
          </a:xfrm>
          <a:prstGeom prst="wedgeRoundRectCallout">
            <a:avLst>
              <a:gd name="adj1" fmla="val -66781"/>
              <a:gd name="adj2" fmla="val 3077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獲得</a:t>
            </a:r>
            <a:r>
              <a:rPr lang="ja-JP" altLang="en-US" b="1" dirty="0" smtClean="0">
                <a:solidFill>
                  <a:schemeClr val="tx1"/>
                </a:solidFill>
              </a:rPr>
              <a:t>アイテムのロゴ表示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効果時間中は表示し、効果が切れたら</a:t>
            </a:r>
            <a:r>
              <a:rPr lang="ja-JP" altLang="en-US" b="1" dirty="0" smtClean="0">
                <a:solidFill>
                  <a:schemeClr val="tx1"/>
                </a:solidFill>
              </a:rPr>
              <a:t>消す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6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ゲームの流れ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262596" y="1745314"/>
            <a:ext cx="2113018" cy="1242693"/>
            <a:chOff x="278738" y="1744105"/>
            <a:chExt cx="2113018" cy="1242693"/>
          </a:xfrm>
        </p:grpSpPr>
        <p:sp>
          <p:nvSpPr>
            <p:cNvPr id="4" name="角丸四角形 3"/>
            <p:cNvSpPr/>
            <p:nvPr/>
          </p:nvSpPr>
          <p:spPr>
            <a:xfrm>
              <a:off x="278738" y="1744105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テキスト ボックス 2"/>
            <p:cNvSpPr txBox="1"/>
            <p:nvPr/>
          </p:nvSpPr>
          <p:spPr>
            <a:xfrm>
              <a:off x="699186" y="177099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～タイトル～</a:t>
              </a:r>
              <a:endParaRPr kumimoji="1" lang="ja-JP" altLang="en-US" sz="1400" b="1" dirty="0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40113" y="2162191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・チュートリアルへ</a:t>
              </a:r>
              <a:endParaRPr kumimoji="1"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</a:t>
              </a:r>
              <a:r>
                <a:rPr lang="ja-JP" altLang="en-US" sz="1400" b="1" dirty="0"/>
                <a:t>終了</a:t>
              </a:r>
              <a:endParaRPr kumimoji="1" lang="ja-JP" altLang="en-US" sz="1400" b="1" dirty="0"/>
            </a:p>
          </p:txBody>
        </p:sp>
      </p:grpSp>
      <p:sp>
        <p:nvSpPr>
          <p:cNvPr id="6" name="角丸四角形 5"/>
          <p:cNvSpPr/>
          <p:nvPr/>
        </p:nvSpPr>
        <p:spPr>
          <a:xfrm>
            <a:off x="2436989" y="2552163"/>
            <a:ext cx="2113018" cy="1475088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97509" y="2606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～チュートリアル～</a:t>
            </a:r>
            <a:endParaRPr kumimoji="1" lang="ja-JP" altLang="en-US" sz="1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06637" y="2952906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 smtClean="0"/>
              <a:t>・操作説明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・ルール説明</a:t>
            </a:r>
            <a:endParaRPr lang="en-US" altLang="ja-JP" sz="1400" b="1" dirty="0" smtClean="0"/>
          </a:p>
          <a:p>
            <a:r>
              <a:rPr kumimoji="1" lang="ja-JP" altLang="en-US" sz="1400" b="1" dirty="0" smtClean="0"/>
              <a:t>・ゲームルール選択へ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・タイトルへ</a:t>
            </a:r>
            <a:endParaRPr kumimoji="1" lang="ja-JP" altLang="en-US" sz="1400" b="1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7205388" y="1776673"/>
            <a:ext cx="2113018" cy="1242693"/>
            <a:chOff x="7843775" y="1695877"/>
            <a:chExt cx="2113018" cy="1242693"/>
          </a:xfrm>
        </p:grpSpPr>
        <p:sp>
          <p:nvSpPr>
            <p:cNvPr id="9" name="角丸四角形 8"/>
            <p:cNvSpPr/>
            <p:nvPr/>
          </p:nvSpPr>
          <p:spPr>
            <a:xfrm>
              <a:off x="7843775" y="1695877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179574" y="177099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～キャラ選択～</a:t>
              </a:r>
              <a:endParaRPr kumimoji="1" lang="ja-JP" altLang="en-US" sz="1400" b="1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089805" y="220054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・キャラ選択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・ステージ選択へ</a:t>
              </a:r>
              <a:endParaRPr kumimoji="1" lang="ja-JP" altLang="en-US" sz="1400" b="1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70954" y="4641106"/>
            <a:ext cx="2113018" cy="1242693"/>
            <a:chOff x="7843775" y="4989673"/>
            <a:chExt cx="2113018" cy="1242693"/>
          </a:xfrm>
        </p:grpSpPr>
        <p:sp>
          <p:nvSpPr>
            <p:cNvPr id="12" name="角丸四角形 11"/>
            <p:cNvSpPr/>
            <p:nvPr/>
          </p:nvSpPr>
          <p:spPr>
            <a:xfrm>
              <a:off x="7843775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8359109" y="505646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～ゲーム～</a:t>
              </a:r>
              <a:endParaRPr kumimoji="1" lang="ja-JP" altLang="en-US" sz="1400" b="1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8015798" y="550923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・タイムアップで</a:t>
              </a:r>
              <a:endParaRPr lang="en-US" altLang="ja-JP" sz="1400" b="1" dirty="0" smtClean="0"/>
            </a:p>
            <a:p>
              <a:r>
                <a:rPr lang="ja-JP" altLang="en-US" sz="1400" b="1" dirty="0"/>
                <a:t>　</a:t>
              </a:r>
              <a:r>
                <a:rPr lang="ja-JP" altLang="en-US" sz="1400" b="1" dirty="0" smtClean="0"/>
                <a:t>リザルトへ</a:t>
              </a:r>
              <a:endParaRPr lang="en-US" altLang="ja-JP" sz="1400" b="1" dirty="0" smtClean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5226725" y="4641106"/>
            <a:ext cx="2113018" cy="1242693"/>
            <a:chOff x="4500872" y="4989673"/>
            <a:chExt cx="2113018" cy="1242693"/>
          </a:xfrm>
        </p:grpSpPr>
        <p:sp>
          <p:nvSpPr>
            <p:cNvPr id="15" name="角丸四角形 14"/>
            <p:cNvSpPr/>
            <p:nvPr/>
          </p:nvSpPr>
          <p:spPr>
            <a:xfrm>
              <a:off x="4500872" y="4989673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921960" y="505646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～リザルト～</a:t>
              </a:r>
              <a:endParaRPr kumimoji="1" lang="ja-JP" altLang="en-US" sz="1400" b="1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4562887" y="5401513"/>
              <a:ext cx="198002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・順位発表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・ゲームルール選択へ</a:t>
              </a:r>
              <a:endParaRPr lang="en-US" altLang="ja-JP" sz="1400" b="1" dirty="0" smtClean="0"/>
            </a:p>
            <a:p>
              <a:r>
                <a:rPr lang="ja-JP" altLang="en-US" sz="1400" b="1" dirty="0" smtClean="0"/>
                <a:t>・タイトルへ</a:t>
              </a:r>
              <a:endParaRPr lang="en-US" altLang="ja-JP" sz="1400" b="1" dirty="0" smtClean="0"/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4615962" y="1776674"/>
            <a:ext cx="2113018" cy="1242693"/>
            <a:chOff x="5419914" y="2341099"/>
            <a:chExt cx="2113018" cy="1242693"/>
          </a:xfrm>
        </p:grpSpPr>
        <p:sp>
          <p:nvSpPr>
            <p:cNvPr id="18" name="角丸四角形 17"/>
            <p:cNvSpPr/>
            <p:nvPr/>
          </p:nvSpPr>
          <p:spPr>
            <a:xfrm>
              <a:off x="5419914" y="2341099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486407" y="242004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～ゲームルール選択～</a:t>
              </a:r>
              <a:endParaRPr kumimoji="1" lang="ja-JP" altLang="en-US" sz="1400" b="1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64579" y="2762927"/>
              <a:ext cx="16818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・</a:t>
              </a:r>
              <a:r>
                <a:rPr kumimoji="1" lang="en-US" altLang="ja-JP" sz="1400" b="1" dirty="0" smtClean="0"/>
                <a:t>4</a:t>
              </a:r>
              <a:r>
                <a:rPr kumimoji="1" lang="ja-JP" altLang="en-US" sz="1400" b="1" dirty="0" smtClean="0"/>
                <a:t>人対戦 </a:t>
              </a:r>
              <a:r>
                <a:rPr kumimoji="1" lang="en-US" altLang="ja-JP" sz="1400" b="1" dirty="0" smtClean="0"/>
                <a:t>or 2vs2</a:t>
              </a:r>
            </a:p>
            <a:p>
              <a:r>
                <a:rPr lang="ja-JP" altLang="en-US" sz="1400" b="1" dirty="0" smtClean="0"/>
                <a:t>・キャラ選択</a:t>
              </a:r>
              <a:r>
                <a:rPr lang="ja-JP" altLang="en-US" sz="1400" b="1" dirty="0"/>
                <a:t>へ</a:t>
              </a:r>
              <a:endParaRPr lang="en-US" altLang="ja-JP" sz="1400" b="1" dirty="0" smtClean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9788507" y="1780858"/>
            <a:ext cx="2113018" cy="1242693"/>
            <a:chOff x="9800531" y="3075240"/>
            <a:chExt cx="2113018" cy="1242693"/>
          </a:xfrm>
        </p:grpSpPr>
        <p:sp>
          <p:nvSpPr>
            <p:cNvPr id="21" name="角丸四角形 20"/>
            <p:cNvSpPr/>
            <p:nvPr/>
          </p:nvSpPr>
          <p:spPr>
            <a:xfrm>
              <a:off x="9800531" y="3075240"/>
              <a:ext cx="2113018" cy="1242693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046561" y="3146962"/>
              <a:ext cx="1620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 smtClean="0"/>
                <a:t>～ステージ選択～</a:t>
              </a:r>
              <a:endParaRPr kumimoji="1" lang="ja-JP" altLang="en-US" sz="1400" b="1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046561" y="3565504"/>
              <a:ext cx="1441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 smtClean="0"/>
                <a:t>・ステージ選択</a:t>
              </a:r>
              <a:endParaRPr lang="en-US" altLang="ja-JP" sz="1400" b="1" dirty="0" smtClean="0"/>
            </a:p>
            <a:p>
              <a:r>
                <a:rPr kumimoji="1" lang="ja-JP" altLang="en-US" sz="1400" b="1" dirty="0" smtClean="0"/>
                <a:t>・ゲーム開始</a:t>
              </a:r>
              <a:endParaRPr kumimoji="1" lang="ja-JP" altLang="en-US" sz="1400" b="1" dirty="0"/>
            </a:p>
          </p:txBody>
        </p:sp>
      </p:grpSp>
      <p:cxnSp>
        <p:nvCxnSpPr>
          <p:cNvPr id="32" name="直線矢印コネクタ 31"/>
          <p:cNvCxnSpPr/>
          <p:nvPr/>
        </p:nvCxnSpPr>
        <p:spPr>
          <a:xfrm>
            <a:off x="2375614" y="2035558"/>
            <a:ext cx="224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722007" y="2035558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9318406" y="2005676"/>
            <a:ext cx="4701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10463467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7339743" y="4873322"/>
            <a:ext cx="123121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10800000">
            <a:off x="5597759" y="3019367"/>
            <a:ext cx="0" cy="1621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>
            <a:endCxn id="4" idx="2"/>
          </p:cNvCxnSpPr>
          <p:nvPr/>
        </p:nvCxnSpPr>
        <p:spPr>
          <a:xfrm rot="10800000">
            <a:off x="1319105" y="2988008"/>
            <a:ext cx="3907620" cy="2251157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1944928" y="2988007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1963036" y="3351422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rot="-5400000">
            <a:off x="4760627" y="3232274"/>
            <a:ext cx="0" cy="40694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rot="-5400000">
            <a:off x="4741716" y="3244661"/>
            <a:ext cx="44476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/>
          <p:nvPr/>
        </p:nvCxnSpPr>
        <p:spPr>
          <a:xfrm rot="10800000">
            <a:off x="1487292" y="2989591"/>
            <a:ext cx="942550" cy="763542"/>
          </a:xfrm>
          <a:prstGeom prst="bentConnector3">
            <a:avLst>
              <a:gd name="adj1" fmla="val 9953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600695" y="954886"/>
            <a:ext cx="10990610" cy="468098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90171" y="1243452"/>
            <a:ext cx="1090234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・プレイヤーの選択したキャラと、それぞれのカラーの柱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円</a:t>
            </a:r>
            <a:r>
              <a:rPr lang="en-US" altLang="ja-JP" sz="2000" b="1" dirty="0" smtClean="0"/>
              <a:t>or</a:t>
            </a:r>
            <a:r>
              <a:rPr lang="ja-JP" altLang="en-US" sz="2000" b="1" dirty="0" smtClean="0"/>
              <a:t>角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を表示する。キャラモデル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は、柱の上に乗っている状態にしておく。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・各プレイヤーが塗ったパネルの分だけ柱の高さ</a:t>
            </a:r>
            <a:r>
              <a:rPr lang="ja-JP" altLang="en-US" sz="2000" b="1" dirty="0"/>
              <a:t>を</a:t>
            </a:r>
            <a:r>
              <a:rPr lang="ja-JP" altLang="en-US" sz="2000" b="1" dirty="0" smtClean="0"/>
              <a:t>上昇させる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全プレイヤー分の上昇が終</a:t>
            </a:r>
            <a:r>
              <a:rPr lang="ja-JP" altLang="en-US" sz="2000" b="1" dirty="0" err="1" smtClean="0"/>
              <a:t>わ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err="1" smtClean="0"/>
              <a:t>るま</a:t>
            </a:r>
            <a:r>
              <a:rPr lang="ja-JP" altLang="en-US" sz="2000" b="1" dirty="0" smtClean="0"/>
              <a:t>で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位」や「</a:t>
            </a:r>
            <a:r>
              <a:rPr lang="en-US" altLang="ja-JP" sz="2000" b="1" dirty="0" smtClean="0"/>
              <a:t>1st</a:t>
            </a:r>
            <a:r>
              <a:rPr lang="ja-JP" altLang="en-US" sz="2000" b="1" dirty="0" smtClean="0"/>
              <a:t>」等の順位テクスチャを表示し、エフェクトやモーション等で演出。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・演出後、「ゲームルール選択」</a:t>
            </a:r>
            <a:r>
              <a:rPr lang="ja-JP" altLang="en-US" sz="2000" b="1" dirty="0"/>
              <a:t>と</a:t>
            </a:r>
            <a:r>
              <a:rPr lang="ja-JP" altLang="en-US" sz="2000" b="1" dirty="0" smtClean="0"/>
              <a:t>「タイトルへ」の</a:t>
            </a:r>
            <a:r>
              <a:rPr lang="en-US" altLang="ja-JP" sz="2000" b="1" dirty="0" smtClean="0"/>
              <a:t>2</a:t>
            </a:r>
            <a:r>
              <a:rPr lang="ja-JP" altLang="en-US" sz="2000" b="1" dirty="0" smtClean="0"/>
              <a:t>項目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テクスチャ等</a:t>
            </a:r>
            <a:r>
              <a:rPr lang="en-US" altLang="ja-JP" sz="2000" b="1" dirty="0" smtClean="0"/>
              <a:t>)</a:t>
            </a:r>
            <a:r>
              <a:rPr lang="ja-JP" altLang="en-US" sz="2000" b="1" dirty="0" smtClean="0"/>
              <a:t>を表示する。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・十字キーの左右で選択、決定ボタンで決定。</a:t>
            </a:r>
            <a:endParaRPr lang="en-US" altLang="ja-JP" sz="2000" b="1" dirty="0" smtClean="0"/>
          </a:p>
          <a:p>
            <a:endParaRPr lang="en-US" altLang="ja-JP" sz="2000" b="1" dirty="0"/>
          </a:p>
          <a:p>
            <a:r>
              <a:rPr lang="ja-JP" altLang="en-US" sz="2000" b="1" dirty="0" smtClean="0"/>
              <a:t>・選択されたゲームモードに移行する。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253204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kumimoji="1" lang="ja-JP" altLang="en-US" sz="4400" b="1" dirty="0" smtClean="0"/>
              <a:t>レイアウト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14267" y="2743200"/>
            <a:ext cx="984738" cy="3851031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14266" y="2512363"/>
            <a:ext cx="984738" cy="413238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822839" y="3587262"/>
            <a:ext cx="984738" cy="2998177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822838" y="3393730"/>
            <a:ext cx="984738" cy="413238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022351" y="4967653"/>
            <a:ext cx="984738" cy="16177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6022350" y="4783354"/>
            <a:ext cx="984738" cy="4132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865718" y="4343399"/>
            <a:ext cx="984738" cy="2237641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7865717" y="4163156"/>
            <a:ext cx="984738" cy="413238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0" y="1914640"/>
            <a:ext cx="1010961" cy="101096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37" y="2708199"/>
            <a:ext cx="1019113" cy="1019113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24" y="4113731"/>
            <a:ext cx="1024564" cy="1024564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04" y="3533101"/>
            <a:ext cx="1024564" cy="102456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995643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4th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995642" y="3461277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chemeClr val="bg1"/>
                </a:solidFill>
              </a:rPr>
              <a:t>4th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714266" y="1252083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1st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14266" y="1246682"/>
            <a:ext cx="947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solidFill>
                  <a:srgbClr val="FFFF00"/>
                </a:solidFill>
              </a:rPr>
              <a:t>1st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1647" y="2063491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2nd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04467" y="2059722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2nd</a:t>
            </a:r>
            <a:endParaRPr kumimoji="1" lang="ja-JP" altLang="en-US" sz="4000" b="1" dirty="0">
              <a:blipFill dpi="0"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811430" y="2829382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ln w="38100">
                  <a:solidFill>
                    <a:schemeClr val="tx1"/>
                  </a:solidFill>
                </a:ln>
              </a:rPr>
              <a:t>3rd</a:t>
            </a:r>
            <a:endParaRPr kumimoji="1" lang="ja-JP" altLang="en-US" sz="40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11430" y="2835619"/>
            <a:ext cx="992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 dirty="0" smtClean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3rd</a:t>
            </a:r>
            <a:endParaRPr kumimoji="1" lang="ja-JP" altLang="en-US" sz="4000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対角する 2 つの角を丸めた四角形 23"/>
          <p:cNvSpPr/>
          <p:nvPr/>
        </p:nvSpPr>
        <p:spPr>
          <a:xfrm>
            <a:off x="1422888" y="5752486"/>
            <a:ext cx="7833946" cy="685800"/>
          </a:xfrm>
          <a:prstGeom prst="round2Diag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8100">
                  <a:solidFill>
                    <a:schemeClr val="tx1"/>
                  </a:solidFill>
                </a:ln>
              </a:rPr>
              <a:t>ゲームルール選択へ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209067" y="587095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bg1"/>
                </a:solidFill>
              </a:rPr>
              <a:t>ゲームルール選択へ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ln w="38100">
                  <a:solidFill>
                    <a:schemeClr val="tx1"/>
                  </a:solidFill>
                </a:ln>
              </a:rPr>
              <a:t>タイトルへ</a:t>
            </a:r>
            <a:endParaRPr kumimoji="1" lang="ja-JP" altLang="en-US" sz="2400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452619" y="58505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50000"/>
                  </a:schemeClr>
                </a:solidFill>
              </a:rPr>
              <a:t>タイトル</a:t>
            </a:r>
            <a:r>
              <a:rPr lang="ja-JP" altLang="en-US" sz="2400" b="1" dirty="0" smtClean="0">
                <a:solidFill>
                  <a:schemeClr val="bg1">
                    <a:lumMod val="50000"/>
                  </a:schemeClr>
                </a:solidFill>
              </a:rPr>
              <a:t>へ</a:t>
            </a:r>
            <a:endParaRPr kumimoji="1" lang="ja-JP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096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リザルト：</a:t>
            </a:r>
            <a:r>
              <a:rPr lang="ja-JP" altLang="en-US" sz="4400" b="1" dirty="0"/>
              <a:t>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cxnSp>
        <p:nvCxnSpPr>
          <p:cNvPr id="4" name="直線矢印コネクタ 3"/>
          <p:cNvCxnSpPr>
            <a:stCxn id="6" idx="2"/>
            <a:endCxn id="11" idx="0"/>
          </p:cNvCxnSpPr>
          <p:nvPr/>
        </p:nvCxnSpPr>
        <p:spPr>
          <a:xfrm flipH="1">
            <a:off x="1777260" y="1607254"/>
            <a:ext cx="1720" cy="27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処理 5"/>
          <p:cNvSpPr/>
          <p:nvPr/>
        </p:nvSpPr>
        <p:spPr>
          <a:xfrm>
            <a:off x="415662" y="108321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各プレイヤーのモデルと、最終結果用の柱</a:t>
            </a:r>
            <a:r>
              <a:rPr lang="en-US" altLang="ja-JP" sz="1200" b="1" dirty="0" smtClean="0"/>
              <a:t>(</a:t>
            </a:r>
            <a:r>
              <a:rPr lang="ja-JP" altLang="en-US" sz="1200" b="1" dirty="0" smtClean="0"/>
              <a:t>初期高さは全部同じ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10" name="直線矢印コネクタ 9"/>
          <p:cNvCxnSpPr>
            <a:stCxn id="11" idx="2"/>
            <a:endCxn id="51" idx="0"/>
          </p:cNvCxnSpPr>
          <p:nvPr/>
        </p:nvCxnSpPr>
        <p:spPr>
          <a:xfrm flipH="1">
            <a:off x="1775251" y="2401472"/>
            <a:ext cx="2009" cy="276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ローチャート: 処理 10"/>
          <p:cNvSpPr/>
          <p:nvPr/>
        </p:nvSpPr>
        <p:spPr>
          <a:xfrm>
            <a:off x="415662" y="1886166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それぞれの最終獲得スコアに応じて柱を上に伸ばしていく</a:t>
            </a:r>
            <a:endParaRPr kumimoji="1" lang="ja-JP" altLang="en-US" sz="1400" b="1" dirty="0"/>
          </a:p>
        </p:txBody>
      </p:sp>
      <p:sp>
        <p:nvSpPr>
          <p:cNvPr id="29" name="フローチャート: 処理 28"/>
          <p:cNvSpPr/>
          <p:nvPr/>
        </p:nvSpPr>
        <p:spPr>
          <a:xfrm>
            <a:off x="3372125" y="3809171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高くするのを止める</a:t>
            </a:r>
            <a:endParaRPr kumimoji="1" lang="ja-JP" altLang="en-US" sz="1600" b="1" dirty="0"/>
          </a:p>
        </p:txBody>
      </p:sp>
      <p:sp>
        <p:nvSpPr>
          <p:cNvPr id="51" name="フローチャート: 判断 50"/>
          <p:cNvSpPr/>
          <p:nvPr/>
        </p:nvSpPr>
        <p:spPr>
          <a:xfrm>
            <a:off x="567502" y="2678155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獲得スコア分の高さになったか</a:t>
            </a:r>
            <a:endParaRPr kumimoji="1" lang="ja-JP" altLang="en-US" sz="1100" b="1" dirty="0"/>
          </a:p>
        </p:txBody>
      </p:sp>
      <p:cxnSp>
        <p:nvCxnSpPr>
          <p:cNvPr id="56" name="直線矢印コネクタ 55"/>
          <p:cNvCxnSpPr>
            <a:stCxn id="51" idx="2"/>
            <a:endCxn id="71" idx="0"/>
          </p:cNvCxnSpPr>
          <p:nvPr/>
        </p:nvCxnSpPr>
        <p:spPr>
          <a:xfrm flipH="1">
            <a:off x="1773531" y="3509598"/>
            <a:ext cx="1720" cy="278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/>
          <p:cNvSpPr/>
          <p:nvPr/>
        </p:nvSpPr>
        <p:spPr>
          <a:xfrm>
            <a:off x="3372125" y="2832885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なった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64" idx="2"/>
            <a:endCxn id="29" idx="0"/>
          </p:cNvCxnSpPr>
          <p:nvPr/>
        </p:nvCxnSpPr>
        <p:spPr>
          <a:xfrm flipH="1">
            <a:off x="4733723" y="3356923"/>
            <a:ext cx="1720" cy="45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フローチャート: 処理 70"/>
          <p:cNvSpPr/>
          <p:nvPr/>
        </p:nvSpPr>
        <p:spPr>
          <a:xfrm>
            <a:off x="410928" y="3788528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なっていない</a:t>
            </a:r>
            <a:endParaRPr kumimoji="1" lang="ja-JP" altLang="en-US" b="1" dirty="0"/>
          </a:p>
        </p:txBody>
      </p:sp>
      <p:sp>
        <p:nvSpPr>
          <p:cNvPr id="76" name="フローチャート: 処理 75"/>
          <p:cNvSpPr/>
          <p:nvPr/>
        </p:nvSpPr>
        <p:spPr>
          <a:xfrm>
            <a:off x="412937" y="4575490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柱</a:t>
            </a:r>
            <a:r>
              <a:rPr lang="ja-JP" altLang="en-US" sz="1600" b="1" dirty="0"/>
              <a:t>を</a:t>
            </a:r>
            <a:r>
              <a:rPr lang="ja-JP" altLang="en-US" sz="1600" b="1" dirty="0" smtClean="0"/>
              <a:t>高くする</a:t>
            </a:r>
            <a:endParaRPr kumimoji="1" lang="ja-JP" altLang="en-US" sz="1600" b="1" dirty="0"/>
          </a:p>
        </p:txBody>
      </p:sp>
      <p:cxnSp>
        <p:nvCxnSpPr>
          <p:cNvPr id="77" name="直線矢印コネクタ 76"/>
          <p:cNvCxnSpPr>
            <a:stCxn id="71" idx="2"/>
            <a:endCxn id="76" idx="0"/>
          </p:cNvCxnSpPr>
          <p:nvPr/>
        </p:nvCxnSpPr>
        <p:spPr>
          <a:xfrm>
            <a:off x="1773531" y="4296599"/>
            <a:ext cx="1004" cy="278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0" idx="1"/>
            <a:endCxn id="11" idx="1"/>
          </p:cNvCxnSpPr>
          <p:nvPr/>
        </p:nvCxnSpPr>
        <p:spPr>
          <a:xfrm rot="10800000">
            <a:off x="415663" y="2143820"/>
            <a:ext cx="2953449" cy="3717137"/>
          </a:xfrm>
          <a:prstGeom prst="bentConnector3">
            <a:avLst>
              <a:gd name="adj1" fmla="val 107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フローチャート: 判断 101"/>
          <p:cNvSpPr/>
          <p:nvPr/>
        </p:nvSpPr>
        <p:spPr>
          <a:xfrm>
            <a:off x="3523965" y="4549977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/>
              <a:t>全プレイヤー分の柱の高さ増加が終わったか</a:t>
            </a:r>
            <a:endParaRPr kumimoji="1" lang="ja-JP" altLang="en-US" sz="1100" b="1" dirty="0"/>
          </a:p>
        </p:txBody>
      </p:sp>
      <p:cxnSp>
        <p:nvCxnSpPr>
          <p:cNvPr id="103" name="直線矢印コネクタ 102"/>
          <p:cNvCxnSpPr>
            <a:stCxn id="29" idx="2"/>
            <a:endCxn id="102" idx="0"/>
          </p:cNvCxnSpPr>
          <p:nvPr/>
        </p:nvCxnSpPr>
        <p:spPr>
          <a:xfrm flipH="1">
            <a:off x="4731714" y="4324477"/>
            <a:ext cx="2009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51" idx="3"/>
            <a:endCxn id="64" idx="1"/>
          </p:cNvCxnSpPr>
          <p:nvPr/>
        </p:nvCxnSpPr>
        <p:spPr>
          <a:xfrm>
            <a:off x="2983000" y="3093877"/>
            <a:ext cx="389125" cy="1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02" idx="2"/>
            <a:endCxn id="120" idx="0"/>
          </p:cNvCxnSpPr>
          <p:nvPr/>
        </p:nvCxnSpPr>
        <p:spPr>
          <a:xfrm>
            <a:off x="4731714" y="5381420"/>
            <a:ext cx="0" cy="225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処理 119"/>
          <p:cNvSpPr/>
          <p:nvPr/>
        </p:nvSpPr>
        <p:spPr>
          <a:xfrm>
            <a:off x="3369111" y="5606920"/>
            <a:ext cx="2725205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終わっていない</a:t>
            </a:r>
            <a:endParaRPr kumimoji="1" lang="ja-JP" altLang="en-US" b="1" dirty="0"/>
          </a:p>
        </p:txBody>
      </p:sp>
      <p:cxnSp>
        <p:nvCxnSpPr>
          <p:cNvPr id="21" name="カギ線コネクタ 20"/>
          <p:cNvCxnSpPr>
            <a:stCxn id="76" idx="1"/>
            <a:endCxn id="11" idx="1"/>
          </p:cNvCxnSpPr>
          <p:nvPr/>
        </p:nvCxnSpPr>
        <p:spPr>
          <a:xfrm rot="10800000" flipH="1">
            <a:off x="412936" y="2143819"/>
            <a:ext cx="2725" cy="2689324"/>
          </a:xfrm>
          <a:prstGeom prst="bentConnector3">
            <a:avLst>
              <a:gd name="adj1" fmla="val -838899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6490165" y="859921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終わった</a:t>
            </a:r>
            <a:endParaRPr kumimoji="1" lang="ja-JP" altLang="en-US" b="1" dirty="0"/>
          </a:p>
        </p:txBody>
      </p:sp>
      <p:cxnSp>
        <p:nvCxnSpPr>
          <p:cNvPr id="30" name="カギ線コネクタ 29"/>
          <p:cNvCxnSpPr>
            <a:stCxn id="102" idx="3"/>
            <a:endCxn id="24" idx="1"/>
          </p:cNvCxnSpPr>
          <p:nvPr/>
        </p:nvCxnSpPr>
        <p:spPr>
          <a:xfrm flipV="1">
            <a:off x="5939463" y="1121940"/>
            <a:ext cx="550702" cy="3843759"/>
          </a:xfrm>
          <a:prstGeom prst="bentConnector3">
            <a:avLst>
              <a:gd name="adj1" fmla="val 595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処理 32"/>
          <p:cNvSpPr/>
          <p:nvPr/>
        </p:nvSpPr>
        <p:spPr>
          <a:xfrm>
            <a:off x="6490165" y="164597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</a:t>
            </a:r>
            <a:r>
              <a:rPr lang="en-US" altLang="ja-JP" sz="1400" b="1" dirty="0" smtClean="0"/>
              <a:t>1</a:t>
            </a:r>
            <a:r>
              <a:rPr lang="ja-JP" altLang="en-US" sz="1400" b="1" dirty="0" smtClean="0"/>
              <a:t>位」等の順位テクスチャをそれぞれ表示する</a:t>
            </a:r>
            <a:endParaRPr kumimoji="1" lang="ja-JP" altLang="en-US" sz="1400" b="1" dirty="0"/>
          </a:p>
        </p:txBody>
      </p:sp>
      <p:cxnSp>
        <p:nvCxnSpPr>
          <p:cNvPr id="34" name="直線矢印コネクタ 33"/>
          <p:cNvCxnSpPr>
            <a:stCxn id="24" idx="2"/>
            <a:endCxn id="33" idx="0"/>
          </p:cNvCxnSpPr>
          <p:nvPr/>
        </p:nvCxnSpPr>
        <p:spPr>
          <a:xfrm flipH="1">
            <a:off x="7851763" y="1383959"/>
            <a:ext cx="172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処理 38"/>
          <p:cNvSpPr/>
          <p:nvPr/>
        </p:nvSpPr>
        <p:spPr>
          <a:xfrm>
            <a:off x="6490165" y="24233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勝利モーションやエフェクト等で演出</a:t>
            </a:r>
            <a:endParaRPr kumimoji="1" lang="ja-JP" altLang="en-US" sz="1400" b="1" dirty="0"/>
          </a:p>
        </p:txBody>
      </p:sp>
      <p:cxnSp>
        <p:nvCxnSpPr>
          <p:cNvPr id="40" name="直線矢印コネクタ 39"/>
          <p:cNvCxnSpPr>
            <a:stCxn id="33" idx="2"/>
            <a:endCxn id="39" idx="0"/>
          </p:cNvCxnSpPr>
          <p:nvPr/>
        </p:nvCxnSpPr>
        <p:spPr>
          <a:xfrm>
            <a:off x="7851763" y="2161284"/>
            <a:ext cx="0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処理 43"/>
          <p:cNvSpPr/>
          <p:nvPr/>
        </p:nvSpPr>
        <p:spPr>
          <a:xfrm>
            <a:off x="6485101" y="3200628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モード移行の選択肢を表示</a:t>
            </a:r>
            <a:endParaRPr kumimoji="1" lang="ja-JP" altLang="en-US" sz="1400" b="1" dirty="0"/>
          </a:p>
        </p:txBody>
      </p:sp>
      <p:cxnSp>
        <p:nvCxnSpPr>
          <p:cNvPr id="45" name="直線矢印コネクタ 44"/>
          <p:cNvCxnSpPr>
            <a:stCxn id="39" idx="2"/>
            <a:endCxn id="44" idx="0"/>
          </p:cNvCxnSpPr>
          <p:nvPr/>
        </p:nvCxnSpPr>
        <p:spPr>
          <a:xfrm flipH="1">
            <a:off x="7846699" y="2938609"/>
            <a:ext cx="5064" cy="26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6644014" y="3976224"/>
            <a:ext cx="2415498" cy="831443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タイトル</a:t>
            </a:r>
            <a:endParaRPr kumimoji="1" lang="en-US" altLang="ja-JP" sz="1200" b="1" dirty="0" smtClean="0"/>
          </a:p>
          <a:p>
            <a:pPr algn="ctr"/>
            <a:r>
              <a:rPr lang="en-US" altLang="ja-JP" sz="1200" b="1" dirty="0" smtClean="0"/>
              <a:t>or</a:t>
            </a:r>
          </a:p>
          <a:p>
            <a:pPr algn="ctr"/>
            <a:r>
              <a:rPr lang="ja-JP" altLang="en-US" sz="1200" b="1" dirty="0" smtClean="0"/>
              <a:t>ゲームルール選択</a:t>
            </a:r>
            <a:endParaRPr lang="en-US" altLang="ja-JP" sz="1200" b="1" dirty="0" smtClean="0"/>
          </a:p>
        </p:txBody>
      </p:sp>
      <p:cxnSp>
        <p:nvCxnSpPr>
          <p:cNvPr id="50" name="直線矢印コネクタ 49"/>
          <p:cNvCxnSpPr>
            <a:stCxn id="44" idx="2"/>
            <a:endCxn id="49" idx="0"/>
          </p:cNvCxnSpPr>
          <p:nvPr/>
        </p:nvCxnSpPr>
        <p:spPr>
          <a:xfrm>
            <a:off x="7846699" y="3715934"/>
            <a:ext cx="5064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ローチャート: 処理 53"/>
          <p:cNvSpPr/>
          <p:nvPr/>
        </p:nvSpPr>
        <p:spPr>
          <a:xfrm>
            <a:off x="6490165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タイトル</a:t>
            </a:r>
            <a:endParaRPr kumimoji="1" lang="ja-JP" altLang="en-US" b="1" dirty="0"/>
          </a:p>
        </p:txBody>
      </p:sp>
      <p:cxnSp>
        <p:nvCxnSpPr>
          <p:cNvPr id="55" name="直線矢印コネクタ 54"/>
          <p:cNvCxnSpPr>
            <a:stCxn id="49" idx="2"/>
            <a:endCxn id="54" idx="0"/>
          </p:cNvCxnSpPr>
          <p:nvPr/>
        </p:nvCxnSpPr>
        <p:spPr>
          <a:xfrm>
            <a:off x="7851763" y="4807667"/>
            <a:ext cx="1720" cy="260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処理 64"/>
          <p:cNvSpPr/>
          <p:nvPr/>
        </p:nvSpPr>
        <p:spPr>
          <a:xfrm>
            <a:off x="9260954" y="506795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cxnSp>
        <p:nvCxnSpPr>
          <p:cNvPr id="66" name="カギ線コネクタ 65"/>
          <p:cNvCxnSpPr>
            <a:stCxn id="49" idx="3"/>
            <a:endCxn id="65" idx="0"/>
          </p:cNvCxnSpPr>
          <p:nvPr/>
        </p:nvCxnSpPr>
        <p:spPr>
          <a:xfrm>
            <a:off x="9059512" y="4391946"/>
            <a:ext cx="1564760" cy="67601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処理 69"/>
          <p:cNvSpPr/>
          <p:nvPr/>
        </p:nvSpPr>
        <p:spPr>
          <a:xfrm>
            <a:off x="6485101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「タイトル」へ移行</a:t>
            </a:r>
            <a:endParaRPr kumimoji="1" lang="ja-JP" altLang="en-US" sz="1400" b="1" dirty="0"/>
          </a:p>
        </p:txBody>
      </p:sp>
      <p:cxnSp>
        <p:nvCxnSpPr>
          <p:cNvPr id="72" name="直線矢印コネクタ 71"/>
          <p:cNvCxnSpPr>
            <a:stCxn id="54" idx="2"/>
            <a:endCxn id="70" idx="0"/>
          </p:cNvCxnSpPr>
          <p:nvPr/>
        </p:nvCxnSpPr>
        <p:spPr>
          <a:xfrm flipH="1">
            <a:off x="7846699" y="5591995"/>
            <a:ext cx="6784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: 処理 73"/>
          <p:cNvSpPr/>
          <p:nvPr/>
        </p:nvSpPr>
        <p:spPr>
          <a:xfrm>
            <a:off x="9256614" y="5810703"/>
            <a:ext cx="2723196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75" name="直線矢印コネクタ 74"/>
          <p:cNvCxnSpPr>
            <a:stCxn id="65" idx="2"/>
            <a:endCxn id="74" idx="0"/>
          </p:cNvCxnSpPr>
          <p:nvPr/>
        </p:nvCxnSpPr>
        <p:spPr>
          <a:xfrm flipH="1">
            <a:off x="10618212" y="5591995"/>
            <a:ext cx="6060" cy="218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2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49646" y="1140798"/>
            <a:ext cx="38086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操作方法：コントローラー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64" y="2396314"/>
            <a:ext cx="4474413" cy="321507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92067" y="12853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移動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スティック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</a:t>
            </a:r>
            <a:r>
              <a:rPr lang="ja-JP" altLang="en-US" b="1" dirty="0" smtClean="0"/>
              <a:t>方向に移動する。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前後左右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/>
              <a:t>方向</a:t>
            </a:r>
            <a:endParaRPr lang="en-US" altLang="ja-JP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7574549" y="1140093"/>
            <a:ext cx="4131564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16755" y="1284610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スキル発動</a:t>
            </a:r>
            <a:r>
              <a:rPr kumimoji="1" lang="ja-JP" altLang="en-US" b="1" dirty="0" smtClean="0"/>
              <a:t> 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左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ゲージが溜まっている時</a:t>
            </a:r>
            <a:r>
              <a:rPr lang="ja-JP" altLang="en-US" b="1" dirty="0" smtClean="0"/>
              <a:t>に押すと</a:t>
            </a:r>
            <a:endParaRPr lang="en-US" altLang="ja-JP" b="1" dirty="0" smtClean="0"/>
          </a:p>
          <a:p>
            <a:pPr algn="ctr"/>
            <a:r>
              <a:rPr lang="ja-JP" altLang="en-US" b="1" dirty="0" smtClean="0"/>
              <a:t>スキル発動。</a:t>
            </a:r>
            <a:endParaRPr lang="en-US" altLang="ja-JP" b="1" dirty="0" smtClean="0"/>
          </a:p>
        </p:txBody>
      </p:sp>
      <p:sp>
        <p:nvSpPr>
          <p:cNvPr id="8" name="角丸四角形 7"/>
          <p:cNvSpPr/>
          <p:nvPr/>
        </p:nvSpPr>
        <p:spPr>
          <a:xfrm>
            <a:off x="348578" y="3738178"/>
            <a:ext cx="4009732" cy="229296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5284" y="3911535"/>
            <a:ext cx="34163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lang="ja-JP" altLang="en-US" b="1" dirty="0" smtClean="0"/>
              <a:t>選択・</a:t>
            </a:r>
            <a:r>
              <a:rPr lang="ja-JP" altLang="en-US" b="1" dirty="0"/>
              <a:t>移動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/>
              <a:t>十字</a:t>
            </a:r>
            <a:r>
              <a:rPr lang="ja-JP" altLang="en-US" b="1" dirty="0" smtClean="0"/>
              <a:t>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倒した方向に移動する。</a:t>
            </a:r>
            <a:endParaRPr lang="en-US" altLang="ja-JP" b="1" dirty="0"/>
          </a:p>
          <a:p>
            <a:pPr algn="ctr"/>
            <a:r>
              <a:rPr lang="ja-JP" altLang="en-US" b="1" dirty="0"/>
              <a:t>前後左右</a:t>
            </a:r>
            <a:r>
              <a:rPr lang="en-US" altLang="ja-JP" b="1" dirty="0">
                <a:solidFill>
                  <a:srgbClr val="FF0000"/>
                </a:solidFill>
              </a:rPr>
              <a:t>4</a:t>
            </a:r>
            <a:r>
              <a:rPr lang="ja-JP" altLang="en-US" b="1" dirty="0"/>
              <a:t>方向</a:t>
            </a:r>
            <a:endParaRPr lang="en-US" altLang="ja-JP" b="1" dirty="0"/>
          </a:p>
          <a:p>
            <a:pPr algn="ctr"/>
            <a:endParaRPr lang="en-US" altLang="ja-JP" b="1" dirty="0" smtClean="0"/>
          </a:p>
          <a:p>
            <a:pPr algn="ctr"/>
            <a:r>
              <a:rPr lang="ja-JP" altLang="en-US" b="1" dirty="0" smtClean="0"/>
              <a:t>選択する場面があれば、</a:t>
            </a:r>
            <a:endParaRPr lang="en-US" altLang="ja-JP" b="1" dirty="0" smtClean="0"/>
          </a:p>
          <a:p>
            <a:pPr algn="ctr"/>
            <a:r>
              <a:rPr lang="ja-JP" altLang="en-US" b="1" dirty="0" smtClean="0">
                <a:solidFill>
                  <a:srgbClr val="FF0000"/>
                </a:solidFill>
              </a:rPr>
              <a:t>上下</a:t>
            </a:r>
            <a:r>
              <a:rPr lang="ja-JP" altLang="en-US" b="1" dirty="0" smtClean="0"/>
              <a:t>または</a:t>
            </a:r>
            <a:r>
              <a:rPr lang="ja-JP" altLang="en-US" b="1" dirty="0" smtClean="0">
                <a:solidFill>
                  <a:srgbClr val="FF0000"/>
                </a:solidFill>
              </a:rPr>
              <a:t>左右</a:t>
            </a:r>
            <a:r>
              <a:rPr lang="ja-JP" altLang="en-US" b="1" dirty="0" smtClean="0"/>
              <a:t>を押して選択。</a:t>
            </a:r>
            <a:endParaRPr lang="en-US" altLang="ja-JP" b="1" dirty="0" smtClean="0"/>
          </a:p>
        </p:txBody>
      </p:sp>
      <p:sp>
        <p:nvSpPr>
          <p:cNvPr id="23" name="角丸四角形 22"/>
          <p:cNvSpPr/>
          <p:nvPr/>
        </p:nvSpPr>
        <p:spPr>
          <a:xfrm>
            <a:off x="7988505" y="5082769"/>
            <a:ext cx="3833408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427882" y="5227286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戻る</a:t>
            </a:r>
            <a:r>
              <a:rPr kumimoji="1" lang="en-US" altLang="ja-JP" b="1" dirty="0" smtClean="0"/>
              <a:t>/</a:t>
            </a:r>
            <a:r>
              <a:rPr kumimoji="1" lang="ja-JP" altLang="en-US" b="1" dirty="0" smtClean="0"/>
              <a:t>キャンセル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下ボタン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前の画面</a:t>
            </a:r>
            <a:r>
              <a:rPr lang="ja-JP" altLang="en-US" b="1" dirty="0" smtClean="0">
                <a:solidFill>
                  <a:srgbClr val="FF0000"/>
                </a:solidFill>
              </a:rPr>
              <a:t>に戻る</a:t>
            </a:r>
            <a:r>
              <a:rPr lang="ja-JP" altLang="en-US" b="1" dirty="0" smtClean="0"/>
              <a:t>、</a:t>
            </a:r>
            <a:r>
              <a:rPr lang="ja-JP" altLang="en-US" b="1" dirty="0"/>
              <a:t>もしく</a:t>
            </a:r>
            <a:r>
              <a:rPr lang="ja-JP" altLang="en-US" b="1" dirty="0" smtClean="0"/>
              <a:t>は</a:t>
            </a:r>
            <a:endParaRPr lang="en-US" altLang="ja-JP" b="1" dirty="0" smtClean="0"/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選択</a:t>
            </a:r>
            <a:r>
              <a:rPr lang="ja-JP" altLang="en-US" b="1" dirty="0" smtClean="0">
                <a:solidFill>
                  <a:srgbClr val="FF0000"/>
                </a:solidFill>
              </a:rPr>
              <a:t>をキャンセル</a:t>
            </a:r>
            <a:r>
              <a:rPr lang="ja-JP" altLang="en-US" b="1" dirty="0" smtClean="0"/>
              <a:t>する。</a:t>
            </a:r>
            <a:endParaRPr lang="en-US" altLang="ja-JP" b="1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8371375" y="3071450"/>
            <a:ext cx="3726410" cy="1489365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751458" y="3276513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 smtClean="0"/>
              <a:t>&lt;</a:t>
            </a:r>
            <a:r>
              <a:rPr kumimoji="1" lang="ja-JP" altLang="en-US" b="1" dirty="0" smtClean="0"/>
              <a:t>決定</a:t>
            </a:r>
            <a:r>
              <a:rPr lang="en-US" altLang="ja-JP" b="1" dirty="0" smtClean="0"/>
              <a:t>&gt;</a:t>
            </a:r>
          </a:p>
          <a:p>
            <a:pPr algn="ctr"/>
            <a:r>
              <a:rPr lang="ja-JP" altLang="en-US" b="1" dirty="0" smtClean="0"/>
              <a:t>右ボタン</a:t>
            </a:r>
            <a:endParaRPr lang="en-US" altLang="ja-JP" b="1" dirty="0" smtClean="0"/>
          </a:p>
          <a:p>
            <a:pPr algn="ctr"/>
            <a:r>
              <a:rPr lang="ja-JP" altLang="en-US" b="1" dirty="0"/>
              <a:t>選択</a:t>
            </a:r>
            <a:r>
              <a:rPr lang="ja-JP" altLang="en-US" b="1" dirty="0" smtClean="0"/>
              <a:t>した項目で決定する。</a:t>
            </a:r>
            <a:endParaRPr lang="en-US" altLang="ja-JP" b="1" dirty="0" smtClean="0"/>
          </a:p>
        </p:txBody>
      </p:sp>
      <p:cxnSp>
        <p:nvCxnSpPr>
          <p:cNvPr id="14" name="カギ線コネクタ 13"/>
          <p:cNvCxnSpPr>
            <a:stCxn id="6" idx="1"/>
          </p:cNvCxnSpPr>
          <p:nvPr/>
        </p:nvCxnSpPr>
        <p:spPr>
          <a:xfrm rot="10800000" flipV="1">
            <a:off x="7077813" y="1884776"/>
            <a:ext cx="496737" cy="151784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0800000">
            <a:off x="7656754" y="3402623"/>
            <a:ext cx="712896" cy="41351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23" idx="1"/>
          </p:cNvCxnSpPr>
          <p:nvPr/>
        </p:nvCxnSpPr>
        <p:spPr>
          <a:xfrm rot="10800000">
            <a:off x="7397581" y="3669126"/>
            <a:ext cx="590925" cy="2158327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8" idx="3"/>
          </p:cNvCxnSpPr>
          <p:nvPr/>
        </p:nvCxnSpPr>
        <p:spPr>
          <a:xfrm flipV="1">
            <a:off x="4358310" y="4146757"/>
            <a:ext cx="1280031" cy="73790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3"/>
          </p:cNvCxnSpPr>
          <p:nvPr/>
        </p:nvCxnSpPr>
        <p:spPr>
          <a:xfrm>
            <a:off x="4358310" y="1885481"/>
            <a:ext cx="652347" cy="1498139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0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57745"/>
              </p:ext>
            </p:extLst>
          </p:nvPr>
        </p:nvGraphicFramePr>
        <p:xfrm>
          <a:off x="577157" y="1205086"/>
          <a:ext cx="3848300" cy="3828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30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384830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>
                        <a:solidFill>
                          <a:schemeClr val="bg1"/>
                        </a:solidFill>
                      </a:endParaRPr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365184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384830"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700" dirty="0"/>
                    </a:p>
                  </a:txBody>
                  <a:tcPr marL="86463" marR="86463" marT="43232" marB="4323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0" name="楕円 19"/>
          <p:cNvSpPr/>
          <p:nvPr/>
        </p:nvSpPr>
        <p:spPr>
          <a:xfrm>
            <a:off x="2144200" y="1248010"/>
            <a:ext cx="294198" cy="294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896814" y="1721939"/>
            <a:ext cx="1247386" cy="22294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66378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68933" y="5975608"/>
            <a:ext cx="51930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399257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99256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748852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834726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48018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48017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Lv.1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549650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49649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5024719" y="1549882"/>
            <a:ext cx="6731906" cy="309781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092963" y="1765953"/>
            <a:ext cx="66479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・パネルを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>
                <a:solidFill>
                  <a:srgbClr val="FF0000"/>
                </a:solidFill>
              </a:rPr>
              <a:t>枚塗る</a:t>
            </a:r>
            <a:r>
              <a:rPr lang="ja-JP" altLang="en-US" b="1" dirty="0">
                <a:solidFill>
                  <a:srgbClr val="FF0000"/>
                </a:solidFill>
              </a:rPr>
              <a:t>毎</a:t>
            </a:r>
            <a:r>
              <a:rPr lang="ja-JP" altLang="en-US" b="1" dirty="0" smtClean="0"/>
              <a:t>にゲージ値が</a:t>
            </a:r>
            <a:r>
              <a:rPr lang="ja-JP" altLang="en-US" b="1" dirty="0"/>
              <a:t>「</a:t>
            </a:r>
            <a:r>
              <a:rPr lang="en-US" altLang="ja-JP" b="1" dirty="0" smtClean="0">
                <a:solidFill>
                  <a:srgbClr val="FF0000"/>
                </a:solidFill>
              </a:rPr>
              <a:t>1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/>
              <a:t>」、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段階目までで「</a:t>
            </a:r>
            <a:r>
              <a:rPr lang="en-US" altLang="ja-JP" b="1" dirty="0" smtClean="0">
                <a:solidFill>
                  <a:srgbClr val="FF0000"/>
                </a:solidFill>
              </a:rPr>
              <a:t>20</a:t>
            </a:r>
            <a:r>
              <a:rPr lang="ja-JP" altLang="en-US" b="1" dirty="0" smtClean="0"/>
              <a:t>」、</a:t>
            </a:r>
            <a:r>
              <a:rPr lang="en-US" altLang="ja-JP" b="1" dirty="0"/>
              <a:t>3</a:t>
            </a:r>
            <a:r>
              <a:rPr lang="ja-JP" altLang="en-US" b="1" dirty="0" smtClean="0"/>
              <a:t>段階目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最</a:t>
            </a:r>
            <a:endParaRPr lang="en-US" altLang="ja-JP" b="1" dirty="0" smtClean="0"/>
          </a:p>
          <a:p>
            <a:r>
              <a:rPr lang="ja-JP" altLang="en-US" b="1" dirty="0" smtClean="0"/>
              <a:t>　大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で「</a:t>
            </a:r>
            <a:r>
              <a:rPr lang="en-US" altLang="ja-JP" b="1" dirty="0" smtClean="0">
                <a:solidFill>
                  <a:srgbClr val="FF0000"/>
                </a:solidFill>
              </a:rPr>
              <a:t>30</a:t>
            </a:r>
            <a:r>
              <a:rPr lang="ja-JP" altLang="en-US" b="1" dirty="0" smtClean="0"/>
              <a:t>」まで上昇する。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・下図のように各段階毎に</a:t>
            </a:r>
            <a:r>
              <a:rPr lang="ja-JP" altLang="en-US" b="1" dirty="0" smtClean="0">
                <a:solidFill>
                  <a:srgbClr val="FF0000"/>
                </a:solidFill>
              </a:rPr>
              <a:t>目盛り</a:t>
            </a:r>
            <a:r>
              <a:rPr lang="ja-JP" altLang="en-US" b="1" dirty="0" smtClean="0"/>
              <a:t>を用意し、ゲージが目盛りを</a:t>
            </a:r>
            <a:endParaRPr lang="en-US" altLang="ja-JP" b="1" dirty="0" smtClean="0"/>
          </a:p>
          <a:p>
            <a:r>
              <a:rPr lang="ja-JP" altLang="en-US" b="1" dirty="0" smtClean="0"/>
              <a:t>　超えた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ゲージ値が、区切りの値以上になった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場合、</a:t>
            </a:r>
            <a:r>
              <a:rPr lang="en-US" altLang="ja-JP" b="1" dirty="0" smtClean="0"/>
              <a:t>UI</a:t>
            </a:r>
            <a:r>
              <a:rPr lang="ja-JP" altLang="en-US" b="1" dirty="0" smtClean="0"/>
              <a:t>等で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スキル発動が可能になったことを表現する。</a:t>
            </a:r>
            <a:r>
              <a:rPr lang="en-US" altLang="ja-JP" b="1" dirty="0" smtClean="0"/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色を変える</a:t>
            </a:r>
            <a:r>
              <a:rPr lang="ja-JP" altLang="en-US" b="1" dirty="0" smtClean="0"/>
              <a:t>、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、</a:t>
            </a:r>
            <a:r>
              <a:rPr lang="en-US" altLang="ja-JP" b="1" dirty="0" smtClean="0">
                <a:solidFill>
                  <a:srgbClr val="FF0000"/>
                </a:solidFill>
              </a:rPr>
              <a:t>SE</a:t>
            </a:r>
            <a:r>
              <a:rPr lang="ja-JP" altLang="en-US" b="1" dirty="0" smtClean="0">
                <a:solidFill>
                  <a:srgbClr val="FF0000"/>
                </a:solidFill>
              </a:rPr>
              <a:t>を鳴らす</a:t>
            </a:r>
            <a:r>
              <a:rPr lang="ja-JP" altLang="en-US" b="1" dirty="0" smtClean="0"/>
              <a:t>等</a:t>
            </a:r>
            <a:r>
              <a:rPr lang="en-US" altLang="ja-JP" b="1" dirty="0" smtClean="0"/>
              <a:t>)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507401" y="5975608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6509955" y="5975608"/>
            <a:ext cx="1479917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240280" y="5471874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0279" y="5463417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 flipH="1">
            <a:off x="7589875" y="5798149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8675749" y="5787051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7289041" y="543773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289040" y="5437738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8390673" y="543744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390672" y="5444398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5079068" y="5637793"/>
            <a:ext cx="566249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480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grpSp>
        <p:nvGrpSpPr>
          <p:cNvPr id="76" name="グループ化 75"/>
          <p:cNvGrpSpPr/>
          <p:nvPr/>
        </p:nvGrpSpPr>
        <p:grpSpPr>
          <a:xfrm>
            <a:off x="1717927" y="1340231"/>
            <a:ext cx="8756147" cy="3970853"/>
            <a:chOff x="2060827" y="1340231"/>
            <a:chExt cx="8756147" cy="3970853"/>
          </a:xfrm>
        </p:grpSpPr>
        <p:grpSp>
          <p:nvGrpSpPr>
            <p:cNvPr id="43" name="グループ化 42"/>
            <p:cNvGrpSpPr/>
            <p:nvPr/>
          </p:nvGrpSpPr>
          <p:grpSpPr>
            <a:xfrm>
              <a:off x="2060827" y="1340231"/>
              <a:ext cx="3640602" cy="1086445"/>
              <a:chOff x="815848" y="1542454"/>
              <a:chExt cx="3640602" cy="108644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815848" y="2080615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正方形/長方形 3"/>
              <p:cNvSpPr/>
              <p:nvPr/>
            </p:nvSpPr>
            <p:spPr>
              <a:xfrm>
                <a:off x="818403" y="2080615"/>
                <a:ext cx="519300" cy="354997"/>
              </a:xfrm>
              <a:prstGeom prst="rect">
                <a:avLst/>
              </a:prstGeom>
              <a:solidFill>
                <a:srgbClr val="00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/>
              <p:cNvSpPr txBox="1"/>
              <p:nvPr/>
            </p:nvSpPr>
            <p:spPr>
              <a:xfrm>
                <a:off x="3548727" y="1576881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" name="テキスト ボックス 5"/>
              <p:cNvSpPr txBox="1"/>
              <p:nvPr/>
            </p:nvSpPr>
            <p:spPr>
              <a:xfrm>
                <a:off x="3548726" y="1568424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直線コネクタ 6"/>
              <p:cNvCxnSpPr/>
              <p:nvPr/>
            </p:nvCxnSpPr>
            <p:spPr>
              <a:xfrm flipH="1">
                <a:off x="1898322" y="1903156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2984196" y="1892058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/>
              <p:cNvSpPr txBox="1"/>
              <p:nvPr/>
            </p:nvSpPr>
            <p:spPr>
              <a:xfrm>
                <a:off x="1597488" y="154274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597487" y="1542745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2699120" y="1542454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2699119" y="1549405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グループ化 43"/>
            <p:cNvGrpSpPr/>
            <p:nvPr/>
          </p:nvGrpSpPr>
          <p:grpSpPr>
            <a:xfrm>
              <a:off x="2060827" y="3534336"/>
              <a:ext cx="3640602" cy="1086445"/>
              <a:chOff x="1337703" y="3462108"/>
              <a:chExt cx="3640602" cy="1086445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1340258" y="4000269"/>
                <a:ext cx="2434830" cy="354997"/>
              </a:xfrm>
              <a:prstGeom prst="rect">
                <a:avLst/>
              </a:prstGeom>
              <a:solidFill>
                <a:srgbClr val="00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テキスト ボックス 19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6938252" y="1374658"/>
              <a:ext cx="3640602" cy="1086445"/>
              <a:chOff x="1337703" y="3462108"/>
              <a:chExt cx="3640602" cy="1086445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1340258" y="4000269"/>
                <a:ext cx="1330972" cy="35499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4070581" y="3488078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直線コネクタ 49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ボックス 51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3220974" y="346905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chemeClr val="bg1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6936025" y="3539238"/>
              <a:ext cx="3880949" cy="1086445"/>
              <a:chOff x="1337703" y="3462108"/>
              <a:chExt cx="3880949" cy="1086445"/>
            </a:xfrm>
          </p:grpSpPr>
          <p:sp>
            <p:nvSpPr>
              <p:cNvPr id="57" name="正方形/長方形 56"/>
              <p:cNvSpPr/>
              <p:nvPr/>
            </p:nvSpPr>
            <p:spPr>
              <a:xfrm>
                <a:off x="1337703" y="4000269"/>
                <a:ext cx="3204785" cy="35499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/>
              <p:cNvSpPr/>
              <p:nvPr/>
            </p:nvSpPr>
            <p:spPr>
              <a:xfrm>
                <a:off x="1340258" y="4000269"/>
                <a:ext cx="3202230" cy="354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テキスト ボックス 58"/>
              <p:cNvSpPr txBox="1"/>
              <p:nvPr/>
            </p:nvSpPr>
            <p:spPr>
              <a:xfrm>
                <a:off x="4070582" y="3496535"/>
                <a:ext cx="907723" cy="413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ln w="38100">
                      <a:solidFill>
                        <a:schemeClr val="tx1"/>
                      </a:solidFill>
                    </a:ln>
                  </a:rPr>
                  <a:t>MAX!</a:t>
                </a:r>
                <a:endParaRPr kumimoji="1" lang="ja-JP" altLang="en-US" sz="28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4070581" y="3488078"/>
                <a:ext cx="11480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rgbClr val="FF0000"/>
                    </a:solidFill>
                  </a:rPr>
                  <a:t>MAX!</a:t>
                </a:r>
                <a:endParaRPr kumimoji="1" lang="ja-JP" altLang="en-US" sz="2800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1" name="直線コネクタ 60"/>
              <p:cNvCxnSpPr/>
              <p:nvPr/>
            </p:nvCxnSpPr>
            <p:spPr>
              <a:xfrm flipH="1">
                <a:off x="2420177" y="3822810"/>
                <a:ext cx="5955" cy="725743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コネクタ 61"/>
              <p:cNvCxnSpPr/>
              <p:nvPr/>
            </p:nvCxnSpPr>
            <p:spPr>
              <a:xfrm>
                <a:off x="3506051" y="3811712"/>
                <a:ext cx="3912" cy="732111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2119343" y="3462399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Lv.1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テキスト ボックス 63"/>
              <p:cNvSpPr txBox="1"/>
              <p:nvPr/>
            </p:nvSpPr>
            <p:spPr>
              <a:xfrm>
                <a:off x="2119342" y="346239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FFFF00"/>
                    </a:solidFill>
                  </a:rPr>
                  <a:t>Lv.1</a:t>
                </a:r>
                <a:endParaRPr kumimoji="1" lang="ja-JP" altLang="en-US" sz="2000" b="1" i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65" name="テキスト ボックス 64"/>
              <p:cNvSpPr txBox="1"/>
              <p:nvPr/>
            </p:nvSpPr>
            <p:spPr>
              <a:xfrm>
                <a:off x="3220975" y="3462108"/>
                <a:ext cx="554114" cy="316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ln w="38100">
                      <a:solidFill>
                        <a:schemeClr val="tx1"/>
                      </a:solidFill>
                    </a:ln>
                  </a:rPr>
                  <a:t>Lv.2</a:t>
                </a:r>
                <a:endParaRPr kumimoji="1" lang="ja-JP" altLang="en-US" sz="2000" b="1" i="1" dirty="0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6" name="テキスト ボックス 65"/>
              <p:cNvSpPr txBox="1"/>
              <p:nvPr/>
            </p:nvSpPr>
            <p:spPr>
              <a:xfrm>
                <a:off x="3220974" y="3469059"/>
                <a:ext cx="7008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1" i="1" dirty="0" smtClean="0">
                    <a:solidFill>
                      <a:srgbClr val="00FF00"/>
                    </a:solidFill>
                  </a:rPr>
                  <a:t>Lv.2</a:t>
                </a:r>
                <a:endParaRPr kumimoji="1" lang="ja-JP" altLang="en-US" sz="2000" b="1" i="1" dirty="0">
                  <a:solidFill>
                    <a:srgbClr val="00FF00"/>
                  </a:solidFill>
                </a:endParaRPr>
              </a:p>
            </p:txBody>
          </p:sp>
        </p:grpSp>
        <p:sp>
          <p:nvSpPr>
            <p:cNvPr id="67" name="角丸四角形 66"/>
            <p:cNvSpPr/>
            <p:nvPr/>
          </p:nvSpPr>
          <p:spPr>
            <a:xfrm>
              <a:off x="2193780" y="2519841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2310924" y="2603641"/>
              <a:ext cx="2704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Lv.0(Lv.1</a:t>
              </a:r>
              <a:r>
                <a:rPr kumimoji="1" lang="ja-JP" altLang="en-US" sz="2000" b="1" dirty="0" smtClean="0"/>
                <a:t>未満</a:t>
              </a:r>
              <a:r>
                <a:rPr kumimoji="1" lang="en-US" altLang="ja-JP" sz="2000" b="1" dirty="0" smtClean="0"/>
                <a:t>)</a:t>
              </a:r>
              <a:endParaRPr kumimoji="1" lang="ja-JP" altLang="en-US" sz="2000" b="1" dirty="0"/>
            </a:p>
          </p:txBody>
        </p:sp>
        <p:sp>
          <p:nvSpPr>
            <p:cNvPr id="69" name="角丸四角形 68"/>
            <p:cNvSpPr/>
            <p:nvPr/>
          </p:nvSpPr>
          <p:spPr>
            <a:xfrm>
              <a:off x="7076441" y="2548927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7810741" y="263244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Lv.1</a:t>
              </a:r>
              <a:endParaRPr kumimoji="1" lang="ja-JP" altLang="en-US" sz="2000" b="1" dirty="0"/>
            </a:p>
          </p:txBody>
        </p:sp>
        <p:sp>
          <p:nvSpPr>
            <p:cNvPr id="71" name="角丸四角形 70"/>
            <p:cNvSpPr/>
            <p:nvPr/>
          </p:nvSpPr>
          <p:spPr>
            <a:xfrm>
              <a:off x="2193780" y="4743374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2928080" y="4827174"/>
              <a:ext cx="1470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smtClean="0"/>
                <a:t>Lv.2</a:t>
              </a:r>
              <a:endParaRPr kumimoji="1" lang="ja-JP" altLang="en-US" sz="2000" b="1" dirty="0"/>
            </a:p>
          </p:txBody>
        </p:sp>
        <p:sp>
          <p:nvSpPr>
            <p:cNvPr id="73" name="角丸四角形 72"/>
            <p:cNvSpPr/>
            <p:nvPr/>
          </p:nvSpPr>
          <p:spPr>
            <a:xfrm>
              <a:off x="7076441" y="4731115"/>
              <a:ext cx="2938877" cy="567710"/>
            </a:xfrm>
            <a:prstGeom prst="roundRect">
              <a:avLst>
                <a:gd name="adj" fmla="val 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7587121" y="4814915"/>
              <a:ext cx="1917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b="1" dirty="0" smtClean="0"/>
                <a:t>スキル</a:t>
              </a:r>
              <a:r>
                <a:rPr kumimoji="1" lang="en-US" altLang="ja-JP" sz="2000" b="1" dirty="0" err="1" smtClean="0"/>
                <a:t>Lv.MAX</a:t>
              </a:r>
              <a:endParaRPr kumimoji="1" lang="ja-JP" altLang="en-US" sz="2000" b="1" dirty="0"/>
            </a:p>
          </p:txBody>
        </p:sp>
      </p:grpSp>
      <p:sp>
        <p:nvSpPr>
          <p:cNvPr id="78" name="楕円 77"/>
          <p:cNvSpPr/>
          <p:nvPr/>
        </p:nvSpPr>
        <p:spPr>
          <a:xfrm>
            <a:off x="719504" y="5794475"/>
            <a:ext cx="10752992" cy="632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1189685" y="592620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ゲージの溜まり具合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ゲージ値</a:t>
            </a:r>
            <a:r>
              <a:rPr kumimoji="1" lang="en-US" altLang="ja-JP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)</a:t>
            </a:r>
            <a:r>
              <a:rPr kumimoji="1" lang="ja-JP" altLang="en-US" sz="2000" b="1" dirty="0" smtClean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によって色を変えれば、視覚的に変動が分かりやすい？</a:t>
            </a:r>
            <a:endParaRPr lang="en-US" altLang="ja-JP" sz="2000" b="1" dirty="0" smtClean="0">
              <a:ln w="571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1189685" y="5921988"/>
            <a:ext cx="10136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ゲージの溜まり具合</a:t>
            </a:r>
            <a:r>
              <a:rPr kumimoji="1" lang="en-US" altLang="ja-JP" sz="2000" b="1" dirty="0" smtClean="0"/>
              <a:t>(</a:t>
            </a:r>
            <a:r>
              <a:rPr kumimoji="1" lang="ja-JP" altLang="en-US" sz="2000" b="1" dirty="0" smtClean="0"/>
              <a:t>ゲージ値</a:t>
            </a:r>
            <a:r>
              <a:rPr kumimoji="1" lang="en-US" altLang="ja-JP" sz="2000" b="1" dirty="0" smtClean="0"/>
              <a:t>)</a:t>
            </a:r>
            <a:r>
              <a:rPr kumimoji="1" lang="ja-JP" altLang="en-US" sz="2000" b="1" dirty="0" smtClean="0"/>
              <a:t>によって色を変えれば、視覚的に変動が分かりやすい？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29819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6716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スキルについて：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-1》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147455" y="950583"/>
            <a:ext cx="2688349" cy="516680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プレイヤー</a:t>
            </a:r>
            <a:r>
              <a:rPr lang="ja-JP" altLang="en-US" sz="1400" b="1" dirty="0" smtClean="0"/>
              <a:t>がパネルを塗った</a:t>
            </a:r>
            <a:endParaRPr kumimoji="1" lang="ja-JP" altLang="en-US" sz="1400" b="1" dirty="0"/>
          </a:p>
        </p:txBody>
      </p:sp>
      <p:sp>
        <p:nvSpPr>
          <p:cNvPr id="4" name="フローチャート: 処理 3"/>
          <p:cNvSpPr/>
          <p:nvPr/>
        </p:nvSpPr>
        <p:spPr>
          <a:xfrm>
            <a:off x="167981" y="3016757"/>
            <a:ext cx="2643554" cy="50807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MAX</a:t>
            </a:r>
            <a:r>
              <a:rPr lang="ja-JP" altLang="en-US" b="1" dirty="0" smtClean="0"/>
              <a:t>で</a:t>
            </a:r>
            <a:r>
              <a:rPr lang="ja-JP" altLang="en-US" b="1" dirty="0"/>
              <a:t>は</a:t>
            </a:r>
            <a:r>
              <a:rPr lang="ja-JP" altLang="en-US" b="1" dirty="0" smtClean="0"/>
              <a:t>ない</a:t>
            </a:r>
            <a:endParaRPr lang="en-US" altLang="ja-JP" b="1" dirty="0" smtClean="0"/>
          </a:p>
        </p:txBody>
      </p:sp>
      <p:sp>
        <p:nvSpPr>
          <p:cNvPr id="5" name="フローチャート: 判断 4"/>
          <p:cNvSpPr/>
          <p:nvPr/>
        </p:nvSpPr>
        <p:spPr>
          <a:xfrm>
            <a:off x="300839" y="1962720"/>
            <a:ext cx="2381579" cy="80000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スキルゲージが</a:t>
            </a:r>
            <a:r>
              <a:rPr lang="en-US" altLang="ja-JP" sz="1400" b="1" dirty="0" smtClean="0"/>
              <a:t>MAX</a:t>
            </a:r>
            <a:r>
              <a:rPr lang="ja-JP" altLang="en-US" sz="1400" b="1" dirty="0" smtClean="0"/>
              <a:t>か</a:t>
            </a:r>
            <a:endParaRPr kumimoji="1" lang="ja-JP" altLang="en-US" sz="1400" b="1" dirty="0"/>
          </a:p>
        </p:txBody>
      </p:sp>
      <p:sp>
        <p:nvSpPr>
          <p:cNvPr id="6" name="フローチャート: 処理 5"/>
          <p:cNvSpPr/>
          <p:nvPr/>
        </p:nvSpPr>
        <p:spPr>
          <a:xfrm>
            <a:off x="167981" y="392482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スキルゲージを増加させる</a:t>
            </a:r>
            <a:endParaRPr kumimoji="1" lang="ja-JP" altLang="en-US" sz="1400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2986883" y="2108684"/>
            <a:ext cx="2643554" cy="50807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MAX</a:t>
            </a:r>
            <a:r>
              <a:rPr kumimoji="1" lang="ja-JP" altLang="en-US" b="1" dirty="0" smtClean="0"/>
              <a:t>である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2"/>
            <a:endCxn id="4" idx="0"/>
          </p:cNvCxnSpPr>
          <p:nvPr/>
        </p:nvCxnSpPr>
        <p:spPr>
          <a:xfrm flipH="1">
            <a:off x="1489758" y="2762721"/>
            <a:ext cx="1871" cy="2540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4" idx="2"/>
            <a:endCxn id="6" idx="0"/>
          </p:cNvCxnSpPr>
          <p:nvPr/>
        </p:nvCxnSpPr>
        <p:spPr>
          <a:xfrm>
            <a:off x="1489758" y="3524828"/>
            <a:ext cx="0" cy="4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 flipV="1">
            <a:off x="2682418" y="2362720"/>
            <a:ext cx="30446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3" idx="2"/>
            <a:endCxn id="5" idx="0"/>
          </p:cNvCxnSpPr>
          <p:nvPr/>
        </p:nvCxnSpPr>
        <p:spPr>
          <a:xfrm flipH="1">
            <a:off x="1491629" y="1467263"/>
            <a:ext cx="1" cy="4954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2986883" y="3026348"/>
            <a:ext cx="2643554" cy="50807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スキルゲージは増加しない</a:t>
            </a:r>
            <a:endParaRPr kumimoji="1" lang="ja-JP" altLang="en-US" sz="1400" b="1" dirty="0"/>
          </a:p>
        </p:txBody>
      </p:sp>
      <p:cxnSp>
        <p:nvCxnSpPr>
          <p:cNvPr id="28" name="直線矢印コネクタ 27"/>
          <p:cNvCxnSpPr>
            <a:stCxn id="9" idx="2"/>
            <a:endCxn id="27" idx="0"/>
          </p:cNvCxnSpPr>
          <p:nvPr/>
        </p:nvCxnSpPr>
        <p:spPr>
          <a:xfrm>
            <a:off x="4308660" y="2616755"/>
            <a:ext cx="0" cy="4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6049103" y="424398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レベル分のゲージを減少させる</a:t>
            </a:r>
            <a:endParaRPr kumimoji="1" lang="ja-JP" altLang="en-US" sz="1400" b="1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6049103" y="5184610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b="1" dirty="0" smtClean="0"/>
              <a:t>レベルに応じたスキルを発動する</a:t>
            </a:r>
            <a:endParaRPr kumimoji="1" lang="ja-JP" altLang="en-US" sz="1300" b="1" dirty="0"/>
          </a:p>
        </p:txBody>
      </p:sp>
      <p:cxnSp>
        <p:nvCxnSpPr>
          <p:cNvPr id="33" name="直線矢印コネクタ 32"/>
          <p:cNvCxnSpPr>
            <a:stCxn id="38" idx="2"/>
            <a:endCxn id="39" idx="0"/>
          </p:cNvCxnSpPr>
          <p:nvPr/>
        </p:nvCxnSpPr>
        <p:spPr>
          <a:xfrm flipH="1">
            <a:off x="7469402" y="2792538"/>
            <a:ext cx="4321" cy="510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31" idx="2"/>
            <a:endCxn id="32" idx="0"/>
          </p:cNvCxnSpPr>
          <p:nvPr/>
        </p:nvCxnSpPr>
        <p:spPr>
          <a:xfrm>
            <a:off x="7469402" y="4789922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7" idx="2"/>
            <a:endCxn id="38" idx="0"/>
          </p:cNvCxnSpPr>
          <p:nvPr/>
        </p:nvCxnSpPr>
        <p:spPr>
          <a:xfrm>
            <a:off x="7469402" y="1500828"/>
            <a:ext cx="4321" cy="432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9171937" y="2089751"/>
            <a:ext cx="2840598" cy="545941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Lv.0(Lv.1</a:t>
            </a:r>
            <a:r>
              <a:rPr kumimoji="1" lang="ja-JP" altLang="en-US" b="1" dirty="0" smtClean="0"/>
              <a:t>未満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sp>
        <p:nvSpPr>
          <p:cNvPr id="37" name="フローチャート: 処理 36"/>
          <p:cNvSpPr/>
          <p:nvPr/>
        </p:nvSpPr>
        <p:spPr>
          <a:xfrm>
            <a:off x="6049103" y="954887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スキル</a:t>
            </a:r>
            <a:r>
              <a:rPr lang="ja-JP" altLang="en-US" sz="1600" b="1" dirty="0" smtClean="0"/>
              <a:t>発動ボタンを押した</a:t>
            </a:r>
            <a:endParaRPr kumimoji="1" lang="ja-JP" altLang="en-US" sz="1600" b="1" dirty="0"/>
          </a:p>
        </p:txBody>
      </p:sp>
      <p:sp>
        <p:nvSpPr>
          <p:cNvPr id="38" name="フローチャート: 判断 37"/>
          <p:cNvSpPr/>
          <p:nvPr/>
        </p:nvSpPr>
        <p:spPr>
          <a:xfrm>
            <a:off x="6194174" y="1932907"/>
            <a:ext cx="2559097" cy="859631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/>
              <a:t>スキルレベルはいくつか</a:t>
            </a:r>
            <a:endParaRPr kumimoji="1" lang="ja-JP" altLang="en-US" sz="1200" b="1" dirty="0"/>
          </a:p>
        </p:txBody>
      </p:sp>
      <p:sp>
        <p:nvSpPr>
          <p:cNvPr id="39" name="フローチャート: 処理 38"/>
          <p:cNvSpPr/>
          <p:nvPr/>
        </p:nvSpPr>
        <p:spPr>
          <a:xfrm>
            <a:off x="6049103" y="3303352"/>
            <a:ext cx="2840598" cy="545941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smtClean="0"/>
              <a:t>Lv.1</a:t>
            </a:r>
            <a:r>
              <a:rPr lang="ja-JP" altLang="en-US" b="1" dirty="0"/>
              <a:t> </a:t>
            </a:r>
            <a:r>
              <a:rPr lang="ja-JP" altLang="en-US" b="1" dirty="0" smtClean="0"/>
              <a:t>～ </a:t>
            </a:r>
            <a:r>
              <a:rPr lang="en-US" altLang="ja-JP" b="1" dirty="0" smtClean="0"/>
              <a:t>Lv.3(MAX)</a:t>
            </a:r>
            <a:endParaRPr kumimoji="1" lang="ja-JP" altLang="en-US" b="1" dirty="0"/>
          </a:p>
        </p:txBody>
      </p:sp>
      <p:cxnSp>
        <p:nvCxnSpPr>
          <p:cNvPr id="40" name="直線矢印コネクタ 39"/>
          <p:cNvCxnSpPr>
            <a:stCxn id="38" idx="3"/>
            <a:endCxn id="36" idx="1"/>
          </p:cNvCxnSpPr>
          <p:nvPr/>
        </p:nvCxnSpPr>
        <p:spPr>
          <a:xfrm flipV="1">
            <a:off x="8753271" y="2362722"/>
            <a:ext cx="4186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42" idx="0"/>
          </p:cNvCxnSpPr>
          <p:nvPr/>
        </p:nvCxnSpPr>
        <p:spPr>
          <a:xfrm>
            <a:off x="10592236" y="2635692"/>
            <a:ext cx="0" cy="667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処理 41"/>
          <p:cNvSpPr/>
          <p:nvPr/>
        </p:nvSpPr>
        <p:spPr>
          <a:xfrm>
            <a:off x="9171937" y="3303351"/>
            <a:ext cx="2840598" cy="545941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スキル発動できない</a:t>
            </a:r>
            <a:endParaRPr kumimoji="1" lang="ja-JP" altLang="en-US" sz="1600" b="1" dirty="0"/>
          </a:p>
        </p:txBody>
      </p:sp>
      <p:cxnSp>
        <p:nvCxnSpPr>
          <p:cNvPr id="43" name="直線矢印コネクタ 42"/>
          <p:cNvCxnSpPr>
            <a:stCxn id="39" idx="2"/>
            <a:endCxn id="31" idx="0"/>
          </p:cNvCxnSpPr>
          <p:nvPr/>
        </p:nvCxnSpPr>
        <p:spPr>
          <a:xfrm>
            <a:off x="7469402" y="3849293"/>
            <a:ext cx="0" cy="394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>
            <a:off x="5794131" y="954887"/>
            <a:ext cx="27289" cy="5788813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1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1-1》</a:t>
            </a:r>
            <a:endParaRPr kumimoji="1" lang="ja-JP" altLang="en-US" sz="4400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97673"/>
              </p:ext>
            </p:extLst>
          </p:nvPr>
        </p:nvGraphicFramePr>
        <p:xfrm>
          <a:off x="160688" y="1133169"/>
          <a:ext cx="5505860" cy="547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586">
                  <a:extLst>
                    <a:ext uri="{9D8B030D-6E8A-4147-A177-3AD203B41FA5}">
                      <a16:colId xmlns:a16="http://schemas.microsoft.com/office/drawing/2014/main" val="3757766657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42365028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773211590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147028279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236257929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988002014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4672587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2724131088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3648864313"/>
                    </a:ext>
                  </a:extLst>
                </a:gridCol>
                <a:gridCol w="550586">
                  <a:extLst>
                    <a:ext uri="{9D8B030D-6E8A-4147-A177-3AD203B41FA5}">
                      <a16:colId xmlns:a16="http://schemas.microsoft.com/office/drawing/2014/main" val="898643752"/>
                    </a:ext>
                  </a:extLst>
                </a:gridCol>
              </a:tblGrid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69594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023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027651"/>
                  </a:ext>
                </a:extLst>
              </a:tr>
              <a:tr h="522477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777337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97451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6266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34814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73988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44690"/>
                  </a:ext>
                </a:extLst>
              </a:tr>
              <a:tr h="550586"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2400" dirty="0"/>
                    </a:p>
                  </a:txBody>
                  <a:tcPr marL="123705" marR="123705" marT="61853" marB="6185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032045"/>
                  </a:ext>
                </a:extLst>
              </a:tr>
            </a:tbl>
          </a:graphicData>
        </a:graphic>
      </p:graphicFrame>
      <p:sp>
        <p:nvSpPr>
          <p:cNvPr id="27" name="楕円 26"/>
          <p:cNvSpPr/>
          <p:nvPr/>
        </p:nvSpPr>
        <p:spPr>
          <a:xfrm>
            <a:off x="1320355" y="2286155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楕円 27"/>
          <p:cNvSpPr/>
          <p:nvPr/>
        </p:nvSpPr>
        <p:spPr>
          <a:xfrm>
            <a:off x="4635181" y="2305770"/>
            <a:ext cx="420363" cy="4203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00FF"/>
                </a:solidFill>
              </a:rPr>
              <a:t>2</a:t>
            </a:r>
            <a:r>
              <a:rPr kumimoji="1" lang="en-US" altLang="ja-JP" sz="1400" b="1" dirty="0" smtClean="0">
                <a:solidFill>
                  <a:srgbClr val="0000FF"/>
                </a:solidFill>
              </a:rPr>
              <a:t>P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3526228" y="4465313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rgbClr val="00B050"/>
                </a:solidFill>
              </a:rPr>
              <a:t>4</a:t>
            </a:r>
            <a:r>
              <a:rPr kumimoji="1" lang="en-US" altLang="ja-JP" sz="1400" b="1" dirty="0" smtClean="0">
                <a:solidFill>
                  <a:srgbClr val="00B050"/>
                </a:solidFill>
              </a:rPr>
              <a:t>P</a:t>
            </a:r>
            <a:endParaRPr kumimoji="1" lang="ja-JP" altLang="en-US" sz="1400" b="1" dirty="0">
              <a:solidFill>
                <a:srgbClr val="00B050"/>
              </a:solidFill>
            </a:endParaRPr>
          </a:p>
        </p:txBody>
      </p:sp>
      <p:sp>
        <p:nvSpPr>
          <p:cNvPr id="30" name="楕円 29"/>
          <p:cNvSpPr/>
          <p:nvPr/>
        </p:nvSpPr>
        <p:spPr>
          <a:xfrm>
            <a:off x="2425387" y="6099400"/>
            <a:ext cx="419566" cy="4195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3</a:t>
            </a:r>
            <a:r>
              <a:rPr kumimoji="1" lang="en-US" altLang="ja-JP" sz="1400" b="1" dirty="0" smtClean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</a:t>
            </a:r>
            <a:endParaRPr kumimoji="1" lang="ja-JP" altLang="en-US" sz="14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pic>
        <p:nvPicPr>
          <p:cNvPr id="3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2" y="3305168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2958068" y="2804232"/>
            <a:ext cx="475310" cy="475310"/>
            <a:chOff x="8346341" y="192828"/>
            <a:chExt cx="764852" cy="764852"/>
          </a:xfrm>
        </p:grpSpPr>
        <p:sp>
          <p:nvSpPr>
            <p:cNvPr id="33" name="正方形/長方形 32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35" name="楕円 34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右矢印 36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右矢印 37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右矢印 38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右矢印 39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1" name="グループ化 40"/>
          <p:cNvGrpSpPr/>
          <p:nvPr/>
        </p:nvGrpSpPr>
        <p:grpSpPr>
          <a:xfrm>
            <a:off x="2390803" y="1736012"/>
            <a:ext cx="479650" cy="479650"/>
            <a:chOff x="4316095" y="5187530"/>
            <a:chExt cx="1278540" cy="1278540"/>
          </a:xfrm>
        </p:grpSpPr>
        <p:sp>
          <p:nvSpPr>
            <p:cNvPr id="42" name="正方形/長方形 41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右矢印 44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角丸四角形 45"/>
          <p:cNvSpPr/>
          <p:nvPr/>
        </p:nvSpPr>
        <p:spPr>
          <a:xfrm>
            <a:off x="6001424" y="1133169"/>
            <a:ext cx="6017359" cy="2990423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63623" y="1450286"/>
            <a:ext cx="5990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秒毎</a:t>
            </a:r>
            <a:r>
              <a:rPr lang="ja-JP" altLang="en-US" b="1" dirty="0" smtClean="0"/>
              <a:t>に、ステージ上のランダムなパネルに出現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する。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・出現後、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秒程度</a:t>
            </a:r>
            <a:r>
              <a:rPr lang="ja-JP" altLang="en-US" b="1" dirty="0" smtClean="0"/>
              <a:t>経過すると消滅する。</a:t>
            </a:r>
            <a:r>
              <a:rPr lang="ja-JP" altLang="en-US" b="1" dirty="0" smtClean="0">
                <a:solidFill>
                  <a:srgbClr val="FF0000"/>
                </a:solidFill>
              </a:rPr>
              <a:t>点滅</a:t>
            </a:r>
            <a:r>
              <a:rPr lang="ja-JP" altLang="en-US" b="1" dirty="0" smtClean="0"/>
              <a:t>等で消え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る</a:t>
            </a:r>
            <a:r>
              <a:rPr lang="ja-JP" altLang="en-US" b="1" dirty="0" smtClean="0"/>
              <a:t>兆候を出すと分かりやすい？</a:t>
            </a:r>
            <a:r>
              <a:rPr lang="en-US" altLang="ja-JP" b="1" dirty="0"/>
              <a:t> (</a:t>
            </a:r>
            <a:r>
              <a:rPr lang="ja-JP" altLang="en-US" b="1" dirty="0"/>
              <a:t>要調整</a:t>
            </a:r>
            <a:r>
              <a:rPr lang="en-US" altLang="ja-JP" b="1" dirty="0"/>
              <a:t>)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 smtClean="0">
                <a:solidFill>
                  <a:srgbClr val="FF0000"/>
                </a:solidFill>
              </a:rPr>
              <a:t>プレイヤーが触れる</a:t>
            </a:r>
            <a:r>
              <a:rPr lang="ja-JP" altLang="en-US" b="1" dirty="0" smtClean="0"/>
              <a:t>と即座に消滅し、アイテムに応じ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err="1" smtClean="0"/>
              <a:t>た</a:t>
            </a:r>
            <a:r>
              <a:rPr lang="ja-JP" altLang="en-US" b="1" dirty="0" smtClean="0"/>
              <a:t>恩恵を得られる。</a:t>
            </a:r>
            <a:endParaRPr lang="en-US" altLang="ja-JP" b="1" dirty="0" smtClean="0"/>
          </a:p>
        </p:txBody>
      </p:sp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412" y="4772812"/>
            <a:ext cx="1431681" cy="1431681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3" y="4608656"/>
            <a:ext cx="1431681" cy="1431681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753" y="5193441"/>
            <a:ext cx="841185" cy="841185"/>
          </a:xfrm>
          <a:prstGeom prst="rect">
            <a:avLst/>
          </a:prstGeom>
        </p:spPr>
      </p:pic>
      <p:pic>
        <p:nvPicPr>
          <p:cNvPr id="51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0" y="5294821"/>
            <a:ext cx="557147" cy="55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テキスト ボックス 51"/>
          <p:cNvSpPr txBox="1"/>
          <p:nvPr/>
        </p:nvSpPr>
        <p:spPr>
          <a:xfrm>
            <a:off x="6403347" y="60198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触れると</a:t>
            </a:r>
            <a:r>
              <a:rPr kumimoji="1" lang="en-US" altLang="ja-JP" b="1" dirty="0" smtClean="0"/>
              <a:t>…</a:t>
            </a:r>
            <a:endParaRPr kumimoji="1" lang="ja-JP" altLang="en-US" b="1" dirty="0"/>
          </a:p>
        </p:txBody>
      </p:sp>
      <p:sp>
        <p:nvSpPr>
          <p:cNvPr id="53" name="右矢印 52"/>
          <p:cNvSpPr/>
          <p:nvPr/>
        </p:nvSpPr>
        <p:spPr>
          <a:xfrm>
            <a:off x="7987731" y="5123585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207167" y="6216254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アイテム</a:t>
            </a:r>
            <a:r>
              <a:rPr lang="ja-JP" altLang="en-US" b="1" dirty="0" smtClean="0"/>
              <a:t>は消え、</a:t>
            </a:r>
            <a:r>
              <a:rPr lang="en-US" altLang="ja-JP" b="1" dirty="0" smtClean="0"/>
              <a:t>PL</a:t>
            </a:r>
            <a:r>
              <a:rPr lang="ja-JP" altLang="en-US" b="1" dirty="0" smtClean="0"/>
              <a:t>は恩恵</a:t>
            </a:r>
            <a:r>
              <a:rPr lang="en-US" altLang="ja-JP" b="1" dirty="0" smtClean="0"/>
              <a:t>GET</a:t>
            </a:r>
            <a:endParaRPr kumimoji="1" lang="ja-JP" altLang="en-US" b="1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57150">
                  <a:solidFill>
                    <a:sysClr val="windowText" lastClr="000000"/>
                  </a:solidFill>
                </a:ln>
              </a:rPr>
              <a:t>SPEED UP!</a:t>
            </a:r>
            <a:endParaRPr kumimoji="1" lang="ja-JP" altLang="en-US" b="1" i="1" dirty="0">
              <a:ln w="571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430848" y="519344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rPr>
              <a:t>SPEED UP!</a:t>
            </a:r>
            <a:endParaRPr kumimoji="1" lang="ja-JP" altLang="en-US" b="1" i="1" dirty="0">
              <a:ln w="19050"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57" name="右カーブ矢印 56"/>
          <p:cNvSpPr/>
          <p:nvPr/>
        </p:nvSpPr>
        <p:spPr>
          <a:xfrm rot="3600000">
            <a:off x="6561963" y="4642113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99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394310" y="1214852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スピードアップ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1-2》</a:t>
            </a:r>
            <a:endParaRPr kumimoji="1" lang="ja-JP" altLang="en-US" sz="4400" b="1" dirty="0"/>
          </a:p>
        </p:txBody>
      </p:sp>
      <p:pic>
        <p:nvPicPr>
          <p:cNvPr id="3" name="Picture 4" descr="https://randomhoohaas.flyingomelette.com/bomb/mob/2014/img/hl_item03u_ic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5" y="1722548"/>
            <a:ext cx="1601544" cy="160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 3"/>
          <p:cNvSpPr/>
          <p:nvPr/>
        </p:nvSpPr>
        <p:spPr>
          <a:xfrm>
            <a:off x="2598801" y="1722548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73655" y="1923156"/>
            <a:ext cx="5892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>
                <a:solidFill>
                  <a:srgbClr val="FF0000"/>
                </a:solidFill>
              </a:rPr>
              <a:t>～</a:t>
            </a:r>
            <a:r>
              <a:rPr lang="en-US" altLang="ja-JP" b="1" dirty="0" smtClean="0">
                <a:solidFill>
                  <a:srgbClr val="FF0000"/>
                </a:solidFill>
              </a:rPr>
              <a:t>10</a:t>
            </a:r>
            <a:r>
              <a:rPr lang="ja-JP" altLang="en-US" b="1" dirty="0" smtClean="0">
                <a:solidFill>
                  <a:srgbClr val="FF0000"/>
                </a:solidFill>
              </a:rPr>
              <a:t>秒</a:t>
            </a:r>
            <a:r>
              <a:rPr lang="ja-JP" altLang="en-US" b="1" dirty="0" smtClean="0"/>
              <a:t>程度の間、プレイヤーの移動速度が上がる。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</a:t>
            </a:r>
            <a:r>
              <a:rPr lang="ja-JP" altLang="en-US" b="1" dirty="0"/>
              <a:t>上昇具合としては</a:t>
            </a:r>
            <a:r>
              <a:rPr lang="en-US" altLang="ja-JP" b="1" dirty="0">
                <a:solidFill>
                  <a:srgbClr val="FF0000"/>
                </a:solidFill>
              </a:rPr>
              <a:t>1.5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倍</a:t>
            </a:r>
            <a:r>
              <a:rPr lang="ja-JP" altLang="en-US" b="1" dirty="0"/>
              <a:t>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310" y="1213395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スピードアップ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531004" y="4650612"/>
            <a:ext cx="1521585" cy="1521585"/>
            <a:chOff x="8346341" y="192828"/>
            <a:chExt cx="764852" cy="764852"/>
          </a:xfrm>
        </p:grpSpPr>
        <p:sp>
          <p:nvSpPr>
            <p:cNvPr id="9" name="正方形/長方形 8"/>
            <p:cNvSpPr/>
            <p:nvPr/>
          </p:nvSpPr>
          <p:spPr>
            <a:xfrm>
              <a:off x="8346341" y="192828"/>
              <a:ext cx="764852" cy="764852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8451776" y="298263"/>
              <a:ext cx="553981" cy="553981"/>
              <a:chOff x="9564180" y="5568293"/>
              <a:chExt cx="1085088" cy="1085088"/>
            </a:xfrm>
          </p:grpSpPr>
          <p:sp>
            <p:nvSpPr>
              <p:cNvPr id="11" name="楕円 10"/>
              <p:cNvSpPr/>
              <p:nvPr/>
            </p:nvSpPr>
            <p:spPr>
              <a:xfrm>
                <a:off x="9564180" y="5568293"/>
                <a:ext cx="1085088" cy="108508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楕円 11"/>
              <p:cNvSpPr/>
              <p:nvPr/>
            </p:nvSpPr>
            <p:spPr>
              <a:xfrm>
                <a:off x="9925208" y="5928623"/>
                <a:ext cx="363032" cy="36303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右矢印 12"/>
              <p:cNvSpPr/>
              <p:nvPr/>
            </p:nvSpPr>
            <p:spPr>
              <a:xfrm>
                <a:off x="10324981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右矢印 13"/>
              <p:cNvSpPr/>
              <p:nvPr/>
            </p:nvSpPr>
            <p:spPr>
              <a:xfrm rot="10800000">
                <a:off x="9600734" y="6049757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右矢印 14"/>
              <p:cNvSpPr/>
              <p:nvPr/>
            </p:nvSpPr>
            <p:spPr>
              <a:xfrm rot="16200000">
                <a:off x="9961348" y="5691945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右矢印 15"/>
              <p:cNvSpPr/>
              <p:nvPr/>
            </p:nvSpPr>
            <p:spPr>
              <a:xfrm rot="5400000">
                <a:off x="9962314" y="6418028"/>
                <a:ext cx="287546" cy="11744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14295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範囲拡大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14294" y="4067516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範囲拡大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2598801" y="4667872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628139" y="4880201"/>
            <a:ext cx="6043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</a:t>
            </a:r>
            <a:r>
              <a:rPr lang="en-US" altLang="ja-JP" b="1" dirty="0">
                <a:solidFill>
                  <a:srgbClr val="FF0000"/>
                </a:solidFill>
              </a:rPr>
              <a:t> 5</a:t>
            </a:r>
            <a:r>
              <a:rPr lang="ja-JP" altLang="en-US" b="1" dirty="0">
                <a:solidFill>
                  <a:srgbClr val="FF0000"/>
                </a:solidFill>
              </a:rPr>
              <a:t>～</a:t>
            </a:r>
            <a:r>
              <a:rPr lang="en-US" altLang="ja-JP" b="1" dirty="0">
                <a:solidFill>
                  <a:srgbClr val="FF0000"/>
                </a:solidFill>
              </a:rPr>
              <a:t>10</a:t>
            </a:r>
            <a:r>
              <a:rPr lang="ja-JP" altLang="en-US" b="1" dirty="0">
                <a:solidFill>
                  <a:srgbClr val="FF0000"/>
                </a:solidFill>
              </a:rPr>
              <a:t>秒</a:t>
            </a:r>
            <a:r>
              <a:rPr lang="ja-JP" altLang="en-US" b="1" dirty="0"/>
              <a:t>程度の</a:t>
            </a:r>
            <a:r>
              <a:rPr lang="ja-JP" altLang="en-US" b="1" dirty="0" smtClean="0"/>
              <a:t>間、プレイヤーが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パネルを塗る範囲が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</a:rPr>
              <a:t>拡大</a:t>
            </a:r>
            <a:r>
              <a:rPr lang="ja-JP" altLang="en-US" b="1" dirty="0" smtClean="0"/>
              <a:t>する。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</a:p>
          <a:p>
            <a:endParaRPr lang="en-US" altLang="ja-JP" b="1" dirty="0" smtClean="0"/>
          </a:p>
          <a:p>
            <a:r>
              <a:rPr lang="ja-JP" altLang="en-US" b="1" dirty="0" smtClean="0"/>
              <a:t>・自身の</a:t>
            </a:r>
            <a:r>
              <a:rPr lang="ja-JP" altLang="en-US" b="1" dirty="0" smtClean="0">
                <a:solidFill>
                  <a:srgbClr val="FF0000"/>
                </a:solidFill>
              </a:rPr>
              <a:t>周囲</a:t>
            </a:r>
            <a:r>
              <a:rPr lang="en-US" altLang="ja-JP" b="1" dirty="0" smtClean="0">
                <a:solidFill>
                  <a:srgbClr val="FF0000"/>
                </a:solidFill>
              </a:rPr>
              <a:t>8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つ</a:t>
            </a:r>
            <a:r>
              <a:rPr lang="ja-JP" altLang="en-US" b="1" dirty="0" err="1" smtClean="0"/>
              <a:t>の</a:t>
            </a:r>
            <a:r>
              <a:rPr lang="ja-JP" altLang="en-US" b="1" dirty="0" smtClean="0"/>
              <a:t>パネルも塗れるようになる。</a:t>
            </a:r>
            <a:r>
              <a:rPr lang="en-US" altLang="ja-JP" b="1" dirty="0"/>
              <a:t>(</a:t>
            </a:r>
            <a:r>
              <a:rPr lang="ja-JP" altLang="en-US" b="1" dirty="0"/>
              <a:t>要調整</a:t>
            </a:r>
            <a:r>
              <a:rPr lang="en-US" altLang="ja-JP" b="1" dirty="0" smtClean="0"/>
              <a:t>)</a:t>
            </a:r>
            <a:endParaRPr lang="en-US" altLang="ja-JP" b="1" dirty="0"/>
          </a:p>
        </p:txBody>
      </p:sp>
      <p:sp>
        <p:nvSpPr>
          <p:cNvPr id="21" name="正方形/長方形 20"/>
          <p:cNvSpPr/>
          <p:nvPr/>
        </p:nvSpPr>
        <p:spPr>
          <a:xfrm>
            <a:off x="10260623" y="4802679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260623" y="420198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10852575" y="4201982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668670" y="480267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9668671" y="4203611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10852574" y="4807348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677463" y="5401745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0260623" y="5401744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0852574" y="5401743"/>
            <a:ext cx="536331" cy="536331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/>
        </p:nvSpPr>
        <p:spPr>
          <a:xfrm>
            <a:off x="10308878" y="4847958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9166874" y="21527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～範囲拡大後イメージ</a:t>
            </a:r>
            <a:r>
              <a:rPr lang="ja-JP" altLang="en-US" b="1" dirty="0" smtClean="0"/>
              <a:t>～</a:t>
            </a:r>
            <a:endParaRPr kumimoji="1" lang="ja-JP" altLang="en-US" b="1" dirty="0"/>
          </a:p>
        </p:txBody>
      </p:sp>
      <p:sp>
        <p:nvSpPr>
          <p:cNvPr id="33" name="正方形/長方形 32"/>
          <p:cNvSpPr/>
          <p:nvPr/>
        </p:nvSpPr>
        <p:spPr>
          <a:xfrm>
            <a:off x="10260623" y="2741640"/>
            <a:ext cx="536331" cy="53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10308878" y="2786919"/>
            <a:ext cx="439819" cy="4398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 smtClean="0">
                <a:solidFill>
                  <a:srgbClr val="FF0000"/>
                </a:solidFill>
              </a:rPr>
              <a:t>1P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p:sp>
        <p:nvSpPr>
          <p:cNvPr id="35" name="右矢印 34"/>
          <p:cNvSpPr/>
          <p:nvPr/>
        </p:nvSpPr>
        <p:spPr>
          <a:xfrm rot="5400000">
            <a:off x="10309348" y="3252021"/>
            <a:ext cx="438872" cy="980899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579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楕円 93"/>
          <p:cNvSpPr/>
          <p:nvPr/>
        </p:nvSpPr>
        <p:spPr>
          <a:xfrm>
            <a:off x="9656986" y="4276502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/>
          <p:cNvSpPr/>
          <p:nvPr/>
        </p:nvSpPr>
        <p:spPr>
          <a:xfrm>
            <a:off x="1210187" y="6038964"/>
            <a:ext cx="3473719" cy="39061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1-3》</a:t>
            </a:r>
            <a:endParaRPr kumimoji="1" lang="ja-JP" altLang="en-US" sz="4400" b="1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530176" y="1693371"/>
            <a:ext cx="1536812" cy="1536812"/>
            <a:chOff x="4316095" y="5187530"/>
            <a:chExt cx="1278540" cy="1278540"/>
          </a:xfrm>
        </p:grpSpPr>
        <p:sp>
          <p:nvSpPr>
            <p:cNvPr id="14" name="正方形/長方形 13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矢印 16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394310" y="1153309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 w="57150">
                  <a:solidFill>
                    <a:schemeClr val="tx1"/>
                  </a:solidFill>
                </a:ln>
              </a:rPr>
              <a:t>～ スキルゲージ上昇 ～</a:t>
            </a:r>
            <a:endParaRPr kumimoji="1" lang="ja-JP" altLang="en-US" sz="2400" b="1" dirty="0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309" y="1148877"/>
            <a:ext cx="3438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～ 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  <a:solidFill>
                  <a:srgbClr val="FF0000"/>
                </a:solidFill>
              </a:rPr>
              <a:t>スキルゲージ上昇</a:t>
            </a:r>
            <a:r>
              <a:rPr kumimoji="1" lang="ja-JP" altLang="en-US" sz="2400" b="1" dirty="0" smtClean="0">
                <a:ln>
                  <a:solidFill>
                    <a:schemeClr val="bg1"/>
                  </a:solidFill>
                </a:ln>
              </a:rPr>
              <a:t> ～</a:t>
            </a:r>
            <a:endParaRPr kumimoji="1" lang="ja-JP" altLang="en-US" sz="2400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8801" y="1661005"/>
            <a:ext cx="6017359" cy="160154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598801" y="2000112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・取得後、即座にゲージ値が「</a:t>
            </a:r>
            <a:r>
              <a:rPr lang="en-US" altLang="ja-JP" b="1" dirty="0" smtClean="0">
                <a:solidFill>
                  <a:srgbClr val="FF0000"/>
                </a:solidFill>
              </a:rPr>
              <a:t>5</a:t>
            </a:r>
            <a:r>
              <a:rPr lang="ja-JP" altLang="en-US" b="1" dirty="0" smtClean="0"/>
              <a:t>」上昇する。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・ゲージが</a:t>
            </a:r>
            <a:r>
              <a:rPr lang="en-US" altLang="ja-JP" b="1" dirty="0" smtClean="0"/>
              <a:t>MAX</a:t>
            </a:r>
            <a:r>
              <a:rPr lang="ja-JP" altLang="en-US" b="1" dirty="0" smtClean="0"/>
              <a:t>状態で取得しても、ゲージは</a:t>
            </a:r>
            <a:r>
              <a:rPr lang="ja-JP" altLang="en-US" b="1" dirty="0" smtClean="0">
                <a:solidFill>
                  <a:srgbClr val="FF0000"/>
                </a:solidFill>
              </a:rPr>
              <a:t>増えない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27" y="3812114"/>
            <a:ext cx="1431681" cy="1431681"/>
          </a:xfrm>
          <a:prstGeom prst="rect">
            <a:avLst/>
          </a:prstGeom>
        </p:spPr>
      </p:pic>
      <p:sp>
        <p:nvSpPr>
          <p:cNvPr id="23" name="右カーブ矢印 22"/>
          <p:cNvSpPr/>
          <p:nvPr/>
        </p:nvSpPr>
        <p:spPr>
          <a:xfrm rot="3600000">
            <a:off x="840997" y="3845571"/>
            <a:ext cx="341983" cy="587304"/>
          </a:xfrm>
          <a:prstGeom prst="curv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522645" y="4497797"/>
            <a:ext cx="549793" cy="549793"/>
            <a:chOff x="4316095" y="5187530"/>
            <a:chExt cx="1278540" cy="1278540"/>
          </a:xfrm>
        </p:grpSpPr>
        <p:sp>
          <p:nvSpPr>
            <p:cNvPr id="25" name="正方形/長方形 24"/>
            <p:cNvSpPr/>
            <p:nvPr/>
          </p:nvSpPr>
          <p:spPr>
            <a:xfrm>
              <a:off x="4316095" y="5187530"/>
              <a:ext cx="1278540" cy="1278540"/>
            </a:xfrm>
            <a:prstGeom prst="rect">
              <a:avLst/>
            </a:prstGeom>
            <a:solidFill>
              <a:srgbClr val="00B050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415094" y="5843117"/>
              <a:ext cx="1056681" cy="42518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418326" y="5843117"/>
              <a:ext cx="716068" cy="425184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右矢印 27"/>
            <p:cNvSpPr/>
            <p:nvPr/>
          </p:nvSpPr>
          <p:spPr>
            <a:xfrm>
              <a:off x="4486234" y="5371762"/>
              <a:ext cx="931984" cy="379016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右矢印 28"/>
          <p:cNvSpPr/>
          <p:nvPr/>
        </p:nvSpPr>
        <p:spPr>
          <a:xfrm>
            <a:off x="2508553" y="4344231"/>
            <a:ext cx="2898370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007628">
            <a:off x="2462817" y="5355917"/>
            <a:ext cx="3073396" cy="42846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8171" y="524379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アイテム取得</a:t>
            </a:r>
            <a:r>
              <a:rPr kumimoji="1" lang="en-US" altLang="ja-JP" b="1" dirty="0" smtClean="0"/>
              <a:t>!</a:t>
            </a:r>
            <a:endParaRPr kumimoji="1" lang="ja-JP" altLang="en-US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5720893" y="4414262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5723448" y="4414262"/>
            <a:ext cx="1605174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453772" y="3910528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453771" y="3902071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chemeClr val="bg1"/>
                </a:solidFill>
              </a:rPr>
              <a:t>MAX!</a:t>
            </a:r>
            <a:endParaRPr kumimoji="1" lang="ja-JP" altLang="en-US" sz="2800" b="1" i="1" dirty="0">
              <a:solidFill>
                <a:schemeClr val="bg1"/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 flipH="1">
            <a:off x="6803367" y="4236803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7889241" y="4225705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502533" y="387639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502532" y="387639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604165" y="3876101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4164" y="3883052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chemeClr val="bg1"/>
                </a:solidFill>
              </a:rPr>
              <a:t>Lv.2</a:t>
            </a:r>
            <a:endParaRPr kumimoji="1" lang="ja-JP" altLang="en-US" sz="2000" b="1" i="1" dirty="0">
              <a:solidFill>
                <a:schemeClr val="bg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5720893" y="6033827"/>
            <a:ext cx="3204785" cy="354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23448" y="6033827"/>
            <a:ext cx="3202230" cy="354997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453772" y="5530093"/>
            <a:ext cx="907723" cy="413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ln w="38100">
                  <a:solidFill>
                    <a:schemeClr val="tx1"/>
                  </a:solidFill>
                </a:ln>
              </a:rPr>
              <a:t>MAX!</a:t>
            </a:r>
            <a:endParaRPr kumimoji="1" lang="ja-JP" altLang="en-US" sz="28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453771" y="5521636"/>
            <a:ext cx="114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i="1" dirty="0" smtClean="0">
                <a:solidFill>
                  <a:srgbClr val="FF0000"/>
                </a:solidFill>
              </a:rPr>
              <a:t>MAX!</a:t>
            </a:r>
            <a:endParaRPr kumimoji="1" lang="ja-JP" altLang="en-US" sz="2800" b="1" i="1" dirty="0">
              <a:solidFill>
                <a:srgbClr val="FF0000"/>
              </a:solidFill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 flipH="1">
            <a:off x="6794403" y="5856368"/>
            <a:ext cx="5955" cy="7257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7880277" y="5845270"/>
            <a:ext cx="3912" cy="7321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502533" y="5495957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Lv.1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502532" y="549595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Lv.1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604165" y="5495666"/>
            <a:ext cx="554114" cy="316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ln w="38100">
                  <a:solidFill>
                    <a:schemeClr val="tx1"/>
                  </a:solidFill>
                </a:ln>
              </a:rPr>
              <a:t>Lv.2</a:t>
            </a:r>
            <a:endParaRPr kumimoji="1" lang="ja-JP" altLang="en-US" sz="2000" b="1" i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04164" y="5502617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i="1" dirty="0" smtClean="0">
                <a:solidFill>
                  <a:srgbClr val="FF0000"/>
                </a:solidFill>
              </a:rPr>
              <a:t>Lv.2</a:t>
            </a:r>
            <a:endParaRPr kumimoji="1" lang="ja-JP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1790294" y="6029471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の場合</a:t>
            </a:r>
            <a:endParaRPr kumimoji="1" lang="ja-JP" altLang="en-US" sz="2000" b="1" dirty="0"/>
          </a:p>
        </p:txBody>
      </p:sp>
      <p:sp>
        <p:nvSpPr>
          <p:cNvPr id="91" name="楕円 90"/>
          <p:cNvSpPr/>
          <p:nvPr/>
        </p:nvSpPr>
        <p:spPr>
          <a:xfrm>
            <a:off x="2076903" y="3666529"/>
            <a:ext cx="3473719" cy="51340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2289218" y="3733778"/>
            <a:ext cx="3087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ゲージ</a:t>
            </a:r>
            <a:r>
              <a:rPr kumimoji="1" lang="en-US" altLang="ja-JP" sz="2000" b="1" dirty="0" smtClean="0"/>
              <a:t>MAX</a:t>
            </a:r>
            <a:r>
              <a:rPr kumimoji="1" lang="ja-JP" altLang="en-US" sz="2000" b="1" dirty="0" smtClean="0"/>
              <a:t>ではない場合</a:t>
            </a:r>
            <a:endParaRPr kumimoji="1" lang="ja-JP" altLang="en-US" sz="20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10074771" y="43413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増加する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95" name="楕円 94"/>
          <p:cNvSpPr/>
          <p:nvPr/>
        </p:nvSpPr>
        <p:spPr>
          <a:xfrm>
            <a:off x="9688191" y="5923910"/>
            <a:ext cx="1893500" cy="5134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0105976" y="59887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変動無し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4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0211" y="1178225"/>
            <a:ext cx="5131889" cy="5477551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</a:t>
            </a:r>
            <a:r>
              <a:rPr kumimoji="1" lang="ja-JP" altLang="en-US" sz="4400" b="1" dirty="0" smtClean="0"/>
              <a:t>要素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6833" y="1401713"/>
            <a:ext cx="47786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 smtClean="0"/>
              <a:t>・タイトルロゴの動き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上下揺れ、</a:t>
            </a:r>
            <a:r>
              <a:rPr lang="en-US" altLang="ja-JP" sz="1600" b="1" dirty="0" smtClean="0"/>
              <a:t>Z</a:t>
            </a:r>
            <a:r>
              <a:rPr lang="ja-JP" altLang="en-US" sz="1600" b="1" dirty="0" smtClean="0"/>
              <a:t>軸にゆらゆら揺れ</a:t>
            </a:r>
            <a:r>
              <a:rPr lang="ja-JP" altLang="en-US" sz="1600" b="1" dirty="0"/>
              <a:t>る</a:t>
            </a:r>
            <a:r>
              <a:rPr lang="ja-JP" altLang="en-US" sz="1600" b="1" dirty="0" smtClean="0"/>
              <a:t>感じ、伸び縮み等</a:t>
            </a:r>
            <a:r>
              <a:rPr lang="en-US" altLang="ja-JP" sz="1600" b="1" dirty="0" smtClean="0"/>
              <a:t>)</a:t>
            </a:r>
          </a:p>
          <a:p>
            <a:endParaRPr kumimoji="1" lang="en-US" altLang="ja-JP" sz="1600" b="1" dirty="0"/>
          </a:p>
          <a:p>
            <a:r>
              <a:rPr lang="ja-JP" altLang="en-US" sz="1600" b="1" dirty="0" smtClean="0"/>
              <a:t>・「チュートリアルへ」「ゲームルール</a:t>
            </a:r>
            <a:r>
              <a:rPr lang="ja-JP" altLang="en-US" sz="1600" b="1" dirty="0"/>
              <a:t>選択</a:t>
            </a:r>
            <a:r>
              <a:rPr lang="ja-JP" altLang="en-US" sz="1600" b="1" dirty="0" smtClean="0"/>
              <a:t>へ」「終了」の選択肢の表現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en-US" altLang="ja-JP" sz="1600" b="1" dirty="0" smtClean="0"/>
              <a:t>(</a:t>
            </a:r>
            <a:r>
              <a:rPr kumimoji="1" lang="ja-JP" altLang="en-US" sz="1600" b="1" dirty="0" smtClean="0"/>
              <a:t>選択している項目を点滅させる、色を変える等。カーソルもいいかも</a:t>
            </a:r>
            <a:r>
              <a:rPr kumimoji="1" lang="en-US" altLang="ja-JP" sz="1600" b="1" dirty="0" smtClean="0"/>
              <a:t>)</a:t>
            </a:r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・背景にモデルで建物等を配置し、カメラ移動で動きを付ける。</a:t>
            </a:r>
            <a:endParaRPr lang="en-US" altLang="ja-JP" sz="1600" b="1" dirty="0" smtClean="0"/>
          </a:p>
          <a:p>
            <a:r>
              <a:rPr kumimoji="1" lang="ja-JP" altLang="en-US" sz="1600" b="1" dirty="0"/>
              <a:t>　</a:t>
            </a:r>
            <a:r>
              <a:rPr kumimoji="1" lang="ja-JP" altLang="en-US" sz="1600" b="1" dirty="0" smtClean="0"/>
              <a:t>→注視点を複数モデルの中央辺りに設定して、それをグルグル回る感じのカメラ</a:t>
            </a:r>
            <a:r>
              <a:rPr lang="ja-JP" altLang="en-US" sz="1600" b="1" dirty="0" smtClean="0"/>
              <a:t>ワーク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伝われ</a:t>
            </a:r>
            <a:r>
              <a:rPr lang="en-US" altLang="ja-JP" sz="1600" b="1" dirty="0" smtClean="0"/>
              <a:t>)</a:t>
            </a:r>
          </a:p>
          <a:p>
            <a:r>
              <a:rPr lang="ja-JP" altLang="en-US" sz="1600" b="1" dirty="0" smtClean="0"/>
              <a:t>　→斜め上から見下ろすように。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・カーソルがある場合は、</a:t>
            </a:r>
            <a:r>
              <a:rPr lang="en-US" altLang="ja-JP" sz="1600" b="1" dirty="0" smtClean="0"/>
              <a:t>sin</a:t>
            </a:r>
            <a:r>
              <a:rPr lang="ja-JP" altLang="en-US" sz="1600" b="1" dirty="0" smtClean="0"/>
              <a:t>カーブ等で左右にゆったり動くような動きが欲しい。</a:t>
            </a: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507104" y="1178226"/>
            <a:ext cx="6411652" cy="15913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666845" y="1555601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・建物</a:t>
            </a:r>
            <a:r>
              <a:rPr lang="ja-JP" altLang="en-US" sz="1400" b="1" dirty="0"/>
              <a:t>等</a:t>
            </a:r>
            <a:r>
              <a:rPr lang="ja-JP" altLang="en-US" sz="1400" b="1" dirty="0" smtClean="0"/>
              <a:t>を配置して街並みを作り、カメラを地面すれすれから見上げる</a:t>
            </a:r>
            <a:endParaRPr lang="en-US" altLang="ja-JP" sz="1400" b="1" dirty="0"/>
          </a:p>
          <a:p>
            <a:r>
              <a:rPr lang="ja-JP" altLang="en-US" sz="1400" b="1" dirty="0" smtClean="0"/>
              <a:t>　アングルに固定する。</a:t>
            </a:r>
            <a:r>
              <a:rPr kumimoji="1" lang="ja-JP" altLang="en-US" sz="1400" b="1" dirty="0" smtClean="0"/>
              <a:t>電光掲示板の広告、通行人、車など、日常の一</a:t>
            </a:r>
            <a:endParaRPr kumimoji="1" lang="en-US" altLang="ja-JP" sz="1400" b="1" dirty="0" smtClean="0"/>
          </a:p>
          <a:p>
            <a:r>
              <a:rPr lang="ja-JP" altLang="en-US" sz="1400" b="1" dirty="0" smtClean="0"/>
              <a:t>　</a:t>
            </a:r>
            <a:r>
              <a:rPr kumimoji="1" lang="ja-JP" altLang="en-US" sz="1400" b="1" dirty="0" smtClean="0"/>
              <a:t>部をライブ中継している</a:t>
            </a:r>
            <a:r>
              <a:rPr lang="ja-JP" altLang="en-US" sz="1400" b="1" dirty="0" smtClean="0"/>
              <a:t>風に見えるように動きを付ける。</a:t>
            </a:r>
            <a:endParaRPr lang="en-US" altLang="ja-JP" sz="1400" b="1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0460" y="1247824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 smtClean="0"/>
              <a:t>背景案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9" name="角丸四角形 8"/>
          <p:cNvSpPr/>
          <p:nvPr/>
        </p:nvSpPr>
        <p:spPr>
          <a:xfrm>
            <a:off x="5507104" y="2887082"/>
            <a:ext cx="6411652" cy="2986179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61387" y="2993064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《 </a:t>
            </a:r>
            <a:r>
              <a:rPr lang="ja-JP" altLang="en-US" sz="1400" b="1" dirty="0"/>
              <a:t>タイトルロゴ</a:t>
            </a:r>
            <a:r>
              <a:rPr lang="ja-JP" altLang="en-US" sz="1400" b="1" dirty="0" smtClean="0"/>
              <a:t>案 </a:t>
            </a:r>
            <a:r>
              <a:rPr lang="en-US" altLang="ja-JP" sz="1400" b="1" dirty="0" smtClean="0"/>
              <a:t>》</a:t>
            </a:r>
            <a:endParaRPr kumimoji="1" lang="ja-JP" altLang="en-US" sz="14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58246" y="3295830"/>
            <a:ext cx="6109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 smtClean="0"/>
              <a:t>・タイトル名の形をパネル配置で再現し、プレイヤーモデルを大量に出現</a:t>
            </a:r>
            <a:endParaRPr lang="en-US" altLang="ja-JP" sz="1400" b="1" dirty="0" smtClean="0"/>
          </a:p>
          <a:p>
            <a:r>
              <a:rPr lang="ja-JP" altLang="en-US" sz="1400" b="1" dirty="0"/>
              <a:t>　</a:t>
            </a:r>
            <a:r>
              <a:rPr lang="ja-JP" altLang="en-US" sz="1400" b="1" dirty="0" smtClean="0"/>
              <a:t>させて色を塗る。</a:t>
            </a:r>
            <a:r>
              <a:rPr lang="ja-JP" altLang="en-US" sz="1400" b="1" dirty="0" err="1" smtClean="0"/>
              <a:t>わちゃわちゃ</a:t>
            </a:r>
            <a:r>
              <a:rPr lang="ja-JP" altLang="en-US" sz="1400" b="1" dirty="0" smtClean="0"/>
              <a:t>塗って人がはけたらロゴになっている。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・頭文字を大きくして強調する。斜体もいいかも。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・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5128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811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/>
              <a:t>アイテム</a:t>
            </a:r>
            <a:r>
              <a:rPr kumimoji="1" lang="ja-JP" altLang="en-US" sz="4400" b="1" dirty="0" smtClean="0"/>
              <a:t>について：</a:t>
            </a:r>
            <a:r>
              <a:rPr kumimoji="1" lang="en-US" altLang="ja-JP" sz="4400" b="1" dirty="0" smtClean="0"/>
              <a:t>2-1》</a:t>
            </a:r>
            <a:endParaRPr kumimoji="1" lang="ja-JP" altLang="en-US" sz="4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30823" y="105433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ステージにアイテムが出現</a:t>
            </a:r>
            <a:endParaRPr kumimoji="1" lang="ja-JP" altLang="en-US" b="1" dirty="0"/>
          </a:p>
        </p:txBody>
      </p:sp>
      <p:sp>
        <p:nvSpPr>
          <p:cNvPr id="9" name="フローチャート: 処理 8"/>
          <p:cNvSpPr/>
          <p:nvPr/>
        </p:nvSpPr>
        <p:spPr>
          <a:xfrm>
            <a:off x="457200" y="3140852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当たった</a:t>
            </a:r>
            <a:endParaRPr kumimoji="1" lang="ja-JP" altLang="en-US" b="1" dirty="0"/>
          </a:p>
        </p:txBody>
      </p:sp>
      <p:sp>
        <p:nvSpPr>
          <p:cNvPr id="10" name="フローチャート: 判断 9"/>
          <p:cNvSpPr/>
          <p:nvPr/>
        </p:nvSpPr>
        <p:spPr>
          <a:xfrm>
            <a:off x="600703" y="19714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プレイヤーと当たったか</a:t>
            </a:r>
            <a:endParaRPr kumimoji="1" lang="ja-JP" altLang="en-US" sz="1400" b="1" dirty="0"/>
          </a:p>
        </p:txBody>
      </p:sp>
      <p:sp>
        <p:nvSpPr>
          <p:cNvPr id="11" name="フローチャート: 処理 10"/>
          <p:cNvSpPr/>
          <p:nvPr/>
        </p:nvSpPr>
        <p:spPr>
          <a:xfrm>
            <a:off x="455628" y="5679014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2" name="フローチャート: 処理 11"/>
          <p:cNvSpPr/>
          <p:nvPr/>
        </p:nvSpPr>
        <p:spPr>
          <a:xfrm>
            <a:off x="457198" y="3986906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アイテムに応じた効果をプレイヤーに付与する</a:t>
            </a:r>
            <a:endParaRPr kumimoji="1" lang="ja-JP" altLang="en-US" sz="1400" b="1" dirty="0"/>
          </a:p>
        </p:txBody>
      </p:sp>
      <p:sp>
        <p:nvSpPr>
          <p:cNvPr id="13" name="フローチャート: 処理 12"/>
          <p:cNvSpPr/>
          <p:nvPr/>
        </p:nvSpPr>
        <p:spPr>
          <a:xfrm>
            <a:off x="455629" y="483296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ステータス表示の獲得アイテム枠にテクスチャを表示する</a:t>
            </a:r>
            <a:endParaRPr kumimoji="1" lang="ja-JP" altLang="en-US" sz="1400" b="1" dirty="0"/>
          </a:p>
        </p:txBody>
      </p:sp>
      <p:sp>
        <p:nvSpPr>
          <p:cNvPr id="14" name="フローチャート: 処理 13"/>
          <p:cNvSpPr/>
          <p:nvPr/>
        </p:nvSpPr>
        <p:spPr>
          <a:xfrm>
            <a:off x="3827584" y="213313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当たっていない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7070145" y="5034600"/>
            <a:ext cx="2927839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アイテム</a:t>
            </a:r>
            <a:r>
              <a:rPr lang="ja-JP" altLang="en-US" sz="1400" b="1" dirty="0" smtClean="0"/>
              <a:t>のオブジェクトを消す</a:t>
            </a:r>
            <a:endParaRPr kumimoji="1" lang="ja-JP" altLang="en-US" sz="1400" b="1" dirty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3972656" y="2979190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一定</a:t>
            </a:r>
            <a:r>
              <a:rPr lang="ja-JP" altLang="en-US" sz="1400" b="1" dirty="0" smtClean="0"/>
              <a:t>時間経過したか</a:t>
            </a:r>
            <a:endParaRPr kumimoji="1" lang="ja-JP" altLang="en-US" sz="1400" b="1" dirty="0"/>
          </a:p>
        </p:txBody>
      </p:sp>
      <p:cxnSp>
        <p:nvCxnSpPr>
          <p:cNvPr id="20" name="直線矢印コネクタ 19"/>
          <p:cNvCxnSpPr>
            <a:stCxn id="10" idx="2"/>
            <a:endCxn id="9" idx="0"/>
          </p:cNvCxnSpPr>
          <p:nvPr/>
        </p:nvCxnSpPr>
        <p:spPr>
          <a:xfrm>
            <a:off x="1919549" y="2857506"/>
            <a:ext cx="157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9" idx="2"/>
            <a:endCxn id="12" idx="0"/>
          </p:cNvCxnSpPr>
          <p:nvPr/>
        </p:nvCxnSpPr>
        <p:spPr>
          <a:xfrm flipH="1">
            <a:off x="1921118" y="3703560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3" idx="2"/>
            <a:endCxn id="11" idx="0"/>
          </p:cNvCxnSpPr>
          <p:nvPr/>
        </p:nvCxnSpPr>
        <p:spPr>
          <a:xfrm flipH="1">
            <a:off x="1919548" y="5395668"/>
            <a:ext cx="1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2" idx="2"/>
            <a:endCxn id="13" idx="0"/>
          </p:cNvCxnSpPr>
          <p:nvPr/>
        </p:nvCxnSpPr>
        <p:spPr>
          <a:xfrm flipH="1">
            <a:off x="1919549" y="4549614"/>
            <a:ext cx="1569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10" idx="3"/>
            <a:endCxn id="14" idx="1"/>
          </p:cNvCxnSpPr>
          <p:nvPr/>
        </p:nvCxnSpPr>
        <p:spPr>
          <a:xfrm>
            <a:off x="3238395" y="2414490"/>
            <a:ext cx="5891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4" idx="2"/>
            <a:endCxn id="16" idx="0"/>
          </p:cNvCxnSpPr>
          <p:nvPr/>
        </p:nvCxnSpPr>
        <p:spPr>
          <a:xfrm flipH="1">
            <a:off x="5291502" y="2695844"/>
            <a:ext cx="2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8" idx="2"/>
            <a:endCxn id="10" idx="0"/>
          </p:cNvCxnSpPr>
          <p:nvPr/>
        </p:nvCxnSpPr>
        <p:spPr>
          <a:xfrm>
            <a:off x="1919549" y="1626580"/>
            <a:ext cx="0" cy="344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処理 42"/>
          <p:cNvSpPr/>
          <p:nvPr/>
        </p:nvSpPr>
        <p:spPr>
          <a:xfrm>
            <a:off x="3827584" y="4188546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sp>
        <p:nvSpPr>
          <p:cNvPr id="51" name="フローチャート: 処理 50"/>
          <p:cNvSpPr/>
          <p:nvPr/>
        </p:nvSpPr>
        <p:spPr>
          <a:xfrm>
            <a:off x="7070145" y="4188546"/>
            <a:ext cx="2927839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cxnSp>
        <p:nvCxnSpPr>
          <p:cNvPr id="52" name="直線矢印コネクタ 51"/>
          <p:cNvCxnSpPr>
            <a:stCxn id="16" idx="2"/>
            <a:endCxn id="43" idx="0"/>
          </p:cNvCxnSpPr>
          <p:nvPr/>
        </p:nvCxnSpPr>
        <p:spPr>
          <a:xfrm>
            <a:off x="5291502" y="3865222"/>
            <a:ext cx="2" cy="323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51" idx="2"/>
            <a:endCxn id="15" idx="0"/>
          </p:cNvCxnSpPr>
          <p:nvPr/>
        </p:nvCxnSpPr>
        <p:spPr>
          <a:xfrm>
            <a:off x="8534065" y="4751254"/>
            <a:ext cx="0" cy="283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6" idx="3"/>
            <a:endCxn id="51" idx="0"/>
          </p:cNvCxnSpPr>
          <p:nvPr/>
        </p:nvCxnSpPr>
        <p:spPr>
          <a:xfrm>
            <a:off x="6610348" y="3422206"/>
            <a:ext cx="1923717" cy="766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43" idx="2"/>
            <a:endCxn id="10" idx="1"/>
          </p:cNvCxnSpPr>
          <p:nvPr/>
        </p:nvCxnSpPr>
        <p:spPr>
          <a:xfrm rot="5400000" flipH="1">
            <a:off x="1777722" y="1237472"/>
            <a:ext cx="2336764" cy="4690801"/>
          </a:xfrm>
          <a:prstGeom prst="bentConnector4">
            <a:avLst>
              <a:gd name="adj1" fmla="val -75629"/>
              <a:gd name="adj2" fmla="val 1088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2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205192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178557" y="1037245"/>
            <a:ext cx="5813344" cy="470413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8403" y="1162468"/>
            <a:ext cx="57534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過去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5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63912" y="1037246"/>
            <a:ext cx="5925510" cy="5636116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49918" y="1162468"/>
            <a:ext cx="57534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/>
              <a:t>未来</a:t>
            </a:r>
            <a:r>
              <a:rPr lang="ja-JP" altLang="en-US" sz="1600" b="1" dirty="0" smtClean="0"/>
              <a:t>エリア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ja-JP" altLang="en-US" sz="1600" b="1" dirty="0" smtClean="0"/>
              <a:t>・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10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秒</a:t>
            </a:r>
            <a:r>
              <a:rPr lang="ja-JP" altLang="en-US" sz="1600" b="1" dirty="0">
                <a:solidFill>
                  <a:srgbClr val="FF0000"/>
                </a:solidFill>
              </a:rPr>
              <a:t>毎</a:t>
            </a:r>
            <a:r>
              <a:rPr lang="ja-JP" altLang="en-US" sz="1600" b="1" dirty="0" smtClean="0"/>
              <a:t>に出現する。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・ランダムにパネルを選出し、それを中心とした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3×3</a:t>
            </a:r>
            <a:r>
              <a:rPr lang="ja-JP" altLang="en-US" sz="1600" b="1" dirty="0" smtClean="0"/>
              <a:t>の範囲</a:t>
            </a:r>
            <a:endParaRPr lang="en-US" altLang="ja-JP" sz="1600" b="1" dirty="0" smtClean="0"/>
          </a:p>
          <a:p>
            <a:r>
              <a:rPr lang="ja-JP" altLang="en-US" sz="1600" b="1" dirty="0"/>
              <a:t>　</a:t>
            </a:r>
            <a:r>
              <a:rPr lang="ja-JP" altLang="en-US" sz="1600" b="1" dirty="0" smtClean="0"/>
              <a:t>を対象とする。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・出現後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2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～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3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回点滅</a:t>
            </a:r>
            <a:r>
              <a:rPr lang="ja-JP" altLang="en-US" sz="1600" b="1" dirty="0" smtClean="0"/>
              <a:t>し、エリアが消える。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・エリアの範囲内のパネルは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塗られる前の状態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/>
              <a:t>白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に戻る。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・さらに</a:t>
            </a:r>
            <a:r>
              <a:rPr lang="en-US" altLang="ja-JP" sz="1600" b="1" dirty="0" smtClean="0"/>
              <a:t>5</a:t>
            </a:r>
            <a:r>
              <a:rPr lang="ja-JP" altLang="en-US" sz="1600" b="1" dirty="0" smtClean="0"/>
              <a:t>秒後、再びエリアが出現する。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・先程の範囲内のパネルの状態が反映</a:t>
            </a:r>
            <a:r>
              <a:rPr lang="en-US" altLang="ja-JP" sz="1600" b="1" dirty="0" smtClean="0"/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上塗り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される。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ja-JP" altLang="en-US" sz="1600" b="1" dirty="0" smtClean="0"/>
              <a:t>・エリア展開中に範囲内を塗るとスコアが増える。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77530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 smtClean="0">
                <a:solidFill>
                  <a:srgbClr val="00B050"/>
                </a:solidFill>
              </a:rPr>
              <a:t>共通部分</a:t>
            </a:r>
            <a:endParaRPr kumimoji="1" lang="ja-JP" altLang="en-US" sz="3200" b="1" dirty="0">
              <a:solidFill>
                <a:srgbClr val="00B05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ステージ上のパネルを一つランダムに選出</a:t>
            </a:r>
            <a:r>
              <a:rPr kumimoji="1"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18" name="直線矢印コネクタ 17"/>
          <p:cNvCxnSpPr>
            <a:stCxn id="3" idx="2"/>
            <a:endCxn id="26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処理 25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選出したパネルを中心に</a:t>
            </a:r>
            <a:r>
              <a:rPr lang="en-US" altLang="ja-JP" sz="1400" b="1" dirty="0" smtClean="0"/>
              <a:t>3*3</a:t>
            </a:r>
            <a:r>
              <a:rPr lang="ja-JP" altLang="en-US" sz="1400" b="1" dirty="0" smtClean="0"/>
              <a:t>の範囲にエリアを展開</a:t>
            </a:r>
            <a:r>
              <a:rPr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29" name="直線矢印コネクタ 28"/>
          <p:cNvCxnSpPr>
            <a:stCxn id="26" idx="2"/>
            <a:endCxn id="30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34" name="フローチャート: 処理 33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エリア内のパネルの塗り状態をリセットする</a:t>
            </a:r>
            <a:r>
              <a:rPr kumimoji="1" lang="en-US" altLang="ja-JP" sz="1400" b="1" dirty="0" smtClean="0"/>
              <a:t>(※3)</a:t>
            </a:r>
            <a:endParaRPr kumimoji="1" lang="ja-JP" altLang="en-US" sz="1400" b="1" dirty="0"/>
          </a:p>
        </p:txBody>
      </p:sp>
      <p:cxnSp>
        <p:nvCxnSpPr>
          <p:cNvPr id="35" name="直線矢印コネクタ 34"/>
          <p:cNvCxnSpPr>
            <a:stCxn id="30" idx="2"/>
            <a:endCxn id="34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フローチャート: 処理 40"/>
          <p:cNvSpPr/>
          <p:nvPr/>
        </p:nvSpPr>
        <p:spPr>
          <a:xfrm>
            <a:off x="4176703" y="6161225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42" name="直線矢印コネクタ 41"/>
          <p:cNvCxnSpPr>
            <a:stCxn id="34" idx="2"/>
            <a:endCxn id="41" idx="0"/>
          </p:cNvCxnSpPr>
          <p:nvPr/>
        </p:nvCxnSpPr>
        <p:spPr>
          <a:xfrm>
            <a:off x="5665429" y="5913721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: 判断 48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50" name="直線矢印コネクタ 49"/>
          <p:cNvCxnSpPr>
            <a:stCxn id="49" idx="3"/>
            <a:endCxn id="57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ローチャート: 処理 56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58" name="フローチャート: 処理 57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60" name="直線矢印コネクタ 59"/>
          <p:cNvCxnSpPr>
            <a:stCxn id="58" idx="2"/>
            <a:endCxn id="49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カギ線コネクタ 62"/>
          <p:cNvCxnSpPr>
            <a:stCxn id="66" idx="1"/>
            <a:endCxn id="58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処理 65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67" name="直線矢印コネクタ 66"/>
          <p:cNvCxnSpPr>
            <a:stCxn id="49" idx="2"/>
            <a:endCxn id="66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57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角丸四角形 140"/>
          <p:cNvSpPr/>
          <p:nvPr/>
        </p:nvSpPr>
        <p:spPr>
          <a:xfrm>
            <a:off x="7605345" y="1142753"/>
            <a:ext cx="4248207" cy="3745770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7775225" y="1400836"/>
            <a:ext cx="38779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/>
              <a:t>未来エリアの場合は同じ位置に再度出現</a:t>
            </a:r>
            <a:endParaRPr lang="en-US" altLang="ja-JP" sz="1600" b="1" dirty="0"/>
          </a:p>
          <a:p>
            <a:r>
              <a:rPr lang="ja-JP" altLang="en-US" sz="1600" b="1" dirty="0"/>
              <a:t>するため、選んだパネルがどれかを記憶</a:t>
            </a:r>
            <a:endParaRPr lang="en-US" altLang="ja-JP" sz="1600" b="1" dirty="0"/>
          </a:p>
          <a:p>
            <a:r>
              <a:rPr lang="ja-JP" altLang="en-US" sz="1600" b="1" dirty="0"/>
              <a:t>しておく。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半透明</a:t>
            </a:r>
            <a:r>
              <a:rPr lang="ja-JP" altLang="en-US" sz="1600" b="1" dirty="0" smtClean="0"/>
              <a:t>の四角等をパネルの上に出すなど</a:t>
            </a:r>
            <a:endParaRPr lang="en-US" altLang="ja-JP" sz="1600" b="1" dirty="0" smtClean="0"/>
          </a:p>
          <a:p>
            <a:r>
              <a:rPr lang="ja-JP" altLang="en-US" sz="1600" b="1" dirty="0"/>
              <a:t>して</a:t>
            </a:r>
            <a:r>
              <a:rPr lang="ja-JP" altLang="en-US" sz="1600" b="1" dirty="0" smtClean="0"/>
              <a:t>、エリアであることを表現する。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※3</a:t>
            </a:r>
          </a:p>
          <a:p>
            <a:r>
              <a:rPr lang="ja-JP" altLang="en-US" sz="1600" b="1" dirty="0"/>
              <a:t>未来エリア</a:t>
            </a:r>
            <a:r>
              <a:rPr lang="ja-JP" altLang="en-US" sz="1600" b="1" dirty="0" smtClean="0"/>
              <a:t>の場合、範囲内の塗り状態を</a:t>
            </a:r>
            <a:endParaRPr lang="en-US" altLang="ja-JP" sz="1600" b="1" dirty="0" smtClean="0"/>
          </a:p>
          <a:p>
            <a:r>
              <a:rPr lang="ja-JP" altLang="en-US" sz="1600" b="1" dirty="0" smtClean="0"/>
              <a:t>記憶しておく。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855516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1123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過去エリア・未来エリアについて：</a:t>
            </a:r>
            <a:r>
              <a:rPr lang="en-US" altLang="ja-JP" sz="4400" b="1" dirty="0" smtClean="0"/>
              <a:t>1-3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176703" y="2910842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前回選出したパネルに再度エリアを展開する</a:t>
            </a:r>
            <a:r>
              <a:rPr lang="en-US" altLang="ja-JP" sz="1400" b="1" dirty="0" smtClean="0"/>
              <a:t>(※1)</a:t>
            </a:r>
            <a:endParaRPr kumimoji="1" lang="ja-JP" altLang="en-US" sz="1400" b="1" dirty="0"/>
          </a:p>
        </p:txBody>
      </p:sp>
      <p:cxnSp>
        <p:nvCxnSpPr>
          <p:cNvPr id="6" name="直線矢印コネクタ 5"/>
          <p:cNvCxnSpPr>
            <a:stCxn id="3" idx="2"/>
            <a:endCxn id="7" idx="0"/>
          </p:cNvCxnSpPr>
          <p:nvPr/>
        </p:nvCxnSpPr>
        <p:spPr>
          <a:xfrm>
            <a:off x="5665429" y="3483085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処理 6"/>
          <p:cNvSpPr/>
          <p:nvPr/>
        </p:nvSpPr>
        <p:spPr>
          <a:xfrm>
            <a:off x="4176703" y="3730589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エリアを</a:t>
            </a:r>
            <a:r>
              <a:rPr lang="en-US" altLang="ja-JP" sz="1400" b="1" dirty="0" smtClean="0"/>
              <a:t>2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3</a:t>
            </a:r>
            <a:r>
              <a:rPr lang="ja-JP" altLang="en-US" sz="1400" b="1" dirty="0" smtClean="0"/>
              <a:t>回点滅させる</a:t>
            </a:r>
            <a:endParaRPr kumimoji="1" lang="ja-JP" altLang="en-US" sz="1400" b="1" dirty="0"/>
          </a:p>
        </p:txBody>
      </p:sp>
      <p:sp>
        <p:nvSpPr>
          <p:cNvPr id="8" name="フローチャート: 処理 7"/>
          <p:cNvSpPr/>
          <p:nvPr/>
        </p:nvSpPr>
        <p:spPr>
          <a:xfrm>
            <a:off x="4176703" y="4540801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前回のエリア内のパネル状況を反映する</a:t>
            </a:r>
            <a:r>
              <a:rPr kumimoji="1" lang="en-US" altLang="ja-JP" sz="1400" b="1" dirty="0" smtClean="0"/>
              <a:t>(※2)</a:t>
            </a:r>
            <a:endParaRPr kumimoji="1" lang="ja-JP" altLang="en-US" sz="1400" b="1" dirty="0"/>
          </a:p>
        </p:txBody>
      </p:sp>
      <p:cxnSp>
        <p:nvCxnSpPr>
          <p:cNvPr id="9" name="直線矢印コネクタ 8"/>
          <p:cNvCxnSpPr>
            <a:stCxn id="7" idx="2"/>
            <a:endCxn id="8" idx="0"/>
          </p:cNvCxnSpPr>
          <p:nvPr/>
        </p:nvCxnSpPr>
        <p:spPr>
          <a:xfrm>
            <a:off x="5665429" y="4293297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/>
          <p:cNvSpPr/>
          <p:nvPr/>
        </p:nvSpPr>
        <p:spPr>
          <a:xfrm>
            <a:off x="4176703" y="5351013"/>
            <a:ext cx="2977451" cy="56270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エリアを消滅させる</a:t>
            </a:r>
            <a:endParaRPr kumimoji="1" lang="ja-JP" altLang="en-US" sz="1400" b="1" dirty="0"/>
          </a:p>
        </p:txBody>
      </p:sp>
      <p:cxnSp>
        <p:nvCxnSpPr>
          <p:cNvPr id="11" name="直線矢印コネクタ 10"/>
          <p:cNvCxnSpPr>
            <a:stCxn id="8" idx="2"/>
            <a:endCxn id="10" idx="0"/>
          </p:cNvCxnSpPr>
          <p:nvPr/>
        </p:nvCxnSpPr>
        <p:spPr>
          <a:xfrm>
            <a:off x="5665429" y="5103509"/>
            <a:ext cx="0" cy="247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/>
          <p:cNvSpPr/>
          <p:nvPr/>
        </p:nvSpPr>
        <p:spPr>
          <a:xfrm>
            <a:off x="747980" y="1773274"/>
            <a:ext cx="2637692" cy="886032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一定時間経過したか</a:t>
            </a:r>
            <a:endParaRPr kumimoji="1" lang="ja-JP" altLang="en-US" sz="1400" b="1" dirty="0"/>
          </a:p>
        </p:txBody>
      </p:sp>
      <p:cxnSp>
        <p:nvCxnSpPr>
          <p:cNvPr id="13" name="直線矢印コネクタ 12"/>
          <p:cNvCxnSpPr>
            <a:stCxn id="12" idx="3"/>
            <a:endCxn id="14" idx="1"/>
          </p:cNvCxnSpPr>
          <p:nvPr/>
        </p:nvCxnSpPr>
        <p:spPr>
          <a:xfrm>
            <a:off x="3385672" y="2216290"/>
            <a:ext cx="791031" cy="5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4176703" y="1940328"/>
            <a:ext cx="2977451" cy="56270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経過した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578101" y="954887"/>
            <a:ext cx="2977451" cy="572243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/>
              <a:t>時間経過</a:t>
            </a:r>
            <a:endParaRPr kumimoji="1" lang="ja-JP" altLang="en-US" sz="1400" b="1" dirty="0"/>
          </a:p>
        </p:txBody>
      </p:sp>
      <p:cxnSp>
        <p:nvCxnSpPr>
          <p:cNvPr id="16" name="直線矢印コネクタ 15"/>
          <p:cNvCxnSpPr>
            <a:stCxn id="15" idx="2"/>
            <a:endCxn id="12" idx="0"/>
          </p:cNvCxnSpPr>
          <p:nvPr/>
        </p:nvCxnSpPr>
        <p:spPr>
          <a:xfrm flipH="1">
            <a:off x="2066826" y="1527130"/>
            <a:ext cx="1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18" idx="1"/>
            <a:endCxn id="15" idx="1"/>
          </p:cNvCxnSpPr>
          <p:nvPr/>
        </p:nvCxnSpPr>
        <p:spPr>
          <a:xfrm rot="10800000">
            <a:off x="578102" y="1241010"/>
            <a:ext cx="24805" cy="1945795"/>
          </a:xfrm>
          <a:prstGeom prst="bentConnector3">
            <a:avLst>
              <a:gd name="adj1" fmla="val 10215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602906" y="2905450"/>
            <a:ext cx="2927839" cy="562708"/>
          </a:xfrm>
          <a:prstGeom prst="flowChartProcess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経過していない</a:t>
            </a:r>
            <a:endParaRPr kumimoji="1" lang="ja-JP" altLang="en-US" b="1" dirty="0"/>
          </a:p>
        </p:txBody>
      </p:sp>
      <p:cxnSp>
        <p:nvCxnSpPr>
          <p:cNvPr id="19" name="直線矢印コネクタ 18"/>
          <p:cNvCxnSpPr>
            <a:stCxn id="12" idx="2"/>
            <a:endCxn id="18" idx="0"/>
          </p:cNvCxnSpPr>
          <p:nvPr/>
        </p:nvCxnSpPr>
        <p:spPr>
          <a:xfrm>
            <a:off x="2066826" y="2659306"/>
            <a:ext cx="0" cy="246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4" idx="2"/>
            <a:endCxn id="3" idx="0"/>
          </p:cNvCxnSpPr>
          <p:nvPr/>
        </p:nvCxnSpPr>
        <p:spPr>
          <a:xfrm>
            <a:off x="5665429" y="2503036"/>
            <a:ext cx="0" cy="407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423980" y="4681478"/>
            <a:ext cx="2782765" cy="16204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</a:rPr>
              <a:t>未来エリア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7605345" y="1142753"/>
            <a:ext cx="4248207" cy="2044052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75225" y="1400836"/>
            <a:ext cx="3672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※1</a:t>
            </a:r>
          </a:p>
          <a:p>
            <a:r>
              <a:rPr lang="ja-JP" altLang="en-US" sz="1600" b="1" dirty="0" smtClean="0"/>
              <a:t>記憶していたパネル情報を使用する。</a:t>
            </a:r>
            <a:endParaRPr lang="en-US" altLang="ja-JP" sz="1600" b="1" dirty="0" smtClean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※2</a:t>
            </a:r>
          </a:p>
          <a:p>
            <a:r>
              <a:rPr lang="ja-JP" altLang="en-US" sz="1600" b="1" dirty="0"/>
              <a:t>記憶して</a:t>
            </a:r>
            <a:r>
              <a:rPr lang="ja-JP" altLang="en-US" sz="1600" b="1" dirty="0" smtClean="0"/>
              <a:t>いた塗り状況を使用する。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405691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2752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64906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移動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・プレイヤー移動は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4</a:t>
            </a:r>
            <a:r>
              <a:rPr lang="ja-JP" altLang="en-US" sz="2000" b="1" dirty="0" smtClean="0"/>
              <a:t>方向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前後左右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・無操作状態では、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最後に入力した方向</a:t>
            </a:r>
            <a:r>
              <a:rPr lang="ja-JP" altLang="en-US" sz="2000" b="1" dirty="0" smtClean="0"/>
              <a:t>に移動し続ける。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・左スティックや十字キーを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押した方向</a:t>
            </a:r>
            <a:r>
              <a:rPr lang="ja-JP" altLang="en-US" sz="2000" b="1" dirty="0" smtClean="0"/>
              <a:t>に方向転換する。</a:t>
            </a:r>
            <a:endParaRPr lang="en-US" altLang="ja-JP" sz="2000" b="1" dirty="0" smtClean="0"/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→パネルの中心付近にいる時のみ方向転換できる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パネル同士の間は方向転換できない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　→先行して移動方向を入力できる。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・無操作状態と操作中で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移動速度を変える</a:t>
            </a:r>
            <a:r>
              <a:rPr lang="ja-JP" altLang="en-US" sz="2000" b="1" dirty="0" smtClean="0"/>
              <a:t>。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無操作：ゆっくり</a:t>
            </a:r>
            <a:r>
              <a:rPr lang="en-US" altLang="ja-JP" sz="2000" b="1" dirty="0" smtClean="0"/>
              <a:t>/</a:t>
            </a:r>
            <a:r>
              <a:rPr lang="ja-JP" altLang="en-US" sz="2000" b="1" dirty="0" smtClean="0"/>
              <a:t>操作中：普通</a:t>
            </a:r>
            <a:r>
              <a:rPr lang="en-US" altLang="ja-JP" sz="2000" b="1" dirty="0" smtClean="0"/>
              <a:t>)</a:t>
            </a:r>
          </a:p>
          <a:p>
            <a:r>
              <a:rPr lang="ja-JP" altLang="en-US" sz="2000" b="1" dirty="0"/>
              <a:t>　</a:t>
            </a:r>
            <a:r>
              <a:rPr lang="ja-JP" altLang="en-US" sz="2000" b="1" dirty="0" smtClean="0"/>
              <a:t>→無操作状態のスピードは、操作中のスピードの「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0.5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倍</a:t>
            </a:r>
            <a:r>
              <a:rPr lang="ja-JP" altLang="en-US" sz="2000" b="1" dirty="0" smtClean="0"/>
              <a:t>」</a:t>
            </a:r>
            <a:r>
              <a:rPr lang="ja-JP" altLang="en-US" sz="2000" b="1" dirty="0"/>
              <a:t>ほど。</a:t>
            </a:r>
            <a:endParaRPr lang="en-US" altLang="ja-JP" sz="2000" b="1" dirty="0" smtClean="0"/>
          </a:p>
          <a:p>
            <a:endParaRPr lang="en-US" altLang="ja-JP" sz="2000" b="1" dirty="0" smtClean="0"/>
          </a:p>
          <a:p>
            <a:r>
              <a:rPr lang="ja-JP" altLang="en-US" sz="2000" b="1" dirty="0" smtClean="0"/>
              <a:t>・他プレイヤーとぶつかった場合、お互い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1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つ分後方に下がる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ノックバック</a:t>
            </a:r>
            <a:r>
              <a:rPr lang="en-US" altLang="ja-JP" sz="2000" b="1" dirty="0" smtClean="0"/>
              <a:t>)</a:t>
            </a:r>
            <a:r>
              <a:rPr lang="ja-JP" altLang="en-US" sz="2000" b="1" dirty="0" err="1" smtClean="0"/>
              <a:t>。</a:t>
            </a:r>
            <a:endParaRPr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9837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10995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アイテム</a:t>
            </a:r>
            <a:endParaRPr lang="en-US" altLang="ja-JP" b="1" dirty="0" smtClean="0"/>
          </a:p>
          <a:p>
            <a:r>
              <a:rPr lang="ja-JP" altLang="en-US" b="1" dirty="0" smtClean="0"/>
              <a:t>・「スピードアップ」「塗る範囲拡大」「ノックバック強化」「</a:t>
            </a:r>
            <a:r>
              <a:rPr lang="ja-JP" altLang="en-US" b="1" dirty="0"/>
              <a:t>過去</a:t>
            </a:r>
            <a:r>
              <a:rPr lang="ja-JP" altLang="en-US" b="1" dirty="0" smtClean="0"/>
              <a:t>エリア召喚」 「スキルゲージ上昇」</a:t>
            </a:r>
            <a:endParaRPr lang="en-US" altLang="ja-JP" b="1" dirty="0" smtClean="0"/>
          </a:p>
          <a:p>
            <a:r>
              <a:rPr lang="ja-JP" altLang="en-US" b="1" dirty="0" smtClean="0"/>
              <a:t>　の</a:t>
            </a:r>
            <a:r>
              <a:rPr lang="en-US" altLang="ja-JP" b="1" dirty="0"/>
              <a:t>5</a:t>
            </a:r>
            <a:r>
              <a:rPr lang="ja-JP" altLang="en-US" b="1" dirty="0" smtClean="0"/>
              <a:t>つ。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スピードアップ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</a:t>
            </a:r>
            <a:r>
              <a:rPr lang="ja-JP" altLang="en-US" b="1" dirty="0"/>
              <a:t>無操作</a:t>
            </a:r>
            <a:r>
              <a:rPr lang="ja-JP" altLang="en-US" b="1" dirty="0" smtClean="0"/>
              <a:t>状態及び操作中のスピードが</a:t>
            </a:r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倍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塗る範囲拡大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秒間、パネルを塗る範囲が拡大する。自身のいるパネル＋左右</a:t>
            </a:r>
            <a:r>
              <a:rPr lang="en-US" altLang="ja-JP" b="1" dirty="0" smtClean="0"/>
              <a:t>2</a:t>
            </a:r>
            <a:r>
              <a:rPr lang="ja-JP" altLang="en-US" b="1" dirty="0" err="1" smtClean="0"/>
              <a:t>つの</a:t>
            </a:r>
            <a:r>
              <a:rPr lang="ja-JP" altLang="en-US" b="1" dirty="0" smtClean="0"/>
              <a:t>パネル＝</a:t>
            </a:r>
            <a:r>
              <a:rPr lang="ja-JP" altLang="en-US" b="1" dirty="0" smtClean="0">
                <a:solidFill>
                  <a:srgbClr val="FF0000"/>
                </a:solidFill>
              </a:rPr>
              <a:t>計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つ</a:t>
            </a:r>
            <a:r>
              <a:rPr lang="ja-JP" altLang="en-US" b="1" dirty="0" smtClean="0"/>
              <a:t>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ノックバック強化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…5</a:t>
            </a:r>
            <a:r>
              <a:rPr lang="ja-JP" altLang="en-US" b="1" dirty="0" smtClean="0"/>
              <a:t>秒間、他プレイヤーとぶつかった時のノックバックが強化される。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 smtClean="0">
                <a:solidFill>
                  <a:srgbClr val="FF0000"/>
                </a:solidFill>
              </a:rPr>
              <a:t>つ分</a:t>
            </a:r>
            <a:r>
              <a:rPr lang="ja-JP" altLang="en-US" b="1" dirty="0" smtClean="0"/>
              <a:t>になる。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>
                <a:solidFill>
                  <a:srgbClr val="FF0000"/>
                </a:solidFill>
              </a:rPr>
              <a:t>過去</a:t>
            </a:r>
            <a:r>
              <a:rPr lang="ja-JP" altLang="en-US" b="1" dirty="0" smtClean="0">
                <a:solidFill>
                  <a:srgbClr val="FF0000"/>
                </a:solidFill>
              </a:rPr>
              <a:t>エリア召喚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発動時にいたパネルを起点に、</a:t>
            </a:r>
            <a:r>
              <a:rPr lang="en-US" altLang="ja-JP" b="1" dirty="0" smtClean="0">
                <a:solidFill>
                  <a:srgbClr val="FF0000"/>
                </a:solidFill>
              </a:rPr>
              <a:t>3×3</a:t>
            </a:r>
            <a:r>
              <a:rPr lang="ja-JP" altLang="en-US" b="1" dirty="0" smtClean="0">
                <a:solidFill>
                  <a:srgbClr val="FF0000"/>
                </a:solidFill>
              </a:rPr>
              <a:t>の</a:t>
            </a:r>
            <a:r>
              <a:rPr lang="en-US" altLang="ja-JP" b="1" dirty="0" smtClean="0">
                <a:solidFill>
                  <a:srgbClr val="FF0000"/>
                </a:solidFill>
              </a:rPr>
              <a:t>9</a:t>
            </a:r>
            <a:r>
              <a:rPr lang="ja-JP" altLang="en-US" b="1" dirty="0" smtClean="0">
                <a:solidFill>
                  <a:srgbClr val="FF0000"/>
                </a:solidFill>
              </a:rPr>
              <a:t>パネル分</a:t>
            </a:r>
            <a:r>
              <a:rPr lang="ja-JP" altLang="en-US" b="1" dirty="0" smtClean="0"/>
              <a:t>の過去エリアを出現させる。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</a:t>
            </a:r>
            <a:r>
              <a:rPr lang="ja-JP" altLang="en-US" b="1" dirty="0" smtClean="0">
                <a:solidFill>
                  <a:srgbClr val="FF0000"/>
                </a:solidFill>
              </a:rPr>
              <a:t>スキルゲージ上昇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</a:t>
            </a:r>
            <a:r>
              <a:rPr lang="ja-JP" altLang="en-US" b="1" dirty="0" smtClean="0"/>
              <a:t>取得後、即座にスキルゲージが増加する。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0.5</a:t>
            </a:r>
            <a:r>
              <a:rPr lang="ja-JP" altLang="en-US" b="1" dirty="0" smtClean="0">
                <a:solidFill>
                  <a:srgbClr val="FF0000"/>
                </a:solidFill>
              </a:rPr>
              <a:t>段階分</a:t>
            </a:r>
            <a:r>
              <a:rPr lang="ja-JP" altLang="en-US" b="1" dirty="0" smtClean="0"/>
              <a:t>上昇させる。</a:t>
            </a:r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819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1-3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114305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278620"/>
            <a:ext cx="100126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スキル</a:t>
            </a:r>
            <a:endParaRPr lang="en-US" altLang="ja-JP" b="1" dirty="0" smtClean="0"/>
          </a:p>
          <a:p>
            <a:r>
              <a:rPr lang="ja-JP" altLang="en-US" b="1" dirty="0" smtClean="0"/>
              <a:t>・パネルを塗る毎にゲージが上昇する。</a:t>
            </a:r>
            <a:r>
              <a:rPr lang="en-US" altLang="ja-JP" b="1" dirty="0" smtClean="0">
                <a:solidFill>
                  <a:srgbClr val="FF0000"/>
                </a:solidFill>
              </a:rPr>
              <a:t>3</a:t>
            </a:r>
            <a:r>
              <a:rPr lang="ja-JP" altLang="en-US" b="1" dirty="0" smtClean="0">
                <a:solidFill>
                  <a:srgbClr val="FF0000"/>
                </a:solidFill>
              </a:rPr>
              <a:t>段階</a:t>
            </a:r>
            <a:r>
              <a:rPr lang="ja-JP" altLang="en-US" b="1" dirty="0" smtClean="0"/>
              <a:t>あり、上がるほど強力になる。</a:t>
            </a:r>
            <a:endParaRPr lang="en-US" altLang="ja-JP" b="1" dirty="0"/>
          </a:p>
          <a:p>
            <a:r>
              <a:rPr lang="ja-JP" altLang="en-US" b="1" dirty="0" smtClean="0"/>
              <a:t>・キャラごとに違うスキルを持っている。キャラは</a:t>
            </a:r>
            <a:r>
              <a:rPr lang="ja-JP" altLang="en-US" b="1" dirty="0" smtClean="0">
                <a:solidFill>
                  <a:srgbClr val="FF0000"/>
                </a:solidFill>
              </a:rPr>
              <a:t>全</a:t>
            </a:r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ja-JP" altLang="en-US" b="1" dirty="0" smtClean="0">
                <a:solidFill>
                  <a:srgbClr val="FF0000"/>
                </a:solidFill>
              </a:rPr>
              <a:t>種</a:t>
            </a:r>
            <a:r>
              <a:rPr lang="ja-JP" altLang="en-US" b="1" dirty="0" smtClean="0"/>
              <a:t>。スキル内容は各アイテムの強化版。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超スピードアップ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/>
              <a:t>　</a:t>
            </a:r>
            <a:r>
              <a:rPr lang="en-US" altLang="ja-JP" b="1" dirty="0" smtClean="0"/>
              <a:t>…[Lv.1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1.75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  <a:r>
              <a:rPr lang="en-US" altLang="ja-JP" b="1" dirty="0"/>
              <a:t> [</a:t>
            </a:r>
            <a:r>
              <a:rPr lang="en-US" altLang="ja-JP" b="1" dirty="0" smtClean="0"/>
              <a:t>Lv.3</a:t>
            </a:r>
            <a:r>
              <a:rPr lang="ja-JP" altLang="en-US" b="1" dirty="0" smtClean="0"/>
              <a:t>：スピード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倍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「キャラクター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」</a:t>
            </a:r>
            <a:endParaRPr lang="en-US" altLang="ja-JP" b="1" dirty="0" smtClean="0"/>
          </a:p>
          <a:p>
            <a:r>
              <a:rPr lang="ja-JP" altLang="en-US" b="1" dirty="0" smtClean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超範囲拡大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左右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</a:t>
            </a:r>
            <a:r>
              <a:rPr lang="en-US" altLang="ja-JP" b="1" dirty="0" smtClean="0"/>
              <a:t>Lv.2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前後左右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 smtClean="0"/>
              <a:t>+</a:t>
            </a:r>
            <a:r>
              <a:rPr lang="ja-JP" altLang="en-US" b="1" dirty="0" smtClean="0"/>
              <a:t>周囲</a:t>
            </a:r>
            <a:r>
              <a:rPr lang="en-US" altLang="ja-JP" b="1" dirty="0" smtClean="0"/>
              <a:t>8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スキル：</a:t>
            </a:r>
            <a:r>
              <a:rPr lang="ja-JP" altLang="en-US" b="1" dirty="0" smtClean="0">
                <a:solidFill>
                  <a:srgbClr val="FF0000"/>
                </a:solidFill>
              </a:rPr>
              <a:t>超ノックバック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2</a:t>
            </a:r>
            <a:r>
              <a:rPr lang="ja-JP" altLang="en-US" b="1" dirty="0"/>
              <a:t>パネル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：後方</a:t>
            </a:r>
            <a:r>
              <a:rPr lang="en-US" altLang="ja-JP" b="1" dirty="0"/>
              <a:t>3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 [Lv.3</a:t>
            </a:r>
            <a:r>
              <a:rPr lang="ja-JP" altLang="en-US" b="1" dirty="0" smtClean="0"/>
              <a:t>：後方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パネル</a:t>
            </a:r>
            <a:r>
              <a:rPr lang="en-US" altLang="ja-JP" b="1" dirty="0"/>
              <a:t>]</a:t>
            </a:r>
          </a:p>
          <a:p>
            <a:endParaRPr lang="en-US" altLang="ja-JP" b="1" dirty="0"/>
          </a:p>
          <a:p>
            <a:r>
              <a:rPr lang="ja-JP" altLang="en-US" b="1" dirty="0"/>
              <a:t>「</a:t>
            </a:r>
            <a:r>
              <a:rPr lang="ja-JP" altLang="en-US" b="1" dirty="0" smtClean="0"/>
              <a:t>キャラクター</a:t>
            </a:r>
            <a:r>
              <a:rPr lang="en-US" altLang="ja-JP" b="1" dirty="0" smtClean="0"/>
              <a:t>4</a:t>
            </a:r>
            <a:r>
              <a:rPr lang="ja-JP" altLang="en-US" b="1" dirty="0" smtClean="0"/>
              <a:t>」</a:t>
            </a:r>
            <a:endParaRPr lang="en-US" altLang="ja-JP" b="1" dirty="0"/>
          </a:p>
          <a:p>
            <a:r>
              <a:rPr lang="ja-JP" altLang="en-US" b="1" dirty="0"/>
              <a:t>スキル</a:t>
            </a:r>
            <a:r>
              <a:rPr lang="ja-JP" altLang="en-US" b="1" dirty="0" smtClean="0"/>
              <a:t>：</a:t>
            </a:r>
            <a:r>
              <a:rPr lang="ja-JP" altLang="en-US" b="1" dirty="0" smtClean="0">
                <a:solidFill>
                  <a:srgbClr val="FF0000"/>
                </a:solidFill>
              </a:rPr>
              <a:t>未来エリア召喚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</a:t>
            </a:r>
            <a:r>
              <a:rPr lang="en-US" altLang="ja-JP" b="1" dirty="0"/>
              <a:t>…[Lv.1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3×3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[Lv.2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5×5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 </a:t>
            </a:r>
            <a:r>
              <a:rPr lang="en-US" altLang="ja-JP" b="1" dirty="0"/>
              <a:t>[Lv.3</a:t>
            </a:r>
            <a:r>
              <a:rPr lang="ja-JP" altLang="en-US" b="1" dirty="0" smtClean="0"/>
              <a:t>：</a:t>
            </a:r>
            <a:r>
              <a:rPr lang="en-US" altLang="ja-JP" b="1" dirty="0"/>
              <a:t> </a:t>
            </a:r>
            <a:r>
              <a:rPr lang="en-US" altLang="ja-JP" b="1" dirty="0" smtClean="0"/>
              <a:t>7×7</a:t>
            </a:r>
            <a:r>
              <a:rPr lang="ja-JP" altLang="en-US" b="1" dirty="0" smtClean="0"/>
              <a:t>のエリア</a:t>
            </a:r>
            <a:r>
              <a:rPr lang="en-US" altLang="ja-JP" b="1" dirty="0" smtClean="0"/>
              <a:t>]</a:t>
            </a:r>
            <a:endParaRPr lang="en-US" altLang="ja-JP" b="1" dirty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2241416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1-4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38779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スキル案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アクティブ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・スピードアップ</a:t>
            </a:r>
            <a:endParaRPr lang="en-US" altLang="ja-JP" b="1" dirty="0" smtClean="0"/>
          </a:p>
          <a:p>
            <a:r>
              <a:rPr lang="ja-JP" altLang="en-US" b="1" dirty="0" smtClean="0"/>
              <a:t>・塗り範囲拡大</a:t>
            </a:r>
            <a:endParaRPr lang="en-US" altLang="ja-JP" b="1" dirty="0" smtClean="0"/>
          </a:p>
          <a:p>
            <a:r>
              <a:rPr lang="ja-JP" altLang="en-US" b="1" dirty="0" smtClean="0"/>
              <a:t>・ノックバック強化</a:t>
            </a:r>
            <a:endParaRPr lang="en-US" altLang="ja-JP" b="1" dirty="0" smtClean="0"/>
          </a:p>
          <a:p>
            <a:r>
              <a:rPr lang="ja-JP" altLang="en-US" b="1" dirty="0" smtClean="0"/>
              <a:t>・エリア召喚</a:t>
            </a:r>
            <a:endParaRPr lang="en-US" altLang="ja-JP" b="1" dirty="0" smtClean="0"/>
          </a:p>
          <a:p>
            <a:r>
              <a:rPr lang="ja-JP" altLang="en-US" b="1" dirty="0" smtClean="0"/>
              <a:t>・罠設置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en-US" altLang="ja-JP" b="1" dirty="0" smtClean="0"/>
              <a:t>《</a:t>
            </a:r>
            <a:r>
              <a:rPr lang="ja-JP" altLang="en-US" b="1" dirty="0" smtClean="0"/>
              <a:t>パッシブ</a:t>
            </a:r>
            <a:r>
              <a:rPr lang="en-US" altLang="ja-JP" b="1" dirty="0" smtClean="0"/>
              <a:t>》</a:t>
            </a:r>
          </a:p>
          <a:p>
            <a:r>
              <a:rPr lang="ja-JP" altLang="en-US" b="1" dirty="0" smtClean="0"/>
              <a:t>・スピード小アップ</a:t>
            </a:r>
            <a:endParaRPr lang="en-US" altLang="ja-JP" b="1" dirty="0" smtClean="0"/>
          </a:p>
          <a:p>
            <a:r>
              <a:rPr lang="ja-JP" altLang="en-US" b="1" dirty="0" smtClean="0"/>
              <a:t>・開始時アイテム一つランダム所持</a:t>
            </a:r>
            <a:endParaRPr lang="en-US" altLang="ja-JP" b="1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30995" y="1190700"/>
            <a:ext cx="672331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スキルとキャラモデルの関連付け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試しに出してみた案</a:t>
            </a:r>
            <a:r>
              <a:rPr lang="en-US" altLang="ja-JP" b="1" dirty="0" smtClean="0"/>
              <a:t>)</a:t>
            </a:r>
          </a:p>
          <a:p>
            <a:endParaRPr lang="en-US" altLang="ja-JP" b="1" dirty="0"/>
          </a:p>
          <a:p>
            <a:r>
              <a:rPr lang="ja-JP" altLang="en-US" b="1" dirty="0" smtClean="0"/>
              <a:t>・頭・胴・足の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もしくは頭・胴の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部位</a:t>
            </a:r>
            <a:r>
              <a:rPr lang="en-US" altLang="ja-JP" b="1" dirty="0" smtClean="0"/>
              <a:t>)</a:t>
            </a:r>
            <a:r>
              <a:rPr lang="ja-JP" altLang="en-US" b="1" dirty="0" smtClean="0"/>
              <a:t>で</a:t>
            </a:r>
            <a:endParaRPr lang="en-US" altLang="ja-JP" b="1" dirty="0" smtClean="0"/>
          </a:p>
          <a:p>
            <a:r>
              <a:rPr lang="ja-JP" altLang="en-US" b="1" dirty="0" smtClean="0"/>
              <a:t>　キャラクターを構成</a:t>
            </a:r>
            <a:endParaRPr lang="en-US" altLang="ja-JP" b="1" dirty="0" smtClean="0"/>
          </a:p>
          <a:p>
            <a:r>
              <a:rPr lang="ja-JP" altLang="en-US" b="1" dirty="0" smtClean="0"/>
              <a:t>・各部位に</a:t>
            </a:r>
            <a:r>
              <a:rPr lang="en-US" altLang="ja-JP" b="1" dirty="0" smtClean="0"/>
              <a:t>2</a:t>
            </a:r>
            <a:r>
              <a:rPr lang="ja-JP" altLang="en-US" b="1" dirty="0" smtClean="0"/>
              <a:t>～</a:t>
            </a:r>
            <a:r>
              <a:rPr lang="en-US" altLang="ja-JP" b="1" dirty="0" smtClean="0"/>
              <a:t>3</a:t>
            </a:r>
            <a:r>
              <a:rPr lang="ja-JP" altLang="en-US" b="1" dirty="0" smtClean="0"/>
              <a:t>パーツ、それぞれ違うスキルが付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いている。</a:t>
            </a:r>
            <a:endParaRPr lang="en-US" altLang="ja-JP" b="1" dirty="0" smtClean="0"/>
          </a:p>
          <a:p>
            <a:r>
              <a:rPr lang="ja-JP" altLang="en-US" b="1" dirty="0" smtClean="0"/>
              <a:t>・好きなスキルを選択するとキャラの見た目も変</a:t>
            </a:r>
            <a:endParaRPr lang="en-US" altLang="ja-JP" b="1" dirty="0" smtClean="0"/>
          </a:p>
          <a:p>
            <a:r>
              <a:rPr lang="ja-JP" altLang="en-US" b="1" dirty="0" smtClean="0"/>
              <a:t>　わる仕組み。</a:t>
            </a:r>
            <a:endParaRPr lang="en-US" altLang="ja-JP" b="1" dirty="0" smtClean="0"/>
          </a:p>
          <a:p>
            <a:r>
              <a:rPr lang="ja-JP" altLang="en-US" b="1" dirty="0" smtClean="0"/>
              <a:t>・↑の場合スキル二つ？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↑</a:t>
            </a:r>
            <a:r>
              <a:rPr lang="en-US" altLang="ja-JP" b="1" dirty="0" smtClean="0"/>
              <a:t>LR</a:t>
            </a:r>
            <a:r>
              <a:rPr lang="ja-JP" altLang="en-US" b="1" dirty="0" smtClean="0"/>
              <a:t>ボタン押下等で発動するスキルを選べるようにする。</a:t>
            </a:r>
            <a:endParaRPr lang="en-US" altLang="ja-JP" b="1" dirty="0" smtClean="0"/>
          </a:p>
          <a:p>
            <a:endParaRPr lang="en-US" altLang="ja-JP" b="1" dirty="0" smtClean="0"/>
          </a:p>
        </p:txBody>
      </p:sp>
    </p:spTree>
    <p:extLst>
      <p:ext uri="{BB962C8B-B14F-4D97-AF65-F5344CB8AC3E}">
        <p14:creationId xmlns:p14="http://schemas.microsoft.com/office/powerpoint/2010/main" val="191332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6364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仕様</a:t>
            </a:r>
            <a:r>
              <a:rPr lang="en-US" altLang="ja-JP" sz="4400" b="1" dirty="0" smtClean="0"/>
              <a:t>(</a:t>
            </a:r>
            <a:r>
              <a:rPr lang="ja-JP" altLang="en-US" sz="4400" b="1" dirty="0" smtClean="0"/>
              <a:t>詳細</a:t>
            </a:r>
            <a:r>
              <a:rPr lang="en-US" altLang="ja-JP" sz="4400" b="1" dirty="0" smtClean="0"/>
              <a:t>)</a:t>
            </a:r>
            <a:r>
              <a:rPr lang="ja-JP" altLang="en-US" sz="4400" b="1" dirty="0" smtClean="0"/>
              <a:t>：</a:t>
            </a:r>
            <a:r>
              <a:rPr lang="en-US" altLang="ja-JP" sz="4400" b="1" dirty="0" smtClean="0"/>
              <a:t>1-5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角丸四角形 2"/>
          <p:cNvSpPr/>
          <p:nvPr/>
        </p:nvSpPr>
        <p:spPr>
          <a:xfrm>
            <a:off x="338447" y="993587"/>
            <a:ext cx="11515106" cy="5688567"/>
          </a:xfrm>
          <a:prstGeom prst="roundRect">
            <a:avLst>
              <a:gd name="adj" fmla="val 6667"/>
            </a:avLst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6741" y="1190700"/>
            <a:ext cx="94179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ノックバック強化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・相手を後方へ吹き飛ばす。</a:t>
            </a:r>
            <a:endParaRPr lang="en-US" altLang="ja-JP" b="1" dirty="0" smtClean="0"/>
          </a:p>
          <a:p>
            <a:r>
              <a:rPr lang="ja-JP" altLang="en-US" b="1" dirty="0" smtClean="0"/>
              <a:t>・レベルによって飛ばす距離が増える。</a:t>
            </a:r>
            <a:endParaRPr lang="en-US" altLang="ja-JP" b="1" dirty="0" smtClean="0"/>
          </a:p>
          <a:p>
            <a:r>
              <a:rPr lang="ja-JP" altLang="en-US" b="1" dirty="0" smtClean="0"/>
              <a:t>・吹っ飛ばした時に通るパネルを塗れる。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ja-JP" altLang="en-US" b="1" dirty="0" smtClean="0"/>
              <a:t>罠設置</a:t>
            </a:r>
            <a:endParaRPr lang="en-US" altLang="ja-JP" b="1" dirty="0" smtClean="0"/>
          </a:p>
          <a:p>
            <a:r>
              <a:rPr lang="ja-JP" altLang="en-US" b="1" dirty="0" smtClean="0"/>
              <a:t>・任意のパネルに罠を設置出来る。</a:t>
            </a:r>
            <a:endParaRPr lang="en-US" altLang="ja-JP" b="1" dirty="0" smtClean="0"/>
          </a:p>
          <a:p>
            <a:r>
              <a:rPr lang="ja-JP" altLang="en-US" b="1" dirty="0" smtClean="0"/>
              <a:t>・設置後数秒で透明になる。</a:t>
            </a:r>
            <a:endParaRPr lang="en-US" altLang="ja-JP" b="1" dirty="0" smtClean="0"/>
          </a:p>
          <a:p>
            <a:r>
              <a:rPr lang="ja-JP" altLang="en-US" b="1" dirty="0" smtClean="0"/>
              <a:t>・触れたプレイヤーは数秒間スタンし、周囲のパネルを設置したプレイヤーの色に塗る。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594217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439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背景モデル設置原案：</a:t>
            </a:r>
            <a:r>
              <a:rPr kumimoji="1" lang="en-US" altLang="ja-JP" sz="4400" b="1" dirty="0" smtClean="0"/>
              <a:t>1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7537" y="12573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上から見下ろした図</a:t>
            </a:r>
            <a:endParaRPr kumimoji="1" lang="en-US" altLang="ja-JP" b="1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3583627" y="1063897"/>
            <a:ext cx="5621919" cy="5621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953806" y="1204548"/>
            <a:ext cx="2048608" cy="9583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ビル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(1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～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個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楕円 6"/>
          <p:cNvSpPr/>
          <p:nvPr/>
        </p:nvSpPr>
        <p:spPr>
          <a:xfrm>
            <a:off x="7206965" y="2768100"/>
            <a:ext cx="1118441" cy="9583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タワー等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3786757" y="1178172"/>
            <a:ext cx="2048608" cy="95836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</a:rPr>
              <a:t>ビル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(1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～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2</a:t>
            </a:r>
            <a:r>
              <a:rPr kumimoji="1" lang="ja-JP" altLang="en-US" sz="1600" b="1" dirty="0" smtClean="0">
                <a:solidFill>
                  <a:schemeClr val="tx1"/>
                </a:solidFill>
              </a:rPr>
              <a:t>個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)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4073070" y="2654435"/>
            <a:ext cx="2852345" cy="118569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広場みたいなの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21723" y="1063897"/>
            <a:ext cx="791308" cy="14478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道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583627" y="2215662"/>
            <a:ext cx="5621919" cy="3373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道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583627" y="3959787"/>
            <a:ext cx="5621919" cy="33734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道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521169" y="4301750"/>
            <a:ext cx="791308" cy="23840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</a:rPr>
              <a:t>道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3635290" y="4578539"/>
            <a:ext cx="834217" cy="182587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chemeClr val="tx1"/>
                </a:solidFill>
              </a:rPr>
              <a:t>ビル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5527633" y="4441620"/>
            <a:ext cx="3317102" cy="20646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 smtClean="0">
                <a:solidFill>
                  <a:schemeClr val="tx1"/>
                </a:solidFill>
              </a:rPr>
              <a:t>ビル群</a:t>
            </a:r>
            <a:endParaRPr lang="en-US" altLang="ja-JP" sz="24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(4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～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6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個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)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7383724" y="3896419"/>
            <a:ext cx="1286267" cy="464083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>
                <a:solidFill>
                  <a:schemeClr val="tx1"/>
                </a:solidFill>
              </a:rPr>
              <a:t>車・人等</a:t>
            </a:r>
            <a:endParaRPr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1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516096" y="1143828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0" name="右矢印 9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118619" y="1331863"/>
            <a:ext cx="4642339" cy="289266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 smtClean="0"/>
              <a:t>タイトル</a:t>
            </a:r>
            <a:r>
              <a:rPr lang="ja-JP" altLang="en-US" sz="4000" b="1" dirty="0"/>
              <a:t>ロゴ</a:t>
            </a:r>
            <a:endParaRPr kumimoji="1" lang="ja-JP" altLang="en-US" sz="4000" b="1" dirty="0"/>
          </a:p>
        </p:txBody>
      </p:sp>
      <p:sp>
        <p:nvSpPr>
          <p:cNvPr id="54" name="角丸四角形吹き出し 53"/>
          <p:cNvSpPr/>
          <p:nvPr/>
        </p:nvSpPr>
        <p:spPr>
          <a:xfrm>
            <a:off x="9099904" y="4510784"/>
            <a:ext cx="2590388" cy="1245140"/>
          </a:xfrm>
          <a:prstGeom prst="wedgeRoundRectCallout">
            <a:avLst>
              <a:gd name="adj1" fmla="val -41652"/>
              <a:gd name="adj2" fmla="val -97266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背景用ステージ等を配置してカメラをグルグル動かす等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439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kumimoji="1" lang="ja-JP" altLang="en-US" sz="4400" b="1" dirty="0" smtClean="0"/>
              <a:t>背景モデル設置原案：</a:t>
            </a:r>
            <a:r>
              <a:rPr kumimoji="1" lang="en-US" altLang="ja-JP" sz="4400" b="1" dirty="0" smtClean="0"/>
              <a:t>2</a:t>
            </a:r>
            <a:r>
              <a:rPr kumimoji="1" lang="ja-JP" altLang="en-US" sz="4400" b="1" dirty="0" smtClean="0"/>
              <a:t> 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7537" y="12573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※</a:t>
            </a:r>
            <a:r>
              <a:rPr lang="ja-JP" altLang="en-US" b="1" dirty="0" smtClean="0"/>
              <a:t>上から見下ろした図</a:t>
            </a:r>
            <a:endParaRPr kumimoji="1" lang="en-US" altLang="ja-JP" b="1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3583627" y="1063897"/>
            <a:ext cx="5621919" cy="5621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78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/>
              <a:t>2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2031019" y="1646248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2461842" y="164624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2461841" y="250789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2892665" y="164627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2461842" y="207707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9318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138495" y="164159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570474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704740" y="207448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704739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6567562" y="250258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135562" y="250434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566385" y="293340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6143176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6566384" y="336357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463223" y="293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712939" y="336851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2463223" y="336357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4005161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4005160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4005161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4006542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4006542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4438056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4868879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597264" y="1640095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3323488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4440081" y="250755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4870904" y="250755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4435930" y="335766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4866753" y="3357661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7686823" y="164009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8117646" y="164009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8117645" y="2501742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8548469" y="1640120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8117646" y="2070919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8119027" y="2931273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8119027" y="3357424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7253068" y="1642736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8979292" y="1642737"/>
            <a:ext cx="430823" cy="430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714774" y="431900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919959" y="497411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45881" y="56292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87" name="右矢印 86"/>
          <p:cNvSpPr/>
          <p:nvPr/>
        </p:nvSpPr>
        <p:spPr>
          <a:xfrm>
            <a:off x="3179798" y="4319003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角丸四角形吹き出し 87"/>
          <p:cNvSpPr/>
          <p:nvPr/>
        </p:nvSpPr>
        <p:spPr>
          <a:xfrm>
            <a:off x="9235356" y="2717153"/>
            <a:ext cx="2590388" cy="1245140"/>
          </a:xfrm>
          <a:prstGeom prst="wedgeRoundRectCallout">
            <a:avLst>
              <a:gd name="adj1" fmla="val -80685"/>
              <a:gd name="adj2" fmla="val -86674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 smtClean="0">
                <a:solidFill>
                  <a:schemeClr val="tx1"/>
                </a:solidFill>
              </a:rPr>
              <a:t>パネルを使ってタイトルの形にする。演出としてキャラに色を塗らせるのも面白いかも</a:t>
            </a:r>
            <a:r>
              <a:rPr lang="ja-JP" altLang="en-US" sz="1400" b="1" dirty="0">
                <a:solidFill>
                  <a:schemeClr val="tx1"/>
                </a:solidFill>
              </a:rPr>
              <a:t>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3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718289" y="2273867"/>
            <a:ext cx="1367601" cy="1365861"/>
            <a:chOff x="1597264" y="1640095"/>
            <a:chExt cx="2157047" cy="2154303"/>
          </a:xfrm>
        </p:grpSpPr>
        <p:sp>
          <p:nvSpPr>
            <p:cNvPr id="3" name="正方形/長方形 2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/>
          <p:cNvGrpSpPr/>
          <p:nvPr/>
        </p:nvGrpSpPr>
        <p:grpSpPr>
          <a:xfrm>
            <a:off x="2911199" y="2698620"/>
            <a:ext cx="567986" cy="946745"/>
            <a:chOff x="5704739" y="1640096"/>
            <a:chExt cx="1295402" cy="2159237"/>
          </a:xfrm>
        </p:grpSpPr>
        <p:sp>
          <p:nvSpPr>
            <p:cNvPr id="20" name="正方形/長方形 19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3642715" y="2695050"/>
            <a:ext cx="953588" cy="952375"/>
            <a:chOff x="1597264" y="1640095"/>
            <a:chExt cx="2157047" cy="2154303"/>
          </a:xfrm>
        </p:grpSpPr>
        <p:sp>
          <p:nvSpPr>
            <p:cNvPr id="15" name="正方形/長方形 14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/>
          <p:cNvGrpSpPr/>
          <p:nvPr/>
        </p:nvGrpSpPr>
        <p:grpSpPr>
          <a:xfrm>
            <a:off x="2169827" y="2701758"/>
            <a:ext cx="566071" cy="937970"/>
            <a:chOff x="4005160" y="1640096"/>
            <a:chExt cx="1296567" cy="2148389"/>
          </a:xfrm>
        </p:grpSpPr>
        <p:sp>
          <p:nvSpPr>
            <p:cNvPr id="33" name="正方形/長方形 32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/>
          <p:cNvGrpSpPr/>
          <p:nvPr/>
        </p:nvGrpSpPr>
        <p:grpSpPr>
          <a:xfrm>
            <a:off x="1671877" y="3835818"/>
            <a:ext cx="1367601" cy="1365861"/>
            <a:chOff x="1597264" y="1640095"/>
            <a:chExt cx="2157047" cy="2154303"/>
          </a:xfrm>
        </p:grpSpPr>
        <p:sp>
          <p:nvSpPr>
            <p:cNvPr id="94" name="正方形/長方形 93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3864787" y="4260571"/>
            <a:ext cx="567986" cy="946745"/>
            <a:chOff x="5704739" y="1640096"/>
            <a:chExt cx="1295402" cy="2159237"/>
          </a:xfrm>
        </p:grpSpPr>
        <p:sp>
          <p:nvSpPr>
            <p:cNvPr id="104" name="正方形/長方形 103"/>
            <p:cNvSpPr/>
            <p:nvPr/>
          </p:nvSpPr>
          <p:spPr>
            <a:xfrm>
              <a:off x="6569318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6138495" y="164159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474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5704740" y="207448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5704739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6567562" y="250258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6135562" y="250434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6566385" y="293340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6143176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6566384" y="336357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5712939" y="336851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4596303" y="4257001"/>
            <a:ext cx="953588" cy="952375"/>
            <a:chOff x="1597264" y="1640095"/>
            <a:chExt cx="2157047" cy="2154303"/>
          </a:xfrm>
        </p:grpSpPr>
        <p:sp>
          <p:nvSpPr>
            <p:cNvPr id="116" name="正方形/長方形 115"/>
            <p:cNvSpPr/>
            <p:nvPr/>
          </p:nvSpPr>
          <p:spPr>
            <a:xfrm>
              <a:off x="2031019" y="1646248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461842" y="164624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461841" y="250789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892665" y="164627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461842" y="2077070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63223" y="293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463223" y="336357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1597264" y="1640095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3323488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3123415" y="4263709"/>
            <a:ext cx="566071" cy="937970"/>
            <a:chOff x="4005160" y="1640096"/>
            <a:chExt cx="1296567" cy="2148389"/>
          </a:xfrm>
        </p:grpSpPr>
        <p:sp>
          <p:nvSpPr>
            <p:cNvPr id="126" name="正方形/長方形 125"/>
            <p:cNvSpPr/>
            <p:nvPr/>
          </p:nvSpPr>
          <p:spPr>
            <a:xfrm>
              <a:off x="4005161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4005160" y="250174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4005161" y="2070919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4006542" y="2931273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4006542" y="3357424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4438056" y="1640097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4868879" y="1640096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4440081" y="250755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4870904" y="250755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4435930" y="3357662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4866753" y="3357661"/>
              <a:ext cx="430823" cy="430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テキスト ボックス 136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140" name="右矢印 139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角丸四角形吹き出し 140"/>
          <p:cNvSpPr/>
          <p:nvPr/>
        </p:nvSpPr>
        <p:spPr>
          <a:xfrm>
            <a:off x="1474974" y="1254438"/>
            <a:ext cx="4329607" cy="793525"/>
          </a:xfrm>
          <a:prstGeom prst="wedgeRoundRectCallout">
            <a:avLst>
              <a:gd name="adj1" fmla="val -20276"/>
              <a:gd name="adj2" fmla="val 97341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2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(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もしくは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3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段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)</a:t>
            </a:r>
            <a:r>
              <a:rPr lang="ja-JP" altLang="en-US" sz="1400" b="1" dirty="0" smtClean="0">
                <a:solidFill>
                  <a:schemeClr val="tx1"/>
                </a:solidFill>
              </a:rPr>
              <a:t>でタイトル名を表示する。頭文字を大きくして強調すると目立つかも。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9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タイトル：レイアウト</a:t>
            </a:r>
            <a:r>
              <a:rPr lang="en-US" altLang="ja-JP" sz="4400" b="1" dirty="0" smtClean="0"/>
              <a:t>4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416168" y="1072660"/>
            <a:ext cx="9847387" cy="5539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65665" y="218075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ゲームルール選択</a:t>
            </a:r>
            <a:endParaRPr kumimoji="1" lang="ja-JP" altLang="en-US" sz="32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70850" y="36045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チュートリアル</a:t>
            </a:r>
            <a:endParaRPr kumimoji="1" lang="ja-JP" altLang="en-US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96772" y="51075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/>
              <a:t>終了</a:t>
            </a:r>
            <a:endParaRPr kumimoji="1" lang="ja-JP" altLang="en-US" sz="3200" b="1" dirty="0"/>
          </a:p>
        </p:txBody>
      </p:sp>
      <p:sp>
        <p:nvSpPr>
          <p:cNvPr id="7" name="右矢印 6"/>
          <p:cNvSpPr/>
          <p:nvPr/>
        </p:nvSpPr>
        <p:spPr>
          <a:xfrm>
            <a:off x="6030689" y="2123406"/>
            <a:ext cx="503361" cy="584775"/>
          </a:xfrm>
          <a:prstGeom prst="rightArrow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60132" y="1834509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10494" y="3258311"/>
            <a:ext cx="336983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kumimoji="1" lang="en-US" altLang="ja-JP" sz="115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</a:t>
            </a:r>
          </a:p>
        </p:txBody>
      </p:sp>
    </p:spTree>
    <p:extLst>
      <p:ext uri="{BB962C8B-B14F-4D97-AF65-F5344CB8AC3E}">
        <p14:creationId xmlns:p14="http://schemas.microsoft.com/office/powerpoint/2010/main" val="268677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185446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dirty="0" smtClean="0"/>
              <a:t>《</a:t>
            </a:r>
            <a:r>
              <a:rPr lang="ja-JP" altLang="en-US" sz="4400" b="1" dirty="0" smtClean="0"/>
              <a:t>タイトル：流れ</a:t>
            </a:r>
            <a:r>
              <a:rPr kumimoji="1" lang="en-US" altLang="ja-JP" sz="4400" b="1" dirty="0" smtClean="0"/>
              <a:t>》</a:t>
            </a:r>
            <a:endParaRPr kumimoji="1" lang="ja-JP" altLang="en-US" sz="4400" b="1" dirty="0"/>
          </a:p>
        </p:txBody>
      </p:sp>
      <p:sp>
        <p:nvSpPr>
          <p:cNvPr id="3" name="フローチャート: 処理 2"/>
          <p:cNvSpPr/>
          <p:nvPr/>
        </p:nvSpPr>
        <p:spPr>
          <a:xfrm>
            <a:off x="430823" y="3031747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十字ボタン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上下</a:t>
            </a:r>
            <a:r>
              <a:rPr kumimoji="1" lang="en-US" altLang="ja-JP" b="1" dirty="0" smtClean="0"/>
              <a:t>)</a:t>
            </a:r>
            <a:endParaRPr kumimoji="1" lang="ja-JP" altLang="en-US" b="1" dirty="0"/>
          </a:p>
        </p:txBody>
      </p:sp>
      <p:cxnSp>
        <p:nvCxnSpPr>
          <p:cNvPr id="10" name="直線矢印コネクタ 9"/>
          <p:cNvCxnSpPr>
            <a:stCxn id="25" idx="2"/>
            <a:endCxn id="26" idx="0"/>
          </p:cNvCxnSpPr>
          <p:nvPr/>
        </p:nvCxnSpPr>
        <p:spPr>
          <a:xfrm>
            <a:off x="1794141" y="1563564"/>
            <a:ext cx="3659" cy="437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フローチャート: 処理 13"/>
          <p:cNvSpPr/>
          <p:nvPr/>
        </p:nvSpPr>
        <p:spPr>
          <a:xfrm>
            <a:off x="6333390" y="2144824"/>
            <a:ext cx="2726636" cy="524038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決定ボタンを押した</a:t>
            </a:r>
            <a:endParaRPr kumimoji="1" lang="ja-JP" altLang="en-US" b="1" dirty="0"/>
          </a:p>
        </p:txBody>
      </p:sp>
      <p:sp>
        <p:nvSpPr>
          <p:cNvPr id="15" name="フローチャート: 処理 14"/>
          <p:cNvSpPr/>
          <p:nvPr/>
        </p:nvSpPr>
        <p:spPr>
          <a:xfrm>
            <a:off x="6359766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チュートリアル</a:t>
            </a:r>
            <a:endParaRPr lang="en-US" altLang="ja-JP" b="1" dirty="0" smtClean="0"/>
          </a:p>
        </p:txBody>
      </p:sp>
      <p:sp>
        <p:nvSpPr>
          <p:cNvPr id="16" name="フローチャート: 判断 15"/>
          <p:cNvSpPr/>
          <p:nvPr/>
        </p:nvSpPr>
        <p:spPr>
          <a:xfrm>
            <a:off x="6488959" y="2962328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押した時の項目は何か</a:t>
            </a:r>
            <a:endParaRPr kumimoji="1" lang="ja-JP" altLang="en-US" sz="1600" b="1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6359765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「チュートリアル」へ移行</a:t>
            </a:r>
            <a:endParaRPr lang="ja-JP" altLang="en-US" sz="1600" b="1" dirty="0"/>
          </a:p>
        </p:txBody>
      </p:sp>
      <p:cxnSp>
        <p:nvCxnSpPr>
          <p:cNvPr id="18" name="直線矢印コネクタ 17"/>
          <p:cNvCxnSpPr>
            <a:stCxn id="16" idx="2"/>
            <a:endCxn id="15" idx="0"/>
          </p:cNvCxnSpPr>
          <p:nvPr/>
        </p:nvCxnSpPr>
        <p:spPr>
          <a:xfrm>
            <a:off x="7696708" y="3773722"/>
            <a:ext cx="3659" cy="62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  <a:endCxn id="17" idx="0"/>
          </p:cNvCxnSpPr>
          <p:nvPr/>
        </p:nvCxnSpPr>
        <p:spPr>
          <a:xfrm flipH="1">
            <a:off x="7700366" y="4914522"/>
            <a:ext cx="1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2" idx="2"/>
            <a:endCxn id="23" idx="0"/>
          </p:cNvCxnSpPr>
          <p:nvPr/>
        </p:nvCxnSpPr>
        <p:spPr>
          <a:xfrm>
            <a:off x="10593713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4" idx="2"/>
            <a:endCxn id="16" idx="0"/>
          </p:cNvCxnSpPr>
          <p:nvPr/>
        </p:nvCxnSpPr>
        <p:spPr>
          <a:xfrm>
            <a:off x="7696708" y="2668862"/>
            <a:ext cx="0" cy="293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処理 21"/>
          <p:cNvSpPr/>
          <p:nvPr/>
        </p:nvSpPr>
        <p:spPr>
          <a:xfrm>
            <a:off x="9253112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終了</a:t>
            </a:r>
            <a:endParaRPr kumimoji="1" lang="ja-JP" altLang="en-US" b="1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9253112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 smtClean="0"/>
              <a:t>ゲームを終了する</a:t>
            </a:r>
            <a:endParaRPr kumimoji="1" lang="ja-JP" altLang="en-US" sz="1600" b="1" dirty="0"/>
          </a:p>
        </p:txBody>
      </p:sp>
      <p:cxnSp>
        <p:nvCxnSpPr>
          <p:cNvPr id="24" name="カギ線コネクタ 23"/>
          <p:cNvCxnSpPr>
            <a:stCxn id="16" idx="3"/>
            <a:endCxn id="22" idx="0"/>
          </p:cNvCxnSpPr>
          <p:nvPr/>
        </p:nvCxnSpPr>
        <p:spPr>
          <a:xfrm>
            <a:off x="8904457" y="3368025"/>
            <a:ext cx="1689256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処理 24"/>
          <p:cNvSpPr/>
          <p:nvPr/>
        </p:nvSpPr>
        <p:spPr>
          <a:xfrm>
            <a:off x="430823" y="1039526"/>
            <a:ext cx="2726636" cy="52403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/>
              <a:t>ボタンの入力があった</a:t>
            </a:r>
            <a:endParaRPr kumimoji="1" lang="ja-JP" altLang="en-US" b="1" dirty="0"/>
          </a:p>
        </p:txBody>
      </p:sp>
      <p:sp>
        <p:nvSpPr>
          <p:cNvPr id="26" name="フローチャート: 判断 25"/>
          <p:cNvSpPr/>
          <p:nvPr/>
        </p:nvSpPr>
        <p:spPr>
          <a:xfrm>
            <a:off x="590051" y="2001146"/>
            <a:ext cx="2415498" cy="811394"/>
          </a:xfrm>
          <a:prstGeom prst="flowChartDecis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/>
              <a:t>どのボタンを押したか</a:t>
            </a:r>
            <a:endParaRPr kumimoji="1" lang="ja-JP" altLang="en-US" sz="1600" b="1" dirty="0"/>
          </a:p>
        </p:txBody>
      </p:sp>
      <p:cxnSp>
        <p:nvCxnSpPr>
          <p:cNvPr id="27" name="直線矢印コネクタ 26"/>
          <p:cNvCxnSpPr>
            <a:stCxn id="26" idx="2"/>
            <a:endCxn id="3" idx="0"/>
          </p:cNvCxnSpPr>
          <p:nvPr/>
        </p:nvCxnSpPr>
        <p:spPr>
          <a:xfrm flipH="1">
            <a:off x="1794141" y="2812540"/>
            <a:ext cx="3659" cy="219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" idx="2"/>
            <a:endCxn id="31" idx="0"/>
          </p:cNvCxnSpPr>
          <p:nvPr/>
        </p:nvCxnSpPr>
        <p:spPr>
          <a:xfrm>
            <a:off x="1794141" y="3555785"/>
            <a:ext cx="0" cy="217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ローチャート: 処理 30"/>
          <p:cNvSpPr/>
          <p:nvPr/>
        </p:nvSpPr>
        <p:spPr>
          <a:xfrm>
            <a:off x="453540" y="3773722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カーソル</a:t>
            </a:r>
            <a:r>
              <a:rPr lang="ja-JP" altLang="en-US" sz="1400" b="1" dirty="0" smtClean="0"/>
              <a:t>を押した方向の項目の位置に移動</a:t>
            </a:r>
            <a:endParaRPr kumimoji="1" lang="ja-JP" altLang="en-US" sz="1400" b="1" dirty="0"/>
          </a:p>
        </p:txBody>
      </p:sp>
      <p:cxnSp>
        <p:nvCxnSpPr>
          <p:cNvPr id="36" name="直線矢印コネクタ 35"/>
          <p:cNvCxnSpPr>
            <a:stCxn id="37" idx="2"/>
            <a:endCxn id="38" idx="0"/>
          </p:cNvCxnSpPr>
          <p:nvPr/>
        </p:nvCxnSpPr>
        <p:spPr>
          <a:xfrm>
            <a:off x="4807020" y="4914522"/>
            <a:ext cx="0" cy="337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処理 36"/>
          <p:cNvSpPr/>
          <p:nvPr/>
        </p:nvSpPr>
        <p:spPr>
          <a:xfrm>
            <a:off x="3466419" y="4399216"/>
            <a:ext cx="2681201" cy="515306"/>
          </a:xfrm>
          <a:prstGeom prst="flowChartProcess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ゲームルール選択</a:t>
            </a:r>
            <a:endParaRPr kumimoji="1" lang="ja-JP" altLang="en-US" b="1" dirty="0"/>
          </a:p>
        </p:txBody>
      </p:sp>
      <p:sp>
        <p:nvSpPr>
          <p:cNvPr id="38" name="フローチャート: 処理 37"/>
          <p:cNvSpPr/>
          <p:nvPr/>
        </p:nvSpPr>
        <p:spPr>
          <a:xfrm>
            <a:off x="3466419" y="5252185"/>
            <a:ext cx="2681201" cy="515306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「ゲームルール選択」へ移行</a:t>
            </a:r>
            <a:endParaRPr kumimoji="1" lang="ja-JP" altLang="en-US" sz="1400" b="1" dirty="0"/>
          </a:p>
        </p:txBody>
      </p:sp>
      <p:cxnSp>
        <p:nvCxnSpPr>
          <p:cNvPr id="39" name="カギ線コネクタ 38"/>
          <p:cNvCxnSpPr>
            <a:stCxn id="16" idx="1"/>
            <a:endCxn id="37" idx="0"/>
          </p:cNvCxnSpPr>
          <p:nvPr/>
        </p:nvCxnSpPr>
        <p:spPr>
          <a:xfrm rot="10800000" flipV="1">
            <a:off x="4807021" y="3368024"/>
            <a:ext cx="1681939" cy="10311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31" idx="2"/>
            <a:endCxn id="25" idx="1"/>
          </p:cNvCxnSpPr>
          <p:nvPr/>
        </p:nvCxnSpPr>
        <p:spPr>
          <a:xfrm rot="5400000" flipH="1">
            <a:off x="-381260" y="2113628"/>
            <a:ext cx="2987483" cy="1363318"/>
          </a:xfrm>
          <a:prstGeom prst="bentConnector4">
            <a:avLst>
              <a:gd name="adj1" fmla="val -7652"/>
              <a:gd name="adj2" fmla="val 1167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6" idx="3"/>
            <a:endCxn id="14" idx="1"/>
          </p:cNvCxnSpPr>
          <p:nvPr/>
        </p:nvCxnSpPr>
        <p:spPr>
          <a:xfrm>
            <a:off x="3005549" y="2406843"/>
            <a:ext cx="33278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7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2799</Words>
  <Application>Microsoft Office PowerPoint</Application>
  <PresentationFormat>ワイド画面</PresentationFormat>
  <Paragraphs>764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50</vt:i4>
      </vt:variant>
    </vt:vector>
  </HeadingPairs>
  <TitlesOfParts>
    <vt:vector size="55" baseType="lpstr">
      <vt:lpstr>07にくまるフォント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282</cp:revision>
  <dcterms:created xsi:type="dcterms:W3CDTF">2023-04-17T00:15:36Z</dcterms:created>
  <dcterms:modified xsi:type="dcterms:W3CDTF">2023-07-04T02:56:47Z</dcterms:modified>
</cp:coreProperties>
</file>