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5" r:id="rId3"/>
    <p:sldId id="262" r:id="rId4"/>
    <p:sldId id="264" r:id="rId5"/>
    <p:sldId id="271" r:id="rId6"/>
    <p:sldId id="300" r:id="rId7"/>
    <p:sldId id="301" r:id="rId8"/>
    <p:sldId id="302" r:id="rId9"/>
    <p:sldId id="290" r:id="rId10"/>
    <p:sldId id="265" r:id="rId11"/>
    <p:sldId id="272" r:id="rId12"/>
    <p:sldId id="291" r:id="rId13"/>
    <p:sldId id="266" r:id="rId14"/>
    <p:sldId id="273" r:id="rId15"/>
    <p:sldId id="289" r:id="rId16"/>
    <p:sldId id="267" r:id="rId17"/>
    <p:sldId id="274" r:id="rId18"/>
    <p:sldId id="292" r:id="rId19"/>
    <p:sldId id="268" r:id="rId20"/>
    <p:sldId id="275" r:id="rId21"/>
    <p:sldId id="293" r:id="rId22"/>
    <p:sldId id="270" r:id="rId23"/>
    <p:sldId id="276" r:id="rId24"/>
    <p:sldId id="285" r:id="rId25"/>
    <p:sldId id="286" r:id="rId26"/>
    <p:sldId id="269" r:id="rId27"/>
    <p:sldId id="278" r:id="rId28"/>
    <p:sldId id="294" r:id="rId29"/>
    <p:sldId id="257" r:id="rId30"/>
    <p:sldId id="258" r:id="rId31"/>
    <p:sldId id="263" r:id="rId32"/>
    <p:sldId id="288" r:id="rId33"/>
    <p:sldId id="259" r:id="rId34"/>
    <p:sldId id="260" r:id="rId35"/>
    <p:sldId id="261" r:id="rId36"/>
    <p:sldId id="287" r:id="rId37"/>
    <p:sldId id="283" r:id="rId38"/>
    <p:sldId id="296" r:id="rId39"/>
    <p:sldId id="297" r:id="rId40"/>
    <p:sldId id="280" r:id="rId41"/>
    <p:sldId id="282" r:id="rId42"/>
    <p:sldId id="281" r:id="rId43"/>
    <p:sldId id="298" r:id="rId44"/>
    <p:sldId id="299" r:id="rId4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2023/5/31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4040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2023/5/31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95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2023/5/31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5759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2023/5/31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1788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2023/5/31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007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2023/5/31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2785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2023/5/31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5131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2023/5/31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0871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2023/5/31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8996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2023/5/31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6995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2023/5/31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4047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6E8CF-15D4-41D8-B0AD-7E6B72D4A5E0}" type="datetimeFigureOut">
              <a:rPr kumimoji="1" lang="ja-JP" altLang="en-US" smtClean="0"/>
              <a:t>2023/5/31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7000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118789" y="2767281"/>
            <a:ext cx="79544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0" b="1" dirty="0" smtClean="0"/>
              <a:t>チーム</a:t>
            </a:r>
            <a:r>
              <a:rPr kumimoji="1" lang="en-US" altLang="ja-JP" sz="8000" b="1" dirty="0" smtClean="0"/>
              <a:t>2</a:t>
            </a:r>
            <a:r>
              <a:rPr kumimoji="1" lang="ja-JP" altLang="en-US" sz="8000" b="1" dirty="0" smtClean="0"/>
              <a:t>　仕様書</a:t>
            </a:r>
            <a:endParaRPr kumimoji="1" lang="ja-JP" alt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244370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600695" y="1037552"/>
            <a:ext cx="10990610" cy="5618226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185446"/>
            <a:ext cx="69557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チュートリアル：</a:t>
            </a:r>
            <a:r>
              <a:rPr kumimoji="1" lang="ja-JP" altLang="en-US" sz="4400" b="1" dirty="0" smtClean="0"/>
              <a:t>要素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90171" y="1225871"/>
            <a:ext cx="8956298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・操作やルールを記載した画像を作成して表示する。</a:t>
            </a:r>
            <a:r>
              <a:rPr lang="en-US" altLang="ja-JP" b="1" dirty="0" smtClean="0"/>
              <a:t>2</a:t>
            </a:r>
            <a:r>
              <a:rPr lang="ja-JP" altLang="en-US" b="1" dirty="0" smtClean="0"/>
              <a:t>～</a:t>
            </a:r>
            <a:r>
              <a:rPr lang="en-US" altLang="ja-JP" b="1" dirty="0"/>
              <a:t>4</a:t>
            </a:r>
            <a:r>
              <a:rPr lang="ja-JP" altLang="en-US" b="1" dirty="0" smtClean="0"/>
              <a:t>ページ程度を想定。</a:t>
            </a:r>
            <a:endParaRPr lang="en-US" altLang="ja-JP" b="1" dirty="0" smtClean="0"/>
          </a:p>
          <a:p>
            <a:endParaRPr kumimoji="1" lang="en-US" altLang="ja-JP" b="1" dirty="0"/>
          </a:p>
          <a:p>
            <a:r>
              <a:rPr lang="ja-JP" altLang="en-US" b="1" dirty="0" smtClean="0"/>
              <a:t>・決定ボタンで「ゲームルール選択」、戻るボタンで「タイトル」に即移動したい。</a:t>
            </a:r>
            <a:endParaRPr lang="en-US" altLang="ja-JP" b="1" dirty="0" smtClean="0"/>
          </a:p>
          <a:p>
            <a:endParaRPr kumimoji="1" lang="en-US" altLang="ja-JP" b="1" dirty="0" smtClean="0"/>
          </a:p>
          <a:p>
            <a:r>
              <a:rPr lang="ja-JP" altLang="en-US" b="1" dirty="0" smtClean="0"/>
              <a:t>・背景は画像スクロール等で動きを付ける。</a:t>
            </a:r>
            <a:endParaRPr lang="en-US" altLang="ja-JP" b="1" dirty="0"/>
          </a:p>
          <a:p>
            <a:endParaRPr kumimoji="1" lang="en-US" altLang="ja-JP" b="1" dirty="0"/>
          </a:p>
          <a:p>
            <a:r>
              <a:rPr lang="ja-JP" altLang="en-US" b="1" dirty="0" smtClean="0"/>
              <a:t>・十字キーの左右を押してページを切り替える。</a:t>
            </a:r>
            <a:endParaRPr lang="en-US" altLang="ja-JP" b="1" dirty="0" smtClean="0"/>
          </a:p>
          <a:p>
            <a:endParaRPr kumimoji="1" lang="en-US" altLang="ja-JP" b="1" dirty="0"/>
          </a:p>
          <a:p>
            <a:r>
              <a:rPr lang="en-US" altLang="ja-JP" b="1" dirty="0" smtClean="0"/>
              <a:t>1</a:t>
            </a:r>
            <a:r>
              <a:rPr lang="ja-JP" altLang="en-US" b="1" dirty="0" smtClean="0"/>
              <a:t>ページ目：メインのルール説明</a:t>
            </a:r>
            <a:endParaRPr lang="en-US" altLang="ja-JP" b="1" dirty="0" smtClean="0"/>
          </a:p>
          <a:p>
            <a:r>
              <a:rPr lang="ja-JP" altLang="en-US" b="1" dirty="0" smtClean="0"/>
              <a:t>　→塗ったパネル数が一番多いプレイヤーが勝利等</a:t>
            </a:r>
            <a:endParaRPr lang="en-US" altLang="ja-JP" b="1" dirty="0" smtClean="0"/>
          </a:p>
          <a:p>
            <a:endParaRPr kumimoji="1" lang="en-US" altLang="ja-JP" b="1" dirty="0" smtClean="0"/>
          </a:p>
          <a:p>
            <a:r>
              <a:rPr kumimoji="1" lang="en-US" altLang="ja-JP" b="1" dirty="0" smtClean="0"/>
              <a:t>2</a:t>
            </a:r>
            <a:r>
              <a:rPr kumimoji="1" lang="ja-JP" altLang="en-US" b="1" dirty="0" smtClean="0"/>
              <a:t>ページ目：アイテム説明</a:t>
            </a:r>
            <a:endParaRPr kumimoji="1" lang="en-US" altLang="ja-JP" b="1" dirty="0" smtClean="0"/>
          </a:p>
          <a:p>
            <a:r>
              <a:rPr lang="ja-JP" altLang="en-US" b="1" dirty="0" smtClean="0"/>
              <a:t>　→</a:t>
            </a:r>
            <a:r>
              <a:rPr kumimoji="1" lang="ja-JP" altLang="en-US" b="1" dirty="0" smtClean="0"/>
              <a:t>時間経過でランダムに出現すること、複数種あること等</a:t>
            </a:r>
            <a:endParaRPr kumimoji="1" lang="en-US" altLang="ja-JP" b="1" dirty="0" smtClean="0"/>
          </a:p>
          <a:p>
            <a:endParaRPr lang="en-US" altLang="ja-JP" b="1" dirty="0" smtClean="0"/>
          </a:p>
          <a:p>
            <a:r>
              <a:rPr lang="en-US" altLang="ja-JP" b="1" dirty="0" smtClean="0"/>
              <a:t>3</a:t>
            </a:r>
            <a:r>
              <a:rPr lang="ja-JP" altLang="en-US" b="1" dirty="0" smtClean="0"/>
              <a:t>ページ目：スキル説明</a:t>
            </a:r>
            <a:endParaRPr lang="en-US" altLang="ja-JP" b="1" dirty="0"/>
          </a:p>
          <a:p>
            <a:r>
              <a:rPr lang="ja-JP" altLang="en-US" b="1" dirty="0" smtClean="0"/>
              <a:t>　→パネルを塗るとゲージ上昇、高レベルなほど強力等</a:t>
            </a:r>
            <a:endParaRPr lang="en-US" altLang="ja-JP" b="1" dirty="0" smtClean="0"/>
          </a:p>
          <a:p>
            <a:endParaRPr lang="en-US" altLang="ja-JP" b="1" dirty="0"/>
          </a:p>
          <a:p>
            <a:r>
              <a:rPr lang="en-US" altLang="ja-JP" b="1" dirty="0" smtClean="0"/>
              <a:t>4</a:t>
            </a:r>
            <a:r>
              <a:rPr lang="ja-JP" altLang="en-US" b="1" dirty="0" smtClean="0"/>
              <a:t>ページ目：操作説明</a:t>
            </a:r>
            <a:endParaRPr lang="en-US" altLang="ja-JP" b="1" dirty="0" smtClean="0"/>
          </a:p>
          <a:p>
            <a:r>
              <a:rPr lang="ja-JP" altLang="en-US" b="1" dirty="0"/>
              <a:t>　</a:t>
            </a:r>
            <a:r>
              <a:rPr lang="ja-JP" altLang="en-US" b="1" dirty="0" smtClean="0"/>
              <a:t>→コントローラーのイラスト等を使って各ボタンの説明。</a:t>
            </a:r>
          </a:p>
        </p:txBody>
      </p:sp>
    </p:spTree>
    <p:extLst>
      <p:ext uri="{BB962C8B-B14F-4D97-AF65-F5344CB8AC3E}">
        <p14:creationId xmlns:p14="http://schemas.microsoft.com/office/powerpoint/2010/main" val="3453229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86485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チュートリアル：レイアウト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416168" y="1072660"/>
            <a:ext cx="9847387" cy="55391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1402372" y="1822085"/>
            <a:ext cx="7874978" cy="3945558"/>
          </a:xfrm>
          <a:prstGeom prst="roundRect">
            <a:avLst>
              <a:gd name="adj" fmla="val 8692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操作説明・ルール説明</a:t>
            </a:r>
            <a:endParaRPr kumimoji="1" lang="en-US" altLang="ja-JP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ja-JP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ja-JP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～</a:t>
            </a:r>
            <a:r>
              <a:rPr lang="en-US" altLang="ja-JP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ja-JP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ページ程度</a:t>
            </a:r>
            <a:endParaRPr lang="en-US" altLang="ja-JP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17330" y="604911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 smtClean="0"/>
              <a:t>前ページへ</a:t>
            </a:r>
            <a:endParaRPr kumimoji="1" lang="ja-JP" altLang="en-US" sz="1600" b="1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53895" y="6031306"/>
            <a:ext cx="356358" cy="356358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27918" y="6040208"/>
            <a:ext cx="356358" cy="356358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2910253" y="6051445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/>
              <a:t>次</a:t>
            </a:r>
            <a:r>
              <a:rPr kumimoji="1" lang="ja-JP" altLang="en-US" sz="1600" b="1" dirty="0" smtClean="0"/>
              <a:t>ページへ</a:t>
            </a:r>
            <a:endParaRPr kumimoji="1" lang="ja-JP" altLang="en-US" sz="1600" b="1" dirty="0"/>
          </a:p>
        </p:txBody>
      </p:sp>
      <p:grpSp>
        <p:nvGrpSpPr>
          <p:cNvPr id="14" name="グループ化 13"/>
          <p:cNvGrpSpPr/>
          <p:nvPr/>
        </p:nvGrpSpPr>
        <p:grpSpPr>
          <a:xfrm>
            <a:off x="4477199" y="5930998"/>
            <a:ext cx="541457" cy="517462"/>
            <a:chOff x="5024744" y="5873376"/>
            <a:chExt cx="642540" cy="614066"/>
          </a:xfrm>
        </p:grpSpPr>
        <p:pic>
          <p:nvPicPr>
            <p:cNvPr id="10" name="図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5560" y="5873376"/>
              <a:ext cx="228600" cy="228600"/>
            </a:xfrm>
            <a:prstGeom prst="rect">
              <a:avLst/>
            </a:prstGeom>
          </p:spPr>
        </p:pic>
        <p:pic>
          <p:nvPicPr>
            <p:cNvPr id="11" name="図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4744" y="6066109"/>
              <a:ext cx="228600" cy="228600"/>
            </a:xfrm>
            <a:prstGeom prst="rect">
              <a:avLst/>
            </a:prstGeom>
          </p:spPr>
        </p:pic>
        <p:pic>
          <p:nvPicPr>
            <p:cNvPr id="12" name="図 11"/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8684" y="6067259"/>
              <a:ext cx="228600" cy="228600"/>
            </a:xfrm>
            <a:prstGeom prst="rect">
              <a:avLst/>
            </a:prstGeom>
          </p:spPr>
        </p:pic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5560" y="6258842"/>
              <a:ext cx="228600" cy="228600"/>
            </a:xfrm>
            <a:prstGeom prst="rect">
              <a:avLst/>
            </a:prstGeom>
          </p:spPr>
        </p:pic>
      </p:grpSp>
      <p:grpSp>
        <p:nvGrpSpPr>
          <p:cNvPr id="15" name="グループ化 14"/>
          <p:cNvGrpSpPr/>
          <p:nvPr/>
        </p:nvGrpSpPr>
        <p:grpSpPr>
          <a:xfrm>
            <a:off x="7429656" y="5930998"/>
            <a:ext cx="541457" cy="517462"/>
            <a:chOff x="5024744" y="5873376"/>
            <a:chExt cx="642540" cy="614066"/>
          </a:xfrm>
        </p:grpSpPr>
        <p:pic>
          <p:nvPicPr>
            <p:cNvPr id="16" name="図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5560" y="5873376"/>
              <a:ext cx="228600" cy="228600"/>
            </a:xfrm>
            <a:prstGeom prst="rect">
              <a:avLst/>
            </a:prstGeom>
          </p:spPr>
        </p:pic>
        <p:pic>
          <p:nvPicPr>
            <p:cNvPr id="17" name="図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4744" y="6066109"/>
              <a:ext cx="228600" cy="228600"/>
            </a:xfrm>
            <a:prstGeom prst="rect">
              <a:avLst/>
            </a:prstGeom>
          </p:spPr>
        </p:pic>
        <p:pic>
          <p:nvPicPr>
            <p:cNvPr id="18" name="図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8684" y="6067259"/>
              <a:ext cx="228600" cy="228600"/>
            </a:xfrm>
            <a:prstGeom prst="rect">
              <a:avLst/>
            </a:prstGeom>
          </p:spPr>
        </p:pic>
        <p:pic>
          <p:nvPicPr>
            <p:cNvPr id="19" name="図 18"/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5560" y="6258842"/>
              <a:ext cx="228600" cy="228600"/>
            </a:xfrm>
            <a:prstGeom prst="rect">
              <a:avLst/>
            </a:prstGeom>
          </p:spPr>
        </p:pic>
      </p:grpSp>
      <p:sp>
        <p:nvSpPr>
          <p:cNvPr id="20" name="テキスト ボックス 19"/>
          <p:cNvSpPr txBox="1"/>
          <p:nvPr/>
        </p:nvSpPr>
        <p:spPr>
          <a:xfrm>
            <a:off x="5131211" y="6020452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 smtClean="0"/>
              <a:t>ゲームルール選択へ</a:t>
            </a:r>
            <a:endParaRPr kumimoji="1" lang="ja-JP" altLang="en-US" sz="1600" b="1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058637" y="6020452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 smtClean="0"/>
              <a:t>タイトルへ</a:t>
            </a:r>
            <a:endParaRPr kumimoji="1" lang="ja-JP" altLang="en-US" sz="1600" b="1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990773" y="1239979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i="1" dirty="0" smtClean="0"/>
              <a:t>チュートリアル</a:t>
            </a:r>
            <a:endParaRPr kumimoji="1" lang="ja-JP" altLang="en-US" sz="2800" b="1" i="1" dirty="0"/>
          </a:p>
        </p:txBody>
      </p:sp>
      <p:sp>
        <p:nvSpPr>
          <p:cNvPr id="23" name="二等辺三角形 22"/>
          <p:cNvSpPr/>
          <p:nvPr/>
        </p:nvSpPr>
        <p:spPr>
          <a:xfrm rot="16200000">
            <a:off x="229442" y="3473846"/>
            <a:ext cx="1346490" cy="66644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二等辺三角形 23"/>
          <p:cNvSpPr/>
          <p:nvPr/>
        </p:nvSpPr>
        <p:spPr>
          <a:xfrm rot="5400000">
            <a:off x="9103791" y="3473846"/>
            <a:ext cx="1346487" cy="666442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6813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処理 3"/>
          <p:cNvSpPr/>
          <p:nvPr/>
        </p:nvSpPr>
        <p:spPr>
          <a:xfrm>
            <a:off x="1374720" y="3900587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十字ボタン</a:t>
            </a:r>
            <a:r>
              <a:rPr kumimoji="1" lang="en-US" altLang="ja-JP" b="1" dirty="0" smtClean="0"/>
              <a:t>(</a:t>
            </a:r>
            <a:r>
              <a:rPr lang="ja-JP" altLang="en-US" b="1" dirty="0"/>
              <a:t>左右</a:t>
            </a:r>
            <a:r>
              <a:rPr kumimoji="1" lang="en-US" altLang="ja-JP" b="1" dirty="0" smtClean="0"/>
              <a:t>)</a:t>
            </a:r>
            <a:endParaRPr kumimoji="1" lang="ja-JP" altLang="en-US" b="1" dirty="0"/>
          </a:p>
        </p:txBody>
      </p:sp>
      <p:cxnSp>
        <p:nvCxnSpPr>
          <p:cNvPr id="5" name="直線矢印コネクタ 4"/>
          <p:cNvCxnSpPr>
            <a:stCxn id="17" idx="2"/>
            <a:endCxn id="18" idx="0"/>
          </p:cNvCxnSpPr>
          <p:nvPr/>
        </p:nvCxnSpPr>
        <p:spPr>
          <a:xfrm>
            <a:off x="6096000" y="2249365"/>
            <a:ext cx="602" cy="4815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フローチャート: 処理 5"/>
          <p:cNvSpPr/>
          <p:nvPr/>
        </p:nvSpPr>
        <p:spPr>
          <a:xfrm>
            <a:off x="8090644" y="3900587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戻る</a:t>
            </a:r>
            <a:r>
              <a:rPr lang="ja-JP" altLang="en-US" b="1" dirty="0" smtClean="0"/>
              <a:t>ボタン</a:t>
            </a:r>
            <a:endParaRPr kumimoji="1" lang="ja-JP" altLang="en-US" b="1" dirty="0"/>
          </a:p>
        </p:txBody>
      </p:sp>
      <p:sp>
        <p:nvSpPr>
          <p:cNvPr id="17" name="フローチャート: 処理 16"/>
          <p:cNvSpPr/>
          <p:nvPr/>
        </p:nvSpPr>
        <p:spPr>
          <a:xfrm>
            <a:off x="4732682" y="1725327"/>
            <a:ext cx="2726636" cy="52403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ボタンの入力があった</a:t>
            </a:r>
            <a:endParaRPr kumimoji="1" lang="ja-JP" altLang="en-US" b="1" dirty="0"/>
          </a:p>
        </p:txBody>
      </p:sp>
      <p:sp>
        <p:nvSpPr>
          <p:cNvPr id="18" name="フローチャート: 判断 17"/>
          <p:cNvSpPr/>
          <p:nvPr/>
        </p:nvSpPr>
        <p:spPr>
          <a:xfrm>
            <a:off x="4888853" y="2730908"/>
            <a:ext cx="2415498" cy="811394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どのボタンを押したか</a:t>
            </a:r>
            <a:endParaRPr kumimoji="1" lang="ja-JP" altLang="en-US" sz="1600" b="1" dirty="0"/>
          </a:p>
        </p:txBody>
      </p:sp>
      <p:cxnSp>
        <p:nvCxnSpPr>
          <p:cNvPr id="19" name="直線矢印コネクタ 18"/>
          <p:cNvCxnSpPr>
            <a:stCxn id="18" idx="2"/>
            <a:endCxn id="46" idx="0"/>
          </p:cNvCxnSpPr>
          <p:nvPr/>
        </p:nvCxnSpPr>
        <p:spPr>
          <a:xfrm flipH="1">
            <a:off x="6096000" y="3542302"/>
            <a:ext cx="602" cy="3582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カギ線コネクタ 19"/>
          <p:cNvCxnSpPr>
            <a:stCxn id="18" idx="3"/>
            <a:endCxn id="6" idx="0"/>
          </p:cNvCxnSpPr>
          <p:nvPr/>
        </p:nvCxnSpPr>
        <p:spPr>
          <a:xfrm>
            <a:off x="7304351" y="3136605"/>
            <a:ext cx="2149611" cy="76398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4" idx="2"/>
            <a:endCxn id="22" idx="0"/>
          </p:cNvCxnSpPr>
          <p:nvPr/>
        </p:nvCxnSpPr>
        <p:spPr>
          <a:xfrm>
            <a:off x="2738038" y="4424625"/>
            <a:ext cx="0" cy="456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フローチャート: 処理 21"/>
          <p:cNvSpPr/>
          <p:nvPr/>
        </p:nvSpPr>
        <p:spPr>
          <a:xfrm>
            <a:off x="1397437" y="4881199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/>
              <a:t>前</a:t>
            </a:r>
            <a:r>
              <a:rPr lang="en-US" altLang="ja-JP" sz="1600" b="1" dirty="0" smtClean="0"/>
              <a:t>(</a:t>
            </a:r>
            <a:r>
              <a:rPr lang="ja-JP" altLang="en-US" sz="1600" b="1" dirty="0" smtClean="0"/>
              <a:t>次</a:t>
            </a:r>
            <a:r>
              <a:rPr lang="en-US" altLang="ja-JP" sz="1600" b="1" dirty="0" smtClean="0"/>
              <a:t>)</a:t>
            </a:r>
            <a:r>
              <a:rPr lang="ja-JP" altLang="en-US" sz="1600" b="1" dirty="0" smtClean="0"/>
              <a:t>ページの画像に切り替える</a:t>
            </a:r>
            <a:endParaRPr kumimoji="1" lang="ja-JP" altLang="en-US" sz="1600" b="1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0" y="185446"/>
            <a:ext cx="69557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チュートリアル：流れ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cxnSp>
        <p:nvCxnSpPr>
          <p:cNvPr id="29" name="カギ線コネクタ 28"/>
          <p:cNvCxnSpPr>
            <a:stCxn id="18" idx="1"/>
            <a:endCxn id="4" idx="0"/>
          </p:cNvCxnSpPr>
          <p:nvPr/>
        </p:nvCxnSpPr>
        <p:spPr>
          <a:xfrm rot="10800000" flipV="1">
            <a:off x="2738039" y="3136605"/>
            <a:ext cx="2150815" cy="76398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フローチャート: 処理 45"/>
          <p:cNvSpPr/>
          <p:nvPr/>
        </p:nvSpPr>
        <p:spPr>
          <a:xfrm>
            <a:off x="4732682" y="3900587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決定</a:t>
            </a:r>
            <a:r>
              <a:rPr kumimoji="1" lang="ja-JP" altLang="en-US" b="1" dirty="0" smtClean="0"/>
              <a:t>ボタン</a:t>
            </a:r>
            <a:endParaRPr kumimoji="1" lang="ja-JP" altLang="en-US" b="1" dirty="0"/>
          </a:p>
        </p:txBody>
      </p:sp>
      <p:cxnSp>
        <p:nvCxnSpPr>
          <p:cNvPr id="54" name="直線矢印コネクタ 53"/>
          <p:cNvCxnSpPr>
            <a:stCxn id="46" idx="2"/>
            <a:endCxn id="55" idx="0"/>
          </p:cNvCxnSpPr>
          <p:nvPr/>
        </p:nvCxnSpPr>
        <p:spPr>
          <a:xfrm flipH="1">
            <a:off x="6095999" y="4424625"/>
            <a:ext cx="1" cy="456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フローチャート: 処理 54"/>
          <p:cNvSpPr/>
          <p:nvPr/>
        </p:nvSpPr>
        <p:spPr>
          <a:xfrm>
            <a:off x="4755398" y="4881199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「ゲームルール選択」</a:t>
            </a:r>
            <a:r>
              <a:rPr lang="ja-JP" altLang="en-US" sz="1400" b="1" dirty="0" smtClean="0"/>
              <a:t>へ移行</a:t>
            </a:r>
            <a:endParaRPr kumimoji="1" lang="ja-JP" altLang="en-US" sz="1400" b="1" dirty="0"/>
          </a:p>
        </p:txBody>
      </p:sp>
      <p:cxnSp>
        <p:nvCxnSpPr>
          <p:cNvPr id="56" name="直線矢印コネクタ 55"/>
          <p:cNvCxnSpPr>
            <a:stCxn id="6" idx="2"/>
            <a:endCxn id="57" idx="0"/>
          </p:cNvCxnSpPr>
          <p:nvPr/>
        </p:nvCxnSpPr>
        <p:spPr>
          <a:xfrm flipH="1">
            <a:off x="9453959" y="4424625"/>
            <a:ext cx="3" cy="456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フローチャート: 処理 56"/>
          <p:cNvSpPr/>
          <p:nvPr/>
        </p:nvSpPr>
        <p:spPr>
          <a:xfrm>
            <a:off x="8113358" y="4881199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/>
              <a:t>「タイトル」</a:t>
            </a:r>
            <a:r>
              <a:rPr kumimoji="1" lang="ja-JP" altLang="en-US" sz="1600" b="1" dirty="0" smtClean="0"/>
              <a:t>へ移行</a:t>
            </a:r>
            <a:endParaRPr kumimoji="1" lang="ja-JP" altLang="en-US" sz="1600" b="1" dirty="0"/>
          </a:p>
        </p:txBody>
      </p:sp>
      <p:cxnSp>
        <p:nvCxnSpPr>
          <p:cNvPr id="23" name="カギ線コネクタ 22"/>
          <p:cNvCxnSpPr>
            <a:stCxn id="22" idx="2"/>
            <a:endCxn id="17" idx="1"/>
          </p:cNvCxnSpPr>
          <p:nvPr/>
        </p:nvCxnSpPr>
        <p:spPr>
          <a:xfrm rot="5400000" flipH="1" flipV="1">
            <a:off x="2030780" y="2694604"/>
            <a:ext cx="3409159" cy="1994644"/>
          </a:xfrm>
          <a:prstGeom prst="bentConnector4">
            <a:avLst>
              <a:gd name="adj1" fmla="val -8768"/>
              <a:gd name="adj2" fmla="val -8081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241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600695" y="954887"/>
            <a:ext cx="10990610" cy="5788991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185446"/>
            <a:ext cx="75200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ゲームルール</a:t>
            </a:r>
            <a:r>
              <a:rPr lang="ja-JP" altLang="en-US" sz="4400" b="1" dirty="0" smtClean="0"/>
              <a:t>選択：</a:t>
            </a:r>
            <a:r>
              <a:rPr kumimoji="1" lang="ja-JP" altLang="en-US" sz="4400" b="1" dirty="0" smtClean="0"/>
              <a:t>要素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90171" y="1111567"/>
            <a:ext cx="11162030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・各項目の名称テクスチャとそれぞれの選択肢を表示。</a:t>
            </a:r>
            <a:endParaRPr lang="en-US" altLang="ja-JP" sz="2000" b="1" dirty="0" smtClean="0"/>
          </a:p>
          <a:p>
            <a:endParaRPr kumimoji="1" lang="en-US" altLang="ja-JP" sz="2000" b="1" dirty="0" smtClean="0"/>
          </a:p>
          <a:p>
            <a:r>
              <a:rPr lang="ja-JP" altLang="en-US" sz="2000" b="1" dirty="0" smtClean="0"/>
              <a:t>・十字ボタンの上下で項目変更、左右でルール選択</a:t>
            </a:r>
            <a:r>
              <a:rPr lang="ja-JP" altLang="en-US" sz="2000" b="1" dirty="0"/>
              <a:t>。</a:t>
            </a:r>
            <a:endParaRPr lang="en-US" altLang="ja-JP" sz="2000" b="1" dirty="0"/>
          </a:p>
          <a:p>
            <a:endParaRPr kumimoji="1" lang="en-US" altLang="ja-JP" sz="2000" b="1" dirty="0"/>
          </a:p>
          <a:p>
            <a:r>
              <a:rPr lang="ja-JP" altLang="en-US" sz="2000" b="1" dirty="0" smtClean="0"/>
              <a:t>・カーソル表示や色変えで、どの選択肢を選んで</a:t>
            </a:r>
            <a:r>
              <a:rPr lang="ja-JP" altLang="en-US" sz="2000" b="1" dirty="0"/>
              <a:t>い</a:t>
            </a:r>
            <a:r>
              <a:rPr lang="ja-JP" altLang="en-US" sz="2000" b="1" dirty="0" smtClean="0"/>
              <a:t>るか分かるように</a:t>
            </a:r>
            <a:r>
              <a:rPr lang="ja-JP" altLang="en-US" sz="2000" b="1" dirty="0"/>
              <a:t>する</a:t>
            </a:r>
            <a:r>
              <a:rPr lang="ja-JP" altLang="en-US" sz="2000" b="1" dirty="0" smtClean="0"/>
              <a:t>。</a:t>
            </a:r>
            <a:endParaRPr lang="en-US" altLang="ja-JP" sz="2000" b="1" dirty="0"/>
          </a:p>
          <a:p>
            <a:endParaRPr kumimoji="1" lang="en-US" altLang="ja-JP" sz="2000" b="1" dirty="0" smtClean="0"/>
          </a:p>
          <a:p>
            <a:r>
              <a:rPr lang="ja-JP" altLang="en-US" sz="2000" b="1" dirty="0"/>
              <a:t> </a:t>
            </a:r>
            <a:r>
              <a:rPr lang="en-US" altLang="ja-JP" sz="2000" b="1" dirty="0" smtClean="0"/>
              <a:t>&lt;</a:t>
            </a:r>
            <a:r>
              <a:rPr lang="ja-JP" altLang="en-US" sz="2000" b="1" dirty="0" smtClean="0"/>
              <a:t>項目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暫定</a:t>
            </a:r>
            <a:r>
              <a:rPr lang="en-US" altLang="ja-JP" sz="2000" b="1" dirty="0" smtClean="0"/>
              <a:t>)&gt;</a:t>
            </a:r>
            <a:endParaRPr lang="en-US" altLang="ja-JP" sz="2000" b="1" dirty="0"/>
          </a:p>
          <a:p>
            <a:r>
              <a:rPr lang="ja-JP" altLang="en-US" sz="2000" b="1" dirty="0" smtClean="0"/>
              <a:t>　　対戦形式　　：</a:t>
            </a:r>
            <a:r>
              <a:rPr lang="en-US" altLang="ja-JP" sz="2000" b="1" dirty="0" smtClean="0"/>
              <a:t>【4</a:t>
            </a:r>
            <a:r>
              <a:rPr lang="ja-JP" altLang="en-US" sz="2000" b="1" dirty="0" smtClean="0"/>
              <a:t>人対戦</a:t>
            </a:r>
            <a:r>
              <a:rPr lang="en-US" altLang="ja-JP" sz="2000" b="1" dirty="0" smtClean="0"/>
              <a:t>】or【2vs2】</a:t>
            </a:r>
            <a:endParaRPr lang="en-US" altLang="ja-JP" sz="2000" b="1" dirty="0"/>
          </a:p>
          <a:p>
            <a:r>
              <a:rPr lang="ja-JP" altLang="en-US" sz="2000" b="1" dirty="0" smtClean="0"/>
              <a:t>　　制限時間　　：</a:t>
            </a:r>
            <a:r>
              <a:rPr lang="en-US" altLang="ja-JP" sz="2000" b="1" dirty="0" smtClean="0"/>
              <a:t>【30</a:t>
            </a:r>
            <a:r>
              <a:rPr lang="ja-JP" altLang="en-US" sz="2000" b="1" dirty="0" smtClean="0"/>
              <a:t>秒</a:t>
            </a:r>
            <a:r>
              <a:rPr lang="en-US" altLang="ja-JP" sz="2000" b="1" dirty="0" smtClean="0"/>
              <a:t>】or【60</a:t>
            </a:r>
            <a:r>
              <a:rPr lang="ja-JP" altLang="en-US" sz="2000" b="1" dirty="0" smtClean="0"/>
              <a:t>秒</a:t>
            </a:r>
            <a:r>
              <a:rPr lang="en-US" altLang="ja-JP" sz="2000" b="1" dirty="0" smtClean="0"/>
              <a:t>】or【120</a:t>
            </a:r>
            <a:r>
              <a:rPr lang="ja-JP" altLang="en-US" sz="2000" b="1" dirty="0" smtClean="0"/>
              <a:t>秒</a:t>
            </a:r>
            <a:r>
              <a:rPr lang="en-US" altLang="ja-JP" sz="2000" b="1" dirty="0" smtClean="0"/>
              <a:t>】</a:t>
            </a:r>
            <a:endParaRPr lang="en-US" altLang="ja-JP" sz="2000" b="1" dirty="0"/>
          </a:p>
          <a:p>
            <a:r>
              <a:rPr lang="ja-JP" altLang="en-US" sz="2000" b="1" dirty="0" smtClean="0"/>
              <a:t>アイテム出現頻度：</a:t>
            </a:r>
            <a:r>
              <a:rPr lang="en-US" altLang="ja-JP" sz="2000" b="1" dirty="0" smtClean="0"/>
              <a:t>【</a:t>
            </a:r>
            <a:r>
              <a:rPr lang="ja-JP" altLang="en-US" sz="2000" b="1" dirty="0" smtClean="0"/>
              <a:t>低い</a:t>
            </a:r>
            <a:r>
              <a:rPr lang="en-US" altLang="ja-JP" sz="2000" b="1" dirty="0" smtClean="0"/>
              <a:t>】or【</a:t>
            </a:r>
            <a:r>
              <a:rPr lang="ja-JP" altLang="en-US" sz="2000" b="1" dirty="0" smtClean="0"/>
              <a:t>普通</a:t>
            </a:r>
            <a:r>
              <a:rPr lang="en-US" altLang="ja-JP" sz="2000" b="1" dirty="0" smtClean="0"/>
              <a:t>】or【</a:t>
            </a:r>
            <a:r>
              <a:rPr lang="ja-JP" altLang="en-US" sz="2000" b="1" dirty="0" smtClean="0"/>
              <a:t>高い</a:t>
            </a:r>
            <a:r>
              <a:rPr lang="en-US" altLang="ja-JP" sz="2000" b="1" dirty="0" smtClean="0"/>
              <a:t>】</a:t>
            </a:r>
            <a:endParaRPr lang="en-US" altLang="ja-JP" sz="2000" b="1" dirty="0"/>
          </a:p>
          <a:p>
            <a:r>
              <a:rPr lang="ja-JP" altLang="en-US" sz="2000" b="1" dirty="0"/>
              <a:t> </a:t>
            </a:r>
            <a:r>
              <a:rPr lang="ja-JP" altLang="en-US" sz="2000" b="1" dirty="0" smtClean="0"/>
              <a:t> エリア出現頻度  ：</a:t>
            </a:r>
            <a:r>
              <a:rPr lang="en-US" altLang="ja-JP" sz="2000" b="1" dirty="0"/>
              <a:t>【</a:t>
            </a:r>
            <a:r>
              <a:rPr lang="ja-JP" altLang="en-US" sz="2000" b="1" dirty="0"/>
              <a:t>低い</a:t>
            </a:r>
            <a:r>
              <a:rPr lang="en-US" altLang="ja-JP" sz="2000" b="1" dirty="0"/>
              <a:t>】or【</a:t>
            </a:r>
            <a:r>
              <a:rPr lang="ja-JP" altLang="en-US" sz="2000" b="1" dirty="0"/>
              <a:t>普通</a:t>
            </a:r>
            <a:r>
              <a:rPr lang="en-US" altLang="ja-JP" sz="2000" b="1" dirty="0"/>
              <a:t>】or【</a:t>
            </a:r>
            <a:r>
              <a:rPr lang="ja-JP" altLang="en-US" sz="2000" b="1" dirty="0"/>
              <a:t>高い</a:t>
            </a:r>
            <a:r>
              <a:rPr lang="en-US" altLang="ja-JP" sz="2000" b="1" dirty="0" smtClean="0"/>
              <a:t>】</a:t>
            </a:r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・一番下に、設定を確定して次のゲームモードに移行するテクスチャ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決定</a:t>
            </a:r>
            <a:r>
              <a:rPr lang="en-US" altLang="ja-JP" sz="2000" b="1" dirty="0" smtClean="0"/>
              <a:t>!</a:t>
            </a:r>
            <a:r>
              <a:rPr lang="ja-JP" altLang="en-US" sz="2000" b="1" dirty="0"/>
              <a:t>等</a:t>
            </a:r>
            <a:r>
              <a:rPr lang="en-US" altLang="ja-JP" sz="2000" b="1" dirty="0" smtClean="0"/>
              <a:t>)</a:t>
            </a:r>
            <a:r>
              <a:rPr lang="ja-JP" altLang="en-US" sz="2000" b="1" dirty="0" smtClean="0"/>
              <a:t>を表示する。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・決定ボタン押下、もしくはカーソル等がある場合は</a:t>
            </a:r>
            <a:r>
              <a:rPr lang="ja-JP" altLang="en-US" sz="2000" b="1" dirty="0"/>
              <a:t>そこ</a:t>
            </a:r>
            <a:r>
              <a:rPr lang="ja-JP" altLang="en-US" sz="2000" b="1" dirty="0" smtClean="0"/>
              <a:t>にカーソルがある状態で決定ボタン</a:t>
            </a:r>
            <a:endParaRPr lang="en-US" altLang="ja-JP" sz="2000" b="1" dirty="0" smtClean="0"/>
          </a:p>
          <a:p>
            <a:r>
              <a:rPr lang="ja-JP" altLang="en-US" sz="2000" b="1" dirty="0"/>
              <a:t>　</a:t>
            </a:r>
            <a:r>
              <a:rPr lang="ja-JP" altLang="en-US" sz="2000" b="1" dirty="0" smtClean="0"/>
              <a:t>押下で、次の「キャラ選択」に移行する。</a:t>
            </a:r>
            <a:endParaRPr lang="en-US" altLang="ja-JP" sz="2000" b="1" dirty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・背景は画像スクロール等で動きを付ける。</a:t>
            </a:r>
            <a:endParaRPr lang="en-US" altLang="ja-JP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781158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92127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ゲームルール</a:t>
            </a:r>
            <a:r>
              <a:rPr lang="ja-JP" altLang="en-US" sz="4400" b="1" dirty="0" smtClean="0"/>
              <a:t>選択：</a:t>
            </a:r>
            <a:r>
              <a:rPr kumimoji="1" lang="ja-JP" altLang="en-US" sz="4400" b="1" dirty="0" smtClean="0"/>
              <a:t>レイアウト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416168" y="1072660"/>
            <a:ext cx="9847387" cy="55391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>
          <a:xfrm>
            <a:off x="1745904" y="1880972"/>
            <a:ext cx="7864087" cy="659423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665327" y="197985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/>
              <a:t>対戦</a:t>
            </a:r>
            <a:r>
              <a:rPr lang="ja-JP" altLang="en-US" sz="2400" b="1" dirty="0" smtClean="0"/>
              <a:t>形式</a:t>
            </a:r>
            <a:endParaRPr kumimoji="1" lang="en-US" altLang="ja-JP" sz="2400" b="1" dirty="0"/>
          </a:p>
        </p:txBody>
      </p:sp>
      <p:sp>
        <p:nvSpPr>
          <p:cNvPr id="10" name="角丸四角形 9"/>
          <p:cNvSpPr/>
          <p:nvPr/>
        </p:nvSpPr>
        <p:spPr>
          <a:xfrm>
            <a:off x="1745903" y="2751504"/>
            <a:ext cx="7864087" cy="659423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1745903" y="3622036"/>
            <a:ext cx="7864087" cy="659423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1745903" y="4489651"/>
            <a:ext cx="7864087" cy="659423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665327" y="285488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/>
              <a:t>制限時間</a:t>
            </a:r>
            <a:endParaRPr kumimoji="1" lang="en-US" altLang="ja-JP" sz="2400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895886" y="372521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/>
              <a:t>アイテムの出現頻度</a:t>
            </a:r>
            <a:endParaRPr kumimoji="1" lang="en-US" altLang="ja-JP" sz="2400" b="1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049774" y="4588529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/>
              <a:t>エリアの出現頻度</a:t>
            </a:r>
            <a:endParaRPr kumimoji="1" lang="en-US" altLang="ja-JP" sz="2400" b="1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814927" y="1239979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i="1" dirty="0"/>
              <a:t>ゲームルール</a:t>
            </a:r>
            <a:r>
              <a:rPr lang="ja-JP" altLang="en-US" sz="2800" b="1" i="1" dirty="0" smtClean="0"/>
              <a:t>選択</a:t>
            </a:r>
            <a:endParaRPr kumimoji="1" lang="ja-JP" altLang="en-US" sz="2800" b="1" i="1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482779" y="1979849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ln w="38100">
                  <a:solidFill>
                    <a:schemeClr val="tx1"/>
                  </a:solidFill>
                </a:ln>
              </a:rPr>
              <a:t>4</a:t>
            </a:r>
            <a:r>
              <a:rPr lang="ja-JP" altLang="en-US" sz="2400" b="1" dirty="0" smtClean="0">
                <a:ln w="38100">
                  <a:solidFill>
                    <a:schemeClr val="tx1"/>
                  </a:solidFill>
                </a:ln>
              </a:rPr>
              <a:t>人対戦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482779" y="1979848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ja-JP" altLang="en-US" sz="2400" b="1" dirty="0" smtClean="0">
                <a:solidFill>
                  <a:schemeClr val="bg1">
                    <a:lumMod val="50000"/>
                  </a:schemeClr>
                </a:solidFill>
              </a:rPr>
              <a:t>人対戦</a:t>
            </a:r>
            <a:endParaRPr kumimoji="1" lang="en-US" altLang="ja-JP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400151" y="1979847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ln w="38100">
                  <a:solidFill>
                    <a:schemeClr val="tx1"/>
                  </a:solidFill>
                </a:ln>
              </a:rPr>
              <a:t>2 vs 2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400151" y="1979847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solidFill>
                  <a:schemeClr val="bg1"/>
                </a:solidFill>
              </a:rPr>
              <a:t>2 vs 2</a:t>
            </a:r>
            <a:endParaRPr kumimoji="1" lang="en-US" altLang="ja-JP" sz="2400" b="1" dirty="0">
              <a:solidFill>
                <a:schemeClr val="bg1"/>
              </a:solidFill>
            </a:endParaRPr>
          </a:p>
        </p:txBody>
      </p:sp>
      <p:sp>
        <p:nvSpPr>
          <p:cNvPr id="19" name="右矢印 18"/>
          <p:cNvSpPr/>
          <p:nvPr/>
        </p:nvSpPr>
        <p:spPr>
          <a:xfrm>
            <a:off x="992796" y="1918291"/>
            <a:ext cx="503361" cy="584775"/>
          </a:xfrm>
          <a:prstGeom prst="rightArrow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449543" y="2841955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ln w="38100">
                  <a:solidFill>
                    <a:schemeClr val="tx1"/>
                  </a:solidFill>
                </a:ln>
              </a:rPr>
              <a:t>30</a:t>
            </a:r>
            <a:r>
              <a:rPr lang="ja-JP" altLang="en-US" sz="2400" b="1" dirty="0" smtClean="0">
                <a:ln w="38100">
                  <a:solidFill>
                    <a:schemeClr val="tx1"/>
                  </a:solidFill>
                </a:ln>
              </a:rPr>
              <a:t>秒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446247" y="2840109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solidFill>
                  <a:schemeClr val="bg1">
                    <a:lumMod val="50000"/>
                  </a:schemeClr>
                </a:solidFill>
              </a:rPr>
              <a:t>30</a:t>
            </a:r>
            <a:r>
              <a:rPr lang="ja-JP" altLang="en-US" sz="2400" b="1" dirty="0" smtClean="0">
                <a:solidFill>
                  <a:schemeClr val="bg1">
                    <a:lumMod val="50000"/>
                  </a:schemeClr>
                </a:solidFill>
              </a:rPr>
              <a:t>秒</a:t>
            </a:r>
            <a:endParaRPr kumimoji="1" lang="en-US" altLang="ja-JP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858006" y="2840108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n w="38100">
                  <a:solidFill>
                    <a:schemeClr val="tx1"/>
                  </a:solidFill>
                </a:ln>
              </a:rPr>
              <a:t>6</a:t>
            </a:r>
            <a:r>
              <a:rPr lang="en-US" altLang="ja-JP" sz="2400" b="1" dirty="0" smtClean="0">
                <a:ln w="38100">
                  <a:solidFill>
                    <a:schemeClr val="tx1"/>
                  </a:solidFill>
                </a:ln>
              </a:rPr>
              <a:t>0</a:t>
            </a:r>
            <a:r>
              <a:rPr lang="ja-JP" altLang="en-US" sz="2400" b="1" dirty="0" smtClean="0">
                <a:ln w="38100">
                  <a:solidFill>
                    <a:schemeClr val="tx1"/>
                  </a:solidFill>
                </a:ln>
              </a:rPr>
              <a:t>秒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854710" y="2840107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solidFill>
                  <a:schemeClr val="bg1"/>
                </a:solidFill>
              </a:rPr>
              <a:t>6</a:t>
            </a:r>
            <a:r>
              <a:rPr lang="en-US" altLang="ja-JP" sz="2400" b="1" dirty="0" smtClean="0">
                <a:solidFill>
                  <a:schemeClr val="bg1"/>
                </a:solidFill>
              </a:rPr>
              <a:t>0</a:t>
            </a:r>
            <a:r>
              <a:rPr lang="ja-JP" altLang="en-US" sz="2400" b="1" dirty="0" smtClean="0">
                <a:solidFill>
                  <a:schemeClr val="bg1"/>
                </a:solidFill>
              </a:rPr>
              <a:t>秒</a:t>
            </a:r>
            <a:endParaRPr kumimoji="1" lang="en-US" altLang="ja-JP" sz="2400" b="1" dirty="0">
              <a:solidFill>
                <a:schemeClr val="bg1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8265180" y="2844557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ln w="38100">
                  <a:solidFill>
                    <a:schemeClr val="tx1"/>
                  </a:solidFill>
                </a:ln>
              </a:rPr>
              <a:t>120</a:t>
            </a:r>
            <a:r>
              <a:rPr lang="ja-JP" altLang="en-US" sz="2400" b="1" dirty="0" smtClean="0">
                <a:ln w="38100">
                  <a:solidFill>
                    <a:schemeClr val="tx1"/>
                  </a:solidFill>
                </a:ln>
              </a:rPr>
              <a:t>秒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8259877" y="2846088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solidFill>
                  <a:schemeClr val="bg1">
                    <a:lumMod val="50000"/>
                  </a:schemeClr>
                </a:solidFill>
              </a:rPr>
              <a:t>120</a:t>
            </a:r>
            <a:r>
              <a:rPr lang="ja-JP" altLang="en-US" sz="2400" b="1" dirty="0" smtClean="0">
                <a:solidFill>
                  <a:schemeClr val="bg1">
                    <a:lumMod val="50000"/>
                  </a:schemeClr>
                </a:solidFill>
              </a:rPr>
              <a:t>秒</a:t>
            </a:r>
            <a:endParaRPr kumimoji="1" lang="en-US" altLang="ja-JP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875470" y="371576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ln w="38100">
                  <a:solidFill>
                    <a:schemeClr val="tx1"/>
                  </a:solidFill>
                </a:ln>
              </a:rPr>
              <a:t>普通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872174" y="371576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bg1"/>
                </a:solidFill>
              </a:rPr>
              <a:t>普通</a:t>
            </a:r>
            <a:endParaRPr kumimoji="1" lang="en-US" altLang="ja-JP" sz="2400" b="1" dirty="0">
              <a:solidFill>
                <a:schemeClr val="bg1"/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406366" y="372021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n w="38100">
                  <a:solidFill>
                    <a:schemeClr val="tx1"/>
                  </a:solidFill>
                </a:ln>
              </a:rPr>
              <a:t>高い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8409662" y="371576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50000"/>
                  </a:schemeClr>
                </a:solidFill>
              </a:rPr>
              <a:t>高い</a:t>
            </a:r>
            <a:endParaRPr kumimoji="1" lang="en-US" altLang="ja-JP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486075" y="37205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ln w="38100">
                  <a:solidFill>
                    <a:schemeClr val="tx1"/>
                  </a:solidFill>
                </a:ln>
              </a:rPr>
              <a:t>低い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482779" y="371576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50000"/>
                  </a:schemeClr>
                </a:solidFill>
              </a:rPr>
              <a:t>低い</a:t>
            </a:r>
            <a:endParaRPr kumimoji="1" lang="en-US" altLang="ja-JP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838938" y="45885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ln w="38100">
                  <a:solidFill>
                    <a:schemeClr val="tx1"/>
                  </a:solidFill>
                </a:ln>
              </a:rPr>
              <a:t>普通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6835642" y="458852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bg1"/>
                </a:solidFill>
              </a:rPr>
              <a:t>普通</a:t>
            </a:r>
            <a:endParaRPr kumimoji="1" lang="en-US" altLang="ja-JP" sz="2400" b="1" dirty="0">
              <a:solidFill>
                <a:schemeClr val="bg1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369834" y="459298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n w="38100">
                  <a:solidFill>
                    <a:schemeClr val="tx1"/>
                  </a:solidFill>
                </a:ln>
              </a:rPr>
              <a:t>高い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8373130" y="458853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50000"/>
                  </a:schemeClr>
                </a:solidFill>
              </a:rPr>
              <a:t>高い</a:t>
            </a:r>
            <a:endParaRPr kumimoji="1" lang="en-US" altLang="ja-JP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5449543" y="459328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ln w="38100">
                  <a:solidFill>
                    <a:schemeClr val="tx1"/>
                  </a:solidFill>
                </a:ln>
              </a:rPr>
              <a:t>低い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5446247" y="458852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50000"/>
                  </a:schemeClr>
                </a:solidFill>
              </a:rPr>
              <a:t>低い</a:t>
            </a:r>
            <a:endParaRPr kumimoji="1" lang="en-US" altLang="ja-JP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445152" y="5649612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/>
              <a:t>以上</a:t>
            </a:r>
            <a:r>
              <a:rPr lang="ja-JP" altLang="en-US" sz="2400" b="1" dirty="0" smtClean="0"/>
              <a:t>のルールでよろしいですか？</a:t>
            </a:r>
            <a:endParaRPr kumimoji="1" lang="en-US" altLang="ja-JP" sz="2400" b="1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7015944" y="5487815"/>
            <a:ext cx="18181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5400" b="1" dirty="0" smtClean="0">
                <a:ln w="38100">
                  <a:solidFill>
                    <a:schemeClr val="tx1"/>
                  </a:solidFill>
                </a:ln>
              </a:rPr>
              <a:t>決定</a:t>
            </a:r>
            <a:r>
              <a:rPr lang="en-US" altLang="ja-JP" sz="5400" b="1" dirty="0" smtClean="0">
                <a:ln w="38100">
                  <a:solidFill>
                    <a:schemeClr val="tx1"/>
                  </a:solidFill>
                </a:ln>
              </a:rPr>
              <a:t>!</a:t>
            </a:r>
            <a:endParaRPr kumimoji="1" lang="en-US" altLang="ja-JP" sz="5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7015944" y="5487815"/>
            <a:ext cx="18181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5400" b="1" dirty="0" smtClean="0">
                <a:solidFill>
                  <a:schemeClr val="bg1"/>
                </a:solidFill>
              </a:rPr>
              <a:t>決定</a:t>
            </a:r>
            <a:r>
              <a:rPr lang="en-US" altLang="ja-JP" sz="5400" b="1" dirty="0" smtClean="0">
                <a:solidFill>
                  <a:schemeClr val="bg1"/>
                </a:solidFill>
              </a:rPr>
              <a:t>!</a:t>
            </a:r>
            <a:endParaRPr kumimoji="1" lang="en-US" altLang="ja-JP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155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75200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ゲームルール</a:t>
            </a:r>
            <a:r>
              <a:rPr lang="ja-JP" altLang="en-US" sz="4400" b="1" dirty="0" smtClean="0"/>
              <a:t>選択：</a:t>
            </a:r>
            <a:r>
              <a:rPr kumimoji="1" lang="ja-JP" altLang="en-US" sz="4400" b="1" dirty="0" smtClean="0"/>
              <a:t>流れ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4" name="フローチャート: 処理 3"/>
          <p:cNvSpPr/>
          <p:nvPr/>
        </p:nvSpPr>
        <p:spPr>
          <a:xfrm>
            <a:off x="457200" y="3047220"/>
            <a:ext cx="2681201" cy="515306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十字ボタン</a:t>
            </a:r>
            <a:r>
              <a:rPr lang="en-US" altLang="ja-JP" b="1" dirty="0" smtClean="0"/>
              <a:t>(</a:t>
            </a:r>
            <a:r>
              <a:rPr lang="ja-JP" altLang="en-US" b="1" dirty="0" smtClean="0"/>
              <a:t>上下</a:t>
            </a:r>
            <a:r>
              <a:rPr lang="en-US" altLang="ja-JP" b="1" dirty="0" smtClean="0"/>
              <a:t>)</a:t>
            </a:r>
            <a:endParaRPr kumimoji="1" lang="ja-JP" altLang="en-US" b="1" dirty="0"/>
          </a:p>
        </p:txBody>
      </p:sp>
      <p:sp>
        <p:nvSpPr>
          <p:cNvPr id="6" name="フローチャート: 処理 5"/>
          <p:cNvSpPr/>
          <p:nvPr/>
        </p:nvSpPr>
        <p:spPr>
          <a:xfrm>
            <a:off x="457199" y="3905450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/>
              <a:t>カーソルの位置を変える</a:t>
            </a:r>
            <a:endParaRPr kumimoji="1" lang="ja-JP" altLang="en-US" sz="1600" b="1" dirty="0"/>
          </a:p>
        </p:txBody>
      </p:sp>
      <p:cxnSp>
        <p:nvCxnSpPr>
          <p:cNvPr id="13" name="直線矢印コネクタ 12"/>
          <p:cNvCxnSpPr>
            <a:stCxn id="4" idx="2"/>
            <a:endCxn id="6" idx="0"/>
          </p:cNvCxnSpPr>
          <p:nvPr/>
        </p:nvCxnSpPr>
        <p:spPr>
          <a:xfrm flipH="1">
            <a:off x="1797800" y="3562526"/>
            <a:ext cx="1" cy="3429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37" idx="2"/>
            <a:endCxn id="44" idx="0"/>
          </p:cNvCxnSpPr>
          <p:nvPr/>
        </p:nvCxnSpPr>
        <p:spPr>
          <a:xfrm>
            <a:off x="4640478" y="3564074"/>
            <a:ext cx="0" cy="3429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67" idx="2"/>
            <a:endCxn id="68" idx="0"/>
          </p:cNvCxnSpPr>
          <p:nvPr/>
        </p:nvCxnSpPr>
        <p:spPr>
          <a:xfrm>
            <a:off x="1794141" y="1477108"/>
            <a:ext cx="3659" cy="3403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フローチャート: 処理 36"/>
          <p:cNvSpPr/>
          <p:nvPr/>
        </p:nvSpPr>
        <p:spPr>
          <a:xfrm>
            <a:off x="3299877" y="3048768"/>
            <a:ext cx="2681201" cy="515306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十字ボタン</a:t>
            </a:r>
            <a:r>
              <a:rPr lang="en-US" altLang="ja-JP" b="1" dirty="0" smtClean="0"/>
              <a:t>(</a:t>
            </a:r>
            <a:r>
              <a:rPr lang="ja-JP" altLang="en-US" b="1" dirty="0" smtClean="0"/>
              <a:t>左右</a:t>
            </a:r>
            <a:r>
              <a:rPr lang="en-US" altLang="ja-JP" b="1" dirty="0" smtClean="0"/>
              <a:t>)</a:t>
            </a:r>
            <a:endParaRPr lang="ja-JP" altLang="en-US" b="1" dirty="0"/>
          </a:p>
        </p:txBody>
      </p:sp>
      <p:sp>
        <p:nvSpPr>
          <p:cNvPr id="44" name="フローチャート: 処理 43"/>
          <p:cNvSpPr/>
          <p:nvPr/>
        </p:nvSpPr>
        <p:spPr>
          <a:xfrm>
            <a:off x="3299877" y="3906998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/>
              <a:t>カーソルがある項目のルールを選択</a:t>
            </a:r>
            <a:endParaRPr kumimoji="1" lang="ja-JP" altLang="en-US" sz="1600" b="1" dirty="0"/>
          </a:p>
        </p:txBody>
      </p:sp>
      <p:cxnSp>
        <p:nvCxnSpPr>
          <p:cNvPr id="53" name="カギ線コネクタ 52"/>
          <p:cNvCxnSpPr>
            <a:endCxn id="37" idx="0"/>
          </p:cNvCxnSpPr>
          <p:nvPr/>
        </p:nvCxnSpPr>
        <p:spPr>
          <a:xfrm>
            <a:off x="1794141" y="2769577"/>
            <a:ext cx="2846337" cy="27919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フローチャート: 処理 55"/>
          <p:cNvSpPr/>
          <p:nvPr/>
        </p:nvSpPr>
        <p:spPr>
          <a:xfrm>
            <a:off x="6307016" y="3030199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決定ボタン</a:t>
            </a:r>
            <a:endParaRPr kumimoji="1" lang="ja-JP" altLang="en-US" b="1" dirty="0"/>
          </a:p>
        </p:txBody>
      </p:sp>
      <p:sp>
        <p:nvSpPr>
          <p:cNvPr id="57" name="フローチャート: 処理 56"/>
          <p:cNvSpPr/>
          <p:nvPr/>
        </p:nvSpPr>
        <p:spPr>
          <a:xfrm>
            <a:off x="9217991" y="5047137"/>
            <a:ext cx="2681201" cy="515306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ルール</a:t>
            </a:r>
            <a:r>
              <a:rPr lang="ja-JP" altLang="en-US" b="1" dirty="0" smtClean="0"/>
              <a:t>設定の確定</a:t>
            </a:r>
            <a:endParaRPr lang="en-US" altLang="ja-JP" b="1" dirty="0" smtClean="0"/>
          </a:p>
        </p:txBody>
      </p:sp>
      <p:sp>
        <p:nvSpPr>
          <p:cNvPr id="58" name="フローチャート: 判断 57"/>
          <p:cNvSpPr/>
          <p:nvPr/>
        </p:nvSpPr>
        <p:spPr>
          <a:xfrm>
            <a:off x="6462585" y="3892798"/>
            <a:ext cx="2415498" cy="811394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押した時の項目は何か</a:t>
            </a:r>
            <a:endParaRPr kumimoji="1" lang="ja-JP" altLang="en-US" sz="1600" b="1" dirty="0"/>
          </a:p>
        </p:txBody>
      </p:sp>
      <p:sp>
        <p:nvSpPr>
          <p:cNvPr id="59" name="フローチャート: 処理 58"/>
          <p:cNvSpPr/>
          <p:nvPr/>
        </p:nvSpPr>
        <p:spPr>
          <a:xfrm>
            <a:off x="9217990" y="5900106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/>
              <a:t>「</a:t>
            </a:r>
            <a:r>
              <a:rPr kumimoji="1" lang="ja-JP" altLang="en-US" sz="1600" b="1" dirty="0" smtClean="0"/>
              <a:t>キャラ選択</a:t>
            </a:r>
            <a:r>
              <a:rPr lang="ja-JP" altLang="en-US" sz="1600" b="1" dirty="0"/>
              <a:t>」</a:t>
            </a:r>
            <a:r>
              <a:rPr kumimoji="1" lang="ja-JP" altLang="en-US" sz="1600" b="1" dirty="0" smtClean="0"/>
              <a:t>へ移行</a:t>
            </a:r>
            <a:endParaRPr kumimoji="1" lang="ja-JP" altLang="en-US" sz="1600" b="1" dirty="0"/>
          </a:p>
        </p:txBody>
      </p:sp>
      <p:cxnSp>
        <p:nvCxnSpPr>
          <p:cNvPr id="60" name="直線矢印コネクタ 59"/>
          <p:cNvCxnSpPr>
            <a:stCxn id="58" idx="2"/>
            <a:endCxn id="64" idx="0"/>
          </p:cNvCxnSpPr>
          <p:nvPr/>
        </p:nvCxnSpPr>
        <p:spPr>
          <a:xfrm>
            <a:off x="7670334" y="4704192"/>
            <a:ext cx="0" cy="3429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>
            <a:stCxn id="57" idx="2"/>
            <a:endCxn id="59" idx="0"/>
          </p:cNvCxnSpPr>
          <p:nvPr/>
        </p:nvCxnSpPr>
        <p:spPr>
          <a:xfrm flipH="1">
            <a:off x="10558591" y="5562443"/>
            <a:ext cx="1" cy="3376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64" idx="2"/>
            <a:endCxn id="65" idx="0"/>
          </p:cNvCxnSpPr>
          <p:nvPr/>
        </p:nvCxnSpPr>
        <p:spPr>
          <a:xfrm>
            <a:off x="7670334" y="5562443"/>
            <a:ext cx="0" cy="3376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>
            <a:stCxn id="56" idx="2"/>
            <a:endCxn id="58" idx="0"/>
          </p:cNvCxnSpPr>
          <p:nvPr/>
        </p:nvCxnSpPr>
        <p:spPr>
          <a:xfrm>
            <a:off x="7670334" y="3554237"/>
            <a:ext cx="0" cy="3385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フローチャート: 処理 63"/>
          <p:cNvSpPr/>
          <p:nvPr/>
        </p:nvSpPr>
        <p:spPr>
          <a:xfrm>
            <a:off x="6329733" y="5047137"/>
            <a:ext cx="2681201" cy="515306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それ以外</a:t>
            </a:r>
            <a:endParaRPr kumimoji="1" lang="ja-JP" altLang="en-US" b="1" dirty="0"/>
          </a:p>
        </p:txBody>
      </p:sp>
      <p:sp>
        <p:nvSpPr>
          <p:cNvPr id="65" name="フローチャート: 処理 64"/>
          <p:cNvSpPr/>
          <p:nvPr/>
        </p:nvSpPr>
        <p:spPr>
          <a:xfrm>
            <a:off x="6329733" y="5900106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/>
              <a:t>カーソルの位置</a:t>
            </a:r>
            <a:r>
              <a:rPr lang="ja-JP" altLang="en-US" sz="1600" b="1" dirty="0" smtClean="0"/>
              <a:t>を、次の項目の位置に変える</a:t>
            </a:r>
            <a:endParaRPr kumimoji="1" lang="ja-JP" altLang="en-US" sz="1600" b="1" dirty="0"/>
          </a:p>
        </p:txBody>
      </p:sp>
      <p:cxnSp>
        <p:nvCxnSpPr>
          <p:cNvPr id="66" name="カギ線コネクタ 65"/>
          <p:cNvCxnSpPr>
            <a:stCxn id="58" idx="3"/>
            <a:endCxn id="57" idx="0"/>
          </p:cNvCxnSpPr>
          <p:nvPr/>
        </p:nvCxnSpPr>
        <p:spPr>
          <a:xfrm>
            <a:off x="8878083" y="4298495"/>
            <a:ext cx="1680509" cy="74864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フローチャート: 処理 66"/>
          <p:cNvSpPr/>
          <p:nvPr/>
        </p:nvSpPr>
        <p:spPr>
          <a:xfrm>
            <a:off x="430823" y="953070"/>
            <a:ext cx="2726636" cy="52403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ボタンの入力があった</a:t>
            </a:r>
            <a:endParaRPr kumimoji="1" lang="ja-JP" altLang="en-US" b="1" dirty="0"/>
          </a:p>
        </p:txBody>
      </p:sp>
      <p:sp>
        <p:nvSpPr>
          <p:cNvPr id="68" name="フローチャート: 判断 67"/>
          <p:cNvSpPr/>
          <p:nvPr/>
        </p:nvSpPr>
        <p:spPr>
          <a:xfrm>
            <a:off x="590051" y="1817486"/>
            <a:ext cx="2415498" cy="811394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どのボタンを押したか</a:t>
            </a:r>
            <a:endParaRPr kumimoji="1" lang="ja-JP" altLang="en-US" sz="1600" b="1" dirty="0"/>
          </a:p>
        </p:txBody>
      </p:sp>
      <p:cxnSp>
        <p:nvCxnSpPr>
          <p:cNvPr id="72" name="直線矢印コネクタ 71"/>
          <p:cNvCxnSpPr>
            <a:stCxn id="68" idx="2"/>
            <a:endCxn id="4" idx="0"/>
          </p:cNvCxnSpPr>
          <p:nvPr/>
        </p:nvCxnSpPr>
        <p:spPr>
          <a:xfrm>
            <a:off x="1797800" y="2628880"/>
            <a:ext cx="1" cy="4183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カギ線コネクタ 75"/>
          <p:cNvCxnSpPr>
            <a:stCxn id="68" idx="3"/>
            <a:endCxn id="56" idx="0"/>
          </p:cNvCxnSpPr>
          <p:nvPr/>
        </p:nvCxnSpPr>
        <p:spPr>
          <a:xfrm>
            <a:off x="3005549" y="2223183"/>
            <a:ext cx="4664785" cy="80701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カギ線コネクタ 38"/>
          <p:cNvCxnSpPr>
            <a:stCxn id="6" idx="2"/>
            <a:endCxn id="67" idx="1"/>
          </p:cNvCxnSpPr>
          <p:nvPr/>
        </p:nvCxnSpPr>
        <p:spPr>
          <a:xfrm rot="5400000" flipH="1">
            <a:off x="-488522" y="2134435"/>
            <a:ext cx="3205667" cy="1366977"/>
          </a:xfrm>
          <a:prstGeom prst="bentConnector4">
            <a:avLst>
              <a:gd name="adj1" fmla="val -7131"/>
              <a:gd name="adj2" fmla="val 11672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カギ線コネクタ 41"/>
          <p:cNvCxnSpPr>
            <a:stCxn id="44" idx="2"/>
            <a:endCxn id="67" idx="1"/>
          </p:cNvCxnSpPr>
          <p:nvPr/>
        </p:nvCxnSpPr>
        <p:spPr>
          <a:xfrm rot="5400000" flipH="1">
            <a:off x="932043" y="713870"/>
            <a:ext cx="3207215" cy="4209655"/>
          </a:xfrm>
          <a:prstGeom prst="bentConnector4">
            <a:avLst>
              <a:gd name="adj1" fmla="val -7128"/>
              <a:gd name="adj2" fmla="val 10543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カギ線コネクタ 45"/>
          <p:cNvCxnSpPr>
            <a:stCxn id="65" idx="2"/>
            <a:endCxn id="67" idx="1"/>
          </p:cNvCxnSpPr>
          <p:nvPr/>
        </p:nvCxnSpPr>
        <p:spPr>
          <a:xfrm rot="5400000" flipH="1">
            <a:off x="1450417" y="195496"/>
            <a:ext cx="5200323" cy="7239511"/>
          </a:xfrm>
          <a:prstGeom prst="bentConnector4">
            <a:avLst>
              <a:gd name="adj1" fmla="val -4396"/>
              <a:gd name="adj2" fmla="val 10315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785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152287" y="1054759"/>
            <a:ext cx="5993537" cy="571531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185446"/>
            <a:ext cx="5827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キャラ</a:t>
            </a:r>
            <a:r>
              <a:rPr lang="ja-JP" altLang="en-US" sz="4400" b="1" dirty="0" smtClean="0"/>
              <a:t>選択：</a:t>
            </a:r>
            <a:r>
              <a:rPr kumimoji="1" lang="ja-JP" altLang="en-US" sz="4400" b="1" dirty="0" smtClean="0"/>
              <a:t>要素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41764" y="1313790"/>
            <a:ext cx="590406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 smtClean="0"/>
              <a:t>・キャラクターのプレビューとして、モデルを表示。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・十字</a:t>
            </a:r>
            <a:r>
              <a:rPr lang="ja-JP" altLang="en-US" sz="1600" b="1" dirty="0"/>
              <a:t>ボタン</a:t>
            </a:r>
            <a:r>
              <a:rPr lang="ja-JP" altLang="en-US" sz="1600" b="1" dirty="0" smtClean="0"/>
              <a:t>の左右で選択し、決定ボタンで決定する。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・左右を押したときに、プレビューのモデルと名前のテクスチャを変える。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・決定したらテクスチャ</a:t>
            </a:r>
            <a:r>
              <a:rPr lang="en-US" altLang="ja-JP" sz="1600" b="1" dirty="0" smtClean="0"/>
              <a:t>(</a:t>
            </a:r>
            <a:r>
              <a:rPr lang="ja-JP" altLang="en-US" sz="1600" b="1" dirty="0" smtClean="0"/>
              <a:t>「</a:t>
            </a:r>
            <a:r>
              <a:rPr lang="en-US" altLang="ja-JP" sz="1600" b="1" dirty="0" smtClean="0"/>
              <a:t>OK</a:t>
            </a:r>
            <a:r>
              <a:rPr lang="en-US" altLang="ja-JP" sz="1600" b="1" dirty="0"/>
              <a:t>!</a:t>
            </a:r>
            <a:r>
              <a:rPr lang="ja-JP" altLang="en-US" sz="1600" b="1" dirty="0" smtClean="0"/>
              <a:t>」等</a:t>
            </a:r>
            <a:r>
              <a:rPr lang="en-US" altLang="ja-JP" sz="1600" b="1" dirty="0" smtClean="0"/>
              <a:t>)</a:t>
            </a:r>
            <a:r>
              <a:rPr lang="ja-JP" altLang="en-US" sz="1600" b="1" dirty="0" smtClean="0"/>
              <a:t>で決定したことを表示する。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・プレイヤー全員が選択したら「ステージ選択」に移行する。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・プレビューのモデルは、静止状態またはニュートラルモーションさせる。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・背景は画像スクロール等で動きを付ける。</a:t>
            </a:r>
            <a:endParaRPr lang="en-US" altLang="ja-JP" sz="1600" b="1" dirty="0" smtClean="0"/>
          </a:p>
        </p:txBody>
      </p:sp>
      <p:sp>
        <p:nvSpPr>
          <p:cNvPr id="5" name="角丸四角形 4"/>
          <p:cNvSpPr/>
          <p:nvPr/>
        </p:nvSpPr>
        <p:spPr>
          <a:xfrm>
            <a:off x="6497516" y="1054759"/>
            <a:ext cx="5530361" cy="571531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118519" y="1223780"/>
            <a:ext cx="4288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 smtClean="0"/>
              <a:t>《</a:t>
            </a:r>
            <a:r>
              <a:rPr lang="ja-JP" altLang="en-US" sz="2000" b="1" dirty="0" smtClean="0"/>
              <a:t>キャラモデルとスキルについて</a:t>
            </a:r>
            <a:r>
              <a:rPr lang="en-US" altLang="ja-JP" sz="2000" b="1" dirty="0" smtClean="0"/>
              <a:t>》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601532" y="1719345"/>
            <a:ext cx="50674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/>
              <a:t>・スキルを変更するとパーツが変わる。</a:t>
            </a:r>
            <a:endParaRPr lang="en-US" altLang="ja-JP" sz="1600" b="1" dirty="0"/>
          </a:p>
          <a:p>
            <a:r>
              <a:rPr lang="ja-JP" altLang="en-US" sz="1600" b="1" dirty="0"/>
              <a:t>　</a:t>
            </a:r>
            <a:r>
              <a:rPr lang="en-US" altLang="ja-JP" sz="1600" b="1" dirty="0"/>
              <a:t>(</a:t>
            </a:r>
            <a:r>
              <a:rPr lang="ja-JP" altLang="en-US" sz="1600" b="1" dirty="0"/>
              <a:t>例</a:t>
            </a:r>
            <a:r>
              <a:rPr lang="en-US" altLang="ja-JP" sz="1600" b="1" dirty="0"/>
              <a:t>)『</a:t>
            </a:r>
            <a:r>
              <a:rPr lang="ja-JP" altLang="en-US" sz="1600" b="1" dirty="0"/>
              <a:t>スピードアップ</a:t>
            </a:r>
            <a:r>
              <a:rPr lang="en-US" altLang="ja-JP" sz="1600" b="1" dirty="0"/>
              <a:t>』</a:t>
            </a:r>
            <a:r>
              <a:rPr lang="ja-JP" altLang="en-US" sz="1600" b="1" dirty="0"/>
              <a:t>のスキルにすると、</a:t>
            </a:r>
            <a:r>
              <a:rPr lang="ja-JP" altLang="en-US" sz="1600" b="1" dirty="0" smtClean="0"/>
              <a:t>キャラ</a:t>
            </a:r>
            <a:endParaRPr lang="en-US" altLang="ja-JP" sz="1600" b="1" dirty="0" smtClean="0"/>
          </a:p>
          <a:p>
            <a:r>
              <a:rPr lang="ja-JP" altLang="en-US" sz="1600" b="1" dirty="0"/>
              <a:t>　</a:t>
            </a:r>
            <a:r>
              <a:rPr lang="ja-JP" altLang="en-US" sz="1600" b="1" dirty="0" smtClean="0"/>
              <a:t>モデル</a:t>
            </a:r>
            <a:r>
              <a:rPr lang="ja-JP" altLang="en-US" sz="1600" b="1" dirty="0"/>
              <a:t>の足パーツが変わる。</a:t>
            </a:r>
            <a:endParaRPr lang="en-US" altLang="ja-JP" sz="1600" b="1" dirty="0"/>
          </a:p>
        </p:txBody>
      </p:sp>
    </p:spTree>
    <p:extLst>
      <p:ext uri="{BB962C8B-B14F-4D97-AF65-F5344CB8AC3E}">
        <p14:creationId xmlns:p14="http://schemas.microsoft.com/office/powerpoint/2010/main" val="4007369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75200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キャラ</a:t>
            </a:r>
            <a:r>
              <a:rPr lang="ja-JP" altLang="en-US" sz="4400" b="1" dirty="0" smtClean="0"/>
              <a:t>選択：</a:t>
            </a:r>
            <a:r>
              <a:rPr kumimoji="1" lang="ja-JP" altLang="en-US" sz="4400" b="1" dirty="0" smtClean="0"/>
              <a:t>レイアウト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416168" y="1072660"/>
            <a:ext cx="9847387" cy="55391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349846" y="1239979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i="1" dirty="0"/>
              <a:t>キャラ</a:t>
            </a:r>
            <a:r>
              <a:rPr lang="ja-JP" altLang="en-US" sz="2800" b="1" i="1" dirty="0" smtClean="0"/>
              <a:t>選択</a:t>
            </a:r>
            <a:endParaRPr kumimoji="1" lang="ja-JP" altLang="en-US" sz="2800" b="1" i="1" dirty="0"/>
          </a:p>
        </p:txBody>
      </p:sp>
      <p:sp>
        <p:nvSpPr>
          <p:cNvPr id="5" name="正方形/長方形 4"/>
          <p:cNvSpPr/>
          <p:nvPr/>
        </p:nvSpPr>
        <p:spPr>
          <a:xfrm>
            <a:off x="773724" y="1921120"/>
            <a:ext cx="2162907" cy="319160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111012" y="1921120"/>
            <a:ext cx="2162907" cy="319160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5448300" y="1921120"/>
            <a:ext cx="2162907" cy="319160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7785588" y="1921120"/>
            <a:ext cx="2162907" cy="319160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536019" y="1921120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smtClean="0">
                <a:ln w="38100">
                  <a:solidFill>
                    <a:schemeClr val="tx1"/>
                  </a:solidFill>
                </a:ln>
              </a:rPr>
              <a:t>1P</a:t>
            </a:r>
            <a:endParaRPr kumimoji="1" lang="en-US" altLang="ja-JP" sz="28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536019" y="1921120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smtClean="0">
                <a:solidFill>
                  <a:srgbClr val="FF0000"/>
                </a:solidFill>
              </a:rPr>
              <a:t>1P</a:t>
            </a:r>
            <a:endParaRPr kumimoji="1" lang="en-US" altLang="ja-JP" sz="2800" b="1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868911" y="1921120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>
                <a:ln w="38100">
                  <a:solidFill>
                    <a:schemeClr val="tx1"/>
                  </a:solidFill>
                </a:ln>
              </a:rPr>
              <a:t>2</a:t>
            </a:r>
            <a:r>
              <a:rPr lang="en-US" altLang="ja-JP" sz="2800" b="1" dirty="0" smtClean="0">
                <a:ln w="38100">
                  <a:solidFill>
                    <a:schemeClr val="tx1"/>
                  </a:solidFill>
                </a:ln>
              </a:rPr>
              <a:t>P</a:t>
            </a:r>
            <a:endParaRPr kumimoji="1" lang="en-US" altLang="ja-JP" sz="28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868911" y="1921120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>
                <a:solidFill>
                  <a:srgbClr val="00B0F0"/>
                </a:solidFill>
              </a:rPr>
              <a:t>2</a:t>
            </a:r>
            <a:r>
              <a:rPr lang="en-US" altLang="ja-JP" sz="2800" b="1" dirty="0" smtClean="0">
                <a:solidFill>
                  <a:srgbClr val="00B0F0"/>
                </a:solidFill>
              </a:rPr>
              <a:t>P</a:t>
            </a:r>
            <a:endParaRPr kumimoji="1" lang="en-US" altLang="ja-JP" sz="2800" b="1" dirty="0">
              <a:solidFill>
                <a:srgbClr val="00B0F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216457" y="1921120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>
                <a:ln w="38100">
                  <a:solidFill>
                    <a:schemeClr val="tx1"/>
                  </a:solidFill>
                </a:ln>
              </a:rPr>
              <a:t>3</a:t>
            </a:r>
            <a:r>
              <a:rPr lang="en-US" altLang="ja-JP" sz="2800" b="1" dirty="0" smtClean="0">
                <a:ln w="38100">
                  <a:solidFill>
                    <a:schemeClr val="tx1"/>
                  </a:solidFill>
                </a:ln>
              </a:rPr>
              <a:t>P</a:t>
            </a:r>
            <a:endParaRPr kumimoji="1" lang="en-US" altLang="ja-JP" sz="28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216457" y="1921120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>
                <a:solidFill>
                  <a:srgbClr val="FFFF00"/>
                </a:solidFill>
              </a:rPr>
              <a:t>3</a:t>
            </a:r>
            <a:r>
              <a:rPr lang="en-US" altLang="ja-JP" sz="2800" b="1" dirty="0" smtClean="0">
                <a:solidFill>
                  <a:srgbClr val="FFFF00"/>
                </a:solidFill>
              </a:rPr>
              <a:t>P</a:t>
            </a:r>
            <a:endParaRPr kumimoji="1" lang="en-US" altLang="ja-JP" sz="2800" b="1" dirty="0">
              <a:solidFill>
                <a:srgbClr val="FFFF00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555211" y="1921120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>
                <a:ln w="38100">
                  <a:solidFill>
                    <a:schemeClr val="tx1"/>
                  </a:solidFill>
                </a:ln>
              </a:rPr>
              <a:t>4</a:t>
            </a:r>
            <a:r>
              <a:rPr lang="en-US" altLang="ja-JP" sz="2800" b="1" dirty="0" smtClean="0">
                <a:ln w="38100">
                  <a:solidFill>
                    <a:schemeClr val="tx1"/>
                  </a:solidFill>
                </a:ln>
              </a:rPr>
              <a:t>P</a:t>
            </a:r>
            <a:endParaRPr kumimoji="1" lang="en-US" altLang="ja-JP" sz="28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555211" y="1929988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>
                <a:solidFill>
                  <a:srgbClr val="00B050"/>
                </a:solidFill>
              </a:rPr>
              <a:t>4</a:t>
            </a:r>
            <a:r>
              <a:rPr lang="en-US" altLang="ja-JP" sz="2800" b="1" dirty="0" smtClean="0">
                <a:solidFill>
                  <a:srgbClr val="00B050"/>
                </a:solidFill>
              </a:rPr>
              <a:t>P</a:t>
            </a:r>
            <a:endParaRPr kumimoji="1" lang="en-US" altLang="ja-JP" sz="2800" b="1" dirty="0">
              <a:solidFill>
                <a:srgbClr val="00B050"/>
              </a:solidFill>
            </a:endParaRPr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307" y="2453208"/>
            <a:ext cx="1973739" cy="1973739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638" y="2453208"/>
            <a:ext cx="1973739" cy="1973739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883" y="2453760"/>
            <a:ext cx="1973739" cy="1973739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0171" y="2444340"/>
            <a:ext cx="1973739" cy="1973739"/>
          </a:xfrm>
          <a:prstGeom prst="rect">
            <a:avLst/>
          </a:prstGeom>
        </p:spPr>
      </p:pic>
      <p:sp>
        <p:nvSpPr>
          <p:cNvPr id="22" name="テキスト ボックス 21"/>
          <p:cNvSpPr txBox="1"/>
          <p:nvPr/>
        </p:nvSpPr>
        <p:spPr>
          <a:xfrm>
            <a:off x="6157146" y="454527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ln w="38100">
                  <a:solidFill>
                    <a:schemeClr val="tx1"/>
                  </a:solidFill>
                </a:ln>
              </a:rPr>
              <a:t>ボブ</a:t>
            </a:r>
            <a:endParaRPr kumimoji="1" lang="en-US" altLang="ja-JP" sz="2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157146" y="454527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solidFill>
                  <a:schemeClr val="bg1"/>
                </a:solidFill>
              </a:rPr>
              <a:t>ボブ</a:t>
            </a:r>
            <a:endParaRPr kumimoji="1" lang="en-US" altLang="ja-JP" sz="2000" b="1" dirty="0">
              <a:solidFill>
                <a:schemeClr val="bg1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612341" y="455892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ln w="38100">
                  <a:solidFill>
                    <a:schemeClr val="tx1"/>
                  </a:solidFill>
                </a:ln>
              </a:rPr>
              <a:t>ジェニー</a:t>
            </a:r>
            <a:endParaRPr kumimoji="1" lang="en-US" altLang="ja-JP" sz="2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612341" y="455892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solidFill>
                  <a:schemeClr val="bg1"/>
                </a:solidFill>
              </a:rPr>
              <a:t>ジェニー</a:t>
            </a:r>
            <a:endParaRPr kumimoji="1" lang="en-US" altLang="ja-JP" sz="2000" b="1" dirty="0">
              <a:solidFill>
                <a:schemeClr val="bg1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207940" y="456324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ln w="38100">
                  <a:solidFill>
                    <a:schemeClr val="tx1"/>
                  </a:solidFill>
                </a:ln>
              </a:rPr>
              <a:t>マイケル</a:t>
            </a:r>
            <a:endParaRPr kumimoji="1" lang="en-US" altLang="ja-JP" sz="2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207940" y="455892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>
                <a:solidFill>
                  <a:schemeClr val="bg1"/>
                </a:solidFill>
              </a:rPr>
              <a:t>マイケル</a:t>
            </a:r>
            <a:endParaRPr kumimoji="1" lang="en-US" altLang="ja-JP" sz="2000" b="1" dirty="0">
              <a:solidFill>
                <a:schemeClr val="bg1"/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143324" y="4541189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>
                <a:ln w="38100">
                  <a:solidFill>
                    <a:schemeClr val="tx1"/>
                  </a:solidFill>
                </a:ln>
              </a:rPr>
              <a:t>トリッシュ</a:t>
            </a:r>
            <a:endParaRPr kumimoji="1" lang="en-US" altLang="ja-JP" sz="2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144559" y="4545272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>
                <a:solidFill>
                  <a:schemeClr val="bg1"/>
                </a:solidFill>
              </a:rPr>
              <a:t>トリッシュ</a:t>
            </a:r>
            <a:endParaRPr kumimoji="1" lang="en-US" altLang="ja-JP" sz="2000" b="1" dirty="0">
              <a:solidFill>
                <a:schemeClr val="bg1"/>
              </a:solidFill>
            </a:endParaRPr>
          </a:p>
        </p:txBody>
      </p:sp>
      <p:sp>
        <p:nvSpPr>
          <p:cNvPr id="30" name="二等辺三角形 29"/>
          <p:cNvSpPr/>
          <p:nvPr/>
        </p:nvSpPr>
        <p:spPr>
          <a:xfrm rot="16200000">
            <a:off x="753772" y="4610691"/>
            <a:ext cx="527537" cy="26110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二等辺三角形 30"/>
          <p:cNvSpPr/>
          <p:nvPr/>
        </p:nvSpPr>
        <p:spPr>
          <a:xfrm rot="5400000">
            <a:off x="2345158" y="4619513"/>
            <a:ext cx="527537" cy="26110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二等辺三角形 31"/>
          <p:cNvSpPr/>
          <p:nvPr/>
        </p:nvSpPr>
        <p:spPr>
          <a:xfrm rot="16200000">
            <a:off x="3123765" y="4610740"/>
            <a:ext cx="527537" cy="26110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二等辺三角形 32"/>
          <p:cNvSpPr/>
          <p:nvPr/>
        </p:nvSpPr>
        <p:spPr>
          <a:xfrm rot="5400000">
            <a:off x="4715151" y="4619562"/>
            <a:ext cx="527537" cy="26110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二等辺三角形 33"/>
          <p:cNvSpPr/>
          <p:nvPr/>
        </p:nvSpPr>
        <p:spPr>
          <a:xfrm rot="16200000">
            <a:off x="5483604" y="4600946"/>
            <a:ext cx="527537" cy="26110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二等辺三角形 34"/>
          <p:cNvSpPr/>
          <p:nvPr/>
        </p:nvSpPr>
        <p:spPr>
          <a:xfrm rot="5400000">
            <a:off x="7074990" y="4609768"/>
            <a:ext cx="527537" cy="26110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二等辺三角形 35"/>
          <p:cNvSpPr/>
          <p:nvPr/>
        </p:nvSpPr>
        <p:spPr>
          <a:xfrm rot="16200000">
            <a:off x="7797022" y="4621619"/>
            <a:ext cx="527537" cy="26110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二等辺三角形 36"/>
          <p:cNvSpPr/>
          <p:nvPr/>
        </p:nvSpPr>
        <p:spPr>
          <a:xfrm rot="5400000">
            <a:off x="9388408" y="4630441"/>
            <a:ext cx="527537" cy="26110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329232" y="5231478"/>
            <a:ext cx="845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i="1" dirty="0" smtClean="0">
                <a:ln w="57150">
                  <a:solidFill>
                    <a:schemeClr val="tx1"/>
                  </a:solidFill>
                </a:ln>
              </a:rPr>
              <a:t>OK!</a:t>
            </a:r>
            <a:endParaRPr kumimoji="1" lang="ja-JP" altLang="en-US" sz="2800" b="1" i="1" dirty="0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1302855" y="5249062"/>
            <a:ext cx="845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i="1" dirty="0" smtClean="0">
                <a:ln>
                  <a:solidFill>
                    <a:srgbClr val="FFFF00"/>
                  </a:solidFill>
                </a:ln>
                <a:solidFill>
                  <a:srgbClr val="FF0000"/>
                </a:solidFill>
              </a:rPr>
              <a:t>OK!</a:t>
            </a:r>
            <a:endParaRPr kumimoji="1" lang="ja-JP" altLang="en-US" sz="2800" b="1" i="1" dirty="0">
              <a:ln>
                <a:solidFill>
                  <a:srgbClr val="FFFF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036047" y="5176395"/>
            <a:ext cx="845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i="1" dirty="0" smtClean="0">
                <a:ln w="57150">
                  <a:solidFill>
                    <a:schemeClr val="tx1"/>
                  </a:solidFill>
                </a:ln>
              </a:rPr>
              <a:t>OK!</a:t>
            </a:r>
            <a:endParaRPr kumimoji="1" lang="ja-JP" altLang="en-US" sz="2800" b="1" i="1" dirty="0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6009670" y="5193979"/>
            <a:ext cx="845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i="1" dirty="0" smtClean="0">
                <a:ln>
                  <a:solidFill>
                    <a:srgbClr val="FFFF00"/>
                  </a:solidFill>
                </a:ln>
                <a:solidFill>
                  <a:srgbClr val="FF0000"/>
                </a:solidFill>
              </a:rPr>
              <a:t>OK!</a:t>
            </a:r>
            <a:endParaRPr kumimoji="1" lang="ja-JP" altLang="en-US" sz="2800" b="1" i="1" dirty="0">
              <a:ln>
                <a:solidFill>
                  <a:srgbClr val="FFFF00"/>
                </a:solidFill>
              </a:ln>
              <a:solidFill>
                <a:srgbClr val="FF0000"/>
              </a:solidFill>
            </a:endParaRPr>
          </a:p>
        </p:txBody>
      </p:sp>
      <p:grpSp>
        <p:nvGrpSpPr>
          <p:cNvPr id="42" name="グループ化 41"/>
          <p:cNvGrpSpPr/>
          <p:nvPr/>
        </p:nvGrpSpPr>
        <p:grpSpPr>
          <a:xfrm>
            <a:off x="5847160" y="5815949"/>
            <a:ext cx="661841" cy="632511"/>
            <a:chOff x="5024744" y="5873376"/>
            <a:chExt cx="642540" cy="614066"/>
          </a:xfrm>
        </p:grpSpPr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5560" y="5873376"/>
              <a:ext cx="228600" cy="228600"/>
            </a:xfrm>
            <a:prstGeom prst="rect">
              <a:avLst/>
            </a:prstGeom>
          </p:spPr>
        </p:pic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4744" y="6066109"/>
              <a:ext cx="228600" cy="228600"/>
            </a:xfrm>
            <a:prstGeom prst="rect">
              <a:avLst/>
            </a:prstGeom>
          </p:spPr>
        </p:pic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6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8684" y="6067259"/>
              <a:ext cx="228600" cy="228600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5560" y="6258842"/>
              <a:ext cx="228600" cy="228600"/>
            </a:xfrm>
            <a:prstGeom prst="rect">
              <a:avLst/>
            </a:prstGeom>
          </p:spPr>
        </p:pic>
      </p:grpSp>
      <p:sp>
        <p:nvSpPr>
          <p:cNvPr id="48" name="テキスト ボックス 47"/>
          <p:cNvSpPr txBox="1"/>
          <p:nvPr/>
        </p:nvSpPr>
        <p:spPr>
          <a:xfrm>
            <a:off x="6674354" y="591170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決定</a:t>
            </a:r>
            <a:endParaRPr kumimoji="1" lang="en-US" altLang="ja-JP" sz="2000" b="1" dirty="0"/>
          </a:p>
        </p:txBody>
      </p:sp>
      <p:grpSp>
        <p:nvGrpSpPr>
          <p:cNvPr id="51" name="グループ化 50"/>
          <p:cNvGrpSpPr/>
          <p:nvPr/>
        </p:nvGrpSpPr>
        <p:grpSpPr>
          <a:xfrm>
            <a:off x="3065967" y="5851961"/>
            <a:ext cx="519592" cy="519592"/>
            <a:chOff x="2457337" y="5686263"/>
            <a:chExt cx="519592" cy="519592"/>
          </a:xfrm>
        </p:grpSpPr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7337" y="5686263"/>
              <a:ext cx="519592" cy="519592"/>
            </a:xfrm>
            <a:prstGeom prst="rect">
              <a:avLst/>
            </a:prstGeom>
          </p:spPr>
        </p:pic>
        <p:pic>
          <p:nvPicPr>
            <p:cNvPr id="50" name="図 49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612" t="23483" b="24210"/>
            <a:stretch/>
          </p:blipFill>
          <p:spPr>
            <a:xfrm>
              <a:off x="2715116" y="5815949"/>
              <a:ext cx="261813" cy="271780"/>
            </a:xfrm>
            <a:prstGeom prst="rect">
              <a:avLst/>
            </a:prstGeom>
          </p:spPr>
        </p:pic>
      </p:grpSp>
      <p:sp>
        <p:nvSpPr>
          <p:cNvPr id="52" name="テキスト ボックス 51"/>
          <p:cNvSpPr txBox="1"/>
          <p:nvPr/>
        </p:nvSpPr>
        <p:spPr>
          <a:xfrm>
            <a:off x="3739995" y="5929343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/>
              <a:t>キャラ選択</a:t>
            </a:r>
            <a:endParaRPr kumimoji="1" lang="en-US" altLang="ja-JP" sz="2000" b="1" dirty="0"/>
          </a:p>
        </p:txBody>
      </p:sp>
    </p:spTree>
    <p:extLst>
      <p:ext uri="{BB962C8B-B14F-4D97-AF65-F5344CB8AC3E}">
        <p14:creationId xmlns:p14="http://schemas.microsoft.com/office/powerpoint/2010/main" val="4262082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5827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キャラ</a:t>
            </a:r>
            <a:r>
              <a:rPr lang="ja-JP" altLang="en-US" sz="4400" b="1" dirty="0" smtClean="0"/>
              <a:t>選択：</a:t>
            </a:r>
            <a:r>
              <a:rPr kumimoji="1" lang="ja-JP" altLang="en-US" sz="4400" b="1" dirty="0" smtClean="0"/>
              <a:t>流れ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51" name="フローチャート: 処理 50"/>
          <p:cNvSpPr/>
          <p:nvPr/>
        </p:nvSpPr>
        <p:spPr>
          <a:xfrm>
            <a:off x="1112615" y="4078015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十字ボタン</a:t>
            </a:r>
            <a:r>
              <a:rPr kumimoji="1" lang="en-US" altLang="ja-JP" b="1" dirty="0" smtClean="0"/>
              <a:t>(</a:t>
            </a:r>
            <a:r>
              <a:rPr kumimoji="1" lang="ja-JP" altLang="en-US" b="1" dirty="0" smtClean="0"/>
              <a:t>左右</a:t>
            </a:r>
            <a:r>
              <a:rPr kumimoji="1" lang="en-US" altLang="ja-JP" b="1" dirty="0" smtClean="0"/>
              <a:t>)</a:t>
            </a:r>
            <a:endParaRPr kumimoji="1" lang="ja-JP" altLang="en-US" b="1" dirty="0"/>
          </a:p>
        </p:txBody>
      </p:sp>
      <p:sp>
        <p:nvSpPr>
          <p:cNvPr id="54" name="フローチャート: 処理 53"/>
          <p:cNvSpPr/>
          <p:nvPr/>
        </p:nvSpPr>
        <p:spPr>
          <a:xfrm>
            <a:off x="1138991" y="4835163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プレビューモデル、名前テクスチャを切り替える</a:t>
            </a:r>
            <a:endParaRPr kumimoji="1" lang="ja-JP" altLang="en-US" sz="1400" b="1" dirty="0"/>
          </a:p>
        </p:txBody>
      </p:sp>
      <p:cxnSp>
        <p:nvCxnSpPr>
          <p:cNvPr id="58" name="直線矢印コネクタ 57"/>
          <p:cNvCxnSpPr>
            <a:stCxn id="70" idx="2"/>
            <a:endCxn id="74" idx="0"/>
          </p:cNvCxnSpPr>
          <p:nvPr/>
        </p:nvCxnSpPr>
        <p:spPr>
          <a:xfrm>
            <a:off x="2479592" y="2722170"/>
            <a:ext cx="0" cy="2936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フローチャート: 処理 61"/>
          <p:cNvSpPr/>
          <p:nvPr/>
        </p:nvSpPr>
        <p:spPr>
          <a:xfrm>
            <a:off x="4210439" y="4078015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決定ボタン</a:t>
            </a:r>
            <a:endParaRPr kumimoji="1" lang="ja-JP" altLang="en-US" b="1" dirty="0"/>
          </a:p>
        </p:txBody>
      </p:sp>
      <p:sp>
        <p:nvSpPr>
          <p:cNvPr id="63" name="フローチャート: 処理 62"/>
          <p:cNvSpPr/>
          <p:nvPr/>
        </p:nvSpPr>
        <p:spPr>
          <a:xfrm>
            <a:off x="4252217" y="1243607"/>
            <a:ext cx="2681201" cy="515306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全員選択した</a:t>
            </a:r>
            <a:endParaRPr lang="en-US" altLang="ja-JP" b="1" dirty="0" smtClean="0"/>
          </a:p>
        </p:txBody>
      </p:sp>
      <p:sp>
        <p:nvSpPr>
          <p:cNvPr id="64" name="フローチャート: 判断 63"/>
          <p:cNvSpPr/>
          <p:nvPr/>
        </p:nvSpPr>
        <p:spPr>
          <a:xfrm>
            <a:off x="1271843" y="1101704"/>
            <a:ext cx="2415498" cy="811394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全員選択したか</a:t>
            </a:r>
            <a:endParaRPr kumimoji="1" lang="ja-JP" altLang="en-US" b="1" dirty="0"/>
          </a:p>
        </p:txBody>
      </p:sp>
      <p:sp>
        <p:nvSpPr>
          <p:cNvPr id="65" name="フローチャート: 処理 64"/>
          <p:cNvSpPr/>
          <p:nvPr/>
        </p:nvSpPr>
        <p:spPr>
          <a:xfrm>
            <a:off x="4252217" y="1996230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/>
              <a:t>「</a:t>
            </a:r>
            <a:r>
              <a:rPr kumimoji="1" lang="ja-JP" altLang="en-US" sz="1600" b="1" dirty="0" smtClean="0"/>
              <a:t>ステージ選択</a:t>
            </a:r>
            <a:r>
              <a:rPr lang="ja-JP" altLang="en-US" sz="1600" b="1" dirty="0"/>
              <a:t>」</a:t>
            </a:r>
            <a:r>
              <a:rPr kumimoji="1" lang="ja-JP" altLang="en-US" sz="1600" b="1" dirty="0" smtClean="0"/>
              <a:t>へ移行</a:t>
            </a:r>
            <a:endParaRPr kumimoji="1" lang="ja-JP" altLang="en-US" sz="1600" b="1" dirty="0"/>
          </a:p>
        </p:txBody>
      </p:sp>
      <p:cxnSp>
        <p:nvCxnSpPr>
          <p:cNvPr id="66" name="直線矢印コネクタ 65"/>
          <p:cNvCxnSpPr>
            <a:stCxn id="64" idx="2"/>
            <a:endCxn id="70" idx="0"/>
          </p:cNvCxnSpPr>
          <p:nvPr/>
        </p:nvCxnSpPr>
        <p:spPr>
          <a:xfrm>
            <a:off x="2479592" y="1913098"/>
            <a:ext cx="0" cy="2937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>
            <a:stCxn id="63" idx="2"/>
            <a:endCxn id="65" idx="0"/>
          </p:cNvCxnSpPr>
          <p:nvPr/>
        </p:nvCxnSpPr>
        <p:spPr>
          <a:xfrm>
            <a:off x="5592818" y="1758913"/>
            <a:ext cx="0" cy="2373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>
            <a:stCxn id="62" idx="2"/>
            <a:endCxn id="33" idx="0"/>
          </p:cNvCxnSpPr>
          <p:nvPr/>
        </p:nvCxnSpPr>
        <p:spPr>
          <a:xfrm>
            <a:off x="5573757" y="4602053"/>
            <a:ext cx="0" cy="233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フローチャート: 処理 69"/>
          <p:cNvSpPr/>
          <p:nvPr/>
        </p:nvSpPr>
        <p:spPr>
          <a:xfrm>
            <a:off x="1138991" y="2206864"/>
            <a:ext cx="2681201" cy="515306"/>
          </a:xfrm>
          <a:prstGeom prst="flowChartProcess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していない</a:t>
            </a:r>
            <a:endParaRPr kumimoji="1" lang="ja-JP" altLang="en-US" b="1" dirty="0"/>
          </a:p>
        </p:txBody>
      </p:sp>
      <p:sp>
        <p:nvSpPr>
          <p:cNvPr id="74" name="フローチャート: 判断 73"/>
          <p:cNvSpPr/>
          <p:nvPr/>
        </p:nvSpPr>
        <p:spPr>
          <a:xfrm>
            <a:off x="1271843" y="3015782"/>
            <a:ext cx="2415498" cy="811394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どのボタンを押したか</a:t>
            </a:r>
            <a:endParaRPr kumimoji="1" lang="ja-JP" altLang="en-US" sz="1600" b="1" dirty="0"/>
          </a:p>
        </p:txBody>
      </p:sp>
      <p:cxnSp>
        <p:nvCxnSpPr>
          <p:cNvPr id="75" name="直線矢印コネクタ 74"/>
          <p:cNvCxnSpPr>
            <a:stCxn id="74" idx="2"/>
            <a:endCxn id="51" idx="0"/>
          </p:cNvCxnSpPr>
          <p:nvPr/>
        </p:nvCxnSpPr>
        <p:spPr>
          <a:xfrm flipH="1">
            <a:off x="2475933" y="3827176"/>
            <a:ext cx="3659" cy="2508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カギ線コネクタ 75"/>
          <p:cNvCxnSpPr>
            <a:stCxn id="74" idx="3"/>
            <a:endCxn id="62" idx="0"/>
          </p:cNvCxnSpPr>
          <p:nvPr/>
        </p:nvCxnSpPr>
        <p:spPr>
          <a:xfrm>
            <a:off x="3687341" y="3421479"/>
            <a:ext cx="1886416" cy="65653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>
            <a:stCxn id="51" idx="2"/>
            <a:endCxn id="54" idx="0"/>
          </p:cNvCxnSpPr>
          <p:nvPr/>
        </p:nvCxnSpPr>
        <p:spPr>
          <a:xfrm>
            <a:off x="2475933" y="4602053"/>
            <a:ext cx="3659" cy="233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ローチャート: 処理 32"/>
          <p:cNvSpPr/>
          <p:nvPr/>
        </p:nvSpPr>
        <p:spPr>
          <a:xfrm>
            <a:off x="4210439" y="4835163"/>
            <a:ext cx="2726636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現在選択されているキャラクターで設定する</a:t>
            </a:r>
            <a:endParaRPr kumimoji="1" lang="ja-JP" altLang="en-US" sz="1400" b="1" dirty="0"/>
          </a:p>
        </p:txBody>
      </p:sp>
      <p:sp>
        <p:nvSpPr>
          <p:cNvPr id="35" name="フローチャート: 処理 34"/>
          <p:cNvSpPr/>
          <p:nvPr/>
        </p:nvSpPr>
        <p:spPr>
          <a:xfrm>
            <a:off x="4206782" y="5583579"/>
            <a:ext cx="2726636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「</a:t>
            </a:r>
            <a:r>
              <a:rPr kumimoji="1" lang="en-US" altLang="ja-JP" sz="1400" b="1" dirty="0" smtClean="0"/>
              <a:t>OK!</a:t>
            </a:r>
            <a:r>
              <a:rPr kumimoji="1" lang="ja-JP" altLang="en-US" sz="1400" b="1" dirty="0" smtClean="0"/>
              <a:t>」等のテクスチャを表示する</a:t>
            </a:r>
            <a:endParaRPr kumimoji="1" lang="ja-JP" altLang="en-US" sz="1400" b="1" dirty="0"/>
          </a:p>
        </p:txBody>
      </p:sp>
      <p:cxnSp>
        <p:nvCxnSpPr>
          <p:cNvPr id="36" name="直線矢印コネクタ 35"/>
          <p:cNvCxnSpPr>
            <a:stCxn id="33" idx="2"/>
            <a:endCxn id="35" idx="0"/>
          </p:cNvCxnSpPr>
          <p:nvPr/>
        </p:nvCxnSpPr>
        <p:spPr>
          <a:xfrm flipH="1">
            <a:off x="5570100" y="5350469"/>
            <a:ext cx="3657" cy="233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/>
          <p:cNvCxnSpPr>
            <a:stCxn id="64" idx="3"/>
            <a:endCxn id="63" idx="1"/>
          </p:cNvCxnSpPr>
          <p:nvPr/>
        </p:nvCxnSpPr>
        <p:spPr>
          <a:xfrm flipV="1">
            <a:off x="3687341" y="1501260"/>
            <a:ext cx="564876" cy="61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カギ線コネクタ 78"/>
          <p:cNvCxnSpPr>
            <a:stCxn id="35" idx="2"/>
            <a:endCxn id="64" idx="1"/>
          </p:cNvCxnSpPr>
          <p:nvPr/>
        </p:nvCxnSpPr>
        <p:spPr>
          <a:xfrm rot="5400000" flipH="1">
            <a:off x="1125230" y="1654015"/>
            <a:ext cx="4591484" cy="4298257"/>
          </a:xfrm>
          <a:prstGeom prst="bentConnector4">
            <a:avLst>
              <a:gd name="adj1" fmla="val -4979"/>
              <a:gd name="adj2" fmla="val 12393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カギ線コネクタ 87"/>
          <p:cNvCxnSpPr>
            <a:stCxn id="54" idx="2"/>
            <a:endCxn id="74" idx="1"/>
          </p:cNvCxnSpPr>
          <p:nvPr/>
        </p:nvCxnSpPr>
        <p:spPr>
          <a:xfrm rot="5400000" flipH="1">
            <a:off x="911223" y="3782100"/>
            <a:ext cx="1928990" cy="1207749"/>
          </a:xfrm>
          <a:prstGeom prst="bentConnector4">
            <a:avLst>
              <a:gd name="adj1" fmla="val -11851"/>
              <a:gd name="adj2" fmla="val 15031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333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600695" y="1143054"/>
            <a:ext cx="10990610" cy="373667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185446"/>
            <a:ext cx="63914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ステージ</a:t>
            </a:r>
            <a:r>
              <a:rPr lang="ja-JP" altLang="en-US" sz="4400" b="1" dirty="0" smtClean="0"/>
              <a:t>選択：</a:t>
            </a:r>
            <a:r>
              <a:rPr kumimoji="1" lang="ja-JP" altLang="en-US" sz="4400" b="1" dirty="0" smtClean="0"/>
              <a:t>要素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90171" y="1474765"/>
            <a:ext cx="10187404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・ステージのプレビュー画像を大きめに表示する。</a:t>
            </a:r>
            <a:endParaRPr lang="en-US" altLang="ja-JP" sz="2000" b="1" dirty="0" smtClean="0"/>
          </a:p>
          <a:p>
            <a:endParaRPr lang="en-US" altLang="ja-JP" sz="2000" b="1" dirty="0" smtClean="0"/>
          </a:p>
          <a:p>
            <a:r>
              <a:rPr lang="ja-JP" altLang="en-US" sz="2000" b="1" dirty="0"/>
              <a:t>・各ステージの名前のテクスチャを、プレビュー画像の上部か下部に重ねて表示する</a:t>
            </a:r>
            <a:r>
              <a:rPr lang="ja-JP" altLang="en-US" sz="2000" b="1" dirty="0" smtClean="0"/>
              <a:t>。</a:t>
            </a:r>
            <a:endParaRPr lang="en-US" altLang="ja-JP" sz="2000" b="1" dirty="0" smtClean="0"/>
          </a:p>
          <a:p>
            <a:r>
              <a:rPr lang="ja-JP" altLang="en-US" sz="2000" b="1" dirty="0"/>
              <a:t>　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プレビュー画像に入れてもいい</a:t>
            </a:r>
            <a:r>
              <a:rPr lang="en-US" altLang="ja-JP" sz="2000" b="1" dirty="0" smtClean="0"/>
              <a:t>)</a:t>
            </a:r>
            <a:endParaRPr lang="en-US" altLang="ja-JP" sz="2000" b="1" dirty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・十字</a:t>
            </a:r>
            <a:r>
              <a:rPr lang="ja-JP" altLang="en-US" sz="2000" b="1" dirty="0"/>
              <a:t>ボタン</a:t>
            </a:r>
            <a:r>
              <a:rPr lang="ja-JP" altLang="en-US" sz="2000" b="1" dirty="0" smtClean="0"/>
              <a:t>の左右で選択し、決定ボタンで決定。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・左右を押したときに、プレビュー画像と名前のテクスチャを変更する。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・背景は画像スクロール等で動きを付ける。</a:t>
            </a:r>
            <a:endParaRPr lang="en-US" altLang="ja-JP" sz="2000" b="1" dirty="0" smtClean="0"/>
          </a:p>
          <a:p>
            <a:endParaRPr lang="en-US" altLang="ja-JP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668154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1116567" y="954886"/>
            <a:ext cx="9958867" cy="5718475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185446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目次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302758" y="1443786"/>
            <a:ext cx="2492990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・ゲームの流れ</a:t>
            </a:r>
            <a:endParaRPr lang="en-US" altLang="ja-JP" sz="2000" b="1" dirty="0" smtClean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・タイトル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・チュートリアル</a:t>
            </a:r>
            <a:endParaRPr lang="en-US" altLang="ja-JP" sz="2000" b="1" dirty="0" smtClean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・ゲームルール選択</a:t>
            </a:r>
            <a:endParaRPr lang="en-US" altLang="ja-JP" sz="2000" b="1" dirty="0" smtClean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・キャラ選択</a:t>
            </a:r>
            <a:endParaRPr lang="en-US" altLang="ja-JP" sz="2000" b="1" dirty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・ステージ選択</a:t>
            </a:r>
            <a:endParaRPr lang="en-US" altLang="ja-JP" sz="2000" b="1" dirty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・ゲーム</a:t>
            </a:r>
            <a:endParaRPr lang="en-US" altLang="ja-JP" sz="2000" b="1" dirty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・リザルト</a:t>
            </a:r>
            <a:endParaRPr lang="en-US" altLang="ja-JP" sz="2000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189096" y="1443785"/>
            <a:ext cx="428835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・操作方法</a:t>
            </a:r>
            <a:endParaRPr lang="en-US" altLang="ja-JP" sz="2000" b="1" dirty="0" smtClean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・スキルについて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・アイテムについて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・過去エリア・未来エリアについて</a:t>
            </a:r>
            <a:endParaRPr lang="en-US" altLang="ja-JP" sz="2000" b="1" dirty="0" smtClean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・仕様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詳細</a:t>
            </a:r>
            <a:r>
              <a:rPr lang="en-US" altLang="ja-JP" sz="2000" b="1" dirty="0" smtClean="0"/>
              <a:t>)</a:t>
            </a:r>
            <a:r>
              <a:rPr lang="ja-JP" altLang="en-US" sz="2000" b="1" dirty="0" smtClean="0"/>
              <a:t> </a:t>
            </a:r>
            <a:endParaRPr lang="en-US" altLang="ja-JP" sz="2000" b="1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5838092" y="1081454"/>
            <a:ext cx="0" cy="5433646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48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80842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ステージ</a:t>
            </a:r>
            <a:r>
              <a:rPr lang="ja-JP" altLang="en-US" sz="4400" b="1" dirty="0" smtClean="0"/>
              <a:t>選択：レイアウト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416168" y="1072660"/>
            <a:ext cx="9847387" cy="55391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170310" y="1239979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i="1" dirty="0"/>
              <a:t>ステージ</a:t>
            </a:r>
            <a:r>
              <a:rPr lang="ja-JP" altLang="en-US" sz="2800" b="1" i="1" dirty="0" smtClean="0"/>
              <a:t>選択</a:t>
            </a:r>
            <a:endParaRPr kumimoji="1" lang="ja-JP" altLang="en-US" sz="2800" b="1" i="1" dirty="0"/>
          </a:p>
        </p:txBody>
      </p:sp>
      <p:sp>
        <p:nvSpPr>
          <p:cNvPr id="5" name="角丸四角形 4"/>
          <p:cNvSpPr/>
          <p:nvPr/>
        </p:nvSpPr>
        <p:spPr>
          <a:xfrm>
            <a:off x="1903534" y="1869458"/>
            <a:ext cx="6879982" cy="3447040"/>
          </a:xfrm>
          <a:prstGeom prst="roundRect">
            <a:avLst>
              <a:gd name="adj" fmla="val 8692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ステージのプレビュー画像</a:t>
            </a:r>
            <a:endParaRPr lang="en-US" altLang="ja-JP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二等辺三角形 5"/>
          <p:cNvSpPr/>
          <p:nvPr/>
        </p:nvSpPr>
        <p:spPr>
          <a:xfrm rot="16200000">
            <a:off x="486606" y="3509015"/>
            <a:ext cx="1346490" cy="66644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二等辺三角形 6"/>
          <p:cNvSpPr/>
          <p:nvPr/>
        </p:nvSpPr>
        <p:spPr>
          <a:xfrm rot="5400000">
            <a:off x="8850291" y="3509015"/>
            <a:ext cx="1346487" cy="666442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377790" y="194919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ln w="38100">
                  <a:solidFill>
                    <a:schemeClr val="tx1"/>
                  </a:solidFill>
                </a:ln>
              </a:rPr>
              <a:t>《</a:t>
            </a:r>
            <a:r>
              <a:rPr kumimoji="1" lang="ja-JP" altLang="en-US" sz="2400" b="1" dirty="0" smtClean="0">
                <a:ln w="38100">
                  <a:solidFill>
                    <a:schemeClr val="tx1"/>
                  </a:solidFill>
                </a:ln>
              </a:rPr>
              <a:t>ルルイエ</a:t>
            </a:r>
            <a:r>
              <a:rPr kumimoji="1" lang="en-US" altLang="ja-JP" sz="2400" b="1" dirty="0" smtClean="0">
                <a:ln w="38100">
                  <a:solidFill>
                    <a:schemeClr val="tx1"/>
                  </a:solidFill>
                </a:ln>
              </a:rPr>
              <a:t>》</a:t>
            </a:r>
            <a:endParaRPr kumimoji="1" lang="ja-JP" altLang="en-US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377790" y="194919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ln w="3175"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《</a:t>
            </a:r>
            <a:r>
              <a:rPr kumimoji="1" lang="ja-JP" altLang="en-US" sz="2400" b="1" dirty="0" smtClean="0">
                <a:ln w="3175"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ルルイエ</a:t>
            </a:r>
            <a:r>
              <a:rPr kumimoji="1" lang="en-US" altLang="ja-JP" sz="2400" b="1" dirty="0" smtClean="0">
                <a:ln w="3175"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》</a:t>
            </a:r>
            <a:endParaRPr kumimoji="1" lang="ja-JP" altLang="en-US" sz="2400" b="1" dirty="0">
              <a:ln w="3175"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grpSp>
        <p:nvGrpSpPr>
          <p:cNvPr id="10" name="グループ化 9"/>
          <p:cNvGrpSpPr/>
          <p:nvPr/>
        </p:nvGrpSpPr>
        <p:grpSpPr>
          <a:xfrm>
            <a:off x="5847160" y="5815949"/>
            <a:ext cx="661841" cy="632511"/>
            <a:chOff x="5024744" y="5873376"/>
            <a:chExt cx="642540" cy="614066"/>
          </a:xfrm>
        </p:grpSpPr>
        <p:pic>
          <p:nvPicPr>
            <p:cNvPr id="11" name="図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5560" y="5873376"/>
              <a:ext cx="228600" cy="228600"/>
            </a:xfrm>
            <a:prstGeom prst="rect">
              <a:avLst/>
            </a:prstGeom>
          </p:spPr>
        </p:pic>
        <p:pic>
          <p:nvPicPr>
            <p:cNvPr id="12" name="図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4744" y="6066109"/>
              <a:ext cx="228600" cy="228600"/>
            </a:xfrm>
            <a:prstGeom prst="rect">
              <a:avLst/>
            </a:prstGeom>
          </p:spPr>
        </p:pic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8684" y="6067259"/>
              <a:ext cx="228600" cy="228600"/>
            </a:xfrm>
            <a:prstGeom prst="rect">
              <a:avLst/>
            </a:prstGeom>
          </p:spPr>
        </p:pic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5560" y="6258842"/>
              <a:ext cx="228600" cy="228600"/>
            </a:xfrm>
            <a:prstGeom prst="rect">
              <a:avLst/>
            </a:prstGeom>
          </p:spPr>
        </p:pic>
      </p:grpSp>
      <p:sp>
        <p:nvSpPr>
          <p:cNvPr id="15" name="テキスト ボックス 14"/>
          <p:cNvSpPr txBox="1"/>
          <p:nvPr/>
        </p:nvSpPr>
        <p:spPr>
          <a:xfrm>
            <a:off x="6674354" y="591170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決定</a:t>
            </a:r>
            <a:endParaRPr kumimoji="1" lang="en-US" altLang="ja-JP" sz="2000" b="1" dirty="0"/>
          </a:p>
        </p:txBody>
      </p:sp>
      <p:grpSp>
        <p:nvGrpSpPr>
          <p:cNvPr id="16" name="グループ化 15"/>
          <p:cNvGrpSpPr/>
          <p:nvPr/>
        </p:nvGrpSpPr>
        <p:grpSpPr>
          <a:xfrm>
            <a:off x="3065967" y="5851961"/>
            <a:ext cx="519592" cy="519592"/>
            <a:chOff x="2457337" y="5686263"/>
            <a:chExt cx="519592" cy="519592"/>
          </a:xfrm>
        </p:grpSpPr>
        <p:pic>
          <p:nvPicPr>
            <p:cNvPr id="17" name="図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7337" y="5686263"/>
              <a:ext cx="519592" cy="519592"/>
            </a:xfrm>
            <a:prstGeom prst="rect">
              <a:avLst/>
            </a:prstGeom>
          </p:spPr>
        </p:pic>
        <p:pic>
          <p:nvPicPr>
            <p:cNvPr id="18" name="図 17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612" t="23483" b="24210"/>
            <a:stretch/>
          </p:blipFill>
          <p:spPr>
            <a:xfrm>
              <a:off x="2715116" y="5815949"/>
              <a:ext cx="261813" cy="271780"/>
            </a:xfrm>
            <a:prstGeom prst="rect">
              <a:avLst/>
            </a:prstGeom>
          </p:spPr>
        </p:pic>
      </p:grpSp>
      <p:sp>
        <p:nvSpPr>
          <p:cNvPr id="19" name="テキスト ボックス 18"/>
          <p:cNvSpPr txBox="1"/>
          <p:nvPr/>
        </p:nvSpPr>
        <p:spPr>
          <a:xfrm>
            <a:off x="3739995" y="5929343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/>
              <a:t>ステージ</a:t>
            </a:r>
            <a:r>
              <a:rPr lang="ja-JP" altLang="en-US" sz="2000" b="1" dirty="0" smtClean="0"/>
              <a:t>選択</a:t>
            </a:r>
            <a:endParaRPr kumimoji="1" lang="en-US" altLang="ja-JP" sz="2000" b="1" dirty="0"/>
          </a:p>
        </p:txBody>
      </p:sp>
    </p:spTree>
    <p:extLst>
      <p:ext uri="{BB962C8B-B14F-4D97-AF65-F5344CB8AC3E}">
        <p14:creationId xmlns:p14="http://schemas.microsoft.com/office/powerpoint/2010/main" val="1267264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ローチャート: 処理 1"/>
          <p:cNvSpPr/>
          <p:nvPr/>
        </p:nvSpPr>
        <p:spPr>
          <a:xfrm>
            <a:off x="1374720" y="3900587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十字ボタン</a:t>
            </a:r>
            <a:r>
              <a:rPr kumimoji="1" lang="en-US" altLang="ja-JP" b="1" dirty="0" smtClean="0"/>
              <a:t>(</a:t>
            </a:r>
            <a:r>
              <a:rPr lang="ja-JP" altLang="en-US" b="1" dirty="0"/>
              <a:t>左右</a:t>
            </a:r>
            <a:r>
              <a:rPr kumimoji="1" lang="en-US" altLang="ja-JP" b="1" dirty="0" smtClean="0"/>
              <a:t>)</a:t>
            </a:r>
            <a:endParaRPr kumimoji="1" lang="ja-JP" altLang="en-US" b="1" dirty="0"/>
          </a:p>
        </p:txBody>
      </p:sp>
      <p:cxnSp>
        <p:nvCxnSpPr>
          <p:cNvPr id="3" name="直線矢印コネクタ 2"/>
          <p:cNvCxnSpPr>
            <a:stCxn id="5" idx="2"/>
            <a:endCxn id="6" idx="0"/>
          </p:cNvCxnSpPr>
          <p:nvPr/>
        </p:nvCxnSpPr>
        <p:spPr>
          <a:xfrm>
            <a:off x="6096000" y="2249365"/>
            <a:ext cx="602" cy="4815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フローチャート: 処理 3"/>
          <p:cNvSpPr/>
          <p:nvPr/>
        </p:nvSpPr>
        <p:spPr>
          <a:xfrm>
            <a:off x="8090644" y="3900587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戻る</a:t>
            </a:r>
            <a:r>
              <a:rPr lang="ja-JP" altLang="en-US" b="1" dirty="0" smtClean="0"/>
              <a:t>ボタン</a:t>
            </a:r>
            <a:endParaRPr kumimoji="1" lang="ja-JP" altLang="en-US" b="1" dirty="0"/>
          </a:p>
        </p:txBody>
      </p:sp>
      <p:sp>
        <p:nvSpPr>
          <p:cNvPr id="5" name="フローチャート: 処理 4"/>
          <p:cNvSpPr/>
          <p:nvPr/>
        </p:nvSpPr>
        <p:spPr>
          <a:xfrm>
            <a:off x="4732682" y="1725327"/>
            <a:ext cx="2726636" cy="52403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ボタンの入力があった</a:t>
            </a:r>
            <a:endParaRPr kumimoji="1" lang="ja-JP" altLang="en-US" b="1" dirty="0"/>
          </a:p>
        </p:txBody>
      </p:sp>
      <p:sp>
        <p:nvSpPr>
          <p:cNvPr id="6" name="フローチャート: 判断 5"/>
          <p:cNvSpPr/>
          <p:nvPr/>
        </p:nvSpPr>
        <p:spPr>
          <a:xfrm>
            <a:off x="4888853" y="2730908"/>
            <a:ext cx="2415498" cy="811394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どのボタンを押したか</a:t>
            </a:r>
            <a:endParaRPr kumimoji="1" lang="ja-JP" altLang="en-US" sz="1600" b="1" dirty="0"/>
          </a:p>
        </p:txBody>
      </p:sp>
      <p:cxnSp>
        <p:nvCxnSpPr>
          <p:cNvPr id="7" name="直線矢印コネクタ 6"/>
          <p:cNvCxnSpPr>
            <a:stCxn id="6" idx="2"/>
            <a:endCxn id="12" idx="0"/>
          </p:cNvCxnSpPr>
          <p:nvPr/>
        </p:nvCxnSpPr>
        <p:spPr>
          <a:xfrm flipH="1">
            <a:off x="6096000" y="3542302"/>
            <a:ext cx="602" cy="3582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カギ線コネクタ 7"/>
          <p:cNvCxnSpPr>
            <a:stCxn id="6" idx="3"/>
            <a:endCxn id="4" idx="0"/>
          </p:cNvCxnSpPr>
          <p:nvPr/>
        </p:nvCxnSpPr>
        <p:spPr>
          <a:xfrm>
            <a:off x="7304351" y="3136605"/>
            <a:ext cx="2149611" cy="76398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>
            <a:stCxn id="2" idx="2"/>
            <a:endCxn id="10" idx="0"/>
          </p:cNvCxnSpPr>
          <p:nvPr/>
        </p:nvCxnSpPr>
        <p:spPr>
          <a:xfrm>
            <a:off x="2738038" y="4424625"/>
            <a:ext cx="0" cy="456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フローチャート: 処理 9"/>
          <p:cNvSpPr/>
          <p:nvPr/>
        </p:nvSpPr>
        <p:spPr>
          <a:xfrm>
            <a:off x="1397437" y="4881199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1" dirty="0" smtClean="0"/>
              <a:t>前</a:t>
            </a:r>
            <a:r>
              <a:rPr lang="en-US" altLang="ja-JP" sz="1200" b="1" dirty="0" smtClean="0"/>
              <a:t>(</a:t>
            </a:r>
            <a:r>
              <a:rPr lang="ja-JP" altLang="en-US" sz="1200" b="1" dirty="0" smtClean="0"/>
              <a:t>次</a:t>
            </a:r>
            <a:r>
              <a:rPr lang="en-US" altLang="ja-JP" sz="1200" b="1" dirty="0" smtClean="0"/>
              <a:t>)</a:t>
            </a:r>
            <a:r>
              <a:rPr lang="ja-JP" altLang="en-US" sz="1200" b="1" dirty="0" smtClean="0"/>
              <a:t>のステージ画像、及びステージ名テクスチャ切り替える</a:t>
            </a:r>
            <a:endParaRPr kumimoji="1" lang="ja-JP" altLang="en-US" sz="1200" b="1" dirty="0"/>
          </a:p>
        </p:txBody>
      </p:sp>
      <p:cxnSp>
        <p:nvCxnSpPr>
          <p:cNvPr id="11" name="カギ線コネクタ 10"/>
          <p:cNvCxnSpPr>
            <a:stCxn id="6" idx="1"/>
            <a:endCxn id="2" idx="0"/>
          </p:cNvCxnSpPr>
          <p:nvPr/>
        </p:nvCxnSpPr>
        <p:spPr>
          <a:xfrm rot="10800000" flipV="1">
            <a:off x="2738039" y="3136605"/>
            <a:ext cx="2150815" cy="76398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フローチャート: 処理 11"/>
          <p:cNvSpPr/>
          <p:nvPr/>
        </p:nvSpPr>
        <p:spPr>
          <a:xfrm>
            <a:off x="4732682" y="3900587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決定</a:t>
            </a:r>
            <a:r>
              <a:rPr kumimoji="1" lang="ja-JP" altLang="en-US" b="1" dirty="0" smtClean="0"/>
              <a:t>ボタン</a:t>
            </a:r>
            <a:endParaRPr kumimoji="1" lang="ja-JP" altLang="en-US" b="1" dirty="0"/>
          </a:p>
        </p:txBody>
      </p:sp>
      <p:cxnSp>
        <p:nvCxnSpPr>
          <p:cNvPr id="13" name="直線矢印コネクタ 12"/>
          <p:cNvCxnSpPr>
            <a:stCxn id="12" idx="2"/>
            <a:endCxn id="14" idx="0"/>
          </p:cNvCxnSpPr>
          <p:nvPr/>
        </p:nvCxnSpPr>
        <p:spPr>
          <a:xfrm flipH="1">
            <a:off x="6095999" y="4424625"/>
            <a:ext cx="1" cy="456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フローチャート: 処理 13"/>
          <p:cNvSpPr/>
          <p:nvPr/>
        </p:nvSpPr>
        <p:spPr>
          <a:xfrm>
            <a:off x="4755398" y="4881199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「ゲーム」</a:t>
            </a:r>
            <a:r>
              <a:rPr lang="ja-JP" altLang="en-US" b="1" dirty="0" smtClean="0"/>
              <a:t>へ移行</a:t>
            </a:r>
            <a:endParaRPr kumimoji="1" lang="ja-JP" altLang="en-US" b="1" dirty="0"/>
          </a:p>
        </p:txBody>
      </p:sp>
      <p:cxnSp>
        <p:nvCxnSpPr>
          <p:cNvPr id="15" name="直線矢印コネクタ 14"/>
          <p:cNvCxnSpPr>
            <a:stCxn id="4" idx="2"/>
            <a:endCxn id="16" idx="0"/>
          </p:cNvCxnSpPr>
          <p:nvPr/>
        </p:nvCxnSpPr>
        <p:spPr>
          <a:xfrm flipH="1">
            <a:off x="9453959" y="4424625"/>
            <a:ext cx="3" cy="456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フローチャート: 処理 15"/>
          <p:cNvSpPr/>
          <p:nvPr/>
        </p:nvSpPr>
        <p:spPr>
          <a:xfrm>
            <a:off x="8113358" y="4881199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/>
              <a:t>「キャラ選択」</a:t>
            </a:r>
            <a:r>
              <a:rPr kumimoji="1" lang="ja-JP" altLang="en-US" sz="1600" b="1" dirty="0" smtClean="0"/>
              <a:t>へ移行</a:t>
            </a:r>
            <a:endParaRPr kumimoji="1" lang="ja-JP" altLang="en-US" sz="1600" b="1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0" y="185446"/>
            <a:ext cx="63914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ステージ</a:t>
            </a:r>
            <a:r>
              <a:rPr lang="ja-JP" altLang="en-US" sz="4400" b="1" dirty="0" smtClean="0"/>
              <a:t>選択：</a:t>
            </a:r>
            <a:r>
              <a:rPr kumimoji="1" lang="ja-JP" altLang="en-US" sz="4400" b="1" dirty="0" smtClean="0"/>
              <a:t>流れ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cxnSp>
        <p:nvCxnSpPr>
          <p:cNvPr id="18" name="カギ線コネクタ 17"/>
          <p:cNvCxnSpPr>
            <a:stCxn id="10" idx="2"/>
            <a:endCxn id="5" idx="1"/>
          </p:cNvCxnSpPr>
          <p:nvPr/>
        </p:nvCxnSpPr>
        <p:spPr>
          <a:xfrm rot="5400000" flipH="1" flipV="1">
            <a:off x="2030780" y="2694604"/>
            <a:ext cx="3409159" cy="1994644"/>
          </a:xfrm>
          <a:prstGeom prst="bentConnector4">
            <a:avLst>
              <a:gd name="adj1" fmla="val -7479"/>
              <a:gd name="adj2" fmla="val -8478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48467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600695" y="1037548"/>
            <a:ext cx="10990610" cy="3059668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185446"/>
            <a:ext cx="63914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ゲーム：全体：</a:t>
            </a:r>
            <a:r>
              <a:rPr kumimoji="1" lang="ja-JP" altLang="en-US" sz="4400" b="1" dirty="0" smtClean="0"/>
              <a:t>要素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90171" y="1413246"/>
            <a:ext cx="636263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・制限時間が</a:t>
            </a:r>
            <a:r>
              <a:rPr lang="en-US" altLang="ja-JP" sz="2000" b="1" dirty="0" smtClean="0"/>
              <a:t>0</a:t>
            </a:r>
            <a:r>
              <a:rPr lang="ja-JP" altLang="en-US" sz="2000" b="1" dirty="0" smtClean="0"/>
              <a:t>になったらゲーム終了。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・「終了！」「</a:t>
            </a:r>
            <a:r>
              <a:rPr lang="en-US" altLang="ja-JP" sz="2000" b="1" dirty="0" smtClean="0"/>
              <a:t>FINISH</a:t>
            </a:r>
            <a:r>
              <a:rPr lang="en-US" altLang="ja-JP" sz="2000" b="1" dirty="0"/>
              <a:t>!</a:t>
            </a:r>
            <a:r>
              <a:rPr lang="ja-JP" altLang="en-US" sz="2000" b="1" dirty="0" smtClean="0"/>
              <a:t>」等の画像を表示</a:t>
            </a:r>
            <a:r>
              <a:rPr lang="ja-JP" altLang="en-US" sz="2000" b="1" dirty="0"/>
              <a:t>する</a:t>
            </a:r>
            <a:r>
              <a:rPr lang="ja-JP" altLang="en-US" sz="2000" b="1" dirty="0" smtClean="0"/>
              <a:t>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</a:t>
            </a:r>
            <a:r>
              <a:rPr lang="en-US" altLang="ja-JP" sz="2000" b="1" dirty="0" smtClean="0"/>
              <a:t>0</a:t>
            </a:r>
            <a:r>
              <a:rPr lang="ja-JP" altLang="en-US" sz="2000" b="1" dirty="0" smtClean="0"/>
              <a:t>になった瞬間にプレイヤーの移動を不可にする。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・プレイヤー情報の</a:t>
            </a:r>
            <a:r>
              <a:rPr lang="en-US" altLang="ja-JP" sz="2000" b="1" dirty="0" smtClean="0"/>
              <a:t>UI</a:t>
            </a:r>
            <a:r>
              <a:rPr lang="ja-JP" altLang="en-US" sz="2000" b="1" dirty="0" smtClean="0"/>
              <a:t>を画面下部に並べて表示する。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endParaRPr lang="en-US" altLang="ja-JP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3268506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80842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ゲーム：全体</a:t>
            </a:r>
            <a:r>
              <a:rPr lang="ja-JP" altLang="en-US" sz="4400" b="1" dirty="0" smtClean="0"/>
              <a:t>：レイアウト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416168" y="1072660"/>
            <a:ext cx="9847387" cy="55391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392411"/>
              </p:ext>
            </p:extLst>
          </p:nvPr>
        </p:nvGraphicFramePr>
        <p:xfrm>
          <a:off x="3403086" y="1623832"/>
          <a:ext cx="3873550" cy="38537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355">
                  <a:extLst>
                    <a:ext uri="{9D8B030D-6E8A-4147-A177-3AD203B41FA5}">
                      <a16:colId xmlns:a16="http://schemas.microsoft.com/office/drawing/2014/main" val="3757766657"/>
                    </a:ext>
                  </a:extLst>
                </a:gridCol>
                <a:gridCol w="387355">
                  <a:extLst>
                    <a:ext uri="{9D8B030D-6E8A-4147-A177-3AD203B41FA5}">
                      <a16:colId xmlns:a16="http://schemas.microsoft.com/office/drawing/2014/main" val="4236502890"/>
                    </a:ext>
                  </a:extLst>
                </a:gridCol>
                <a:gridCol w="387355">
                  <a:extLst>
                    <a:ext uri="{9D8B030D-6E8A-4147-A177-3AD203B41FA5}">
                      <a16:colId xmlns:a16="http://schemas.microsoft.com/office/drawing/2014/main" val="3773211590"/>
                    </a:ext>
                  </a:extLst>
                </a:gridCol>
                <a:gridCol w="387355">
                  <a:extLst>
                    <a:ext uri="{9D8B030D-6E8A-4147-A177-3AD203B41FA5}">
                      <a16:colId xmlns:a16="http://schemas.microsoft.com/office/drawing/2014/main" val="1470282794"/>
                    </a:ext>
                  </a:extLst>
                </a:gridCol>
                <a:gridCol w="387355">
                  <a:extLst>
                    <a:ext uri="{9D8B030D-6E8A-4147-A177-3AD203B41FA5}">
                      <a16:colId xmlns:a16="http://schemas.microsoft.com/office/drawing/2014/main" val="3236257929"/>
                    </a:ext>
                  </a:extLst>
                </a:gridCol>
                <a:gridCol w="387355">
                  <a:extLst>
                    <a:ext uri="{9D8B030D-6E8A-4147-A177-3AD203B41FA5}">
                      <a16:colId xmlns:a16="http://schemas.microsoft.com/office/drawing/2014/main" val="2988002014"/>
                    </a:ext>
                  </a:extLst>
                </a:gridCol>
                <a:gridCol w="387355">
                  <a:extLst>
                    <a:ext uri="{9D8B030D-6E8A-4147-A177-3AD203B41FA5}">
                      <a16:colId xmlns:a16="http://schemas.microsoft.com/office/drawing/2014/main" val="246725878"/>
                    </a:ext>
                  </a:extLst>
                </a:gridCol>
                <a:gridCol w="387355">
                  <a:extLst>
                    <a:ext uri="{9D8B030D-6E8A-4147-A177-3AD203B41FA5}">
                      <a16:colId xmlns:a16="http://schemas.microsoft.com/office/drawing/2014/main" val="2724131088"/>
                    </a:ext>
                  </a:extLst>
                </a:gridCol>
                <a:gridCol w="387355">
                  <a:extLst>
                    <a:ext uri="{9D8B030D-6E8A-4147-A177-3AD203B41FA5}">
                      <a16:colId xmlns:a16="http://schemas.microsoft.com/office/drawing/2014/main" val="3648864313"/>
                    </a:ext>
                  </a:extLst>
                </a:gridCol>
                <a:gridCol w="387355">
                  <a:extLst>
                    <a:ext uri="{9D8B030D-6E8A-4147-A177-3AD203B41FA5}">
                      <a16:colId xmlns:a16="http://schemas.microsoft.com/office/drawing/2014/main" val="898643752"/>
                    </a:ext>
                  </a:extLst>
                </a:gridCol>
              </a:tblGrid>
              <a:tr h="387355"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>
                        <a:solidFill>
                          <a:schemeClr val="bg1"/>
                        </a:solidFill>
                      </a:endParaRPr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669594"/>
                  </a:ext>
                </a:extLst>
              </a:tr>
              <a:tr h="387355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102390"/>
                  </a:ext>
                </a:extLst>
              </a:tr>
              <a:tr h="387355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027651"/>
                  </a:ext>
                </a:extLst>
              </a:tr>
              <a:tr h="367580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777337"/>
                  </a:ext>
                </a:extLst>
              </a:tr>
              <a:tr h="387355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197451"/>
                  </a:ext>
                </a:extLst>
              </a:tr>
              <a:tr h="387355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96266"/>
                  </a:ext>
                </a:extLst>
              </a:tr>
              <a:tr h="387355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348140"/>
                  </a:ext>
                </a:extLst>
              </a:tr>
              <a:tr h="387355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273988"/>
                  </a:ext>
                </a:extLst>
              </a:tr>
              <a:tr h="387355"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1944690"/>
                  </a:ext>
                </a:extLst>
              </a:tr>
              <a:tr h="387355"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032045"/>
                  </a:ext>
                </a:extLst>
              </a:tr>
            </a:tbl>
          </a:graphicData>
        </a:graphic>
      </p:graphicFrame>
      <p:sp>
        <p:nvSpPr>
          <p:cNvPr id="5" name="楕円 4"/>
          <p:cNvSpPr/>
          <p:nvPr/>
        </p:nvSpPr>
        <p:spPr>
          <a:xfrm>
            <a:off x="4200874" y="2417374"/>
            <a:ext cx="348761" cy="3487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smtClean="0">
                <a:solidFill>
                  <a:srgbClr val="FF0000"/>
                </a:solidFill>
              </a:rPr>
              <a:t>1P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sp>
        <p:nvSpPr>
          <p:cNvPr id="6" name="楕円 5"/>
          <p:cNvSpPr/>
          <p:nvPr/>
        </p:nvSpPr>
        <p:spPr>
          <a:xfrm>
            <a:off x="6536985" y="2417374"/>
            <a:ext cx="333333" cy="3333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rgbClr val="0000FF"/>
                </a:solidFill>
              </a:rPr>
              <a:t>2</a:t>
            </a:r>
            <a:r>
              <a:rPr kumimoji="1" lang="en-US" altLang="ja-JP" sz="1200" b="1" dirty="0" smtClean="0">
                <a:solidFill>
                  <a:srgbClr val="0000FF"/>
                </a:solidFill>
              </a:rPr>
              <a:t>P</a:t>
            </a:r>
            <a:endParaRPr kumimoji="1" lang="ja-JP" altLang="en-US" sz="1200" b="1" dirty="0">
              <a:solidFill>
                <a:srgbClr val="0000FF"/>
              </a:solidFill>
            </a:endParaRPr>
          </a:p>
        </p:txBody>
      </p:sp>
      <p:sp>
        <p:nvSpPr>
          <p:cNvPr id="7" name="楕円 6"/>
          <p:cNvSpPr/>
          <p:nvPr/>
        </p:nvSpPr>
        <p:spPr>
          <a:xfrm>
            <a:off x="5739389" y="3946268"/>
            <a:ext cx="332701" cy="33270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rgbClr val="00B050"/>
                </a:solidFill>
              </a:rPr>
              <a:t>4</a:t>
            </a:r>
            <a:r>
              <a:rPr kumimoji="1" lang="en-US" altLang="ja-JP" sz="1200" b="1" dirty="0" smtClean="0">
                <a:solidFill>
                  <a:srgbClr val="00B050"/>
                </a:solidFill>
              </a:rPr>
              <a:t>P</a:t>
            </a:r>
            <a:endParaRPr kumimoji="1" lang="ja-JP" altLang="en-US" sz="1200" b="1" dirty="0">
              <a:solidFill>
                <a:srgbClr val="00B050"/>
              </a:solidFill>
            </a:endParaRPr>
          </a:p>
        </p:txBody>
      </p:sp>
      <p:sp>
        <p:nvSpPr>
          <p:cNvPr id="8" name="楕円 7"/>
          <p:cNvSpPr/>
          <p:nvPr/>
        </p:nvSpPr>
        <p:spPr>
          <a:xfrm>
            <a:off x="4989576" y="5096266"/>
            <a:ext cx="332701" cy="33270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3</a:t>
            </a:r>
            <a:r>
              <a:rPr kumimoji="1" lang="en-US" altLang="ja-JP" sz="1200" b="1" dirty="0" smtClean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P</a:t>
            </a:r>
            <a:endParaRPr kumimoji="1" lang="ja-JP" altLang="en-US" sz="1200" b="1" dirty="0">
              <a:ln w="3175">
                <a:solidFill>
                  <a:schemeClr val="tx1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294178" y="1160118"/>
            <a:ext cx="4056198" cy="346357"/>
          </a:xfrm>
          <a:prstGeom prst="roundRect">
            <a:avLst>
              <a:gd name="adj" fmla="val 8692"/>
            </a:avLst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922167" y="1100612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 smtClean="0"/>
              <a:t>000</a:t>
            </a:r>
            <a:endParaRPr kumimoji="1" lang="ja-JP" altLang="en-US" sz="2800" b="1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253857" y="1100612"/>
            <a:ext cx="1109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smtClean="0"/>
              <a:t>TIME</a:t>
            </a:r>
            <a:endParaRPr kumimoji="1" lang="ja-JP" altLang="en-US" sz="28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240776" y="1101027"/>
            <a:ext cx="1109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smtClean="0"/>
              <a:t>TIME</a:t>
            </a:r>
            <a:endParaRPr kumimoji="1" lang="ja-JP" altLang="en-US" sz="2800" b="1" dirty="0"/>
          </a:p>
        </p:txBody>
      </p:sp>
      <p:sp>
        <p:nvSpPr>
          <p:cNvPr id="29" name="角丸四角形 28"/>
          <p:cNvSpPr/>
          <p:nvPr/>
        </p:nvSpPr>
        <p:spPr>
          <a:xfrm>
            <a:off x="1208829" y="5531328"/>
            <a:ext cx="1172037" cy="1008083"/>
          </a:xfrm>
          <a:prstGeom prst="roundRect">
            <a:avLst>
              <a:gd name="adj" fmla="val 8692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867" y="5551744"/>
            <a:ext cx="1010961" cy="1010961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1208829" y="5621662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 smtClean="0">
                <a:ln w="38100">
                  <a:solidFill>
                    <a:schemeClr val="tx1"/>
                  </a:solidFill>
                </a:ln>
              </a:rPr>
              <a:t>1P</a:t>
            </a:r>
            <a:endParaRPr kumimoji="1" lang="en-US" altLang="ja-JP" sz="2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208829" y="5621662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 smtClean="0">
                <a:solidFill>
                  <a:srgbClr val="FF0000"/>
                </a:solidFill>
              </a:rPr>
              <a:t>1P</a:t>
            </a:r>
            <a:endParaRPr kumimoji="1" lang="en-US" altLang="ja-JP" sz="2000" b="1" dirty="0">
              <a:solidFill>
                <a:srgbClr val="FF0000"/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3537747" y="5553182"/>
            <a:ext cx="1172037" cy="1008083"/>
          </a:xfrm>
          <a:prstGeom prst="roundRect">
            <a:avLst>
              <a:gd name="adj" fmla="val 8692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726" y="5603732"/>
            <a:ext cx="1019113" cy="1019113"/>
          </a:xfrm>
          <a:prstGeom prst="rect">
            <a:avLst/>
          </a:prstGeom>
        </p:spPr>
      </p:pic>
      <p:sp>
        <p:nvSpPr>
          <p:cNvPr id="15" name="テキスト ボックス 14"/>
          <p:cNvSpPr txBox="1"/>
          <p:nvPr/>
        </p:nvSpPr>
        <p:spPr>
          <a:xfrm>
            <a:off x="4219963" y="5947342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ln w="38100">
                  <a:solidFill>
                    <a:schemeClr val="tx1"/>
                  </a:solidFill>
                </a:ln>
              </a:rPr>
              <a:t>2</a:t>
            </a:r>
            <a:r>
              <a:rPr lang="en-US" altLang="ja-JP" sz="2000" b="1" dirty="0" smtClean="0">
                <a:ln w="38100">
                  <a:solidFill>
                    <a:schemeClr val="tx1"/>
                  </a:solidFill>
                </a:ln>
              </a:rPr>
              <a:t>P</a:t>
            </a:r>
            <a:endParaRPr kumimoji="1" lang="en-US" altLang="ja-JP" sz="2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219963" y="5947342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solidFill>
                  <a:srgbClr val="00B0F0"/>
                </a:solidFill>
              </a:rPr>
              <a:t>2</a:t>
            </a:r>
            <a:r>
              <a:rPr lang="en-US" altLang="ja-JP" sz="2000" b="1" dirty="0" smtClean="0">
                <a:solidFill>
                  <a:srgbClr val="00B0F0"/>
                </a:solidFill>
              </a:rPr>
              <a:t>P</a:t>
            </a:r>
            <a:endParaRPr kumimoji="1" lang="en-US" altLang="ja-JP" sz="2000" b="1" dirty="0">
              <a:solidFill>
                <a:srgbClr val="00B0F0"/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5747656" y="5548190"/>
            <a:ext cx="1172037" cy="1008083"/>
          </a:xfrm>
          <a:prstGeom prst="roundRect">
            <a:avLst>
              <a:gd name="adj" fmla="val 8692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506" y="5551744"/>
            <a:ext cx="1024564" cy="1024564"/>
          </a:xfrm>
          <a:prstGeom prst="rect">
            <a:avLst/>
          </a:prstGeom>
        </p:spPr>
      </p:pic>
      <p:sp>
        <p:nvSpPr>
          <p:cNvPr id="17" name="テキスト ボックス 16"/>
          <p:cNvSpPr txBox="1"/>
          <p:nvPr/>
        </p:nvSpPr>
        <p:spPr>
          <a:xfrm>
            <a:off x="5792958" y="5863971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ln w="38100">
                  <a:solidFill>
                    <a:schemeClr val="tx1"/>
                  </a:solidFill>
                </a:ln>
              </a:rPr>
              <a:t>3</a:t>
            </a:r>
            <a:r>
              <a:rPr lang="en-US" altLang="ja-JP" sz="2000" b="1" dirty="0" smtClean="0">
                <a:ln w="38100">
                  <a:solidFill>
                    <a:schemeClr val="tx1"/>
                  </a:solidFill>
                </a:ln>
              </a:rPr>
              <a:t>P</a:t>
            </a:r>
            <a:endParaRPr kumimoji="1" lang="en-US" altLang="ja-JP" sz="2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792958" y="5863971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solidFill>
                  <a:srgbClr val="FFFF00"/>
                </a:solidFill>
              </a:rPr>
              <a:t>3</a:t>
            </a:r>
            <a:r>
              <a:rPr lang="en-US" altLang="ja-JP" sz="2000" b="1" dirty="0" smtClean="0">
                <a:solidFill>
                  <a:srgbClr val="FFFF00"/>
                </a:solidFill>
              </a:rPr>
              <a:t>P</a:t>
            </a:r>
            <a:endParaRPr kumimoji="1" lang="en-US" altLang="ja-JP" sz="2000" b="1" dirty="0">
              <a:solidFill>
                <a:srgbClr val="FFFF00"/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8113081" y="5546232"/>
            <a:ext cx="1172037" cy="1008083"/>
          </a:xfrm>
          <a:prstGeom prst="roundRect">
            <a:avLst>
              <a:gd name="adj" fmla="val 8692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511" y="5608610"/>
            <a:ext cx="1024564" cy="1024564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8801037" y="5920837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ln w="38100">
                  <a:solidFill>
                    <a:schemeClr val="tx1"/>
                  </a:solidFill>
                </a:ln>
              </a:rPr>
              <a:t>4</a:t>
            </a:r>
            <a:r>
              <a:rPr lang="en-US" altLang="ja-JP" sz="2000" b="1" dirty="0" smtClean="0">
                <a:ln w="38100">
                  <a:solidFill>
                    <a:schemeClr val="tx1"/>
                  </a:solidFill>
                </a:ln>
              </a:rPr>
              <a:t>P</a:t>
            </a:r>
            <a:endParaRPr kumimoji="1" lang="en-US" altLang="ja-JP" sz="2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801037" y="5929705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solidFill>
                  <a:srgbClr val="00B050"/>
                </a:solidFill>
              </a:rPr>
              <a:t>4</a:t>
            </a:r>
            <a:r>
              <a:rPr lang="en-US" altLang="ja-JP" sz="2000" b="1" dirty="0" smtClean="0">
                <a:solidFill>
                  <a:srgbClr val="00B050"/>
                </a:solidFill>
              </a:rPr>
              <a:t>P</a:t>
            </a:r>
            <a:endParaRPr kumimoji="1" lang="en-US" altLang="ja-JP" sz="2000" b="1" dirty="0">
              <a:solidFill>
                <a:srgbClr val="00B050"/>
              </a:solidFill>
            </a:endParaRPr>
          </a:p>
        </p:txBody>
      </p:sp>
      <p:sp>
        <p:nvSpPr>
          <p:cNvPr id="45" name="角丸四角形吹き出し 44"/>
          <p:cNvSpPr/>
          <p:nvPr/>
        </p:nvSpPr>
        <p:spPr>
          <a:xfrm>
            <a:off x="240245" y="3649075"/>
            <a:ext cx="2957319" cy="1245140"/>
          </a:xfrm>
          <a:prstGeom prst="wedgeRoundRectCallout">
            <a:avLst>
              <a:gd name="adj1" fmla="val 14692"/>
              <a:gd name="adj2" fmla="val 104688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>
                <a:solidFill>
                  <a:schemeClr val="tx1"/>
                </a:solidFill>
              </a:rPr>
              <a:t>ステータス</a:t>
            </a:r>
            <a:r>
              <a:rPr kumimoji="1" lang="ja-JP" altLang="en-US" b="1" dirty="0" smtClean="0">
                <a:solidFill>
                  <a:schemeClr val="tx1"/>
                </a:solidFill>
              </a:rPr>
              <a:t>表示</a:t>
            </a:r>
            <a:endParaRPr kumimoji="1" lang="en-US" altLang="ja-JP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次ページに詳細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2176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92127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ゲーム</a:t>
            </a:r>
            <a:r>
              <a:rPr kumimoji="1" lang="ja-JP" altLang="en-US" sz="4400" b="1" dirty="0" smtClean="0"/>
              <a:t>：</a:t>
            </a:r>
            <a:r>
              <a:rPr lang="ja-JP" altLang="en-US" sz="4400" b="1" dirty="0"/>
              <a:t>ステータス</a:t>
            </a:r>
            <a:r>
              <a:rPr lang="ja-JP" altLang="en-US" sz="4400" b="1" dirty="0" smtClean="0"/>
              <a:t>表示：要素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角丸四角形 2"/>
          <p:cNvSpPr/>
          <p:nvPr/>
        </p:nvSpPr>
        <p:spPr>
          <a:xfrm>
            <a:off x="600695" y="1037548"/>
            <a:ext cx="10990610" cy="3481698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90171" y="1234894"/>
            <a:ext cx="42370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テクスチャ側で作るもの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・プレイヤー番号</a:t>
            </a:r>
            <a:r>
              <a:rPr lang="en-US" altLang="ja-JP" sz="2000" b="1" dirty="0" smtClean="0"/>
              <a:t>(1P</a:t>
            </a:r>
            <a:r>
              <a:rPr lang="ja-JP" altLang="en-US" sz="2000" b="1" dirty="0" smtClean="0"/>
              <a:t>～</a:t>
            </a:r>
            <a:r>
              <a:rPr lang="en-US" altLang="ja-JP" sz="2000" b="1" dirty="0" smtClean="0"/>
              <a:t>4P)</a:t>
            </a:r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・獲得アイテムを表示する枠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四角</a:t>
            </a:r>
            <a:r>
              <a:rPr lang="en-US" altLang="ja-JP" sz="2000" b="1" dirty="0" smtClean="0"/>
              <a:t>)</a:t>
            </a:r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・スキルレベルを表示する枠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丸</a:t>
            </a:r>
            <a:r>
              <a:rPr lang="en-US" altLang="ja-JP" sz="2000" b="1" dirty="0" smtClean="0"/>
              <a:t>)</a:t>
            </a:r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・スキルゲージの区切り線</a:t>
            </a:r>
            <a:endParaRPr lang="en-US" altLang="ja-JP" sz="2000" b="1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256310" y="1234893"/>
            <a:ext cx="51603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プログラム側で制御・表示するもの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・選択したキャラのモデル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静止状態</a:t>
            </a:r>
            <a:r>
              <a:rPr lang="en-US" altLang="ja-JP" sz="2000" b="1" dirty="0" smtClean="0"/>
              <a:t>)</a:t>
            </a:r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・スキルレベルのテクスチャ</a:t>
            </a:r>
            <a:r>
              <a:rPr lang="en-US" altLang="ja-JP" sz="2000" b="1" dirty="0" smtClean="0"/>
              <a:t>(Lv.1 </a:t>
            </a:r>
            <a:r>
              <a:rPr lang="ja-JP" altLang="en-US" sz="2000" b="1" dirty="0" smtClean="0"/>
              <a:t>～ </a:t>
            </a:r>
            <a:r>
              <a:rPr lang="en-US" altLang="ja-JP" sz="2000" b="1" dirty="0" smtClean="0"/>
              <a:t>Lv.3)</a:t>
            </a:r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</a:t>
            </a:r>
            <a:r>
              <a:rPr lang="ja-JP" altLang="en-US" sz="2000" b="1" dirty="0"/>
              <a:t>スキルゲージ</a:t>
            </a:r>
            <a:endParaRPr lang="en-US" altLang="ja-JP" sz="2000" b="1" dirty="0" smtClean="0"/>
          </a:p>
        </p:txBody>
      </p:sp>
      <p:cxnSp>
        <p:nvCxnSpPr>
          <p:cNvPr id="7" name="直線コネクタ 6"/>
          <p:cNvCxnSpPr/>
          <p:nvPr/>
        </p:nvCxnSpPr>
        <p:spPr>
          <a:xfrm>
            <a:off x="5099538" y="1160585"/>
            <a:ext cx="0" cy="3182815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2320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/>
          <p:nvPr/>
        </p:nvSpPr>
        <p:spPr>
          <a:xfrm>
            <a:off x="4343978" y="5610601"/>
            <a:ext cx="3204785" cy="7550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4346532" y="5610601"/>
            <a:ext cx="1479917" cy="755029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0" y="185446"/>
            <a:ext cx="109055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ゲーム</a:t>
            </a:r>
            <a:r>
              <a:rPr kumimoji="1" lang="ja-JP" altLang="en-US" sz="4400" b="1" dirty="0" smtClean="0"/>
              <a:t>：</a:t>
            </a:r>
            <a:r>
              <a:rPr lang="ja-JP" altLang="en-US" sz="4400" b="1" dirty="0" smtClean="0"/>
              <a:t>プレイヤー</a:t>
            </a:r>
            <a:r>
              <a:rPr lang="ja-JP" altLang="en-US" sz="4400" b="1" dirty="0"/>
              <a:t>表示</a:t>
            </a:r>
            <a:r>
              <a:rPr lang="ja-JP" altLang="en-US" sz="4400" b="1" dirty="0" smtClean="0"/>
              <a:t>：レイアウト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角丸四角形 2"/>
          <p:cNvSpPr/>
          <p:nvPr/>
        </p:nvSpPr>
        <p:spPr>
          <a:xfrm>
            <a:off x="4078374" y="1255485"/>
            <a:ext cx="3666299" cy="3518740"/>
          </a:xfrm>
          <a:prstGeom prst="roundRect">
            <a:avLst>
              <a:gd name="adj" fmla="val 8692"/>
            </a:avLst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/>
          </a:p>
        </p:txBody>
      </p:sp>
      <p:sp>
        <p:nvSpPr>
          <p:cNvPr id="4" name="正方形/長方形 3"/>
          <p:cNvSpPr/>
          <p:nvPr/>
        </p:nvSpPr>
        <p:spPr>
          <a:xfrm>
            <a:off x="6251522" y="1428376"/>
            <a:ext cx="1297241" cy="1297241"/>
          </a:xfrm>
          <a:prstGeom prst="rect">
            <a:avLst/>
          </a:prstGeom>
          <a:solidFill>
            <a:schemeClr val="accent2">
              <a:lumMod val="5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21" t="7139" r="24201" b="33903"/>
          <a:stretch/>
        </p:blipFill>
        <p:spPr>
          <a:xfrm>
            <a:off x="3965749" y="2172268"/>
            <a:ext cx="2347695" cy="2593163"/>
          </a:xfrm>
          <a:prstGeom prst="rect">
            <a:avLst/>
          </a:prstGeom>
        </p:spPr>
      </p:pic>
      <p:sp>
        <p:nvSpPr>
          <p:cNvPr id="6" name="対角する 2 つの角を丸めた四角形 5"/>
          <p:cNvSpPr/>
          <p:nvPr/>
        </p:nvSpPr>
        <p:spPr>
          <a:xfrm>
            <a:off x="4082786" y="1260110"/>
            <a:ext cx="1820008" cy="957451"/>
          </a:xfrm>
          <a:prstGeom prst="round2DiagRect">
            <a:avLst>
              <a:gd name="adj1" fmla="val 31854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433704" y="1254652"/>
            <a:ext cx="11592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0" b="1" dirty="0" smtClean="0">
                <a:ln w="38100">
                  <a:solidFill>
                    <a:schemeClr val="tx1"/>
                  </a:solidFill>
                </a:ln>
              </a:rPr>
              <a:t>1P</a:t>
            </a:r>
            <a:endParaRPr kumimoji="1" lang="en-US" altLang="ja-JP" sz="6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433704" y="1254652"/>
            <a:ext cx="11592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0" b="1" dirty="0" smtClean="0">
                <a:solidFill>
                  <a:srgbClr val="FF0000"/>
                </a:solidFill>
              </a:rPr>
              <a:t>1P</a:t>
            </a:r>
            <a:endParaRPr kumimoji="1" lang="en-US" altLang="ja-JP" sz="6000" b="1" dirty="0">
              <a:solidFill>
                <a:srgbClr val="FF0000"/>
              </a:solidFill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5406332" y="5627614"/>
            <a:ext cx="0" cy="738016"/>
          </a:xfrm>
          <a:prstGeom prst="line">
            <a:avLst/>
          </a:prstGeom>
          <a:ln w="762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6447316" y="5610601"/>
            <a:ext cx="0" cy="755029"/>
          </a:xfrm>
          <a:prstGeom prst="line">
            <a:avLst/>
          </a:prstGeom>
          <a:ln w="762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4" descr="https://randomhoohaas.flyingomelette.com/bomb/mob/2014/img/hl_item03u_ic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779" y="1536491"/>
            <a:ext cx="1072289" cy="1072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楕円 13"/>
          <p:cNvSpPr/>
          <p:nvPr/>
        </p:nvSpPr>
        <p:spPr>
          <a:xfrm>
            <a:off x="6044913" y="3024169"/>
            <a:ext cx="1444352" cy="1444352"/>
          </a:xfrm>
          <a:prstGeom prst="ellipse">
            <a:avLst/>
          </a:prstGeom>
          <a:solidFill>
            <a:srgbClr val="FFFF00"/>
          </a:solidFill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078000" y="3255749"/>
            <a:ext cx="12153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i="1" dirty="0" smtClean="0">
                <a:ln w="38100">
                  <a:solidFill>
                    <a:schemeClr val="tx1"/>
                  </a:solidFill>
                </a:ln>
              </a:rPr>
              <a:t>Lv.</a:t>
            </a:r>
            <a:r>
              <a:rPr lang="en-US" altLang="ja-JP" sz="6000" b="1" i="1" dirty="0">
                <a:ln w="38100">
                  <a:solidFill>
                    <a:schemeClr val="tx1"/>
                  </a:solidFill>
                </a:ln>
              </a:rPr>
              <a:t>0</a:t>
            </a:r>
            <a:endParaRPr kumimoji="1" lang="ja-JP" altLang="en-US" sz="60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075227" y="3255749"/>
            <a:ext cx="12153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i="1" dirty="0" smtClean="0">
                <a:solidFill>
                  <a:schemeClr val="bg1"/>
                </a:solidFill>
              </a:rPr>
              <a:t>Lv.</a:t>
            </a:r>
            <a:r>
              <a:rPr lang="en-US" altLang="ja-JP" sz="6000" b="1" i="1" dirty="0">
                <a:solidFill>
                  <a:schemeClr val="bg1"/>
                </a:solidFill>
              </a:rPr>
              <a:t>0</a:t>
            </a:r>
            <a:endParaRPr kumimoji="1" lang="ja-JP" altLang="en-US" sz="6000" b="1" i="1" dirty="0">
              <a:solidFill>
                <a:schemeClr val="bg1"/>
              </a:solidFill>
            </a:endParaRPr>
          </a:p>
        </p:txBody>
      </p:sp>
      <p:sp>
        <p:nvSpPr>
          <p:cNvPr id="22" name="下矢印 21"/>
          <p:cNvSpPr/>
          <p:nvPr/>
        </p:nvSpPr>
        <p:spPr>
          <a:xfrm>
            <a:off x="5292032" y="5159914"/>
            <a:ext cx="228600" cy="35820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下矢印 22"/>
          <p:cNvSpPr/>
          <p:nvPr/>
        </p:nvSpPr>
        <p:spPr>
          <a:xfrm>
            <a:off x="6335723" y="5159913"/>
            <a:ext cx="228600" cy="35820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角丸四角形吹き出し 25"/>
          <p:cNvSpPr/>
          <p:nvPr/>
        </p:nvSpPr>
        <p:spPr>
          <a:xfrm>
            <a:off x="568037" y="1336072"/>
            <a:ext cx="2957319" cy="1245140"/>
          </a:xfrm>
          <a:prstGeom prst="wedgeRoundRectCallout">
            <a:avLst>
              <a:gd name="adj1" fmla="val 76532"/>
              <a:gd name="adj2" fmla="val -7812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プレイヤー番号</a:t>
            </a:r>
            <a:endParaRPr kumimoji="1" lang="en-US" altLang="ja-JP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b="1" dirty="0" smtClean="0">
                <a:solidFill>
                  <a:schemeClr val="tx1"/>
                </a:solidFill>
              </a:rPr>
              <a:t>(1P</a:t>
            </a:r>
            <a:r>
              <a:rPr lang="ja-JP" altLang="en-US" b="1" dirty="0" smtClean="0">
                <a:solidFill>
                  <a:schemeClr val="tx1"/>
                </a:solidFill>
              </a:rPr>
              <a:t>～</a:t>
            </a:r>
            <a:r>
              <a:rPr lang="en-US" altLang="ja-JP" b="1" dirty="0" smtClean="0">
                <a:solidFill>
                  <a:schemeClr val="tx1"/>
                </a:solidFill>
              </a:rPr>
              <a:t>4P)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7" name="角丸四角形吹き出し 26"/>
          <p:cNvSpPr/>
          <p:nvPr/>
        </p:nvSpPr>
        <p:spPr>
          <a:xfrm>
            <a:off x="568037" y="3205570"/>
            <a:ext cx="2957319" cy="1245140"/>
          </a:xfrm>
          <a:prstGeom prst="wedgeRoundRectCallout">
            <a:avLst>
              <a:gd name="adj1" fmla="val 90676"/>
              <a:gd name="adj2" fmla="val -10155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選択したキャラの画像</a:t>
            </a:r>
            <a:endParaRPr kumimoji="1" lang="en-US" altLang="ja-JP" b="1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b="1" dirty="0" smtClean="0">
                <a:solidFill>
                  <a:schemeClr val="tx1"/>
                </a:solidFill>
              </a:rPr>
              <a:t>もしくはモデル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8" name="角丸四角形吹き出し 27"/>
          <p:cNvSpPr/>
          <p:nvPr/>
        </p:nvSpPr>
        <p:spPr>
          <a:xfrm>
            <a:off x="568036" y="4916395"/>
            <a:ext cx="2957319" cy="1245140"/>
          </a:xfrm>
          <a:prstGeom prst="wedgeRoundRectCallout">
            <a:avLst>
              <a:gd name="adj1" fmla="val 85091"/>
              <a:gd name="adj2" fmla="val 28007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スキルゲージ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9" name="角丸四角形吹き出し 28"/>
          <p:cNvSpPr/>
          <p:nvPr/>
        </p:nvSpPr>
        <p:spPr>
          <a:xfrm>
            <a:off x="8279983" y="4151655"/>
            <a:ext cx="2957319" cy="1245140"/>
          </a:xfrm>
          <a:prstGeom prst="wedgeRoundRectCallout">
            <a:avLst>
              <a:gd name="adj1" fmla="val -82014"/>
              <a:gd name="adj2" fmla="val -56248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スキルレベル表示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30" name="角丸四角形吹き出し 29"/>
          <p:cNvSpPr/>
          <p:nvPr/>
        </p:nvSpPr>
        <p:spPr>
          <a:xfrm>
            <a:off x="8080665" y="1282463"/>
            <a:ext cx="3820395" cy="1352357"/>
          </a:xfrm>
          <a:prstGeom prst="wedgeRoundRectCallout">
            <a:avLst>
              <a:gd name="adj1" fmla="val -66781"/>
              <a:gd name="adj2" fmla="val 30771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獲得</a:t>
            </a:r>
            <a:r>
              <a:rPr lang="ja-JP" altLang="en-US" b="1" dirty="0" smtClean="0">
                <a:solidFill>
                  <a:schemeClr val="tx1"/>
                </a:solidFill>
              </a:rPr>
              <a:t>アイテムのロゴ表示</a:t>
            </a:r>
            <a:endParaRPr lang="en-US" altLang="ja-JP" b="1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効果時間中は表示し、効果が切れたら</a:t>
            </a:r>
            <a:r>
              <a:rPr lang="ja-JP" altLang="en-US" b="1" dirty="0" smtClean="0">
                <a:solidFill>
                  <a:schemeClr val="tx1"/>
                </a:solidFill>
              </a:rPr>
              <a:t>消す</a:t>
            </a:r>
            <a:endParaRPr lang="ja-JP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6638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600695" y="954886"/>
            <a:ext cx="10990610" cy="4680983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185446"/>
            <a:ext cx="52629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リザルト：</a:t>
            </a:r>
            <a:r>
              <a:rPr kumimoji="1" lang="ja-JP" altLang="en-US" sz="4400" b="1" dirty="0" smtClean="0"/>
              <a:t>要素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90171" y="1243452"/>
            <a:ext cx="10902344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・プレイヤーの選択したキャラと、それぞれのカラーの柱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円</a:t>
            </a:r>
            <a:r>
              <a:rPr lang="en-US" altLang="ja-JP" sz="2000" b="1" dirty="0" smtClean="0"/>
              <a:t>or</a:t>
            </a:r>
            <a:r>
              <a:rPr lang="ja-JP" altLang="en-US" sz="2000" b="1" dirty="0" smtClean="0"/>
              <a:t>角</a:t>
            </a:r>
            <a:r>
              <a:rPr lang="en-US" altLang="ja-JP" sz="2000" b="1" dirty="0" smtClean="0"/>
              <a:t>)</a:t>
            </a:r>
            <a:r>
              <a:rPr lang="ja-JP" altLang="en-US" sz="2000" b="1" dirty="0" smtClean="0"/>
              <a:t>を表示する。キャラモデル</a:t>
            </a:r>
            <a:endParaRPr lang="en-US" altLang="ja-JP" sz="2000" b="1" dirty="0" smtClean="0"/>
          </a:p>
          <a:p>
            <a:r>
              <a:rPr lang="ja-JP" altLang="en-US" sz="2000" b="1" dirty="0"/>
              <a:t>　</a:t>
            </a:r>
            <a:r>
              <a:rPr lang="ja-JP" altLang="en-US" sz="2000" b="1" dirty="0" smtClean="0"/>
              <a:t>は、柱の上に乗っている状態にしておく。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・各プレイヤーが塗ったパネルの分だけ柱の高さ</a:t>
            </a:r>
            <a:r>
              <a:rPr lang="ja-JP" altLang="en-US" sz="2000" b="1" dirty="0"/>
              <a:t>を</a:t>
            </a:r>
            <a:r>
              <a:rPr lang="ja-JP" altLang="en-US" sz="2000" b="1" dirty="0" smtClean="0"/>
              <a:t>上昇させる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全プレイヤー分の上昇が終</a:t>
            </a:r>
            <a:r>
              <a:rPr lang="ja-JP" altLang="en-US" sz="2000" b="1" dirty="0" err="1" smtClean="0"/>
              <a:t>わ</a:t>
            </a:r>
            <a:endParaRPr lang="en-US" altLang="ja-JP" sz="2000" b="1" dirty="0" smtClean="0"/>
          </a:p>
          <a:p>
            <a:r>
              <a:rPr lang="ja-JP" altLang="en-US" sz="2000" b="1" dirty="0"/>
              <a:t>　</a:t>
            </a:r>
            <a:r>
              <a:rPr lang="ja-JP" altLang="en-US" sz="2000" b="1" dirty="0" err="1" smtClean="0"/>
              <a:t>るま</a:t>
            </a:r>
            <a:r>
              <a:rPr lang="ja-JP" altLang="en-US" sz="2000" b="1" dirty="0" smtClean="0"/>
              <a:t>で</a:t>
            </a:r>
            <a:r>
              <a:rPr lang="en-US" altLang="ja-JP" sz="2000" b="1" dirty="0" smtClean="0"/>
              <a:t>)</a:t>
            </a:r>
            <a:r>
              <a:rPr lang="ja-JP" altLang="en-US" sz="2000" b="1" dirty="0" err="1" smtClean="0"/>
              <a:t>。</a:t>
            </a:r>
            <a:endParaRPr lang="en-US" altLang="ja-JP" sz="2000" b="1" dirty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・「</a:t>
            </a:r>
            <a:r>
              <a:rPr lang="en-US" altLang="ja-JP" sz="2000" b="1" dirty="0" smtClean="0"/>
              <a:t>1</a:t>
            </a:r>
            <a:r>
              <a:rPr lang="ja-JP" altLang="en-US" sz="2000" b="1" dirty="0" smtClean="0"/>
              <a:t>位」や「</a:t>
            </a:r>
            <a:r>
              <a:rPr lang="en-US" altLang="ja-JP" sz="2000" b="1" dirty="0" smtClean="0"/>
              <a:t>1st</a:t>
            </a:r>
            <a:r>
              <a:rPr lang="ja-JP" altLang="en-US" sz="2000" b="1" dirty="0" smtClean="0"/>
              <a:t>」等の順位テクスチャを表示し、エフェクトやモーション等で演出。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・演出後、「ゲームルール選択」</a:t>
            </a:r>
            <a:r>
              <a:rPr lang="ja-JP" altLang="en-US" sz="2000" b="1" dirty="0"/>
              <a:t>と</a:t>
            </a:r>
            <a:r>
              <a:rPr lang="ja-JP" altLang="en-US" sz="2000" b="1" dirty="0" smtClean="0"/>
              <a:t>「タイトルへ」の</a:t>
            </a:r>
            <a:r>
              <a:rPr lang="en-US" altLang="ja-JP" sz="2000" b="1" dirty="0" smtClean="0"/>
              <a:t>2</a:t>
            </a:r>
            <a:r>
              <a:rPr lang="ja-JP" altLang="en-US" sz="2000" b="1" dirty="0" smtClean="0"/>
              <a:t>項目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テクスチャ等</a:t>
            </a:r>
            <a:r>
              <a:rPr lang="en-US" altLang="ja-JP" sz="2000" b="1" dirty="0" smtClean="0"/>
              <a:t>)</a:t>
            </a:r>
            <a:r>
              <a:rPr lang="ja-JP" altLang="en-US" sz="2000" b="1" dirty="0" smtClean="0"/>
              <a:t>を表示する。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・十字キーの左右で選択、決定ボタンで決定。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・選択されたゲームモードに移行する。</a:t>
            </a:r>
            <a:endParaRPr lang="en-US" altLang="ja-JP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2532043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69557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リザルト：</a:t>
            </a:r>
            <a:r>
              <a:rPr kumimoji="1" lang="ja-JP" altLang="en-US" sz="4400" b="1" dirty="0" smtClean="0"/>
              <a:t>レイアウト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416168" y="1072660"/>
            <a:ext cx="9847387" cy="55391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714267" y="2743200"/>
            <a:ext cx="984738" cy="3851031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/>
          <p:cNvSpPr/>
          <p:nvPr/>
        </p:nvSpPr>
        <p:spPr>
          <a:xfrm>
            <a:off x="1714266" y="2512363"/>
            <a:ext cx="984738" cy="413238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822839" y="3587262"/>
            <a:ext cx="984738" cy="2998177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/>
          <p:cNvSpPr/>
          <p:nvPr/>
        </p:nvSpPr>
        <p:spPr>
          <a:xfrm>
            <a:off x="3822838" y="3393730"/>
            <a:ext cx="984738" cy="413238"/>
          </a:xfrm>
          <a:prstGeom prst="ellipse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6022351" y="4967653"/>
            <a:ext cx="984738" cy="1617785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/>
          <p:cNvSpPr/>
          <p:nvPr/>
        </p:nvSpPr>
        <p:spPr>
          <a:xfrm>
            <a:off x="6022350" y="4783354"/>
            <a:ext cx="984738" cy="413238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7865718" y="4343399"/>
            <a:ext cx="984738" cy="2237641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/>
          <p:cNvSpPr/>
          <p:nvPr/>
        </p:nvSpPr>
        <p:spPr>
          <a:xfrm>
            <a:off x="7865717" y="4163156"/>
            <a:ext cx="984738" cy="413238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770" y="1914640"/>
            <a:ext cx="1010961" cy="1010961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837" y="2708199"/>
            <a:ext cx="1019113" cy="1019113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524" y="4113731"/>
            <a:ext cx="1024564" cy="1024564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804" y="3533101"/>
            <a:ext cx="1024564" cy="1024564"/>
          </a:xfrm>
          <a:prstGeom prst="rect">
            <a:avLst/>
          </a:prstGeom>
        </p:spPr>
      </p:pic>
      <p:sp>
        <p:nvSpPr>
          <p:cNvPr id="16" name="テキスト ボックス 15"/>
          <p:cNvSpPr txBox="1"/>
          <p:nvPr/>
        </p:nvSpPr>
        <p:spPr>
          <a:xfrm>
            <a:off x="5995643" y="3461277"/>
            <a:ext cx="9909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 smtClean="0">
                <a:ln w="38100">
                  <a:solidFill>
                    <a:schemeClr val="tx1"/>
                  </a:solidFill>
                </a:ln>
              </a:rPr>
              <a:t>4th</a:t>
            </a:r>
            <a:endParaRPr kumimoji="1" lang="ja-JP" altLang="en-US" sz="4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995642" y="3461277"/>
            <a:ext cx="9909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 smtClean="0">
                <a:solidFill>
                  <a:schemeClr val="bg1"/>
                </a:solidFill>
              </a:rPr>
              <a:t>4th</a:t>
            </a:r>
            <a:endParaRPr kumimoji="1" lang="ja-JP" altLang="en-US" sz="4000" b="1" dirty="0">
              <a:solidFill>
                <a:schemeClr val="bg1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714266" y="1252083"/>
            <a:ext cx="9476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 smtClean="0">
                <a:ln w="38100">
                  <a:solidFill>
                    <a:schemeClr val="tx1"/>
                  </a:solidFill>
                </a:ln>
              </a:rPr>
              <a:t>1st</a:t>
            </a:r>
            <a:endParaRPr kumimoji="1" lang="ja-JP" altLang="en-US" sz="4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714266" y="1246682"/>
            <a:ext cx="9476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 smtClean="0">
                <a:solidFill>
                  <a:srgbClr val="FFFF00"/>
                </a:solidFill>
              </a:rPr>
              <a:t>1st</a:t>
            </a:r>
            <a:endParaRPr kumimoji="1" lang="ja-JP" altLang="en-US" sz="4000" b="1" dirty="0">
              <a:solidFill>
                <a:srgbClr val="FFFF00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801647" y="2063491"/>
            <a:ext cx="11095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 smtClean="0">
                <a:ln w="38100">
                  <a:solidFill>
                    <a:schemeClr val="tx1"/>
                  </a:solidFill>
                </a:ln>
              </a:rPr>
              <a:t>2nd</a:t>
            </a:r>
            <a:endParaRPr kumimoji="1" lang="ja-JP" altLang="en-US" sz="4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804467" y="2059722"/>
            <a:ext cx="11095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 smtClean="0">
                <a:blipFill dpi="0"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rPr>
              <a:t>2nd</a:t>
            </a:r>
            <a:endParaRPr kumimoji="1" lang="ja-JP" altLang="en-US" sz="4000" b="1" dirty="0">
              <a:blipFill dpi="0"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811430" y="2829382"/>
            <a:ext cx="9925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 smtClean="0">
                <a:ln w="38100">
                  <a:solidFill>
                    <a:schemeClr val="tx1"/>
                  </a:solidFill>
                </a:ln>
              </a:rPr>
              <a:t>3rd</a:t>
            </a:r>
            <a:endParaRPr kumimoji="1" lang="ja-JP" altLang="en-US" sz="4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811430" y="2835619"/>
            <a:ext cx="9925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 smtClean="0">
                <a:blipFill dpi="0" rotWithShape="1"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rPr>
              <a:t>3rd</a:t>
            </a:r>
            <a:endParaRPr kumimoji="1" lang="ja-JP" altLang="en-US" sz="4000" b="1" dirty="0">
              <a:blipFill dpi="0"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24" name="対角する 2 つの角を丸めた四角形 23"/>
          <p:cNvSpPr/>
          <p:nvPr/>
        </p:nvSpPr>
        <p:spPr>
          <a:xfrm>
            <a:off x="1422888" y="5752486"/>
            <a:ext cx="7833946" cy="685800"/>
          </a:xfrm>
          <a:prstGeom prst="round2Diag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209067" y="5870958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n w="38100">
                  <a:solidFill>
                    <a:schemeClr val="tx1"/>
                  </a:solidFill>
                </a:ln>
              </a:rPr>
              <a:t>ゲームルール選択へ</a:t>
            </a:r>
            <a:endParaRPr kumimoji="1" lang="ja-JP" altLang="en-US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209067" y="5870958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solidFill>
                  <a:schemeClr val="bg1"/>
                </a:solidFill>
              </a:rPr>
              <a:t>ゲームルール選択へ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452619" y="585051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ln w="38100">
                  <a:solidFill>
                    <a:schemeClr val="tx1"/>
                  </a:solidFill>
                </a:ln>
              </a:rPr>
              <a:t>タイトルへ</a:t>
            </a:r>
            <a:endParaRPr kumimoji="1" lang="ja-JP" altLang="en-US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452619" y="585051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50000"/>
                  </a:schemeClr>
                </a:solidFill>
              </a:rPr>
              <a:t>タイトル</a:t>
            </a:r>
            <a:r>
              <a:rPr lang="ja-JP" altLang="en-US" sz="2400" b="1" dirty="0" smtClean="0">
                <a:solidFill>
                  <a:schemeClr val="bg1">
                    <a:lumMod val="50000"/>
                  </a:schemeClr>
                </a:solidFill>
              </a:rPr>
              <a:t>へ</a:t>
            </a:r>
            <a:endParaRPr kumimoji="1" lang="ja-JP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0960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52629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リザルト：</a:t>
            </a:r>
            <a:r>
              <a:rPr lang="ja-JP" altLang="en-US" sz="4400" b="1" dirty="0"/>
              <a:t>流れ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cxnSp>
        <p:nvCxnSpPr>
          <p:cNvPr id="4" name="直線矢印コネクタ 3"/>
          <p:cNvCxnSpPr>
            <a:stCxn id="6" idx="2"/>
            <a:endCxn id="11" idx="0"/>
          </p:cNvCxnSpPr>
          <p:nvPr/>
        </p:nvCxnSpPr>
        <p:spPr>
          <a:xfrm flipH="1">
            <a:off x="1777260" y="1607254"/>
            <a:ext cx="1720" cy="2789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フローチャート: 処理 5"/>
          <p:cNvSpPr/>
          <p:nvPr/>
        </p:nvSpPr>
        <p:spPr>
          <a:xfrm>
            <a:off x="415662" y="1083216"/>
            <a:ext cx="2726636" cy="52403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1" dirty="0" smtClean="0"/>
              <a:t>各プレイヤーのモデルと、最終結果用の柱</a:t>
            </a:r>
            <a:r>
              <a:rPr lang="en-US" altLang="ja-JP" sz="1200" b="1" dirty="0" smtClean="0"/>
              <a:t>(</a:t>
            </a:r>
            <a:r>
              <a:rPr lang="ja-JP" altLang="en-US" sz="1200" b="1" dirty="0" smtClean="0"/>
              <a:t>初期高さは全部同じ</a:t>
            </a:r>
            <a:r>
              <a:rPr lang="en-US" altLang="ja-JP" sz="1200" b="1" dirty="0" smtClean="0"/>
              <a:t>)</a:t>
            </a:r>
            <a:r>
              <a:rPr lang="ja-JP" altLang="en-US" sz="1200" b="1" dirty="0" smtClean="0"/>
              <a:t>を表示</a:t>
            </a:r>
            <a:endParaRPr kumimoji="1" lang="ja-JP" altLang="en-US" sz="1200" b="1" dirty="0"/>
          </a:p>
        </p:txBody>
      </p:sp>
      <p:cxnSp>
        <p:nvCxnSpPr>
          <p:cNvPr id="10" name="直線矢印コネクタ 9"/>
          <p:cNvCxnSpPr>
            <a:stCxn id="11" idx="2"/>
            <a:endCxn id="51" idx="0"/>
          </p:cNvCxnSpPr>
          <p:nvPr/>
        </p:nvCxnSpPr>
        <p:spPr>
          <a:xfrm flipH="1">
            <a:off x="1775251" y="2401472"/>
            <a:ext cx="2009" cy="2766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フローチャート: 処理 10"/>
          <p:cNvSpPr/>
          <p:nvPr/>
        </p:nvSpPr>
        <p:spPr>
          <a:xfrm>
            <a:off x="415662" y="1886166"/>
            <a:ext cx="2723196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それぞれの最終獲得スコアに応じて柱を上に伸ばしていく</a:t>
            </a:r>
            <a:endParaRPr kumimoji="1" lang="ja-JP" altLang="en-US" sz="1400" b="1" dirty="0"/>
          </a:p>
        </p:txBody>
      </p:sp>
      <p:sp>
        <p:nvSpPr>
          <p:cNvPr id="29" name="フローチャート: 処理 28"/>
          <p:cNvSpPr/>
          <p:nvPr/>
        </p:nvSpPr>
        <p:spPr>
          <a:xfrm>
            <a:off x="3372125" y="3809171"/>
            <a:ext cx="2723196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/>
              <a:t>高くするのを止める</a:t>
            </a:r>
            <a:endParaRPr kumimoji="1" lang="ja-JP" altLang="en-US" sz="1600" b="1" dirty="0"/>
          </a:p>
        </p:txBody>
      </p:sp>
      <p:sp>
        <p:nvSpPr>
          <p:cNvPr id="51" name="フローチャート: 判断 50"/>
          <p:cNvSpPr/>
          <p:nvPr/>
        </p:nvSpPr>
        <p:spPr>
          <a:xfrm>
            <a:off x="567502" y="2678155"/>
            <a:ext cx="2415498" cy="831443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b="1" dirty="0" smtClean="0"/>
              <a:t>獲得スコア分の高さになったか</a:t>
            </a:r>
            <a:endParaRPr kumimoji="1" lang="ja-JP" altLang="en-US" sz="1100" b="1" dirty="0"/>
          </a:p>
        </p:txBody>
      </p:sp>
      <p:cxnSp>
        <p:nvCxnSpPr>
          <p:cNvPr id="56" name="直線矢印コネクタ 55"/>
          <p:cNvCxnSpPr>
            <a:stCxn id="51" idx="2"/>
            <a:endCxn id="71" idx="0"/>
          </p:cNvCxnSpPr>
          <p:nvPr/>
        </p:nvCxnSpPr>
        <p:spPr>
          <a:xfrm flipH="1">
            <a:off x="1773531" y="3509598"/>
            <a:ext cx="1720" cy="2789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フローチャート: 処理 63"/>
          <p:cNvSpPr/>
          <p:nvPr/>
        </p:nvSpPr>
        <p:spPr>
          <a:xfrm>
            <a:off x="3372125" y="2832885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なった</a:t>
            </a:r>
            <a:endParaRPr kumimoji="1" lang="ja-JP" altLang="en-US" b="1" dirty="0"/>
          </a:p>
        </p:txBody>
      </p:sp>
      <p:cxnSp>
        <p:nvCxnSpPr>
          <p:cNvPr id="67" name="直線矢印コネクタ 66"/>
          <p:cNvCxnSpPr>
            <a:stCxn id="64" idx="2"/>
            <a:endCxn id="29" idx="0"/>
          </p:cNvCxnSpPr>
          <p:nvPr/>
        </p:nvCxnSpPr>
        <p:spPr>
          <a:xfrm flipH="1">
            <a:off x="4733723" y="3356923"/>
            <a:ext cx="1720" cy="4522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フローチャート: 処理 70"/>
          <p:cNvSpPr/>
          <p:nvPr/>
        </p:nvSpPr>
        <p:spPr>
          <a:xfrm>
            <a:off x="410928" y="3788528"/>
            <a:ext cx="2725205" cy="508071"/>
          </a:xfrm>
          <a:prstGeom prst="flowChartProcess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なっていない</a:t>
            </a:r>
            <a:endParaRPr kumimoji="1" lang="ja-JP" altLang="en-US" b="1" dirty="0"/>
          </a:p>
        </p:txBody>
      </p:sp>
      <p:sp>
        <p:nvSpPr>
          <p:cNvPr id="76" name="フローチャート: 処理 75"/>
          <p:cNvSpPr/>
          <p:nvPr/>
        </p:nvSpPr>
        <p:spPr>
          <a:xfrm>
            <a:off x="412937" y="4575490"/>
            <a:ext cx="2723196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/>
              <a:t>柱</a:t>
            </a:r>
            <a:r>
              <a:rPr lang="ja-JP" altLang="en-US" sz="1600" b="1" dirty="0"/>
              <a:t>を</a:t>
            </a:r>
            <a:r>
              <a:rPr lang="ja-JP" altLang="en-US" sz="1600" b="1" dirty="0" smtClean="0"/>
              <a:t>高くする</a:t>
            </a:r>
            <a:endParaRPr kumimoji="1" lang="ja-JP" altLang="en-US" sz="1600" b="1" dirty="0"/>
          </a:p>
        </p:txBody>
      </p:sp>
      <p:cxnSp>
        <p:nvCxnSpPr>
          <p:cNvPr id="77" name="直線矢印コネクタ 76"/>
          <p:cNvCxnSpPr>
            <a:stCxn id="71" idx="2"/>
            <a:endCxn id="76" idx="0"/>
          </p:cNvCxnSpPr>
          <p:nvPr/>
        </p:nvCxnSpPr>
        <p:spPr>
          <a:xfrm>
            <a:off x="1773531" y="4296599"/>
            <a:ext cx="1004" cy="2788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カギ線コネクタ 93"/>
          <p:cNvCxnSpPr>
            <a:stCxn id="120" idx="1"/>
            <a:endCxn id="11" idx="1"/>
          </p:cNvCxnSpPr>
          <p:nvPr/>
        </p:nvCxnSpPr>
        <p:spPr>
          <a:xfrm rot="10800000">
            <a:off x="415663" y="2143820"/>
            <a:ext cx="2953449" cy="3717137"/>
          </a:xfrm>
          <a:prstGeom prst="bentConnector3">
            <a:avLst>
              <a:gd name="adj1" fmla="val 10774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フローチャート: 判断 101"/>
          <p:cNvSpPr/>
          <p:nvPr/>
        </p:nvSpPr>
        <p:spPr>
          <a:xfrm>
            <a:off x="3523965" y="4549977"/>
            <a:ext cx="2415498" cy="831443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b="1" dirty="0" smtClean="0"/>
              <a:t>全プレイヤー分の柱の高さ増加が終わったか</a:t>
            </a:r>
            <a:endParaRPr kumimoji="1" lang="ja-JP" altLang="en-US" sz="1100" b="1" dirty="0"/>
          </a:p>
        </p:txBody>
      </p:sp>
      <p:cxnSp>
        <p:nvCxnSpPr>
          <p:cNvPr id="103" name="直線矢印コネクタ 102"/>
          <p:cNvCxnSpPr>
            <a:stCxn id="29" idx="2"/>
            <a:endCxn id="102" idx="0"/>
          </p:cNvCxnSpPr>
          <p:nvPr/>
        </p:nvCxnSpPr>
        <p:spPr>
          <a:xfrm flipH="1">
            <a:off x="4731714" y="4324477"/>
            <a:ext cx="2009" cy="225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112"/>
          <p:cNvCxnSpPr>
            <a:stCxn id="51" idx="3"/>
            <a:endCxn id="64" idx="1"/>
          </p:cNvCxnSpPr>
          <p:nvPr/>
        </p:nvCxnSpPr>
        <p:spPr>
          <a:xfrm>
            <a:off x="2983000" y="3093877"/>
            <a:ext cx="389125" cy="10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118"/>
          <p:cNvCxnSpPr>
            <a:stCxn id="102" idx="2"/>
            <a:endCxn id="120" idx="0"/>
          </p:cNvCxnSpPr>
          <p:nvPr/>
        </p:nvCxnSpPr>
        <p:spPr>
          <a:xfrm>
            <a:off x="4731714" y="5381420"/>
            <a:ext cx="0" cy="225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フローチャート: 処理 119"/>
          <p:cNvSpPr/>
          <p:nvPr/>
        </p:nvSpPr>
        <p:spPr>
          <a:xfrm>
            <a:off x="3369111" y="5606920"/>
            <a:ext cx="2725205" cy="508071"/>
          </a:xfrm>
          <a:prstGeom prst="flowChartProcess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終わっていない</a:t>
            </a:r>
            <a:endParaRPr kumimoji="1" lang="ja-JP" altLang="en-US" b="1" dirty="0"/>
          </a:p>
        </p:txBody>
      </p:sp>
      <p:cxnSp>
        <p:nvCxnSpPr>
          <p:cNvPr id="21" name="カギ線コネクタ 20"/>
          <p:cNvCxnSpPr>
            <a:stCxn id="76" idx="1"/>
            <a:endCxn id="11" idx="1"/>
          </p:cNvCxnSpPr>
          <p:nvPr/>
        </p:nvCxnSpPr>
        <p:spPr>
          <a:xfrm rot="10800000" flipH="1">
            <a:off x="412936" y="2143819"/>
            <a:ext cx="2725" cy="2689324"/>
          </a:xfrm>
          <a:prstGeom prst="bentConnector3">
            <a:avLst>
              <a:gd name="adj1" fmla="val -838899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フローチャート: 処理 23"/>
          <p:cNvSpPr/>
          <p:nvPr/>
        </p:nvSpPr>
        <p:spPr>
          <a:xfrm>
            <a:off x="6490165" y="859921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終わった</a:t>
            </a:r>
            <a:endParaRPr kumimoji="1" lang="ja-JP" altLang="en-US" b="1" dirty="0"/>
          </a:p>
        </p:txBody>
      </p:sp>
      <p:cxnSp>
        <p:nvCxnSpPr>
          <p:cNvPr id="30" name="カギ線コネクタ 29"/>
          <p:cNvCxnSpPr>
            <a:stCxn id="102" idx="3"/>
            <a:endCxn id="24" idx="1"/>
          </p:cNvCxnSpPr>
          <p:nvPr/>
        </p:nvCxnSpPr>
        <p:spPr>
          <a:xfrm flipV="1">
            <a:off x="5939463" y="1121940"/>
            <a:ext cx="550702" cy="3843759"/>
          </a:xfrm>
          <a:prstGeom prst="bentConnector3">
            <a:avLst>
              <a:gd name="adj1" fmla="val 5957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ローチャート: 処理 32"/>
          <p:cNvSpPr/>
          <p:nvPr/>
        </p:nvSpPr>
        <p:spPr>
          <a:xfrm>
            <a:off x="6490165" y="1645978"/>
            <a:ext cx="2723196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「</a:t>
            </a:r>
            <a:r>
              <a:rPr lang="en-US" altLang="ja-JP" sz="1400" b="1" dirty="0" smtClean="0"/>
              <a:t>1</a:t>
            </a:r>
            <a:r>
              <a:rPr lang="ja-JP" altLang="en-US" sz="1400" b="1" dirty="0" smtClean="0"/>
              <a:t>位」等の順位テクスチャをそれぞれ表示する</a:t>
            </a:r>
            <a:endParaRPr kumimoji="1" lang="ja-JP" altLang="en-US" sz="1400" b="1" dirty="0"/>
          </a:p>
        </p:txBody>
      </p:sp>
      <p:cxnSp>
        <p:nvCxnSpPr>
          <p:cNvPr id="34" name="直線矢印コネクタ 33"/>
          <p:cNvCxnSpPr>
            <a:stCxn id="24" idx="2"/>
            <a:endCxn id="33" idx="0"/>
          </p:cNvCxnSpPr>
          <p:nvPr/>
        </p:nvCxnSpPr>
        <p:spPr>
          <a:xfrm flipH="1">
            <a:off x="7851763" y="1383959"/>
            <a:ext cx="1720" cy="2620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フローチャート: 処理 38"/>
          <p:cNvSpPr/>
          <p:nvPr/>
        </p:nvSpPr>
        <p:spPr>
          <a:xfrm>
            <a:off x="6490165" y="2423303"/>
            <a:ext cx="2723196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勝利モーションやエフェクト等で演出</a:t>
            </a:r>
            <a:endParaRPr kumimoji="1" lang="ja-JP" altLang="en-US" sz="1400" b="1" dirty="0"/>
          </a:p>
        </p:txBody>
      </p:sp>
      <p:cxnSp>
        <p:nvCxnSpPr>
          <p:cNvPr id="40" name="直線矢印コネクタ 39"/>
          <p:cNvCxnSpPr>
            <a:stCxn id="33" idx="2"/>
            <a:endCxn id="39" idx="0"/>
          </p:cNvCxnSpPr>
          <p:nvPr/>
        </p:nvCxnSpPr>
        <p:spPr>
          <a:xfrm>
            <a:off x="7851763" y="2161284"/>
            <a:ext cx="0" cy="2620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フローチャート: 処理 43"/>
          <p:cNvSpPr/>
          <p:nvPr/>
        </p:nvSpPr>
        <p:spPr>
          <a:xfrm>
            <a:off x="6485101" y="3200628"/>
            <a:ext cx="2723196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モード移行の選択肢を表示</a:t>
            </a:r>
            <a:endParaRPr kumimoji="1" lang="ja-JP" altLang="en-US" sz="1400" b="1" dirty="0"/>
          </a:p>
        </p:txBody>
      </p:sp>
      <p:cxnSp>
        <p:nvCxnSpPr>
          <p:cNvPr id="45" name="直線矢印コネクタ 44"/>
          <p:cNvCxnSpPr>
            <a:stCxn id="39" idx="2"/>
            <a:endCxn id="44" idx="0"/>
          </p:cNvCxnSpPr>
          <p:nvPr/>
        </p:nvCxnSpPr>
        <p:spPr>
          <a:xfrm flipH="1">
            <a:off x="7846699" y="2938609"/>
            <a:ext cx="5064" cy="2620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フローチャート: 判断 48"/>
          <p:cNvSpPr/>
          <p:nvPr/>
        </p:nvSpPr>
        <p:spPr>
          <a:xfrm>
            <a:off x="6644014" y="3976224"/>
            <a:ext cx="2415498" cy="831443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/>
              <a:t>タイトル</a:t>
            </a:r>
            <a:endParaRPr kumimoji="1" lang="en-US" altLang="ja-JP" sz="1200" b="1" dirty="0" smtClean="0"/>
          </a:p>
          <a:p>
            <a:pPr algn="ctr"/>
            <a:r>
              <a:rPr lang="en-US" altLang="ja-JP" sz="1200" b="1" dirty="0" smtClean="0"/>
              <a:t>or</a:t>
            </a:r>
          </a:p>
          <a:p>
            <a:pPr algn="ctr"/>
            <a:r>
              <a:rPr lang="ja-JP" altLang="en-US" sz="1200" b="1" dirty="0" smtClean="0"/>
              <a:t>ゲームルール選択</a:t>
            </a:r>
            <a:endParaRPr lang="en-US" altLang="ja-JP" sz="1200" b="1" dirty="0" smtClean="0"/>
          </a:p>
        </p:txBody>
      </p:sp>
      <p:cxnSp>
        <p:nvCxnSpPr>
          <p:cNvPr id="50" name="直線矢印コネクタ 49"/>
          <p:cNvCxnSpPr>
            <a:stCxn id="44" idx="2"/>
            <a:endCxn id="49" idx="0"/>
          </p:cNvCxnSpPr>
          <p:nvPr/>
        </p:nvCxnSpPr>
        <p:spPr>
          <a:xfrm>
            <a:off x="7846699" y="3715934"/>
            <a:ext cx="5064" cy="2602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フローチャート: 処理 53"/>
          <p:cNvSpPr/>
          <p:nvPr/>
        </p:nvSpPr>
        <p:spPr>
          <a:xfrm>
            <a:off x="6490165" y="5067957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タイトル</a:t>
            </a:r>
            <a:endParaRPr kumimoji="1" lang="ja-JP" altLang="en-US" b="1" dirty="0"/>
          </a:p>
        </p:txBody>
      </p:sp>
      <p:cxnSp>
        <p:nvCxnSpPr>
          <p:cNvPr id="55" name="直線矢印コネクタ 54"/>
          <p:cNvCxnSpPr>
            <a:stCxn id="49" idx="2"/>
            <a:endCxn id="54" idx="0"/>
          </p:cNvCxnSpPr>
          <p:nvPr/>
        </p:nvCxnSpPr>
        <p:spPr>
          <a:xfrm>
            <a:off x="7851763" y="4807667"/>
            <a:ext cx="1720" cy="2602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フローチャート: 処理 64"/>
          <p:cNvSpPr/>
          <p:nvPr/>
        </p:nvSpPr>
        <p:spPr>
          <a:xfrm>
            <a:off x="9260954" y="5067957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ゲームルール選択</a:t>
            </a:r>
            <a:endParaRPr kumimoji="1" lang="ja-JP" altLang="en-US" b="1" dirty="0"/>
          </a:p>
        </p:txBody>
      </p:sp>
      <p:cxnSp>
        <p:nvCxnSpPr>
          <p:cNvPr id="66" name="カギ線コネクタ 65"/>
          <p:cNvCxnSpPr>
            <a:stCxn id="49" idx="3"/>
            <a:endCxn id="65" idx="0"/>
          </p:cNvCxnSpPr>
          <p:nvPr/>
        </p:nvCxnSpPr>
        <p:spPr>
          <a:xfrm>
            <a:off x="9059512" y="4391946"/>
            <a:ext cx="1564760" cy="67601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フローチャート: 処理 69"/>
          <p:cNvSpPr/>
          <p:nvPr/>
        </p:nvSpPr>
        <p:spPr>
          <a:xfrm>
            <a:off x="6485101" y="5810703"/>
            <a:ext cx="2723196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「タイトル」へ移行</a:t>
            </a:r>
            <a:endParaRPr kumimoji="1" lang="ja-JP" altLang="en-US" sz="1400" b="1" dirty="0"/>
          </a:p>
        </p:txBody>
      </p:sp>
      <p:cxnSp>
        <p:nvCxnSpPr>
          <p:cNvPr id="72" name="直線矢印コネクタ 71"/>
          <p:cNvCxnSpPr>
            <a:stCxn id="54" idx="2"/>
            <a:endCxn id="70" idx="0"/>
          </p:cNvCxnSpPr>
          <p:nvPr/>
        </p:nvCxnSpPr>
        <p:spPr>
          <a:xfrm flipH="1">
            <a:off x="7846699" y="5591995"/>
            <a:ext cx="6784" cy="2187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フローチャート: 処理 73"/>
          <p:cNvSpPr/>
          <p:nvPr/>
        </p:nvSpPr>
        <p:spPr>
          <a:xfrm>
            <a:off x="9256614" y="5810703"/>
            <a:ext cx="2723196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「ゲームルール選択」へ移行</a:t>
            </a:r>
            <a:endParaRPr kumimoji="1" lang="ja-JP" altLang="en-US" sz="1400" b="1" dirty="0"/>
          </a:p>
        </p:txBody>
      </p:sp>
      <p:cxnSp>
        <p:nvCxnSpPr>
          <p:cNvPr id="75" name="直線矢印コネクタ 74"/>
          <p:cNvCxnSpPr>
            <a:stCxn id="65" idx="2"/>
            <a:endCxn id="74" idx="0"/>
          </p:cNvCxnSpPr>
          <p:nvPr/>
        </p:nvCxnSpPr>
        <p:spPr>
          <a:xfrm flipH="1">
            <a:off x="10618212" y="5591995"/>
            <a:ext cx="6060" cy="2187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0260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549646" y="1140798"/>
            <a:ext cx="3808664" cy="1489365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0" y="185446"/>
            <a:ext cx="80842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kumimoji="1" lang="ja-JP" altLang="en-US" sz="4400" b="1" dirty="0" smtClean="0"/>
              <a:t>操作方法：コントローラー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164" y="2396314"/>
            <a:ext cx="4474413" cy="3215078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1092067" y="1285315"/>
            <a:ext cx="27238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 smtClean="0"/>
              <a:t>&lt;</a:t>
            </a:r>
            <a:r>
              <a:rPr kumimoji="1" lang="ja-JP" altLang="en-US" b="1" dirty="0" smtClean="0"/>
              <a:t>移動 </a:t>
            </a:r>
            <a:r>
              <a:rPr lang="en-US" altLang="ja-JP" b="1" dirty="0" smtClean="0"/>
              <a:t>&gt;</a:t>
            </a:r>
          </a:p>
          <a:p>
            <a:pPr algn="ctr"/>
            <a:r>
              <a:rPr lang="ja-JP" altLang="en-US" b="1" dirty="0"/>
              <a:t>左</a:t>
            </a:r>
            <a:r>
              <a:rPr lang="ja-JP" altLang="en-US" b="1" dirty="0" smtClean="0"/>
              <a:t>スティック</a:t>
            </a:r>
            <a:endParaRPr lang="en-US" altLang="ja-JP" b="1" dirty="0" smtClean="0"/>
          </a:p>
          <a:p>
            <a:pPr algn="ctr"/>
            <a:r>
              <a:rPr lang="ja-JP" altLang="en-US" b="1" dirty="0"/>
              <a:t>倒した</a:t>
            </a:r>
            <a:r>
              <a:rPr lang="ja-JP" altLang="en-US" b="1" dirty="0" smtClean="0"/>
              <a:t>方向に移動する。</a:t>
            </a:r>
            <a:endParaRPr lang="en-US" altLang="ja-JP" b="1" dirty="0" smtClean="0"/>
          </a:p>
          <a:p>
            <a:pPr algn="ctr"/>
            <a:r>
              <a:rPr lang="ja-JP" altLang="en-US" b="1" dirty="0" smtClean="0"/>
              <a:t>前後左右</a:t>
            </a:r>
            <a:r>
              <a:rPr lang="en-US" altLang="ja-JP" b="1" dirty="0" smtClean="0">
                <a:solidFill>
                  <a:srgbClr val="FF0000"/>
                </a:solidFill>
              </a:rPr>
              <a:t>4</a:t>
            </a:r>
            <a:r>
              <a:rPr lang="ja-JP" altLang="en-US" b="1" dirty="0" smtClean="0"/>
              <a:t>方向</a:t>
            </a:r>
            <a:endParaRPr lang="en-US" altLang="ja-JP" b="1" dirty="0" smtClean="0"/>
          </a:p>
        </p:txBody>
      </p:sp>
      <p:sp>
        <p:nvSpPr>
          <p:cNvPr id="6" name="角丸四角形 5"/>
          <p:cNvSpPr/>
          <p:nvPr/>
        </p:nvSpPr>
        <p:spPr>
          <a:xfrm>
            <a:off x="7574549" y="1140093"/>
            <a:ext cx="4131564" cy="1489365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816755" y="1284610"/>
            <a:ext cx="36471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 smtClean="0"/>
              <a:t>&lt;</a:t>
            </a:r>
            <a:r>
              <a:rPr lang="ja-JP" altLang="en-US" b="1" dirty="0" smtClean="0"/>
              <a:t>スキル発動</a:t>
            </a:r>
            <a:r>
              <a:rPr kumimoji="1" lang="ja-JP" altLang="en-US" b="1" dirty="0" smtClean="0"/>
              <a:t> </a:t>
            </a:r>
            <a:r>
              <a:rPr lang="en-US" altLang="ja-JP" b="1" dirty="0" smtClean="0"/>
              <a:t>&gt;</a:t>
            </a:r>
          </a:p>
          <a:p>
            <a:pPr algn="ctr"/>
            <a:r>
              <a:rPr lang="ja-JP" altLang="en-US" b="1" dirty="0"/>
              <a:t>左</a:t>
            </a:r>
            <a:r>
              <a:rPr lang="ja-JP" altLang="en-US" b="1" dirty="0" smtClean="0"/>
              <a:t>ボタン</a:t>
            </a:r>
            <a:endParaRPr lang="en-US" altLang="ja-JP" b="1" dirty="0" smtClean="0"/>
          </a:p>
          <a:p>
            <a:pPr algn="ctr"/>
            <a:r>
              <a:rPr lang="ja-JP" altLang="en-US" b="1" dirty="0" smtClean="0">
                <a:solidFill>
                  <a:srgbClr val="FF0000"/>
                </a:solidFill>
              </a:rPr>
              <a:t>ゲージが溜まっている時</a:t>
            </a:r>
            <a:r>
              <a:rPr lang="ja-JP" altLang="en-US" b="1" dirty="0" smtClean="0"/>
              <a:t>に押すと</a:t>
            </a:r>
            <a:endParaRPr lang="en-US" altLang="ja-JP" b="1" dirty="0" smtClean="0"/>
          </a:p>
          <a:p>
            <a:pPr algn="ctr"/>
            <a:r>
              <a:rPr lang="ja-JP" altLang="en-US" b="1" dirty="0" smtClean="0"/>
              <a:t>スキル発動。</a:t>
            </a:r>
            <a:endParaRPr lang="en-US" altLang="ja-JP" b="1" dirty="0" smtClean="0"/>
          </a:p>
        </p:txBody>
      </p:sp>
      <p:sp>
        <p:nvSpPr>
          <p:cNvPr id="8" name="角丸四角形 7"/>
          <p:cNvSpPr/>
          <p:nvPr/>
        </p:nvSpPr>
        <p:spPr>
          <a:xfrm>
            <a:off x="348578" y="3738178"/>
            <a:ext cx="4009732" cy="2292966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45284" y="3911535"/>
            <a:ext cx="341632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 smtClean="0"/>
              <a:t>&lt;</a:t>
            </a:r>
            <a:r>
              <a:rPr lang="ja-JP" altLang="en-US" b="1" dirty="0" smtClean="0"/>
              <a:t>選択・</a:t>
            </a:r>
            <a:r>
              <a:rPr lang="ja-JP" altLang="en-US" b="1" dirty="0"/>
              <a:t>移動</a:t>
            </a:r>
            <a:r>
              <a:rPr lang="en-US" altLang="ja-JP" b="1" dirty="0" smtClean="0"/>
              <a:t>&gt;</a:t>
            </a:r>
          </a:p>
          <a:p>
            <a:pPr algn="ctr"/>
            <a:r>
              <a:rPr lang="ja-JP" altLang="en-US" b="1" dirty="0"/>
              <a:t>十字</a:t>
            </a:r>
            <a:r>
              <a:rPr lang="ja-JP" altLang="en-US" b="1" dirty="0" smtClean="0"/>
              <a:t>ボタン</a:t>
            </a:r>
            <a:endParaRPr lang="en-US" altLang="ja-JP" b="1" dirty="0" smtClean="0"/>
          </a:p>
          <a:p>
            <a:pPr algn="ctr"/>
            <a:r>
              <a:rPr lang="ja-JP" altLang="en-US" b="1" dirty="0"/>
              <a:t>倒した方向に移動する。</a:t>
            </a:r>
            <a:endParaRPr lang="en-US" altLang="ja-JP" b="1" dirty="0"/>
          </a:p>
          <a:p>
            <a:pPr algn="ctr"/>
            <a:r>
              <a:rPr lang="ja-JP" altLang="en-US" b="1" dirty="0"/>
              <a:t>前後左右</a:t>
            </a:r>
            <a:r>
              <a:rPr lang="en-US" altLang="ja-JP" b="1" dirty="0">
                <a:solidFill>
                  <a:srgbClr val="FF0000"/>
                </a:solidFill>
              </a:rPr>
              <a:t>4</a:t>
            </a:r>
            <a:r>
              <a:rPr lang="ja-JP" altLang="en-US" b="1" dirty="0"/>
              <a:t>方向</a:t>
            </a:r>
            <a:endParaRPr lang="en-US" altLang="ja-JP" b="1" dirty="0"/>
          </a:p>
          <a:p>
            <a:pPr algn="ctr"/>
            <a:endParaRPr lang="en-US" altLang="ja-JP" b="1" dirty="0" smtClean="0"/>
          </a:p>
          <a:p>
            <a:pPr algn="ctr"/>
            <a:r>
              <a:rPr lang="ja-JP" altLang="en-US" b="1" dirty="0" smtClean="0"/>
              <a:t>選択する場面があれば、</a:t>
            </a:r>
            <a:endParaRPr lang="en-US" altLang="ja-JP" b="1" dirty="0" smtClean="0"/>
          </a:p>
          <a:p>
            <a:pPr algn="ctr"/>
            <a:r>
              <a:rPr lang="ja-JP" altLang="en-US" b="1" dirty="0" smtClean="0">
                <a:solidFill>
                  <a:srgbClr val="FF0000"/>
                </a:solidFill>
              </a:rPr>
              <a:t>上下</a:t>
            </a:r>
            <a:r>
              <a:rPr lang="ja-JP" altLang="en-US" b="1" dirty="0" smtClean="0"/>
              <a:t>または</a:t>
            </a:r>
            <a:r>
              <a:rPr lang="ja-JP" altLang="en-US" b="1" dirty="0" smtClean="0">
                <a:solidFill>
                  <a:srgbClr val="FF0000"/>
                </a:solidFill>
              </a:rPr>
              <a:t>左右</a:t>
            </a:r>
            <a:r>
              <a:rPr lang="ja-JP" altLang="en-US" b="1" dirty="0" smtClean="0"/>
              <a:t>を押して選択。</a:t>
            </a:r>
            <a:endParaRPr lang="en-US" altLang="ja-JP" b="1" dirty="0" smtClean="0"/>
          </a:p>
        </p:txBody>
      </p:sp>
      <p:sp>
        <p:nvSpPr>
          <p:cNvPr id="23" name="角丸四角形 22"/>
          <p:cNvSpPr/>
          <p:nvPr/>
        </p:nvSpPr>
        <p:spPr>
          <a:xfrm>
            <a:off x="7988505" y="5082769"/>
            <a:ext cx="3833408" cy="1489365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8427882" y="5227286"/>
            <a:ext cx="29546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 smtClean="0"/>
              <a:t>&lt;</a:t>
            </a:r>
            <a:r>
              <a:rPr kumimoji="1" lang="ja-JP" altLang="en-US" b="1" dirty="0" smtClean="0"/>
              <a:t>戻る</a:t>
            </a:r>
            <a:r>
              <a:rPr kumimoji="1" lang="en-US" altLang="ja-JP" b="1" dirty="0" smtClean="0"/>
              <a:t>/</a:t>
            </a:r>
            <a:r>
              <a:rPr kumimoji="1" lang="ja-JP" altLang="en-US" b="1" dirty="0" smtClean="0"/>
              <a:t>キャンセル</a:t>
            </a:r>
            <a:r>
              <a:rPr lang="en-US" altLang="ja-JP" b="1" dirty="0" smtClean="0"/>
              <a:t>&gt;</a:t>
            </a:r>
          </a:p>
          <a:p>
            <a:pPr algn="ctr"/>
            <a:r>
              <a:rPr lang="ja-JP" altLang="en-US" b="1" dirty="0" smtClean="0"/>
              <a:t>下ボタン</a:t>
            </a:r>
            <a:endParaRPr lang="en-US" altLang="ja-JP" b="1" dirty="0" smtClean="0"/>
          </a:p>
          <a:p>
            <a:pPr algn="ctr"/>
            <a:r>
              <a:rPr lang="ja-JP" altLang="en-US" b="1" dirty="0">
                <a:solidFill>
                  <a:srgbClr val="FF0000"/>
                </a:solidFill>
              </a:rPr>
              <a:t>前の画面</a:t>
            </a:r>
            <a:r>
              <a:rPr lang="ja-JP" altLang="en-US" b="1" dirty="0" smtClean="0">
                <a:solidFill>
                  <a:srgbClr val="FF0000"/>
                </a:solidFill>
              </a:rPr>
              <a:t>に戻る</a:t>
            </a:r>
            <a:r>
              <a:rPr lang="ja-JP" altLang="en-US" b="1" dirty="0" smtClean="0"/>
              <a:t>、</a:t>
            </a:r>
            <a:r>
              <a:rPr lang="ja-JP" altLang="en-US" b="1" dirty="0"/>
              <a:t>もしく</a:t>
            </a:r>
            <a:r>
              <a:rPr lang="ja-JP" altLang="en-US" b="1" dirty="0" smtClean="0"/>
              <a:t>は</a:t>
            </a:r>
            <a:endParaRPr lang="en-US" altLang="ja-JP" b="1" dirty="0" smtClean="0"/>
          </a:p>
          <a:p>
            <a:pPr algn="ctr"/>
            <a:r>
              <a:rPr lang="ja-JP" altLang="en-US" b="1" dirty="0">
                <a:solidFill>
                  <a:srgbClr val="FF0000"/>
                </a:solidFill>
              </a:rPr>
              <a:t>選択</a:t>
            </a:r>
            <a:r>
              <a:rPr lang="ja-JP" altLang="en-US" b="1" dirty="0" smtClean="0">
                <a:solidFill>
                  <a:srgbClr val="FF0000"/>
                </a:solidFill>
              </a:rPr>
              <a:t>をキャンセル</a:t>
            </a:r>
            <a:r>
              <a:rPr lang="ja-JP" altLang="en-US" b="1" dirty="0" smtClean="0"/>
              <a:t>する。</a:t>
            </a:r>
            <a:endParaRPr lang="en-US" altLang="ja-JP" b="1" dirty="0" smtClean="0"/>
          </a:p>
        </p:txBody>
      </p:sp>
      <p:sp>
        <p:nvSpPr>
          <p:cNvPr id="26" name="角丸四角形 25"/>
          <p:cNvSpPr/>
          <p:nvPr/>
        </p:nvSpPr>
        <p:spPr>
          <a:xfrm>
            <a:off x="8371375" y="3071450"/>
            <a:ext cx="3726410" cy="1489365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8751458" y="3276513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 smtClean="0"/>
              <a:t>&lt;</a:t>
            </a:r>
            <a:r>
              <a:rPr kumimoji="1" lang="ja-JP" altLang="en-US" b="1" dirty="0" smtClean="0"/>
              <a:t>決定</a:t>
            </a:r>
            <a:r>
              <a:rPr lang="en-US" altLang="ja-JP" b="1" dirty="0" smtClean="0"/>
              <a:t>&gt;</a:t>
            </a:r>
          </a:p>
          <a:p>
            <a:pPr algn="ctr"/>
            <a:r>
              <a:rPr lang="ja-JP" altLang="en-US" b="1" dirty="0" smtClean="0"/>
              <a:t>右ボタン</a:t>
            </a:r>
            <a:endParaRPr lang="en-US" altLang="ja-JP" b="1" dirty="0" smtClean="0"/>
          </a:p>
          <a:p>
            <a:pPr algn="ctr"/>
            <a:r>
              <a:rPr lang="ja-JP" altLang="en-US" b="1" dirty="0"/>
              <a:t>選択</a:t>
            </a:r>
            <a:r>
              <a:rPr lang="ja-JP" altLang="en-US" b="1" dirty="0" smtClean="0"/>
              <a:t>した項目で決定する。</a:t>
            </a:r>
            <a:endParaRPr lang="en-US" altLang="ja-JP" b="1" dirty="0" smtClean="0"/>
          </a:p>
        </p:txBody>
      </p:sp>
      <p:cxnSp>
        <p:nvCxnSpPr>
          <p:cNvPr id="14" name="カギ線コネクタ 13"/>
          <p:cNvCxnSpPr>
            <a:stCxn id="6" idx="1"/>
          </p:cNvCxnSpPr>
          <p:nvPr/>
        </p:nvCxnSpPr>
        <p:spPr>
          <a:xfrm rot="10800000" flipV="1">
            <a:off x="7077813" y="1884776"/>
            <a:ext cx="496737" cy="1517846"/>
          </a:xfrm>
          <a:prstGeom prst="bentConnector2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カギ線コネクタ 16"/>
          <p:cNvCxnSpPr/>
          <p:nvPr/>
        </p:nvCxnSpPr>
        <p:spPr>
          <a:xfrm rot="10800000">
            <a:off x="7656754" y="3402623"/>
            <a:ext cx="712896" cy="41351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カギ線コネクタ 19"/>
          <p:cNvCxnSpPr>
            <a:stCxn id="23" idx="1"/>
          </p:cNvCxnSpPr>
          <p:nvPr/>
        </p:nvCxnSpPr>
        <p:spPr>
          <a:xfrm rot="10800000">
            <a:off x="7397581" y="3669126"/>
            <a:ext cx="590925" cy="2158327"/>
          </a:xfrm>
          <a:prstGeom prst="bentConnector2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カギ線コネクタ 24"/>
          <p:cNvCxnSpPr>
            <a:stCxn id="8" idx="3"/>
          </p:cNvCxnSpPr>
          <p:nvPr/>
        </p:nvCxnSpPr>
        <p:spPr>
          <a:xfrm flipV="1">
            <a:off x="4358310" y="4146757"/>
            <a:ext cx="1280031" cy="737904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カギ線コネクタ 27"/>
          <p:cNvCxnSpPr>
            <a:stCxn id="5" idx="3"/>
          </p:cNvCxnSpPr>
          <p:nvPr/>
        </p:nvCxnSpPr>
        <p:spPr>
          <a:xfrm>
            <a:off x="4358310" y="1885481"/>
            <a:ext cx="652347" cy="1498139"/>
          </a:xfrm>
          <a:prstGeom prst="bentConnector2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800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46987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ゲームの流れ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grpSp>
        <p:nvGrpSpPr>
          <p:cNvPr id="24" name="グループ化 23"/>
          <p:cNvGrpSpPr/>
          <p:nvPr/>
        </p:nvGrpSpPr>
        <p:grpSpPr>
          <a:xfrm>
            <a:off x="262596" y="1745314"/>
            <a:ext cx="2113018" cy="1242693"/>
            <a:chOff x="278738" y="1744105"/>
            <a:chExt cx="2113018" cy="1242693"/>
          </a:xfrm>
        </p:grpSpPr>
        <p:sp>
          <p:nvSpPr>
            <p:cNvPr id="4" name="角丸四角形 3"/>
            <p:cNvSpPr/>
            <p:nvPr/>
          </p:nvSpPr>
          <p:spPr>
            <a:xfrm>
              <a:off x="278738" y="1744105"/>
              <a:ext cx="2113018" cy="1242693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3" name="テキスト ボックス 2"/>
            <p:cNvSpPr txBox="1"/>
            <p:nvPr/>
          </p:nvSpPr>
          <p:spPr>
            <a:xfrm>
              <a:off x="699186" y="1770992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dirty="0" smtClean="0"/>
                <a:t>～タイトル～</a:t>
              </a:r>
              <a:endParaRPr kumimoji="1" lang="ja-JP" altLang="en-US" sz="1400" b="1" dirty="0"/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340113" y="2162191"/>
              <a:ext cx="198002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dirty="0" smtClean="0"/>
                <a:t>・チュートリアルへ</a:t>
              </a:r>
              <a:endParaRPr kumimoji="1" lang="en-US" altLang="ja-JP" sz="1400" b="1" dirty="0" smtClean="0"/>
            </a:p>
            <a:p>
              <a:r>
                <a:rPr lang="ja-JP" altLang="en-US" sz="1400" b="1" dirty="0" smtClean="0"/>
                <a:t>・ゲームルール選択へ</a:t>
              </a:r>
              <a:endParaRPr lang="en-US" altLang="ja-JP" sz="1400" b="1" dirty="0" smtClean="0"/>
            </a:p>
            <a:p>
              <a:r>
                <a:rPr kumimoji="1" lang="ja-JP" altLang="en-US" sz="1400" b="1" dirty="0" smtClean="0"/>
                <a:t>・</a:t>
              </a:r>
              <a:r>
                <a:rPr lang="ja-JP" altLang="en-US" sz="1400" b="1" dirty="0"/>
                <a:t>終了</a:t>
              </a:r>
              <a:endParaRPr kumimoji="1" lang="ja-JP" altLang="en-US" sz="1400" b="1" dirty="0"/>
            </a:p>
          </p:txBody>
        </p:sp>
      </p:grpSp>
      <p:sp>
        <p:nvSpPr>
          <p:cNvPr id="6" name="角丸四角形 5"/>
          <p:cNvSpPr/>
          <p:nvPr/>
        </p:nvSpPr>
        <p:spPr>
          <a:xfrm>
            <a:off x="2436989" y="2552163"/>
            <a:ext cx="2113018" cy="1475088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597509" y="2606285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 smtClean="0"/>
              <a:t>～チュートリアル～</a:t>
            </a:r>
            <a:endParaRPr kumimoji="1" lang="ja-JP" altLang="en-US" sz="1400" b="1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506637" y="2952906"/>
            <a:ext cx="19800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 smtClean="0"/>
              <a:t>・操作説明</a:t>
            </a:r>
            <a:endParaRPr kumimoji="1" lang="en-US" altLang="ja-JP" sz="1400" b="1" dirty="0" smtClean="0"/>
          </a:p>
          <a:p>
            <a:r>
              <a:rPr lang="ja-JP" altLang="en-US" sz="1400" b="1" dirty="0" smtClean="0"/>
              <a:t>・ルール説明</a:t>
            </a:r>
            <a:endParaRPr lang="en-US" altLang="ja-JP" sz="1400" b="1" dirty="0" smtClean="0"/>
          </a:p>
          <a:p>
            <a:r>
              <a:rPr kumimoji="1" lang="ja-JP" altLang="en-US" sz="1400" b="1" dirty="0" smtClean="0"/>
              <a:t>・ゲームルール選択へ</a:t>
            </a:r>
            <a:endParaRPr kumimoji="1" lang="en-US" altLang="ja-JP" sz="1400" b="1" dirty="0" smtClean="0"/>
          </a:p>
          <a:p>
            <a:r>
              <a:rPr lang="ja-JP" altLang="en-US" sz="1400" b="1" dirty="0" smtClean="0"/>
              <a:t>・タイトルへ</a:t>
            </a:r>
            <a:endParaRPr kumimoji="1" lang="ja-JP" altLang="en-US" sz="1400" b="1" dirty="0"/>
          </a:p>
        </p:txBody>
      </p:sp>
      <p:grpSp>
        <p:nvGrpSpPr>
          <p:cNvPr id="27" name="グループ化 26"/>
          <p:cNvGrpSpPr/>
          <p:nvPr/>
        </p:nvGrpSpPr>
        <p:grpSpPr>
          <a:xfrm>
            <a:off x="7205388" y="1776673"/>
            <a:ext cx="2113018" cy="1242693"/>
            <a:chOff x="7843775" y="1695877"/>
            <a:chExt cx="2113018" cy="1242693"/>
          </a:xfrm>
        </p:grpSpPr>
        <p:sp>
          <p:nvSpPr>
            <p:cNvPr id="9" name="角丸四角形 8"/>
            <p:cNvSpPr/>
            <p:nvPr/>
          </p:nvSpPr>
          <p:spPr>
            <a:xfrm>
              <a:off x="7843775" y="1695877"/>
              <a:ext cx="2113018" cy="1242693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8179574" y="1770992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dirty="0" smtClean="0"/>
                <a:t>～キャラ選択～</a:t>
              </a:r>
              <a:endParaRPr kumimoji="1" lang="ja-JP" altLang="en-US" sz="1400" b="1" dirty="0"/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8089805" y="220054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b="1" dirty="0" smtClean="0"/>
                <a:t>・キャラ選択</a:t>
              </a:r>
              <a:endParaRPr lang="en-US" altLang="ja-JP" sz="1400" b="1" dirty="0" smtClean="0"/>
            </a:p>
            <a:p>
              <a:r>
                <a:rPr lang="ja-JP" altLang="en-US" sz="1400" b="1" dirty="0" smtClean="0"/>
                <a:t>・ステージ選択へ</a:t>
              </a:r>
              <a:endParaRPr kumimoji="1" lang="ja-JP" altLang="en-US" sz="1400" b="1" dirty="0"/>
            </a:p>
          </p:txBody>
        </p:sp>
      </p:grpSp>
      <p:grpSp>
        <p:nvGrpSpPr>
          <p:cNvPr id="29" name="グループ化 28"/>
          <p:cNvGrpSpPr/>
          <p:nvPr/>
        </p:nvGrpSpPr>
        <p:grpSpPr>
          <a:xfrm>
            <a:off x="8570954" y="4641106"/>
            <a:ext cx="2113018" cy="1242693"/>
            <a:chOff x="7843775" y="4989673"/>
            <a:chExt cx="2113018" cy="1242693"/>
          </a:xfrm>
        </p:grpSpPr>
        <p:sp>
          <p:nvSpPr>
            <p:cNvPr id="12" name="角丸四角形 11"/>
            <p:cNvSpPr/>
            <p:nvPr/>
          </p:nvSpPr>
          <p:spPr>
            <a:xfrm>
              <a:off x="7843775" y="4989673"/>
              <a:ext cx="2113018" cy="1242693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8359109" y="5056461"/>
              <a:ext cx="1082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dirty="0" smtClean="0"/>
                <a:t>～ゲーム～</a:t>
              </a:r>
              <a:endParaRPr kumimoji="1" lang="ja-JP" altLang="en-US" sz="1400" b="1" dirty="0"/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8089805" y="5509235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b="1" dirty="0" smtClean="0"/>
                <a:t>・タイムアップで</a:t>
              </a:r>
              <a:endParaRPr lang="en-US" altLang="ja-JP" sz="1400" b="1" dirty="0" smtClean="0"/>
            </a:p>
            <a:p>
              <a:r>
                <a:rPr lang="ja-JP" altLang="en-US" sz="1400" b="1" dirty="0"/>
                <a:t>　</a:t>
              </a:r>
              <a:r>
                <a:rPr lang="ja-JP" altLang="en-US" sz="1400" b="1" dirty="0" smtClean="0"/>
                <a:t>リザルトへ</a:t>
              </a:r>
              <a:endParaRPr lang="en-US" altLang="ja-JP" sz="1400" b="1" dirty="0" smtClean="0"/>
            </a:p>
          </p:txBody>
        </p:sp>
      </p:grpSp>
      <p:grpSp>
        <p:nvGrpSpPr>
          <p:cNvPr id="30" name="グループ化 29"/>
          <p:cNvGrpSpPr/>
          <p:nvPr/>
        </p:nvGrpSpPr>
        <p:grpSpPr>
          <a:xfrm>
            <a:off x="5226725" y="4641106"/>
            <a:ext cx="2113018" cy="1242693"/>
            <a:chOff x="4500872" y="4989673"/>
            <a:chExt cx="2113018" cy="1242693"/>
          </a:xfrm>
        </p:grpSpPr>
        <p:sp>
          <p:nvSpPr>
            <p:cNvPr id="15" name="角丸四角形 14"/>
            <p:cNvSpPr/>
            <p:nvPr/>
          </p:nvSpPr>
          <p:spPr>
            <a:xfrm>
              <a:off x="4500872" y="4989673"/>
              <a:ext cx="2113018" cy="1242693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4921960" y="5056461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dirty="0" smtClean="0"/>
                <a:t>～リザルト～</a:t>
              </a:r>
              <a:endParaRPr kumimoji="1" lang="ja-JP" altLang="en-US" sz="1400" b="1" dirty="0"/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4562887" y="5401513"/>
              <a:ext cx="198002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b="1" dirty="0" smtClean="0"/>
                <a:t>・順位発表</a:t>
              </a:r>
              <a:endParaRPr lang="en-US" altLang="ja-JP" sz="1400" b="1" dirty="0" smtClean="0"/>
            </a:p>
            <a:p>
              <a:r>
                <a:rPr lang="ja-JP" altLang="en-US" sz="1400" b="1" dirty="0" smtClean="0"/>
                <a:t>・ゲームルール選択へ</a:t>
              </a:r>
              <a:endParaRPr lang="en-US" altLang="ja-JP" sz="1400" b="1" dirty="0" smtClean="0"/>
            </a:p>
            <a:p>
              <a:r>
                <a:rPr lang="ja-JP" altLang="en-US" sz="1400" b="1" dirty="0" smtClean="0"/>
                <a:t>・タイトルへ</a:t>
              </a:r>
              <a:endParaRPr lang="en-US" altLang="ja-JP" sz="1400" b="1" dirty="0" smtClean="0"/>
            </a:p>
          </p:txBody>
        </p:sp>
      </p:grpSp>
      <p:grpSp>
        <p:nvGrpSpPr>
          <p:cNvPr id="26" name="グループ化 25"/>
          <p:cNvGrpSpPr/>
          <p:nvPr/>
        </p:nvGrpSpPr>
        <p:grpSpPr>
          <a:xfrm>
            <a:off x="4615962" y="1776674"/>
            <a:ext cx="2113018" cy="1242693"/>
            <a:chOff x="5419914" y="2341099"/>
            <a:chExt cx="2113018" cy="1242693"/>
          </a:xfrm>
        </p:grpSpPr>
        <p:sp>
          <p:nvSpPr>
            <p:cNvPr id="18" name="角丸四角形 17"/>
            <p:cNvSpPr/>
            <p:nvPr/>
          </p:nvSpPr>
          <p:spPr>
            <a:xfrm>
              <a:off x="5419914" y="2341099"/>
              <a:ext cx="2113018" cy="1242693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5486407" y="2420048"/>
              <a:ext cx="19800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dirty="0" smtClean="0"/>
                <a:t>～ゲームルール選択～</a:t>
              </a:r>
              <a:endParaRPr kumimoji="1" lang="ja-JP" altLang="en-US" sz="1400" b="1" dirty="0"/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5635487" y="2860661"/>
              <a:ext cx="16818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dirty="0" smtClean="0"/>
                <a:t>・</a:t>
              </a:r>
              <a:r>
                <a:rPr kumimoji="1" lang="en-US" altLang="ja-JP" sz="1400" b="1" dirty="0" smtClean="0"/>
                <a:t>4</a:t>
              </a:r>
              <a:r>
                <a:rPr kumimoji="1" lang="ja-JP" altLang="en-US" sz="1400" b="1" dirty="0" smtClean="0"/>
                <a:t>人対戦 </a:t>
              </a:r>
              <a:r>
                <a:rPr kumimoji="1" lang="en-US" altLang="ja-JP" sz="1400" b="1" dirty="0" smtClean="0"/>
                <a:t>or 2vs2</a:t>
              </a:r>
            </a:p>
            <a:p>
              <a:r>
                <a:rPr lang="ja-JP" altLang="en-US" sz="1400" b="1" dirty="0" smtClean="0"/>
                <a:t>・キャラ選択</a:t>
              </a:r>
              <a:r>
                <a:rPr lang="ja-JP" altLang="en-US" sz="1400" b="1" dirty="0"/>
                <a:t>へ</a:t>
              </a:r>
              <a:endParaRPr lang="en-US" altLang="ja-JP" sz="1400" b="1" dirty="0" smtClean="0"/>
            </a:p>
          </p:txBody>
        </p:sp>
      </p:grpSp>
      <p:grpSp>
        <p:nvGrpSpPr>
          <p:cNvPr id="28" name="グループ化 27"/>
          <p:cNvGrpSpPr/>
          <p:nvPr/>
        </p:nvGrpSpPr>
        <p:grpSpPr>
          <a:xfrm>
            <a:off x="9788507" y="1780858"/>
            <a:ext cx="2113018" cy="1242693"/>
            <a:chOff x="9800531" y="3075240"/>
            <a:chExt cx="2113018" cy="1242693"/>
          </a:xfrm>
        </p:grpSpPr>
        <p:sp>
          <p:nvSpPr>
            <p:cNvPr id="21" name="角丸四角形 20"/>
            <p:cNvSpPr/>
            <p:nvPr/>
          </p:nvSpPr>
          <p:spPr>
            <a:xfrm>
              <a:off x="9800531" y="3075240"/>
              <a:ext cx="2113018" cy="1242693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10046561" y="3146962"/>
              <a:ext cx="16209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dirty="0" smtClean="0"/>
                <a:t>～ステージ選択～</a:t>
              </a:r>
              <a:endParaRPr kumimoji="1" lang="ja-JP" altLang="en-US" sz="1400" b="1" dirty="0"/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10136329" y="3565504"/>
              <a:ext cx="14414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b="1" dirty="0" smtClean="0"/>
                <a:t>・ステージ選択</a:t>
              </a:r>
              <a:endParaRPr lang="en-US" altLang="ja-JP" sz="1400" b="1" dirty="0" smtClean="0"/>
            </a:p>
            <a:p>
              <a:r>
                <a:rPr kumimoji="1" lang="ja-JP" altLang="en-US" sz="1400" b="1" dirty="0" smtClean="0"/>
                <a:t>・ゲーム開始</a:t>
              </a:r>
              <a:endParaRPr kumimoji="1" lang="ja-JP" altLang="en-US" sz="1400" b="1" dirty="0"/>
            </a:p>
          </p:txBody>
        </p:sp>
      </p:grpSp>
      <p:cxnSp>
        <p:nvCxnSpPr>
          <p:cNvPr id="32" name="直線矢印コネクタ 31"/>
          <p:cNvCxnSpPr/>
          <p:nvPr/>
        </p:nvCxnSpPr>
        <p:spPr>
          <a:xfrm>
            <a:off x="2375614" y="2035558"/>
            <a:ext cx="224034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>
            <a:off x="6722007" y="2035558"/>
            <a:ext cx="47010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>
          <a:xfrm>
            <a:off x="9318406" y="2005676"/>
            <a:ext cx="47010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>
            <a:off x="10463467" y="3019367"/>
            <a:ext cx="0" cy="162173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 flipH="1">
            <a:off x="7339743" y="4873322"/>
            <a:ext cx="123121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 rot="10800000">
            <a:off x="5597759" y="3019367"/>
            <a:ext cx="0" cy="162173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カギ線コネクタ 46"/>
          <p:cNvCxnSpPr>
            <a:endCxn id="4" idx="2"/>
          </p:cNvCxnSpPr>
          <p:nvPr/>
        </p:nvCxnSpPr>
        <p:spPr>
          <a:xfrm rot="10800000">
            <a:off x="1319105" y="2988008"/>
            <a:ext cx="3907620" cy="2251157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/>
          <p:nvPr/>
        </p:nvCxnSpPr>
        <p:spPr>
          <a:xfrm>
            <a:off x="1944928" y="2988007"/>
            <a:ext cx="0" cy="40694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/>
          <p:nvPr/>
        </p:nvCxnSpPr>
        <p:spPr>
          <a:xfrm>
            <a:off x="1963036" y="3351422"/>
            <a:ext cx="44476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 rot="-5400000">
            <a:off x="4760627" y="3232274"/>
            <a:ext cx="0" cy="40694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/>
          <p:nvPr/>
        </p:nvCxnSpPr>
        <p:spPr>
          <a:xfrm rot="-5400000">
            <a:off x="4741716" y="3244661"/>
            <a:ext cx="44476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カギ線コネクタ 72"/>
          <p:cNvCxnSpPr/>
          <p:nvPr/>
        </p:nvCxnSpPr>
        <p:spPr>
          <a:xfrm rot="10800000">
            <a:off x="1487292" y="2989591"/>
            <a:ext cx="942550" cy="763542"/>
          </a:xfrm>
          <a:prstGeom prst="bentConnector3">
            <a:avLst>
              <a:gd name="adj1" fmla="val 99539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86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67169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kumimoji="1" lang="ja-JP" altLang="en-US" sz="4400" b="1" dirty="0" smtClean="0"/>
              <a:t>スキルについて：</a:t>
            </a:r>
            <a:r>
              <a:rPr kumimoji="1" lang="en-US" altLang="ja-JP" sz="4400" b="1" dirty="0" smtClean="0"/>
              <a:t>1-1》</a:t>
            </a:r>
            <a:endParaRPr kumimoji="1" lang="ja-JP" altLang="en-US" sz="4400" b="1" dirty="0"/>
          </a:p>
        </p:txBody>
      </p:sp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957745"/>
              </p:ext>
            </p:extLst>
          </p:nvPr>
        </p:nvGraphicFramePr>
        <p:xfrm>
          <a:off x="577157" y="1205086"/>
          <a:ext cx="3848300" cy="38286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830">
                  <a:extLst>
                    <a:ext uri="{9D8B030D-6E8A-4147-A177-3AD203B41FA5}">
                      <a16:colId xmlns:a16="http://schemas.microsoft.com/office/drawing/2014/main" val="3757766657"/>
                    </a:ext>
                  </a:extLst>
                </a:gridCol>
                <a:gridCol w="384830">
                  <a:extLst>
                    <a:ext uri="{9D8B030D-6E8A-4147-A177-3AD203B41FA5}">
                      <a16:colId xmlns:a16="http://schemas.microsoft.com/office/drawing/2014/main" val="4236502890"/>
                    </a:ext>
                  </a:extLst>
                </a:gridCol>
                <a:gridCol w="384830">
                  <a:extLst>
                    <a:ext uri="{9D8B030D-6E8A-4147-A177-3AD203B41FA5}">
                      <a16:colId xmlns:a16="http://schemas.microsoft.com/office/drawing/2014/main" val="3773211590"/>
                    </a:ext>
                  </a:extLst>
                </a:gridCol>
                <a:gridCol w="384830">
                  <a:extLst>
                    <a:ext uri="{9D8B030D-6E8A-4147-A177-3AD203B41FA5}">
                      <a16:colId xmlns:a16="http://schemas.microsoft.com/office/drawing/2014/main" val="1470282794"/>
                    </a:ext>
                  </a:extLst>
                </a:gridCol>
                <a:gridCol w="384830">
                  <a:extLst>
                    <a:ext uri="{9D8B030D-6E8A-4147-A177-3AD203B41FA5}">
                      <a16:colId xmlns:a16="http://schemas.microsoft.com/office/drawing/2014/main" val="3236257929"/>
                    </a:ext>
                  </a:extLst>
                </a:gridCol>
                <a:gridCol w="384830">
                  <a:extLst>
                    <a:ext uri="{9D8B030D-6E8A-4147-A177-3AD203B41FA5}">
                      <a16:colId xmlns:a16="http://schemas.microsoft.com/office/drawing/2014/main" val="2988002014"/>
                    </a:ext>
                  </a:extLst>
                </a:gridCol>
                <a:gridCol w="384830">
                  <a:extLst>
                    <a:ext uri="{9D8B030D-6E8A-4147-A177-3AD203B41FA5}">
                      <a16:colId xmlns:a16="http://schemas.microsoft.com/office/drawing/2014/main" val="246725878"/>
                    </a:ext>
                  </a:extLst>
                </a:gridCol>
                <a:gridCol w="384830">
                  <a:extLst>
                    <a:ext uri="{9D8B030D-6E8A-4147-A177-3AD203B41FA5}">
                      <a16:colId xmlns:a16="http://schemas.microsoft.com/office/drawing/2014/main" val="2724131088"/>
                    </a:ext>
                  </a:extLst>
                </a:gridCol>
                <a:gridCol w="384830">
                  <a:extLst>
                    <a:ext uri="{9D8B030D-6E8A-4147-A177-3AD203B41FA5}">
                      <a16:colId xmlns:a16="http://schemas.microsoft.com/office/drawing/2014/main" val="3648864313"/>
                    </a:ext>
                  </a:extLst>
                </a:gridCol>
                <a:gridCol w="384830">
                  <a:extLst>
                    <a:ext uri="{9D8B030D-6E8A-4147-A177-3AD203B41FA5}">
                      <a16:colId xmlns:a16="http://schemas.microsoft.com/office/drawing/2014/main" val="898643752"/>
                    </a:ext>
                  </a:extLst>
                </a:gridCol>
              </a:tblGrid>
              <a:tr h="384830"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>
                        <a:solidFill>
                          <a:schemeClr val="bg1"/>
                        </a:solidFill>
                      </a:endParaRPr>
                    </a:p>
                  </a:txBody>
                  <a:tcPr marL="86463" marR="86463" marT="43232" marB="4323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669594"/>
                  </a:ext>
                </a:extLst>
              </a:tr>
              <a:tr h="384830"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102390"/>
                  </a:ext>
                </a:extLst>
              </a:tr>
              <a:tr h="384830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027651"/>
                  </a:ext>
                </a:extLst>
              </a:tr>
              <a:tr h="365184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777337"/>
                  </a:ext>
                </a:extLst>
              </a:tr>
              <a:tr h="384830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197451"/>
                  </a:ext>
                </a:extLst>
              </a:tr>
              <a:tr h="384830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96266"/>
                  </a:ext>
                </a:extLst>
              </a:tr>
              <a:tr h="384830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348140"/>
                  </a:ext>
                </a:extLst>
              </a:tr>
              <a:tr h="384830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273988"/>
                  </a:ext>
                </a:extLst>
              </a:tr>
              <a:tr h="384830"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1944690"/>
                  </a:ext>
                </a:extLst>
              </a:tr>
              <a:tr h="384830"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032045"/>
                  </a:ext>
                </a:extLst>
              </a:tr>
            </a:tbl>
          </a:graphicData>
        </a:graphic>
      </p:graphicFrame>
      <p:sp>
        <p:nvSpPr>
          <p:cNvPr id="20" name="楕円 19"/>
          <p:cNvSpPr/>
          <p:nvPr/>
        </p:nvSpPr>
        <p:spPr>
          <a:xfrm>
            <a:off x="2144200" y="1248010"/>
            <a:ext cx="294198" cy="29419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b="1" dirty="0" smtClean="0">
                <a:solidFill>
                  <a:srgbClr val="FF0000"/>
                </a:solidFill>
              </a:rPr>
              <a:t>1P</a:t>
            </a:r>
            <a:endParaRPr kumimoji="1" lang="ja-JP" altLang="en-US" sz="800" b="1" dirty="0">
              <a:solidFill>
                <a:srgbClr val="FF0000"/>
              </a:solidFill>
            </a:endParaRPr>
          </a:p>
        </p:txBody>
      </p:sp>
      <p:sp>
        <p:nvSpPr>
          <p:cNvPr id="21" name="右矢印 20"/>
          <p:cNvSpPr/>
          <p:nvPr/>
        </p:nvSpPr>
        <p:spPr>
          <a:xfrm>
            <a:off x="896814" y="1721939"/>
            <a:ext cx="1247386" cy="222943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666378" y="5975608"/>
            <a:ext cx="3204785" cy="35499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668933" y="5975608"/>
            <a:ext cx="519300" cy="354997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399257" y="5471874"/>
            <a:ext cx="907723" cy="413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i="1" dirty="0" smtClean="0">
                <a:ln w="38100">
                  <a:solidFill>
                    <a:schemeClr val="tx1"/>
                  </a:solidFill>
                </a:ln>
              </a:rPr>
              <a:t>MAX!</a:t>
            </a:r>
            <a:endParaRPr kumimoji="1" lang="ja-JP" altLang="en-US" sz="28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399256" y="5463417"/>
            <a:ext cx="907723" cy="413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i="1" dirty="0" smtClean="0">
                <a:solidFill>
                  <a:schemeClr val="bg1"/>
                </a:solidFill>
              </a:rPr>
              <a:t>MAX!</a:t>
            </a:r>
            <a:endParaRPr kumimoji="1" lang="ja-JP" altLang="en-US" sz="2800" b="1" i="1" dirty="0">
              <a:solidFill>
                <a:schemeClr val="bg1"/>
              </a:solidFill>
            </a:endParaRPr>
          </a:p>
        </p:txBody>
      </p:sp>
      <p:cxnSp>
        <p:nvCxnSpPr>
          <p:cNvPr id="26" name="直線コネクタ 25"/>
          <p:cNvCxnSpPr/>
          <p:nvPr/>
        </p:nvCxnSpPr>
        <p:spPr>
          <a:xfrm flipH="1">
            <a:off x="1748852" y="5798149"/>
            <a:ext cx="5955" cy="72574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2834726" y="5787051"/>
            <a:ext cx="3912" cy="73211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1448018" y="5437738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ln w="38100">
                  <a:solidFill>
                    <a:schemeClr val="tx1"/>
                  </a:solidFill>
                </a:ln>
              </a:rPr>
              <a:t>Lv.1</a:t>
            </a:r>
            <a:endParaRPr kumimoji="1" lang="ja-JP" altLang="en-US" sz="20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448017" y="5437738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solidFill>
                  <a:schemeClr val="bg1"/>
                </a:solidFill>
              </a:rPr>
              <a:t>Lv.1</a:t>
            </a:r>
            <a:endParaRPr kumimoji="1" lang="ja-JP" altLang="en-US" sz="2000" b="1" i="1" dirty="0">
              <a:solidFill>
                <a:schemeClr val="bg1"/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549650" y="5437447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ln w="38100">
                  <a:solidFill>
                    <a:schemeClr val="tx1"/>
                  </a:solidFill>
                </a:ln>
              </a:rPr>
              <a:t>Lv.2</a:t>
            </a:r>
            <a:endParaRPr kumimoji="1" lang="ja-JP" altLang="en-US" sz="20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549649" y="5444398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solidFill>
                  <a:schemeClr val="bg1"/>
                </a:solidFill>
              </a:rPr>
              <a:t>Lv.2</a:t>
            </a:r>
            <a:endParaRPr kumimoji="1" lang="ja-JP" altLang="en-US" sz="2000" b="1" i="1" dirty="0">
              <a:solidFill>
                <a:schemeClr val="bg1"/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5024719" y="1549882"/>
            <a:ext cx="6731906" cy="309781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5092963" y="1765953"/>
            <a:ext cx="664797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・パネルを</a:t>
            </a:r>
            <a:r>
              <a:rPr lang="en-US" altLang="ja-JP" b="1" dirty="0" smtClean="0">
                <a:solidFill>
                  <a:srgbClr val="FF0000"/>
                </a:solidFill>
              </a:rPr>
              <a:t>1</a:t>
            </a:r>
            <a:r>
              <a:rPr lang="ja-JP" altLang="en-US" b="1" dirty="0" smtClean="0">
                <a:solidFill>
                  <a:srgbClr val="FF0000"/>
                </a:solidFill>
              </a:rPr>
              <a:t>枚塗る</a:t>
            </a:r>
            <a:r>
              <a:rPr lang="ja-JP" altLang="en-US" b="1" dirty="0">
                <a:solidFill>
                  <a:srgbClr val="FF0000"/>
                </a:solidFill>
              </a:rPr>
              <a:t>毎</a:t>
            </a:r>
            <a:r>
              <a:rPr lang="ja-JP" altLang="en-US" b="1" dirty="0" smtClean="0"/>
              <a:t>にゲージ値が</a:t>
            </a:r>
            <a:r>
              <a:rPr lang="ja-JP" altLang="en-US" b="1" dirty="0"/>
              <a:t>「</a:t>
            </a:r>
            <a:r>
              <a:rPr lang="en-US" altLang="ja-JP" b="1" dirty="0" smtClean="0">
                <a:solidFill>
                  <a:srgbClr val="FF0000"/>
                </a:solidFill>
              </a:rPr>
              <a:t>1</a:t>
            </a:r>
            <a:r>
              <a:rPr lang="ja-JP" altLang="en-US" b="1" dirty="0" smtClean="0"/>
              <a:t>」上昇する。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ja-JP" altLang="en-US" b="1" dirty="0" smtClean="0"/>
              <a:t>・</a:t>
            </a:r>
            <a:r>
              <a:rPr lang="en-US" altLang="ja-JP" b="1" dirty="0" smtClean="0"/>
              <a:t>1</a:t>
            </a:r>
            <a:r>
              <a:rPr lang="ja-JP" altLang="en-US" b="1" dirty="0" smtClean="0"/>
              <a:t>段階目までで「</a:t>
            </a:r>
            <a:r>
              <a:rPr lang="en-US" altLang="ja-JP" b="1" dirty="0" smtClean="0">
                <a:solidFill>
                  <a:srgbClr val="FF0000"/>
                </a:solidFill>
              </a:rPr>
              <a:t>10</a:t>
            </a:r>
            <a:r>
              <a:rPr lang="ja-JP" altLang="en-US" b="1" dirty="0" smtClean="0"/>
              <a:t>」、</a:t>
            </a:r>
            <a:r>
              <a:rPr lang="en-US" altLang="ja-JP" b="1" dirty="0" smtClean="0"/>
              <a:t>2</a:t>
            </a:r>
            <a:r>
              <a:rPr lang="ja-JP" altLang="en-US" b="1" dirty="0" smtClean="0"/>
              <a:t>段階目までで「</a:t>
            </a:r>
            <a:r>
              <a:rPr lang="en-US" altLang="ja-JP" b="1" dirty="0" smtClean="0">
                <a:solidFill>
                  <a:srgbClr val="FF0000"/>
                </a:solidFill>
              </a:rPr>
              <a:t>20</a:t>
            </a:r>
            <a:r>
              <a:rPr lang="ja-JP" altLang="en-US" b="1" dirty="0" smtClean="0"/>
              <a:t>」、</a:t>
            </a:r>
            <a:r>
              <a:rPr lang="en-US" altLang="ja-JP" b="1" dirty="0"/>
              <a:t>3</a:t>
            </a:r>
            <a:r>
              <a:rPr lang="ja-JP" altLang="en-US" b="1" dirty="0" smtClean="0"/>
              <a:t>段階目</a:t>
            </a:r>
            <a:r>
              <a:rPr lang="en-US" altLang="ja-JP" b="1" dirty="0" smtClean="0"/>
              <a:t>(</a:t>
            </a:r>
            <a:r>
              <a:rPr lang="ja-JP" altLang="en-US" b="1" dirty="0" smtClean="0"/>
              <a:t>最</a:t>
            </a:r>
            <a:endParaRPr lang="en-US" altLang="ja-JP" b="1" dirty="0" smtClean="0"/>
          </a:p>
          <a:p>
            <a:r>
              <a:rPr lang="ja-JP" altLang="en-US" b="1" dirty="0" smtClean="0"/>
              <a:t>　大</a:t>
            </a:r>
            <a:r>
              <a:rPr lang="en-US" altLang="ja-JP" b="1" dirty="0" smtClean="0"/>
              <a:t>)</a:t>
            </a:r>
            <a:r>
              <a:rPr lang="ja-JP" altLang="en-US" b="1" dirty="0" smtClean="0"/>
              <a:t>で「</a:t>
            </a:r>
            <a:r>
              <a:rPr lang="en-US" altLang="ja-JP" b="1" dirty="0" smtClean="0">
                <a:solidFill>
                  <a:srgbClr val="FF0000"/>
                </a:solidFill>
              </a:rPr>
              <a:t>30</a:t>
            </a:r>
            <a:r>
              <a:rPr lang="ja-JP" altLang="en-US" b="1" dirty="0" smtClean="0"/>
              <a:t>」まで上昇する。</a:t>
            </a:r>
            <a:r>
              <a:rPr lang="en-US" altLang="ja-JP" b="1" dirty="0" smtClean="0"/>
              <a:t>(</a:t>
            </a:r>
            <a:r>
              <a:rPr lang="ja-JP" altLang="en-US" b="1" dirty="0" smtClean="0"/>
              <a:t>要調整</a:t>
            </a:r>
            <a:r>
              <a:rPr lang="en-US" altLang="ja-JP" b="1" dirty="0" smtClean="0"/>
              <a:t>)</a:t>
            </a:r>
          </a:p>
          <a:p>
            <a:endParaRPr lang="en-US" altLang="ja-JP" b="1" dirty="0" smtClean="0"/>
          </a:p>
          <a:p>
            <a:r>
              <a:rPr lang="ja-JP" altLang="en-US" b="1" dirty="0" smtClean="0"/>
              <a:t>・下図のように各段階毎に</a:t>
            </a:r>
            <a:r>
              <a:rPr lang="ja-JP" altLang="en-US" b="1" dirty="0" smtClean="0">
                <a:solidFill>
                  <a:srgbClr val="FF0000"/>
                </a:solidFill>
              </a:rPr>
              <a:t>目盛り</a:t>
            </a:r>
            <a:r>
              <a:rPr lang="ja-JP" altLang="en-US" b="1" dirty="0" smtClean="0"/>
              <a:t>を用意し、ゲージが目盛りを</a:t>
            </a:r>
            <a:endParaRPr lang="en-US" altLang="ja-JP" b="1" dirty="0" smtClean="0"/>
          </a:p>
          <a:p>
            <a:r>
              <a:rPr lang="ja-JP" altLang="en-US" b="1" dirty="0" smtClean="0"/>
              <a:t>　超えた</a:t>
            </a:r>
            <a:r>
              <a:rPr lang="en-US" altLang="ja-JP" b="1" dirty="0" smtClean="0"/>
              <a:t>(</a:t>
            </a:r>
            <a:r>
              <a:rPr lang="ja-JP" altLang="en-US" b="1" dirty="0" smtClean="0">
                <a:solidFill>
                  <a:srgbClr val="FF0000"/>
                </a:solidFill>
              </a:rPr>
              <a:t>ゲージ値が、区切りの値以上になった</a:t>
            </a:r>
            <a:r>
              <a:rPr lang="en-US" altLang="ja-JP" b="1" dirty="0" smtClean="0"/>
              <a:t>)</a:t>
            </a:r>
            <a:r>
              <a:rPr lang="ja-JP" altLang="en-US" b="1" dirty="0" smtClean="0"/>
              <a:t>場合、</a:t>
            </a:r>
            <a:r>
              <a:rPr lang="en-US" altLang="ja-JP" b="1" dirty="0" smtClean="0"/>
              <a:t>UI</a:t>
            </a:r>
            <a:r>
              <a:rPr lang="ja-JP" altLang="en-US" b="1" dirty="0" smtClean="0"/>
              <a:t>等で</a:t>
            </a:r>
            <a:endParaRPr lang="en-US" altLang="ja-JP" b="1" dirty="0" smtClean="0"/>
          </a:p>
          <a:p>
            <a:r>
              <a:rPr lang="ja-JP" altLang="en-US" b="1" dirty="0"/>
              <a:t>　</a:t>
            </a:r>
            <a:r>
              <a:rPr lang="ja-JP" altLang="en-US" b="1" dirty="0" smtClean="0"/>
              <a:t>スキル発動が可能になったことを表現する。</a:t>
            </a:r>
            <a:r>
              <a:rPr lang="en-US" altLang="ja-JP" b="1" dirty="0" smtClean="0"/>
              <a:t>(</a:t>
            </a:r>
            <a:r>
              <a:rPr lang="ja-JP" altLang="en-US" b="1" dirty="0" smtClean="0">
                <a:solidFill>
                  <a:srgbClr val="FF0000"/>
                </a:solidFill>
              </a:rPr>
              <a:t>色を変える</a:t>
            </a:r>
            <a:r>
              <a:rPr lang="ja-JP" altLang="en-US" b="1" dirty="0" smtClean="0"/>
              <a:t>、</a:t>
            </a:r>
            <a:endParaRPr lang="en-US" altLang="ja-JP" b="1" dirty="0" smtClean="0"/>
          </a:p>
          <a:p>
            <a:r>
              <a:rPr lang="ja-JP" altLang="en-US" b="1" dirty="0"/>
              <a:t>　</a:t>
            </a:r>
            <a:r>
              <a:rPr lang="ja-JP" altLang="en-US" b="1" dirty="0" smtClean="0">
                <a:solidFill>
                  <a:srgbClr val="FF0000"/>
                </a:solidFill>
              </a:rPr>
              <a:t>点滅</a:t>
            </a:r>
            <a:r>
              <a:rPr lang="ja-JP" altLang="en-US" b="1" dirty="0" smtClean="0"/>
              <a:t>、</a:t>
            </a:r>
            <a:r>
              <a:rPr lang="en-US" altLang="ja-JP" b="1" dirty="0" smtClean="0">
                <a:solidFill>
                  <a:srgbClr val="FF0000"/>
                </a:solidFill>
              </a:rPr>
              <a:t>SE</a:t>
            </a:r>
            <a:r>
              <a:rPr lang="ja-JP" altLang="en-US" b="1" dirty="0" smtClean="0">
                <a:solidFill>
                  <a:srgbClr val="FF0000"/>
                </a:solidFill>
              </a:rPr>
              <a:t>を鳴らす</a:t>
            </a:r>
            <a:r>
              <a:rPr lang="ja-JP" altLang="en-US" b="1" dirty="0" smtClean="0"/>
              <a:t>等</a:t>
            </a:r>
            <a:r>
              <a:rPr lang="en-US" altLang="ja-JP" b="1" dirty="0" smtClean="0"/>
              <a:t>)</a:t>
            </a:r>
          </a:p>
        </p:txBody>
      </p:sp>
      <p:sp>
        <p:nvSpPr>
          <p:cNvPr id="35" name="正方形/長方形 34"/>
          <p:cNvSpPr/>
          <p:nvPr/>
        </p:nvSpPr>
        <p:spPr>
          <a:xfrm>
            <a:off x="6507401" y="5975608"/>
            <a:ext cx="3204785" cy="35499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/>
        </p:nvSpPr>
        <p:spPr>
          <a:xfrm>
            <a:off x="6509955" y="5975608"/>
            <a:ext cx="1479917" cy="354997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9240280" y="5471874"/>
            <a:ext cx="907723" cy="413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i="1" dirty="0" smtClean="0">
                <a:ln w="38100">
                  <a:solidFill>
                    <a:schemeClr val="tx1"/>
                  </a:solidFill>
                </a:ln>
              </a:rPr>
              <a:t>MAX!</a:t>
            </a:r>
            <a:endParaRPr kumimoji="1" lang="ja-JP" altLang="en-US" sz="28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9240279" y="5463417"/>
            <a:ext cx="907723" cy="413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i="1" dirty="0" smtClean="0">
                <a:solidFill>
                  <a:schemeClr val="bg1"/>
                </a:solidFill>
              </a:rPr>
              <a:t>MAX!</a:t>
            </a:r>
            <a:endParaRPr kumimoji="1" lang="ja-JP" altLang="en-US" sz="2800" b="1" i="1" dirty="0">
              <a:solidFill>
                <a:schemeClr val="bg1"/>
              </a:solidFill>
            </a:endParaRPr>
          </a:p>
        </p:txBody>
      </p:sp>
      <p:cxnSp>
        <p:nvCxnSpPr>
          <p:cNvPr id="39" name="直線コネクタ 38"/>
          <p:cNvCxnSpPr/>
          <p:nvPr/>
        </p:nvCxnSpPr>
        <p:spPr>
          <a:xfrm flipH="1">
            <a:off x="7589875" y="5798149"/>
            <a:ext cx="5955" cy="72574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>
            <a:off x="8675749" y="5787051"/>
            <a:ext cx="3912" cy="73211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7289041" y="5437738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ln w="38100">
                  <a:solidFill>
                    <a:schemeClr val="tx1"/>
                  </a:solidFill>
                </a:ln>
              </a:rPr>
              <a:t>Lv.1</a:t>
            </a:r>
            <a:endParaRPr kumimoji="1" lang="ja-JP" altLang="en-US" sz="20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7289040" y="5437738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solidFill>
                  <a:srgbClr val="FF0000"/>
                </a:solidFill>
              </a:rPr>
              <a:t>Lv.1</a:t>
            </a:r>
            <a:endParaRPr kumimoji="1" lang="ja-JP" altLang="en-US" sz="2000" b="1" i="1" dirty="0">
              <a:solidFill>
                <a:srgbClr val="FF0000"/>
              </a:solidFill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8390673" y="5437447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ln w="38100">
                  <a:solidFill>
                    <a:schemeClr val="tx1"/>
                  </a:solidFill>
                </a:ln>
              </a:rPr>
              <a:t>Lv.2</a:t>
            </a:r>
            <a:endParaRPr kumimoji="1" lang="ja-JP" altLang="en-US" sz="20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8390672" y="5444398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solidFill>
                  <a:schemeClr val="bg1"/>
                </a:solidFill>
              </a:rPr>
              <a:t>Lv.2</a:t>
            </a:r>
            <a:endParaRPr kumimoji="1" lang="ja-JP" altLang="en-US" sz="2000" b="1" i="1" dirty="0">
              <a:solidFill>
                <a:schemeClr val="bg1"/>
              </a:solidFill>
            </a:endParaRPr>
          </a:p>
        </p:txBody>
      </p:sp>
      <p:sp>
        <p:nvSpPr>
          <p:cNvPr id="45" name="右矢印 44"/>
          <p:cNvSpPr/>
          <p:nvPr/>
        </p:nvSpPr>
        <p:spPr>
          <a:xfrm>
            <a:off x="5079068" y="5637793"/>
            <a:ext cx="566249" cy="980899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54808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67169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kumimoji="1" lang="ja-JP" altLang="en-US" sz="4400" b="1" dirty="0" smtClean="0"/>
              <a:t>スキルについて：</a:t>
            </a:r>
            <a:r>
              <a:rPr kumimoji="1" lang="en-US" altLang="ja-JP" sz="4400" b="1" dirty="0" smtClean="0"/>
              <a:t>1-2》</a:t>
            </a:r>
            <a:endParaRPr kumimoji="1" lang="ja-JP" altLang="en-US" sz="4400" b="1" dirty="0"/>
          </a:p>
        </p:txBody>
      </p:sp>
      <p:grpSp>
        <p:nvGrpSpPr>
          <p:cNvPr id="76" name="グループ化 75"/>
          <p:cNvGrpSpPr/>
          <p:nvPr/>
        </p:nvGrpSpPr>
        <p:grpSpPr>
          <a:xfrm>
            <a:off x="1717927" y="1340231"/>
            <a:ext cx="8756147" cy="3970853"/>
            <a:chOff x="2060827" y="1340231"/>
            <a:chExt cx="8756147" cy="3970853"/>
          </a:xfrm>
        </p:grpSpPr>
        <p:grpSp>
          <p:nvGrpSpPr>
            <p:cNvPr id="43" name="グループ化 42"/>
            <p:cNvGrpSpPr/>
            <p:nvPr/>
          </p:nvGrpSpPr>
          <p:grpSpPr>
            <a:xfrm>
              <a:off x="2060827" y="1340231"/>
              <a:ext cx="3640602" cy="1086445"/>
              <a:chOff x="815848" y="1542454"/>
              <a:chExt cx="3640602" cy="1086445"/>
            </a:xfrm>
          </p:grpSpPr>
          <p:sp>
            <p:nvSpPr>
              <p:cNvPr id="3" name="正方形/長方形 2"/>
              <p:cNvSpPr/>
              <p:nvPr/>
            </p:nvSpPr>
            <p:spPr>
              <a:xfrm>
                <a:off x="815848" y="2080615"/>
                <a:ext cx="3204785" cy="35499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" name="正方形/長方形 3"/>
              <p:cNvSpPr/>
              <p:nvPr/>
            </p:nvSpPr>
            <p:spPr>
              <a:xfrm>
                <a:off x="818403" y="2080615"/>
                <a:ext cx="519300" cy="354997"/>
              </a:xfrm>
              <a:prstGeom prst="rect">
                <a:avLst/>
              </a:prstGeom>
              <a:solidFill>
                <a:srgbClr val="00F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" name="テキスト ボックス 4"/>
              <p:cNvSpPr txBox="1"/>
              <p:nvPr/>
            </p:nvSpPr>
            <p:spPr>
              <a:xfrm>
                <a:off x="3548727" y="1576881"/>
                <a:ext cx="907723" cy="413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b="1" i="1" dirty="0" smtClean="0">
                    <a:ln w="38100">
                      <a:solidFill>
                        <a:schemeClr val="tx1"/>
                      </a:solidFill>
                    </a:ln>
                  </a:rPr>
                  <a:t>MAX!</a:t>
                </a:r>
                <a:endParaRPr kumimoji="1" lang="ja-JP" altLang="en-US" sz="28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" name="テキスト ボックス 5"/>
              <p:cNvSpPr txBox="1"/>
              <p:nvPr/>
            </p:nvSpPr>
            <p:spPr>
              <a:xfrm>
                <a:off x="3548726" y="1568424"/>
                <a:ext cx="907723" cy="413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b="1" i="1" dirty="0" smtClean="0">
                    <a:solidFill>
                      <a:schemeClr val="bg1"/>
                    </a:solidFill>
                  </a:rPr>
                  <a:t>MAX!</a:t>
                </a:r>
                <a:endParaRPr kumimoji="1" lang="ja-JP" altLang="en-US" sz="2800" b="1" i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7" name="直線コネクタ 6"/>
              <p:cNvCxnSpPr/>
              <p:nvPr/>
            </p:nvCxnSpPr>
            <p:spPr>
              <a:xfrm flipH="1">
                <a:off x="1898322" y="1903156"/>
                <a:ext cx="5955" cy="725743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コネクタ 7"/>
              <p:cNvCxnSpPr/>
              <p:nvPr/>
            </p:nvCxnSpPr>
            <p:spPr>
              <a:xfrm>
                <a:off x="2984196" y="1892058"/>
                <a:ext cx="3912" cy="732111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テキスト ボックス 8"/>
              <p:cNvSpPr txBox="1"/>
              <p:nvPr/>
            </p:nvSpPr>
            <p:spPr>
              <a:xfrm>
                <a:off x="1597488" y="1542745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ln w="38100">
                      <a:solidFill>
                        <a:schemeClr val="tx1"/>
                      </a:solidFill>
                    </a:ln>
                  </a:rPr>
                  <a:t>Lv.1</a:t>
                </a:r>
                <a:endParaRPr kumimoji="1" lang="ja-JP" altLang="en-US" sz="20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0" name="テキスト ボックス 9"/>
              <p:cNvSpPr txBox="1"/>
              <p:nvPr/>
            </p:nvSpPr>
            <p:spPr>
              <a:xfrm>
                <a:off x="1597487" y="1542745"/>
                <a:ext cx="7008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solidFill>
                      <a:schemeClr val="bg1"/>
                    </a:solidFill>
                  </a:rPr>
                  <a:t>Lv.1</a:t>
                </a:r>
                <a:endParaRPr kumimoji="1" lang="ja-JP" altLang="en-US" sz="2000" b="1" i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テキスト ボックス 10"/>
              <p:cNvSpPr txBox="1"/>
              <p:nvPr/>
            </p:nvSpPr>
            <p:spPr>
              <a:xfrm>
                <a:off x="2699120" y="1542454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ln w="38100">
                      <a:solidFill>
                        <a:schemeClr val="tx1"/>
                      </a:solidFill>
                    </a:ln>
                  </a:rPr>
                  <a:t>Lv.2</a:t>
                </a:r>
                <a:endParaRPr kumimoji="1" lang="ja-JP" altLang="en-US" sz="20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2" name="テキスト ボックス 11"/>
              <p:cNvSpPr txBox="1"/>
              <p:nvPr/>
            </p:nvSpPr>
            <p:spPr>
              <a:xfrm>
                <a:off x="2699119" y="1549405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solidFill>
                      <a:schemeClr val="bg1"/>
                    </a:solidFill>
                  </a:rPr>
                  <a:t>Lv.2</a:t>
                </a:r>
                <a:endParaRPr kumimoji="1" lang="ja-JP" altLang="en-US" sz="2000" b="1" i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4" name="グループ化 43"/>
            <p:cNvGrpSpPr/>
            <p:nvPr/>
          </p:nvGrpSpPr>
          <p:grpSpPr>
            <a:xfrm>
              <a:off x="2060827" y="3534336"/>
              <a:ext cx="3640602" cy="1086445"/>
              <a:chOff x="1337703" y="3462108"/>
              <a:chExt cx="3640602" cy="1086445"/>
            </a:xfrm>
          </p:grpSpPr>
          <p:sp>
            <p:nvSpPr>
              <p:cNvPr id="13" name="正方形/長方形 12"/>
              <p:cNvSpPr/>
              <p:nvPr/>
            </p:nvSpPr>
            <p:spPr>
              <a:xfrm>
                <a:off x="1337703" y="4000269"/>
                <a:ext cx="3204785" cy="35499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正方形/長方形 13"/>
              <p:cNvSpPr/>
              <p:nvPr/>
            </p:nvSpPr>
            <p:spPr>
              <a:xfrm>
                <a:off x="1340258" y="4000269"/>
                <a:ext cx="2434830" cy="354997"/>
              </a:xfrm>
              <a:prstGeom prst="rect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テキスト ボックス 14"/>
              <p:cNvSpPr txBox="1"/>
              <p:nvPr/>
            </p:nvSpPr>
            <p:spPr>
              <a:xfrm>
                <a:off x="4070582" y="3496535"/>
                <a:ext cx="907723" cy="413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b="1" i="1" dirty="0" smtClean="0">
                    <a:ln w="38100">
                      <a:solidFill>
                        <a:schemeClr val="tx1"/>
                      </a:solidFill>
                    </a:ln>
                  </a:rPr>
                  <a:t>MAX!</a:t>
                </a:r>
                <a:endParaRPr kumimoji="1" lang="ja-JP" altLang="en-US" sz="28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6" name="テキスト ボックス 15"/>
              <p:cNvSpPr txBox="1"/>
              <p:nvPr/>
            </p:nvSpPr>
            <p:spPr>
              <a:xfrm>
                <a:off x="4070581" y="3488078"/>
                <a:ext cx="907723" cy="413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b="1" i="1" dirty="0" smtClean="0">
                    <a:solidFill>
                      <a:schemeClr val="bg1"/>
                    </a:solidFill>
                  </a:rPr>
                  <a:t>MAX!</a:t>
                </a:r>
                <a:endParaRPr kumimoji="1" lang="ja-JP" altLang="en-US" sz="2800" b="1" i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7" name="直線コネクタ 16"/>
              <p:cNvCxnSpPr/>
              <p:nvPr/>
            </p:nvCxnSpPr>
            <p:spPr>
              <a:xfrm flipH="1">
                <a:off x="2420177" y="3822810"/>
                <a:ext cx="5955" cy="725743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コネクタ 17"/>
              <p:cNvCxnSpPr/>
              <p:nvPr/>
            </p:nvCxnSpPr>
            <p:spPr>
              <a:xfrm>
                <a:off x="3506051" y="3811712"/>
                <a:ext cx="3912" cy="732111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テキスト ボックス 18"/>
              <p:cNvSpPr txBox="1"/>
              <p:nvPr/>
            </p:nvSpPr>
            <p:spPr>
              <a:xfrm>
                <a:off x="2119343" y="3462399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ln w="38100">
                      <a:solidFill>
                        <a:schemeClr val="tx1"/>
                      </a:solidFill>
                    </a:ln>
                  </a:rPr>
                  <a:t>Lv.1</a:t>
                </a:r>
                <a:endParaRPr kumimoji="1" lang="ja-JP" altLang="en-US" sz="20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0" name="テキスト ボックス 19"/>
              <p:cNvSpPr txBox="1"/>
              <p:nvPr/>
            </p:nvSpPr>
            <p:spPr>
              <a:xfrm>
                <a:off x="2119342" y="3462399"/>
                <a:ext cx="7008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solidFill>
                      <a:srgbClr val="FFFF00"/>
                    </a:solidFill>
                  </a:rPr>
                  <a:t>Lv.1</a:t>
                </a:r>
                <a:endParaRPr kumimoji="1" lang="ja-JP" altLang="en-US" sz="2000" b="1" i="1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21" name="テキスト ボックス 20"/>
              <p:cNvSpPr txBox="1"/>
              <p:nvPr/>
            </p:nvSpPr>
            <p:spPr>
              <a:xfrm>
                <a:off x="3220975" y="3462108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ln w="38100">
                      <a:solidFill>
                        <a:schemeClr val="tx1"/>
                      </a:solidFill>
                    </a:ln>
                  </a:rPr>
                  <a:t>Lv.2</a:t>
                </a:r>
                <a:endParaRPr kumimoji="1" lang="ja-JP" altLang="en-US" sz="20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3220974" y="3469059"/>
                <a:ext cx="7008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solidFill>
                      <a:srgbClr val="00FF00"/>
                    </a:solidFill>
                  </a:rPr>
                  <a:t>Lv.2</a:t>
                </a:r>
                <a:endParaRPr kumimoji="1" lang="ja-JP" altLang="en-US" sz="2000" b="1" i="1" dirty="0">
                  <a:solidFill>
                    <a:srgbClr val="00FF00"/>
                  </a:solidFill>
                </a:endParaRPr>
              </a:p>
            </p:txBody>
          </p:sp>
        </p:grpSp>
        <p:grpSp>
          <p:nvGrpSpPr>
            <p:cNvPr id="45" name="グループ化 44"/>
            <p:cNvGrpSpPr/>
            <p:nvPr/>
          </p:nvGrpSpPr>
          <p:grpSpPr>
            <a:xfrm>
              <a:off x="6938252" y="1374658"/>
              <a:ext cx="3640602" cy="1086445"/>
              <a:chOff x="1337703" y="3462108"/>
              <a:chExt cx="3640602" cy="1086445"/>
            </a:xfrm>
          </p:grpSpPr>
          <p:sp>
            <p:nvSpPr>
              <p:cNvPr id="46" name="正方形/長方形 45"/>
              <p:cNvSpPr/>
              <p:nvPr/>
            </p:nvSpPr>
            <p:spPr>
              <a:xfrm>
                <a:off x="1337703" y="4000269"/>
                <a:ext cx="3204785" cy="35499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7" name="正方形/長方形 46"/>
              <p:cNvSpPr/>
              <p:nvPr/>
            </p:nvSpPr>
            <p:spPr>
              <a:xfrm>
                <a:off x="1340258" y="4000269"/>
                <a:ext cx="1330972" cy="354997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8" name="テキスト ボックス 47"/>
              <p:cNvSpPr txBox="1"/>
              <p:nvPr/>
            </p:nvSpPr>
            <p:spPr>
              <a:xfrm>
                <a:off x="4070582" y="3496535"/>
                <a:ext cx="907723" cy="413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b="1" i="1" dirty="0" smtClean="0">
                    <a:ln w="38100">
                      <a:solidFill>
                        <a:schemeClr val="tx1"/>
                      </a:solidFill>
                    </a:ln>
                  </a:rPr>
                  <a:t>MAX!</a:t>
                </a:r>
                <a:endParaRPr kumimoji="1" lang="ja-JP" altLang="en-US" sz="28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9" name="テキスト ボックス 48"/>
              <p:cNvSpPr txBox="1"/>
              <p:nvPr/>
            </p:nvSpPr>
            <p:spPr>
              <a:xfrm>
                <a:off x="4070581" y="3488078"/>
                <a:ext cx="907723" cy="413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b="1" i="1" dirty="0" smtClean="0">
                    <a:solidFill>
                      <a:schemeClr val="bg1"/>
                    </a:solidFill>
                  </a:rPr>
                  <a:t>MAX!</a:t>
                </a:r>
                <a:endParaRPr kumimoji="1" lang="ja-JP" altLang="en-US" sz="2800" b="1" i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50" name="直線コネクタ 49"/>
              <p:cNvCxnSpPr/>
              <p:nvPr/>
            </p:nvCxnSpPr>
            <p:spPr>
              <a:xfrm flipH="1">
                <a:off x="2420177" y="3822810"/>
                <a:ext cx="5955" cy="725743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コネクタ 50"/>
              <p:cNvCxnSpPr/>
              <p:nvPr/>
            </p:nvCxnSpPr>
            <p:spPr>
              <a:xfrm>
                <a:off x="3506051" y="3811712"/>
                <a:ext cx="3912" cy="732111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テキスト ボックス 51"/>
              <p:cNvSpPr txBox="1"/>
              <p:nvPr/>
            </p:nvSpPr>
            <p:spPr>
              <a:xfrm>
                <a:off x="2119343" y="3462399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ln w="38100">
                      <a:solidFill>
                        <a:schemeClr val="tx1"/>
                      </a:solidFill>
                    </a:ln>
                  </a:rPr>
                  <a:t>Lv.1</a:t>
                </a:r>
                <a:endParaRPr kumimoji="1" lang="ja-JP" altLang="en-US" sz="20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3" name="テキスト ボックス 52"/>
              <p:cNvSpPr txBox="1"/>
              <p:nvPr/>
            </p:nvSpPr>
            <p:spPr>
              <a:xfrm>
                <a:off x="2119342" y="3462399"/>
                <a:ext cx="7008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solidFill>
                      <a:srgbClr val="FFFF00"/>
                    </a:solidFill>
                  </a:rPr>
                  <a:t>Lv.1</a:t>
                </a:r>
                <a:endParaRPr kumimoji="1" lang="ja-JP" altLang="en-US" sz="2000" b="1" i="1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54" name="テキスト ボックス 53"/>
              <p:cNvSpPr txBox="1"/>
              <p:nvPr/>
            </p:nvSpPr>
            <p:spPr>
              <a:xfrm>
                <a:off x="3220975" y="3462108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ln w="38100">
                      <a:solidFill>
                        <a:schemeClr val="tx1"/>
                      </a:solidFill>
                    </a:ln>
                  </a:rPr>
                  <a:t>Lv.2</a:t>
                </a:r>
                <a:endParaRPr kumimoji="1" lang="ja-JP" altLang="en-US" sz="20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5" name="テキスト ボックス 54"/>
              <p:cNvSpPr txBox="1"/>
              <p:nvPr/>
            </p:nvSpPr>
            <p:spPr>
              <a:xfrm>
                <a:off x="3220974" y="3469059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solidFill>
                      <a:schemeClr val="bg1"/>
                    </a:solidFill>
                  </a:rPr>
                  <a:t>Lv.2</a:t>
                </a:r>
                <a:endParaRPr kumimoji="1" lang="ja-JP" altLang="en-US" sz="2000" b="1" i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6" name="グループ化 55"/>
            <p:cNvGrpSpPr/>
            <p:nvPr/>
          </p:nvGrpSpPr>
          <p:grpSpPr>
            <a:xfrm>
              <a:off x="6936025" y="3539238"/>
              <a:ext cx="3880949" cy="1086445"/>
              <a:chOff x="1337703" y="3462108"/>
              <a:chExt cx="3880949" cy="1086445"/>
            </a:xfrm>
          </p:grpSpPr>
          <p:sp>
            <p:nvSpPr>
              <p:cNvPr id="57" name="正方形/長方形 56"/>
              <p:cNvSpPr/>
              <p:nvPr/>
            </p:nvSpPr>
            <p:spPr>
              <a:xfrm>
                <a:off x="1337703" y="4000269"/>
                <a:ext cx="3204785" cy="35499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正方形/長方形 57"/>
              <p:cNvSpPr/>
              <p:nvPr/>
            </p:nvSpPr>
            <p:spPr>
              <a:xfrm>
                <a:off x="1340258" y="4000269"/>
                <a:ext cx="3202230" cy="354997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テキスト ボックス 58"/>
              <p:cNvSpPr txBox="1"/>
              <p:nvPr/>
            </p:nvSpPr>
            <p:spPr>
              <a:xfrm>
                <a:off x="4070582" y="3496535"/>
                <a:ext cx="907723" cy="413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b="1" i="1" dirty="0" smtClean="0">
                    <a:ln w="38100">
                      <a:solidFill>
                        <a:schemeClr val="tx1"/>
                      </a:solidFill>
                    </a:ln>
                  </a:rPr>
                  <a:t>MAX!</a:t>
                </a:r>
                <a:endParaRPr kumimoji="1" lang="ja-JP" altLang="en-US" sz="28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0" name="テキスト ボックス 59"/>
              <p:cNvSpPr txBox="1"/>
              <p:nvPr/>
            </p:nvSpPr>
            <p:spPr>
              <a:xfrm>
                <a:off x="4070581" y="3488078"/>
                <a:ext cx="11480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b="1" i="1" dirty="0" smtClean="0">
                    <a:solidFill>
                      <a:srgbClr val="FF0000"/>
                    </a:solidFill>
                  </a:rPr>
                  <a:t>MAX!</a:t>
                </a:r>
                <a:endParaRPr kumimoji="1" lang="ja-JP" altLang="en-US" sz="2800" b="1" i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61" name="直線コネクタ 60"/>
              <p:cNvCxnSpPr/>
              <p:nvPr/>
            </p:nvCxnSpPr>
            <p:spPr>
              <a:xfrm flipH="1">
                <a:off x="2420177" y="3822810"/>
                <a:ext cx="5955" cy="725743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線コネクタ 61"/>
              <p:cNvCxnSpPr/>
              <p:nvPr/>
            </p:nvCxnSpPr>
            <p:spPr>
              <a:xfrm>
                <a:off x="3506051" y="3811712"/>
                <a:ext cx="3912" cy="732111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テキスト ボックス 62"/>
              <p:cNvSpPr txBox="1"/>
              <p:nvPr/>
            </p:nvSpPr>
            <p:spPr>
              <a:xfrm>
                <a:off x="2119343" y="3462399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ln w="38100">
                      <a:solidFill>
                        <a:schemeClr val="tx1"/>
                      </a:solidFill>
                    </a:ln>
                  </a:rPr>
                  <a:t>Lv.1</a:t>
                </a:r>
                <a:endParaRPr kumimoji="1" lang="ja-JP" altLang="en-US" sz="20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4" name="テキスト ボックス 63"/>
              <p:cNvSpPr txBox="1"/>
              <p:nvPr/>
            </p:nvSpPr>
            <p:spPr>
              <a:xfrm>
                <a:off x="2119342" y="3462399"/>
                <a:ext cx="7008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solidFill>
                      <a:srgbClr val="FFFF00"/>
                    </a:solidFill>
                  </a:rPr>
                  <a:t>Lv.1</a:t>
                </a:r>
                <a:endParaRPr kumimoji="1" lang="ja-JP" altLang="en-US" sz="2000" b="1" i="1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65" name="テキスト ボックス 64"/>
              <p:cNvSpPr txBox="1"/>
              <p:nvPr/>
            </p:nvSpPr>
            <p:spPr>
              <a:xfrm>
                <a:off x="3220975" y="3462108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ln w="38100">
                      <a:solidFill>
                        <a:schemeClr val="tx1"/>
                      </a:solidFill>
                    </a:ln>
                  </a:rPr>
                  <a:t>Lv.2</a:t>
                </a:r>
                <a:endParaRPr kumimoji="1" lang="ja-JP" altLang="en-US" sz="20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6" name="テキスト ボックス 65"/>
              <p:cNvSpPr txBox="1"/>
              <p:nvPr/>
            </p:nvSpPr>
            <p:spPr>
              <a:xfrm>
                <a:off x="3220974" y="3469059"/>
                <a:ext cx="7008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solidFill>
                      <a:srgbClr val="00FF00"/>
                    </a:solidFill>
                  </a:rPr>
                  <a:t>Lv.2</a:t>
                </a:r>
                <a:endParaRPr kumimoji="1" lang="ja-JP" altLang="en-US" sz="2000" b="1" i="1" dirty="0">
                  <a:solidFill>
                    <a:srgbClr val="00FF00"/>
                  </a:solidFill>
                </a:endParaRPr>
              </a:p>
            </p:txBody>
          </p:sp>
        </p:grpSp>
        <p:sp>
          <p:nvSpPr>
            <p:cNvPr id="67" name="角丸四角形 66"/>
            <p:cNvSpPr/>
            <p:nvPr/>
          </p:nvSpPr>
          <p:spPr>
            <a:xfrm>
              <a:off x="2193780" y="2519841"/>
              <a:ext cx="2938877" cy="567710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テキスト ボックス 67"/>
            <p:cNvSpPr txBox="1"/>
            <p:nvPr/>
          </p:nvSpPr>
          <p:spPr>
            <a:xfrm>
              <a:off x="2310924" y="2603641"/>
              <a:ext cx="27045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b="1" dirty="0" smtClean="0"/>
                <a:t>スキル</a:t>
              </a:r>
              <a:r>
                <a:rPr kumimoji="1" lang="en-US" altLang="ja-JP" sz="2000" b="1" dirty="0" smtClean="0"/>
                <a:t>Lv.0(Lv.1</a:t>
              </a:r>
              <a:r>
                <a:rPr kumimoji="1" lang="ja-JP" altLang="en-US" sz="2000" b="1" dirty="0" smtClean="0"/>
                <a:t>未満</a:t>
              </a:r>
              <a:r>
                <a:rPr kumimoji="1" lang="en-US" altLang="ja-JP" sz="2000" b="1" dirty="0" smtClean="0"/>
                <a:t>)</a:t>
              </a:r>
              <a:endParaRPr kumimoji="1" lang="ja-JP" altLang="en-US" sz="2000" b="1" dirty="0"/>
            </a:p>
          </p:txBody>
        </p:sp>
        <p:sp>
          <p:nvSpPr>
            <p:cNvPr id="69" name="角丸四角形 68"/>
            <p:cNvSpPr/>
            <p:nvPr/>
          </p:nvSpPr>
          <p:spPr>
            <a:xfrm>
              <a:off x="7076441" y="2548927"/>
              <a:ext cx="2938877" cy="567710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テキスト ボックス 69"/>
            <p:cNvSpPr txBox="1"/>
            <p:nvPr/>
          </p:nvSpPr>
          <p:spPr>
            <a:xfrm>
              <a:off x="7810741" y="2632444"/>
              <a:ext cx="14702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b="1" dirty="0" smtClean="0"/>
                <a:t>スキル</a:t>
              </a:r>
              <a:r>
                <a:rPr kumimoji="1" lang="en-US" altLang="ja-JP" sz="2000" b="1" dirty="0" smtClean="0"/>
                <a:t>Lv.1</a:t>
              </a:r>
              <a:endParaRPr kumimoji="1" lang="ja-JP" altLang="en-US" sz="2000" b="1" dirty="0"/>
            </a:p>
          </p:txBody>
        </p:sp>
        <p:sp>
          <p:nvSpPr>
            <p:cNvPr id="71" name="角丸四角形 70"/>
            <p:cNvSpPr/>
            <p:nvPr/>
          </p:nvSpPr>
          <p:spPr>
            <a:xfrm>
              <a:off x="2193780" y="4743374"/>
              <a:ext cx="2938877" cy="567710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テキスト ボックス 71"/>
            <p:cNvSpPr txBox="1"/>
            <p:nvPr/>
          </p:nvSpPr>
          <p:spPr>
            <a:xfrm>
              <a:off x="2928080" y="4827174"/>
              <a:ext cx="14702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b="1" dirty="0" smtClean="0"/>
                <a:t>スキル</a:t>
              </a:r>
              <a:r>
                <a:rPr kumimoji="1" lang="en-US" altLang="ja-JP" sz="2000" b="1" dirty="0" smtClean="0"/>
                <a:t>Lv.2</a:t>
              </a:r>
              <a:endParaRPr kumimoji="1" lang="ja-JP" altLang="en-US" sz="2000" b="1" dirty="0"/>
            </a:p>
          </p:txBody>
        </p:sp>
        <p:sp>
          <p:nvSpPr>
            <p:cNvPr id="73" name="角丸四角形 72"/>
            <p:cNvSpPr/>
            <p:nvPr/>
          </p:nvSpPr>
          <p:spPr>
            <a:xfrm>
              <a:off x="7076441" y="4731115"/>
              <a:ext cx="2938877" cy="567710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テキスト ボックス 73"/>
            <p:cNvSpPr txBox="1"/>
            <p:nvPr/>
          </p:nvSpPr>
          <p:spPr>
            <a:xfrm>
              <a:off x="7587121" y="4814915"/>
              <a:ext cx="19175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b="1" dirty="0" smtClean="0"/>
                <a:t>スキル</a:t>
              </a:r>
              <a:r>
                <a:rPr kumimoji="1" lang="en-US" altLang="ja-JP" sz="2000" b="1" dirty="0" err="1" smtClean="0"/>
                <a:t>Lv.MAX</a:t>
              </a:r>
              <a:endParaRPr kumimoji="1" lang="ja-JP" altLang="en-US" sz="2000" b="1" dirty="0"/>
            </a:p>
          </p:txBody>
        </p:sp>
      </p:grpSp>
      <p:sp>
        <p:nvSpPr>
          <p:cNvPr id="78" name="楕円 77"/>
          <p:cNvSpPr/>
          <p:nvPr/>
        </p:nvSpPr>
        <p:spPr>
          <a:xfrm>
            <a:off x="719504" y="5794475"/>
            <a:ext cx="10752992" cy="6328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1189685" y="5926208"/>
            <a:ext cx="10136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>
                <a:ln w="5715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ゲージの溜まり具合</a:t>
            </a:r>
            <a:r>
              <a:rPr kumimoji="1" lang="en-US" altLang="ja-JP" sz="2000" b="1" dirty="0" smtClean="0">
                <a:ln w="5715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(</a:t>
            </a:r>
            <a:r>
              <a:rPr kumimoji="1" lang="ja-JP" altLang="en-US" sz="2000" b="1" dirty="0" smtClean="0">
                <a:ln w="5715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ゲージ値</a:t>
            </a:r>
            <a:r>
              <a:rPr kumimoji="1" lang="en-US" altLang="ja-JP" sz="2000" b="1" dirty="0" smtClean="0">
                <a:ln w="5715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)</a:t>
            </a:r>
            <a:r>
              <a:rPr kumimoji="1" lang="ja-JP" altLang="en-US" sz="2000" b="1" dirty="0" smtClean="0">
                <a:ln w="5715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によって色を変えれば、視覚的に変動が分かりやすい？</a:t>
            </a:r>
            <a:endParaRPr lang="en-US" altLang="ja-JP" sz="2000" b="1" dirty="0" smtClean="0">
              <a:ln w="57150"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1189685" y="5921988"/>
            <a:ext cx="10136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ゲージの溜まり具合</a:t>
            </a:r>
            <a:r>
              <a:rPr kumimoji="1" lang="en-US" altLang="ja-JP" sz="2000" b="1" dirty="0" smtClean="0"/>
              <a:t>(</a:t>
            </a:r>
            <a:r>
              <a:rPr kumimoji="1" lang="ja-JP" altLang="en-US" sz="2000" b="1" dirty="0" smtClean="0"/>
              <a:t>ゲージ値</a:t>
            </a:r>
            <a:r>
              <a:rPr kumimoji="1" lang="en-US" altLang="ja-JP" sz="2000" b="1" dirty="0" smtClean="0"/>
              <a:t>)</a:t>
            </a:r>
            <a:r>
              <a:rPr kumimoji="1" lang="ja-JP" altLang="en-US" sz="2000" b="1" dirty="0" smtClean="0"/>
              <a:t>によって色を変えれば、視覚的に変動が分かりやすい？</a:t>
            </a:r>
            <a:endParaRPr lang="en-US" altLang="ja-JP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41298191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67169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kumimoji="1" lang="ja-JP" altLang="en-US" sz="4400" b="1" dirty="0" smtClean="0"/>
              <a:t>スキルについて：</a:t>
            </a:r>
            <a:r>
              <a:rPr lang="en-US" altLang="ja-JP" sz="4400" b="1" dirty="0"/>
              <a:t>2</a:t>
            </a:r>
            <a:r>
              <a:rPr kumimoji="1" lang="en-US" altLang="ja-JP" sz="4400" b="1" dirty="0" smtClean="0"/>
              <a:t>-1》</a:t>
            </a:r>
            <a:endParaRPr kumimoji="1" lang="ja-JP" altLang="en-US" sz="4400" b="1" dirty="0"/>
          </a:p>
        </p:txBody>
      </p:sp>
      <p:sp>
        <p:nvSpPr>
          <p:cNvPr id="3" name="フローチャート: 処理 2"/>
          <p:cNvSpPr/>
          <p:nvPr/>
        </p:nvSpPr>
        <p:spPr>
          <a:xfrm>
            <a:off x="147455" y="950583"/>
            <a:ext cx="2688349" cy="516680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/>
              <a:t>プレイヤー</a:t>
            </a:r>
            <a:r>
              <a:rPr lang="ja-JP" altLang="en-US" sz="1400" b="1" dirty="0" smtClean="0"/>
              <a:t>がパネルを塗った</a:t>
            </a:r>
            <a:endParaRPr kumimoji="1" lang="ja-JP" altLang="en-US" sz="1400" b="1" dirty="0"/>
          </a:p>
        </p:txBody>
      </p:sp>
      <p:sp>
        <p:nvSpPr>
          <p:cNvPr id="4" name="フローチャート: 処理 3"/>
          <p:cNvSpPr/>
          <p:nvPr/>
        </p:nvSpPr>
        <p:spPr>
          <a:xfrm>
            <a:off x="167981" y="3016757"/>
            <a:ext cx="2643554" cy="508071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/>
              <a:t>MAX</a:t>
            </a:r>
            <a:r>
              <a:rPr lang="ja-JP" altLang="en-US" b="1" dirty="0" smtClean="0"/>
              <a:t>で</a:t>
            </a:r>
            <a:r>
              <a:rPr lang="ja-JP" altLang="en-US" b="1" dirty="0"/>
              <a:t>は</a:t>
            </a:r>
            <a:r>
              <a:rPr lang="ja-JP" altLang="en-US" b="1" dirty="0" smtClean="0"/>
              <a:t>ない</a:t>
            </a:r>
            <a:endParaRPr lang="en-US" altLang="ja-JP" b="1" dirty="0" smtClean="0"/>
          </a:p>
        </p:txBody>
      </p:sp>
      <p:sp>
        <p:nvSpPr>
          <p:cNvPr id="5" name="フローチャート: 判断 4"/>
          <p:cNvSpPr/>
          <p:nvPr/>
        </p:nvSpPr>
        <p:spPr>
          <a:xfrm>
            <a:off x="300839" y="1962720"/>
            <a:ext cx="2381579" cy="800001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スキルゲージが</a:t>
            </a:r>
            <a:r>
              <a:rPr lang="en-US" altLang="ja-JP" sz="1400" b="1" dirty="0" smtClean="0"/>
              <a:t>MAX</a:t>
            </a:r>
            <a:r>
              <a:rPr lang="ja-JP" altLang="en-US" sz="1400" b="1" dirty="0" smtClean="0"/>
              <a:t>か</a:t>
            </a:r>
            <a:endParaRPr kumimoji="1" lang="ja-JP" altLang="en-US" sz="1400" b="1" dirty="0"/>
          </a:p>
        </p:txBody>
      </p:sp>
      <p:sp>
        <p:nvSpPr>
          <p:cNvPr id="6" name="フローチャート: 処理 5"/>
          <p:cNvSpPr/>
          <p:nvPr/>
        </p:nvSpPr>
        <p:spPr>
          <a:xfrm>
            <a:off x="167981" y="3924828"/>
            <a:ext cx="2643554" cy="508071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スキルゲージを増加させる</a:t>
            </a:r>
            <a:endParaRPr kumimoji="1" lang="ja-JP" altLang="en-US" sz="1400" b="1" dirty="0"/>
          </a:p>
        </p:txBody>
      </p:sp>
      <p:sp>
        <p:nvSpPr>
          <p:cNvPr id="9" name="フローチャート: 処理 8"/>
          <p:cNvSpPr/>
          <p:nvPr/>
        </p:nvSpPr>
        <p:spPr>
          <a:xfrm>
            <a:off x="2986883" y="2108684"/>
            <a:ext cx="2643554" cy="508071"/>
          </a:xfrm>
          <a:prstGeom prst="flowChartProcess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/>
              <a:t>MAX</a:t>
            </a:r>
            <a:r>
              <a:rPr kumimoji="1" lang="ja-JP" altLang="en-US" b="1" dirty="0" smtClean="0"/>
              <a:t>である</a:t>
            </a:r>
            <a:endParaRPr kumimoji="1" lang="ja-JP" altLang="en-US" b="1" dirty="0"/>
          </a:p>
        </p:txBody>
      </p:sp>
      <p:cxnSp>
        <p:nvCxnSpPr>
          <p:cNvPr id="12" name="直線矢印コネクタ 11"/>
          <p:cNvCxnSpPr>
            <a:stCxn id="5" idx="2"/>
            <a:endCxn id="4" idx="0"/>
          </p:cNvCxnSpPr>
          <p:nvPr/>
        </p:nvCxnSpPr>
        <p:spPr>
          <a:xfrm flipH="1">
            <a:off x="1489758" y="2762721"/>
            <a:ext cx="1871" cy="2540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4" idx="2"/>
            <a:endCxn id="6" idx="0"/>
          </p:cNvCxnSpPr>
          <p:nvPr/>
        </p:nvCxnSpPr>
        <p:spPr>
          <a:xfrm>
            <a:off x="1489758" y="3524828"/>
            <a:ext cx="0" cy="40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5" idx="3"/>
            <a:endCxn id="9" idx="1"/>
          </p:cNvCxnSpPr>
          <p:nvPr/>
        </p:nvCxnSpPr>
        <p:spPr>
          <a:xfrm flipV="1">
            <a:off x="2682418" y="2362720"/>
            <a:ext cx="304465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3" idx="2"/>
            <a:endCxn id="5" idx="0"/>
          </p:cNvCxnSpPr>
          <p:nvPr/>
        </p:nvCxnSpPr>
        <p:spPr>
          <a:xfrm flipH="1">
            <a:off x="1491629" y="1467263"/>
            <a:ext cx="1" cy="4954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フローチャート: 処理 26"/>
          <p:cNvSpPr/>
          <p:nvPr/>
        </p:nvSpPr>
        <p:spPr>
          <a:xfrm>
            <a:off x="2986883" y="3026348"/>
            <a:ext cx="2643554" cy="508071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スキルゲージは増加しない</a:t>
            </a:r>
            <a:endParaRPr kumimoji="1" lang="ja-JP" altLang="en-US" sz="1400" b="1" dirty="0"/>
          </a:p>
        </p:txBody>
      </p:sp>
      <p:cxnSp>
        <p:nvCxnSpPr>
          <p:cNvPr id="28" name="直線矢印コネクタ 27"/>
          <p:cNvCxnSpPr>
            <a:stCxn id="9" idx="2"/>
            <a:endCxn id="27" idx="0"/>
          </p:cNvCxnSpPr>
          <p:nvPr/>
        </p:nvCxnSpPr>
        <p:spPr>
          <a:xfrm>
            <a:off x="4308660" y="2616755"/>
            <a:ext cx="0" cy="4095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フローチャート: 処理 30"/>
          <p:cNvSpPr/>
          <p:nvPr/>
        </p:nvSpPr>
        <p:spPr>
          <a:xfrm>
            <a:off x="6049103" y="4243981"/>
            <a:ext cx="2840598" cy="545941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レベル分のゲージを減少させる</a:t>
            </a:r>
            <a:endParaRPr kumimoji="1" lang="ja-JP" altLang="en-US" sz="1400" b="1" dirty="0"/>
          </a:p>
        </p:txBody>
      </p:sp>
      <p:sp>
        <p:nvSpPr>
          <p:cNvPr id="32" name="フローチャート: 処理 31"/>
          <p:cNvSpPr/>
          <p:nvPr/>
        </p:nvSpPr>
        <p:spPr>
          <a:xfrm>
            <a:off x="6049103" y="5184610"/>
            <a:ext cx="2840598" cy="545941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300" b="1" dirty="0" smtClean="0"/>
              <a:t>レベルに応じたスキルを発動する</a:t>
            </a:r>
            <a:endParaRPr kumimoji="1" lang="ja-JP" altLang="en-US" sz="1300" b="1" dirty="0"/>
          </a:p>
        </p:txBody>
      </p:sp>
      <p:cxnSp>
        <p:nvCxnSpPr>
          <p:cNvPr id="33" name="直線矢印コネクタ 32"/>
          <p:cNvCxnSpPr>
            <a:stCxn id="38" idx="2"/>
            <a:endCxn id="39" idx="0"/>
          </p:cNvCxnSpPr>
          <p:nvPr/>
        </p:nvCxnSpPr>
        <p:spPr>
          <a:xfrm flipH="1">
            <a:off x="7469402" y="2792538"/>
            <a:ext cx="4321" cy="5108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>
            <a:stCxn id="31" idx="2"/>
            <a:endCxn id="32" idx="0"/>
          </p:cNvCxnSpPr>
          <p:nvPr/>
        </p:nvCxnSpPr>
        <p:spPr>
          <a:xfrm>
            <a:off x="7469402" y="4789922"/>
            <a:ext cx="0" cy="3946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37" idx="2"/>
            <a:endCxn id="38" idx="0"/>
          </p:cNvCxnSpPr>
          <p:nvPr/>
        </p:nvCxnSpPr>
        <p:spPr>
          <a:xfrm>
            <a:off x="7469402" y="1500828"/>
            <a:ext cx="4321" cy="4320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フローチャート: 処理 35"/>
          <p:cNvSpPr/>
          <p:nvPr/>
        </p:nvSpPr>
        <p:spPr>
          <a:xfrm>
            <a:off x="9171937" y="2089751"/>
            <a:ext cx="2840598" cy="545941"/>
          </a:xfrm>
          <a:prstGeom prst="flowChartProcess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/>
              <a:t>Lv.0(Lv.1</a:t>
            </a:r>
            <a:r>
              <a:rPr kumimoji="1" lang="ja-JP" altLang="en-US" b="1" dirty="0" smtClean="0"/>
              <a:t>未満</a:t>
            </a:r>
            <a:r>
              <a:rPr kumimoji="1" lang="en-US" altLang="ja-JP" b="1" dirty="0" smtClean="0"/>
              <a:t>)</a:t>
            </a:r>
            <a:endParaRPr kumimoji="1" lang="ja-JP" altLang="en-US" b="1" dirty="0"/>
          </a:p>
        </p:txBody>
      </p:sp>
      <p:sp>
        <p:nvSpPr>
          <p:cNvPr id="37" name="フローチャート: 処理 36"/>
          <p:cNvSpPr/>
          <p:nvPr/>
        </p:nvSpPr>
        <p:spPr>
          <a:xfrm>
            <a:off x="6049103" y="954887"/>
            <a:ext cx="2840598" cy="545941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/>
              <a:t>スキル</a:t>
            </a:r>
            <a:r>
              <a:rPr lang="ja-JP" altLang="en-US" sz="1600" b="1" dirty="0" smtClean="0"/>
              <a:t>発動ボタンを押した</a:t>
            </a:r>
            <a:endParaRPr kumimoji="1" lang="ja-JP" altLang="en-US" sz="1600" b="1" dirty="0"/>
          </a:p>
        </p:txBody>
      </p:sp>
      <p:sp>
        <p:nvSpPr>
          <p:cNvPr id="38" name="フローチャート: 判断 37"/>
          <p:cNvSpPr/>
          <p:nvPr/>
        </p:nvSpPr>
        <p:spPr>
          <a:xfrm>
            <a:off x="6194174" y="1932907"/>
            <a:ext cx="2559097" cy="859631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1" dirty="0" smtClean="0"/>
              <a:t>スキルレベルはいくつか</a:t>
            </a:r>
            <a:endParaRPr kumimoji="1" lang="ja-JP" altLang="en-US" sz="1200" b="1" dirty="0"/>
          </a:p>
        </p:txBody>
      </p:sp>
      <p:sp>
        <p:nvSpPr>
          <p:cNvPr id="39" name="フローチャート: 処理 38"/>
          <p:cNvSpPr/>
          <p:nvPr/>
        </p:nvSpPr>
        <p:spPr>
          <a:xfrm>
            <a:off x="6049103" y="3303352"/>
            <a:ext cx="2840598" cy="545941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/>
              <a:t>Lv.1</a:t>
            </a:r>
            <a:r>
              <a:rPr lang="ja-JP" altLang="en-US" b="1" dirty="0"/>
              <a:t> </a:t>
            </a:r>
            <a:r>
              <a:rPr lang="ja-JP" altLang="en-US" b="1" dirty="0" smtClean="0"/>
              <a:t>～ </a:t>
            </a:r>
            <a:r>
              <a:rPr lang="en-US" altLang="ja-JP" b="1" dirty="0" smtClean="0"/>
              <a:t>Lv.3(MAX)</a:t>
            </a:r>
            <a:endParaRPr kumimoji="1" lang="ja-JP" altLang="en-US" b="1" dirty="0"/>
          </a:p>
        </p:txBody>
      </p:sp>
      <p:cxnSp>
        <p:nvCxnSpPr>
          <p:cNvPr id="40" name="直線矢印コネクタ 39"/>
          <p:cNvCxnSpPr>
            <a:stCxn id="38" idx="3"/>
            <a:endCxn id="36" idx="1"/>
          </p:cNvCxnSpPr>
          <p:nvPr/>
        </p:nvCxnSpPr>
        <p:spPr>
          <a:xfrm flipV="1">
            <a:off x="8753271" y="2362722"/>
            <a:ext cx="41866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36" idx="2"/>
            <a:endCxn id="42" idx="0"/>
          </p:cNvCxnSpPr>
          <p:nvPr/>
        </p:nvCxnSpPr>
        <p:spPr>
          <a:xfrm>
            <a:off x="10592236" y="2635692"/>
            <a:ext cx="0" cy="6676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フローチャート: 処理 41"/>
          <p:cNvSpPr/>
          <p:nvPr/>
        </p:nvSpPr>
        <p:spPr>
          <a:xfrm>
            <a:off x="9171937" y="3303351"/>
            <a:ext cx="2840598" cy="545941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スキル発動できない</a:t>
            </a:r>
            <a:endParaRPr kumimoji="1" lang="ja-JP" altLang="en-US" sz="1600" b="1" dirty="0"/>
          </a:p>
        </p:txBody>
      </p:sp>
      <p:cxnSp>
        <p:nvCxnSpPr>
          <p:cNvPr id="43" name="直線矢印コネクタ 42"/>
          <p:cNvCxnSpPr>
            <a:stCxn id="39" idx="2"/>
            <a:endCxn id="31" idx="0"/>
          </p:cNvCxnSpPr>
          <p:nvPr/>
        </p:nvCxnSpPr>
        <p:spPr>
          <a:xfrm>
            <a:off x="7469402" y="3849293"/>
            <a:ext cx="0" cy="3946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/>
          <p:nvPr/>
        </p:nvCxnSpPr>
        <p:spPr>
          <a:xfrm>
            <a:off x="5794131" y="954887"/>
            <a:ext cx="27289" cy="5788813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3181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72811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アイテム</a:t>
            </a:r>
            <a:r>
              <a:rPr kumimoji="1" lang="ja-JP" altLang="en-US" sz="4400" b="1" dirty="0" smtClean="0"/>
              <a:t>について：</a:t>
            </a:r>
            <a:r>
              <a:rPr kumimoji="1" lang="en-US" altLang="ja-JP" sz="4400" b="1" dirty="0" smtClean="0"/>
              <a:t>1-1》</a:t>
            </a:r>
            <a:endParaRPr kumimoji="1" lang="ja-JP" altLang="en-US" sz="4400" b="1" dirty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597673"/>
              </p:ext>
            </p:extLst>
          </p:nvPr>
        </p:nvGraphicFramePr>
        <p:xfrm>
          <a:off x="160688" y="1133169"/>
          <a:ext cx="5505860" cy="54777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586">
                  <a:extLst>
                    <a:ext uri="{9D8B030D-6E8A-4147-A177-3AD203B41FA5}">
                      <a16:colId xmlns:a16="http://schemas.microsoft.com/office/drawing/2014/main" val="3757766657"/>
                    </a:ext>
                  </a:extLst>
                </a:gridCol>
                <a:gridCol w="550586">
                  <a:extLst>
                    <a:ext uri="{9D8B030D-6E8A-4147-A177-3AD203B41FA5}">
                      <a16:colId xmlns:a16="http://schemas.microsoft.com/office/drawing/2014/main" val="4236502890"/>
                    </a:ext>
                  </a:extLst>
                </a:gridCol>
                <a:gridCol w="550586">
                  <a:extLst>
                    <a:ext uri="{9D8B030D-6E8A-4147-A177-3AD203B41FA5}">
                      <a16:colId xmlns:a16="http://schemas.microsoft.com/office/drawing/2014/main" val="3773211590"/>
                    </a:ext>
                  </a:extLst>
                </a:gridCol>
                <a:gridCol w="550586">
                  <a:extLst>
                    <a:ext uri="{9D8B030D-6E8A-4147-A177-3AD203B41FA5}">
                      <a16:colId xmlns:a16="http://schemas.microsoft.com/office/drawing/2014/main" val="1470282794"/>
                    </a:ext>
                  </a:extLst>
                </a:gridCol>
                <a:gridCol w="550586">
                  <a:extLst>
                    <a:ext uri="{9D8B030D-6E8A-4147-A177-3AD203B41FA5}">
                      <a16:colId xmlns:a16="http://schemas.microsoft.com/office/drawing/2014/main" val="3236257929"/>
                    </a:ext>
                  </a:extLst>
                </a:gridCol>
                <a:gridCol w="550586">
                  <a:extLst>
                    <a:ext uri="{9D8B030D-6E8A-4147-A177-3AD203B41FA5}">
                      <a16:colId xmlns:a16="http://schemas.microsoft.com/office/drawing/2014/main" val="2988002014"/>
                    </a:ext>
                  </a:extLst>
                </a:gridCol>
                <a:gridCol w="550586">
                  <a:extLst>
                    <a:ext uri="{9D8B030D-6E8A-4147-A177-3AD203B41FA5}">
                      <a16:colId xmlns:a16="http://schemas.microsoft.com/office/drawing/2014/main" val="246725878"/>
                    </a:ext>
                  </a:extLst>
                </a:gridCol>
                <a:gridCol w="550586">
                  <a:extLst>
                    <a:ext uri="{9D8B030D-6E8A-4147-A177-3AD203B41FA5}">
                      <a16:colId xmlns:a16="http://schemas.microsoft.com/office/drawing/2014/main" val="2724131088"/>
                    </a:ext>
                  </a:extLst>
                </a:gridCol>
                <a:gridCol w="550586">
                  <a:extLst>
                    <a:ext uri="{9D8B030D-6E8A-4147-A177-3AD203B41FA5}">
                      <a16:colId xmlns:a16="http://schemas.microsoft.com/office/drawing/2014/main" val="3648864313"/>
                    </a:ext>
                  </a:extLst>
                </a:gridCol>
                <a:gridCol w="550586">
                  <a:extLst>
                    <a:ext uri="{9D8B030D-6E8A-4147-A177-3AD203B41FA5}">
                      <a16:colId xmlns:a16="http://schemas.microsoft.com/office/drawing/2014/main" val="898643752"/>
                    </a:ext>
                  </a:extLst>
                </a:gridCol>
              </a:tblGrid>
              <a:tr h="550586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669594"/>
                  </a:ext>
                </a:extLst>
              </a:tr>
              <a:tr h="550586"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102390"/>
                  </a:ext>
                </a:extLst>
              </a:tr>
              <a:tr h="550586"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027651"/>
                  </a:ext>
                </a:extLst>
              </a:tr>
              <a:tr h="522477"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777337"/>
                  </a:ext>
                </a:extLst>
              </a:tr>
              <a:tr h="550586"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197451"/>
                  </a:ext>
                </a:extLst>
              </a:tr>
              <a:tr h="550586"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96266"/>
                  </a:ext>
                </a:extLst>
              </a:tr>
              <a:tr h="550586"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348140"/>
                  </a:ext>
                </a:extLst>
              </a:tr>
              <a:tr h="550586"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273988"/>
                  </a:ext>
                </a:extLst>
              </a:tr>
              <a:tr h="550586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1944690"/>
                  </a:ext>
                </a:extLst>
              </a:tr>
              <a:tr h="550586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032045"/>
                  </a:ext>
                </a:extLst>
              </a:tr>
            </a:tbl>
          </a:graphicData>
        </a:graphic>
      </p:graphicFrame>
      <p:sp>
        <p:nvSpPr>
          <p:cNvPr id="27" name="楕円 26"/>
          <p:cNvSpPr/>
          <p:nvPr/>
        </p:nvSpPr>
        <p:spPr>
          <a:xfrm>
            <a:off x="1320355" y="2286155"/>
            <a:ext cx="439819" cy="4398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 smtClean="0">
                <a:solidFill>
                  <a:srgbClr val="FF0000"/>
                </a:solidFill>
              </a:rPr>
              <a:t>1P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28" name="楕円 27"/>
          <p:cNvSpPr/>
          <p:nvPr/>
        </p:nvSpPr>
        <p:spPr>
          <a:xfrm>
            <a:off x="4635181" y="2305770"/>
            <a:ext cx="420363" cy="4203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rgbClr val="0000FF"/>
                </a:solidFill>
              </a:rPr>
              <a:t>2</a:t>
            </a:r>
            <a:r>
              <a:rPr kumimoji="1" lang="en-US" altLang="ja-JP" sz="1400" b="1" dirty="0" smtClean="0">
                <a:solidFill>
                  <a:srgbClr val="0000FF"/>
                </a:solidFill>
              </a:rPr>
              <a:t>P</a:t>
            </a:r>
            <a:endParaRPr kumimoji="1" lang="ja-JP" altLang="en-US" sz="1400" b="1" dirty="0">
              <a:solidFill>
                <a:srgbClr val="0000FF"/>
              </a:solidFill>
            </a:endParaRPr>
          </a:p>
        </p:txBody>
      </p:sp>
      <p:sp>
        <p:nvSpPr>
          <p:cNvPr id="29" name="楕円 28"/>
          <p:cNvSpPr/>
          <p:nvPr/>
        </p:nvSpPr>
        <p:spPr>
          <a:xfrm>
            <a:off x="3526228" y="4465313"/>
            <a:ext cx="419566" cy="4195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rgbClr val="00B050"/>
                </a:solidFill>
              </a:rPr>
              <a:t>4</a:t>
            </a:r>
            <a:r>
              <a:rPr kumimoji="1" lang="en-US" altLang="ja-JP" sz="1400" b="1" dirty="0" smtClean="0">
                <a:solidFill>
                  <a:srgbClr val="00B050"/>
                </a:solidFill>
              </a:rPr>
              <a:t>P</a:t>
            </a:r>
            <a:endParaRPr kumimoji="1" lang="ja-JP" altLang="en-US" sz="1400" b="1" dirty="0">
              <a:solidFill>
                <a:srgbClr val="00B050"/>
              </a:solidFill>
            </a:endParaRPr>
          </a:p>
        </p:txBody>
      </p:sp>
      <p:sp>
        <p:nvSpPr>
          <p:cNvPr id="30" name="楕円 29"/>
          <p:cNvSpPr/>
          <p:nvPr/>
        </p:nvSpPr>
        <p:spPr>
          <a:xfrm>
            <a:off x="2425387" y="6099400"/>
            <a:ext cx="419566" cy="4195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3</a:t>
            </a:r>
            <a:r>
              <a:rPr kumimoji="1" lang="en-US" altLang="ja-JP" sz="1400" b="1" dirty="0" smtClean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P</a:t>
            </a:r>
            <a:endParaRPr kumimoji="1" lang="ja-JP" altLang="en-US" sz="1400" b="1" dirty="0">
              <a:ln w="3175">
                <a:solidFill>
                  <a:schemeClr val="tx1"/>
                </a:solidFill>
              </a:ln>
              <a:solidFill>
                <a:srgbClr val="FFFF00"/>
              </a:solidFill>
            </a:endParaRPr>
          </a:p>
        </p:txBody>
      </p:sp>
      <p:pic>
        <p:nvPicPr>
          <p:cNvPr id="31" name="Picture 4" descr="https://randomhoohaas.flyingomelette.com/bomb/mob/2014/img/hl_item03u_ic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872" y="3305168"/>
            <a:ext cx="557147" cy="557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グループ化 31"/>
          <p:cNvGrpSpPr/>
          <p:nvPr/>
        </p:nvGrpSpPr>
        <p:grpSpPr>
          <a:xfrm>
            <a:off x="2958068" y="2804232"/>
            <a:ext cx="475310" cy="475310"/>
            <a:chOff x="8346341" y="192828"/>
            <a:chExt cx="764852" cy="764852"/>
          </a:xfrm>
        </p:grpSpPr>
        <p:sp>
          <p:nvSpPr>
            <p:cNvPr id="33" name="正方形/長方形 32"/>
            <p:cNvSpPr/>
            <p:nvPr/>
          </p:nvSpPr>
          <p:spPr>
            <a:xfrm>
              <a:off x="8346341" y="192828"/>
              <a:ext cx="764852" cy="764852"/>
            </a:xfrm>
            <a:prstGeom prst="rect">
              <a:avLst/>
            </a:prstGeom>
            <a:solidFill>
              <a:srgbClr val="00B05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4" name="グループ化 33"/>
            <p:cNvGrpSpPr/>
            <p:nvPr/>
          </p:nvGrpSpPr>
          <p:grpSpPr>
            <a:xfrm>
              <a:off x="8451776" y="298263"/>
              <a:ext cx="553981" cy="553981"/>
              <a:chOff x="9564180" y="5568293"/>
              <a:chExt cx="1085088" cy="1085088"/>
            </a:xfrm>
          </p:grpSpPr>
          <p:sp>
            <p:nvSpPr>
              <p:cNvPr id="35" name="楕円 34"/>
              <p:cNvSpPr/>
              <p:nvPr/>
            </p:nvSpPr>
            <p:spPr>
              <a:xfrm>
                <a:off x="9564180" y="5568293"/>
                <a:ext cx="1085088" cy="1085088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楕円 35"/>
              <p:cNvSpPr/>
              <p:nvPr/>
            </p:nvSpPr>
            <p:spPr>
              <a:xfrm>
                <a:off x="9925208" y="5928623"/>
                <a:ext cx="363032" cy="36303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" name="右矢印 36"/>
              <p:cNvSpPr/>
              <p:nvPr/>
            </p:nvSpPr>
            <p:spPr>
              <a:xfrm>
                <a:off x="10324981" y="6049757"/>
                <a:ext cx="287546" cy="11744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" name="右矢印 37"/>
              <p:cNvSpPr/>
              <p:nvPr/>
            </p:nvSpPr>
            <p:spPr>
              <a:xfrm rot="10800000">
                <a:off x="9600734" y="6049757"/>
                <a:ext cx="287546" cy="11744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9" name="右矢印 38"/>
              <p:cNvSpPr/>
              <p:nvPr/>
            </p:nvSpPr>
            <p:spPr>
              <a:xfrm rot="16200000">
                <a:off x="9961348" y="5691945"/>
                <a:ext cx="287546" cy="11744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右矢印 39"/>
              <p:cNvSpPr/>
              <p:nvPr/>
            </p:nvSpPr>
            <p:spPr>
              <a:xfrm rot="5400000">
                <a:off x="9962314" y="6418028"/>
                <a:ext cx="287546" cy="11744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41" name="グループ化 40"/>
          <p:cNvGrpSpPr/>
          <p:nvPr/>
        </p:nvGrpSpPr>
        <p:grpSpPr>
          <a:xfrm>
            <a:off x="2390803" y="1736012"/>
            <a:ext cx="479650" cy="479650"/>
            <a:chOff x="4316095" y="5187530"/>
            <a:chExt cx="1278540" cy="1278540"/>
          </a:xfrm>
        </p:grpSpPr>
        <p:sp>
          <p:nvSpPr>
            <p:cNvPr id="42" name="正方形/長方形 41"/>
            <p:cNvSpPr/>
            <p:nvPr/>
          </p:nvSpPr>
          <p:spPr>
            <a:xfrm>
              <a:off x="4316095" y="5187530"/>
              <a:ext cx="1278540" cy="1278540"/>
            </a:xfrm>
            <a:prstGeom prst="rect">
              <a:avLst/>
            </a:prstGeom>
            <a:solidFill>
              <a:srgbClr val="00B05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4415094" y="5843117"/>
              <a:ext cx="1056681" cy="42518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4418326" y="5843117"/>
              <a:ext cx="716068" cy="425184"/>
            </a:xfrm>
            <a:prstGeom prst="rect">
              <a:avLst/>
            </a:prstGeom>
            <a:solidFill>
              <a:srgbClr val="00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右矢印 44"/>
            <p:cNvSpPr/>
            <p:nvPr/>
          </p:nvSpPr>
          <p:spPr>
            <a:xfrm>
              <a:off x="4486234" y="5371762"/>
              <a:ext cx="931984" cy="379016"/>
            </a:xfrm>
            <a:prstGeom prst="right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6" name="角丸四角形 45"/>
          <p:cNvSpPr/>
          <p:nvPr/>
        </p:nvSpPr>
        <p:spPr>
          <a:xfrm>
            <a:off x="6001424" y="1133169"/>
            <a:ext cx="6017359" cy="2990423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6063623" y="1450286"/>
            <a:ext cx="599074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・</a:t>
            </a:r>
            <a:r>
              <a:rPr lang="en-US" altLang="ja-JP" b="1" dirty="0" smtClean="0">
                <a:solidFill>
                  <a:srgbClr val="FF0000"/>
                </a:solidFill>
              </a:rPr>
              <a:t>5</a:t>
            </a:r>
            <a:r>
              <a:rPr lang="ja-JP" altLang="en-US" b="1" dirty="0" smtClean="0">
                <a:solidFill>
                  <a:srgbClr val="FF0000"/>
                </a:solidFill>
              </a:rPr>
              <a:t>～</a:t>
            </a:r>
            <a:r>
              <a:rPr lang="en-US" altLang="ja-JP" b="1" dirty="0" smtClean="0">
                <a:solidFill>
                  <a:srgbClr val="FF0000"/>
                </a:solidFill>
              </a:rPr>
              <a:t>10</a:t>
            </a:r>
            <a:r>
              <a:rPr lang="ja-JP" altLang="en-US" b="1" dirty="0" smtClean="0">
                <a:solidFill>
                  <a:srgbClr val="FF0000"/>
                </a:solidFill>
              </a:rPr>
              <a:t>秒毎</a:t>
            </a:r>
            <a:r>
              <a:rPr lang="ja-JP" altLang="en-US" b="1" dirty="0" smtClean="0"/>
              <a:t>に、ステージ上のランダムなパネルに出現</a:t>
            </a:r>
            <a:endParaRPr lang="en-US" altLang="ja-JP" b="1" dirty="0" smtClean="0"/>
          </a:p>
          <a:p>
            <a:r>
              <a:rPr lang="ja-JP" altLang="en-US" b="1" dirty="0"/>
              <a:t>　</a:t>
            </a:r>
            <a:r>
              <a:rPr lang="ja-JP" altLang="en-US" b="1" dirty="0" smtClean="0"/>
              <a:t>する。</a:t>
            </a:r>
            <a:r>
              <a:rPr lang="en-US" altLang="ja-JP" b="1" dirty="0" smtClean="0"/>
              <a:t>(</a:t>
            </a:r>
            <a:r>
              <a:rPr lang="ja-JP" altLang="en-US" b="1" dirty="0" smtClean="0"/>
              <a:t>要調整</a:t>
            </a:r>
            <a:r>
              <a:rPr lang="en-US" altLang="ja-JP" b="1" dirty="0" smtClean="0"/>
              <a:t>)</a:t>
            </a:r>
          </a:p>
          <a:p>
            <a:endParaRPr lang="en-US" altLang="ja-JP" b="1" dirty="0" smtClean="0"/>
          </a:p>
          <a:p>
            <a:r>
              <a:rPr lang="ja-JP" altLang="en-US" b="1" dirty="0" smtClean="0"/>
              <a:t>・出現後、</a:t>
            </a:r>
            <a:r>
              <a:rPr lang="en-US" altLang="ja-JP" b="1" dirty="0" smtClean="0">
                <a:solidFill>
                  <a:srgbClr val="FF0000"/>
                </a:solidFill>
              </a:rPr>
              <a:t>10</a:t>
            </a:r>
            <a:r>
              <a:rPr lang="ja-JP" altLang="en-US" b="1" dirty="0" smtClean="0">
                <a:solidFill>
                  <a:srgbClr val="FF0000"/>
                </a:solidFill>
              </a:rPr>
              <a:t>秒程度</a:t>
            </a:r>
            <a:r>
              <a:rPr lang="ja-JP" altLang="en-US" b="1" dirty="0" smtClean="0"/>
              <a:t>経過すると消滅する。</a:t>
            </a:r>
            <a:r>
              <a:rPr lang="ja-JP" altLang="en-US" b="1" dirty="0" smtClean="0">
                <a:solidFill>
                  <a:srgbClr val="FF0000"/>
                </a:solidFill>
              </a:rPr>
              <a:t>点滅</a:t>
            </a:r>
            <a:r>
              <a:rPr lang="ja-JP" altLang="en-US" b="1" dirty="0" smtClean="0"/>
              <a:t>等で消え</a:t>
            </a:r>
            <a:endParaRPr lang="en-US" altLang="ja-JP" b="1" dirty="0" smtClean="0"/>
          </a:p>
          <a:p>
            <a:r>
              <a:rPr lang="ja-JP" altLang="en-US" b="1" dirty="0"/>
              <a:t>　</a:t>
            </a:r>
            <a:r>
              <a:rPr lang="ja-JP" altLang="en-US" b="1" dirty="0" err="1" smtClean="0"/>
              <a:t>る</a:t>
            </a:r>
            <a:r>
              <a:rPr lang="ja-JP" altLang="en-US" b="1" dirty="0" smtClean="0"/>
              <a:t>兆候を出すと分かりやすい？</a:t>
            </a:r>
            <a:r>
              <a:rPr lang="en-US" altLang="ja-JP" b="1" dirty="0"/>
              <a:t> (</a:t>
            </a:r>
            <a:r>
              <a:rPr lang="ja-JP" altLang="en-US" b="1" dirty="0"/>
              <a:t>要調整</a:t>
            </a:r>
            <a:r>
              <a:rPr lang="en-US" altLang="ja-JP" b="1" dirty="0"/>
              <a:t>)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ja-JP" altLang="en-US" b="1" dirty="0" smtClean="0"/>
              <a:t>・</a:t>
            </a:r>
            <a:r>
              <a:rPr lang="ja-JP" altLang="en-US" b="1" dirty="0" smtClean="0">
                <a:solidFill>
                  <a:srgbClr val="FF0000"/>
                </a:solidFill>
              </a:rPr>
              <a:t>プレイヤーが触れる</a:t>
            </a:r>
            <a:r>
              <a:rPr lang="ja-JP" altLang="en-US" b="1" dirty="0" smtClean="0"/>
              <a:t>と即座に消滅し、アイテムに応じ</a:t>
            </a:r>
            <a:endParaRPr lang="en-US" altLang="ja-JP" b="1" dirty="0" smtClean="0"/>
          </a:p>
          <a:p>
            <a:r>
              <a:rPr lang="ja-JP" altLang="en-US" b="1" dirty="0"/>
              <a:t>　</a:t>
            </a:r>
            <a:r>
              <a:rPr lang="ja-JP" altLang="en-US" b="1" dirty="0" err="1" smtClean="0"/>
              <a:t>た</a:t>
            </a:r>
            <a:r>
              <a:rPr lang="ja-JP" altLang="en-US" b="1" dirty="0" smtClean="0"/>
              <a:t>恩恵を得られる。</a:t>
            </a:r>
            <a:endParaRPr lang="en-US" altLang="ja-JP" b="1" dirty="0" smtClean="0"/>
          </a:p>
        </p:txBody>
      </p:sp>
      <p:pic>
        <p:nvPicPr>
          <p:cNvPr id="48" name="図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412" y="4772812"/>
            <a:ext cx="1431681" cy="1431681"/>
          </a:xfrm>
          <a:prstGeom prst="rect">
            <a:avLst/>
          </a:prstGeom>
        </p:spPr>
      </p:pic>
      <p:pic>
        <p:nvPicPr>
          <p:cNvPr id="49" name="図 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493" y="4608656"/>
            <a:ext cx="1431681" cy="1431681"/>
          </a:xfrm>
          <a:prstGeom prst="rect">
            <a:avLst/>
          </a:prstGeom>
        </p:spPr>
      </p:pic>
      <p:pic>
        <p:nvPicPr>
          <p:cNvPr id="50" name="図 4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753" y="5193441"/>
            <a:ext cx="841185" cy="841185"/>
          </a:xfrm>
          <a:prstGeom prst="rect">
            <a:avLst/>
          </a:prstGeom>
        </p:spPr>
      </p:pic>
      <p:pic>
        <p:nvPicPr>
          <p:cNvPr id="51" name="Picture 4" descr="https://randomhoohaas.flyingomelette.com/bomb/mob/2014/img/hl_item03u_ic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920" y="5294821"/>
            <a:ext cx="557147" cy="557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テキスト ボックス 51"/>
          <p:cNvSpPr txBox="1"/>
          <p:nvPr/>
        </p:nvSpPr>
        <p:spPr>
          <a:xfrm>
            <a:off x="6403347" y="601982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触れると</a:t>
            </a:r>
            <a:r>
              <a:rPr kumimoji="1" lang="en-US" altLang="ja-JP" b="1" dirty="0" smtClean="0"/>
              <a:t>…</a:t>
            </a:r>
            <a:endParaRPr kumimoji="1" lang="ja-JP" altLang="en-US" b="1" dirty="0"/>
          </a:p>
        </p:txBody>
      </p:sp>
      <p:sp>
        <p:nvSpPr>
          <p:cNvPr id="53" name="右矢印 52"/>
          <p:cNvSpPr/>
          <p:nvPr/>
        </p:nvSpPr>
        <p:spPr>
          <a:xfrm>
            <a:off x="7987731" y="5123585"/>
            <a:ext cx="438872" cy="980899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8207167" y="6216254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アイテム</a:t>
            </a:r>
            <a:r>
              <a:rPr lang="ja-JP" altLang="en-US" b="1" dirty="0" smtClean="0"/>
              <a:t>は消え、</a:t>
            </a:r>
            <a:r>
              <a:rPr lang="en-US" altLang="ja-JP" b="1" dirty="0" smtClean="0"/>
              <a:t>PL</a:t>
            </a:r>
            <a:r>
              <a:rPr lang="ja-JP" altLang="en-US" b="1" dirty="0" smtClean="0"/>
              <a:t>は恩恵</a:t>
            </a:r>
            <a:r>
              <a:rPr lang="en-US" altLang="ja-JP" b="1" dirty="0" smtClean="0"/>
              <a:t>GET</a:t>
            </a:r>
            <a:endParaRPr kumimoji="1" lang="ja-JP" altLang="en-US" b="1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0430848" y="5193441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i="1" dirty="0" smtClean="0">
                <a:ln w="57150">
                  <a:solidFill>
                    <a:sysClr val="windowText" lastClr="000000"/>
                  </a:solidFill>
                </a:ln>
              </a:rPr>
              <a:t>SPEED UP!</a:t>
            </a:r>
            <a:endParaRPr kumimoji="1" lang="ja-JP" altLang="en-US" b="1" i="1" dirty="0">
              <a:ln w="57150"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10430848" y="5193441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i="1" dirty="0" smtClean="0">
                <a:ln w="19050">
                  <a:solidFill>
                    <a:schemeClr val="bg1"/>
                  </a:solidFill>
                </a:ln>
                <a:solidFill>
                  <a:srgbClr val="00B0F0"/>
                </a:solidFill>
              </a:rPr>
              <a:t>SPEED UP!</a:t>
            </a:r>
            <a:endParaRPr kumimoji="1" lang="ja-JP" altLang="en-US" b="1" i="1" dirty="0">
              <a:ln w="19050">
                <a:solidFill>
                  <a:schemeClr val="bg1"/>
                </a:solidFill>
              </a:ln>
              <a:solidFill>
                <a:srgbClr val="00B0F0"/>
              </a:solidFill>
            </a:endParaRPr>
          </a:p>
        </p:txBody>
      </p:sp>
      <p:sp>
        <p:nvSpPr>
          <p:cNvPr id="57" name="右カーブ矢印 56"/>
          <p:cNvSpPr/>
          <p:nvPr/>
        </p:nvSpPr>
        <p:spPr>
          <a:xfrm rot="3600000">
            <a:off x="6561963" y="4642113"/>
            <a:ext cx="341983" cy="587304"/>
          </a:xfrm>
          <a:prstGeom prst="curv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3996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394310" y="1214852"/>
            <a:ext cx="3130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ln w="57150">
                  <a:solidFill>
                    <a:schemeClr val="tx1"/>
                  </a:solidFill>
                </a:ln>
              </a:rPr>
              <a:t>～ スピードアップ ～</a:t>
            </a:r>
            <a:endParaRPr kumimoji="1" lang="ja-JP" altLang="en-US" sz="2400" b="1" dirty="0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0" y="185446"/>
            <a:ext cx="72811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アイテム</a:t>
            </a:r>
            <a:r>
              <a:rPr kumimoji="1" lang="ja-JP" altLang="en-US" sz="4400" b="1" dirty="0" smtClean="0"/>
              <a:t>について：</a:t>
            </a:r>
            <a:r>
              <a:rPr kumimoji="1" lang="en-US" altLang="ja-JP" sz="4400" b="1" dirty="0" smtClean="0"/>
              <a:t>1-2》</a:t>
            </a:r>
            <a:endParaRPr kumimoji="1" lang="ja-JP" altLang="en-US" sz="4400" b="1" dirty="0"/>
          </a:p>
        </p:txBody>
      </p:sp>
      <p:pic>
        <p:nvPicPr>
          <p:cNvPr id="3" name="Picture 4" descr="https://randomhoohaas.flyingomelette.com/bomb/mob/2014/img/hl_item03u_ic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25" y="1722548"/>
            <a:ext cx="1601544" cy="1601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角丸四角形 3"/>
          <p:cNvSpPr/>
          <p:nvPr/>
        </p:nvSpPr>
        <p:spPr>
          <a:xfrm>
            <a:off x="2598801" y="1722548"/>
            <a:ext cx="6017359" cy="160154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673655" y="1923156"/>
            <a:ext cx="58929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・</a:t>
            </a:r>
            <a:r>
              <a:rPr lang="en-US" altLang="ja-JP" b="1" dirty="0" smtClean="0">
                <a:solidFill>
                  <a:srgbClr val="FF0000"/>
                </a:solidFill>
              </a:rPr>
              <a:t>5</a:t>
            </a:r>
            <a:r>
              <a:rPr lang="ja-JP" altLang="en-US" b="1" dirty="0" smtClean="0">
                <a:solidFill>
                  <a:srgbClr val="FF0000"/>
                </a:solidFill>
              </a:rPr>
              <a:t>～</a:t>
            </a:r>
            <a:r>
              <a:rPr lang="en-US" altLang="ja-JP" b="1" dirty="0" smtClean="0">
                <a:solidFill>
                  <a:srgbClr val="FF0000"/>
                </a:solidFill>
              </a:rPr>
              <a:t>10</a:t>
            </a:r>
            <a:r>
              <a:rPr lang="ja-JP" altLang="en-US" b="1" dirty="0" smtClean="0">
                <a:solidFill>
                  <a:srgbClr val="FF0000"/>
                </a:solidFill>
              </a:rPr>
              <a:t>秒</a:t>
            </a:r>
            <a:r>
              <a:rPr lang="ja-JP" altLang="en-US" b="1" dirty="0" smtClean="0"/>
              <a:t>程度の間、プレイヤーの移動速度が上がる。</a:t>
            </a:r>
            <a:endParaRPr lang="en-US" altLang="ja-JP" b="1" dirty="0" smtClean="0"/>
          </a:p>
          <a:p>
            <a:r>
              <a:rPr lang="ja-JP" altLang="en-US" b="1" dirty="0"/>
              <a:t>　</a:t>
            </a:r>
            <a:r>
              <a:rPr lang="en-US" altLang="ja-JP" b="1" dirty="0"/>
              <a:t>(</a:t>
            </a:r>
            <a:r>
              <a:rPr lang="ja-JP" altLang="en-US" b="1" dirty="0"/>
              <a:t>要調整</a:t>
            </a:r>
            <a:r>
              <a:rPr lang="en-US" altLang="ja-JP" b="1" dirty="0" smtClean="0"/>
              <a:t>)</a:t>
            </a:r>
          </a:p>
          <a:p>
            <a:endParaRPr lang="en-US" altLang="ja-JP" b="1" dirty="0" smtClean="0"/>
          </a:p>
          <a:p>
            <a:r>
              <a:rPr lang="ja-JP" altLang="en-US" b="1" dirty="0" smtClean="0"/>
              <a:t>・</a:t>
            </a:r>
            <a:r>
              <a:rPr lang="ja-JP" altLang="en-US" b="1" dirty="0"/>
              <a:t>上昇具合としては</a:t>
            </a:r>
            <a:r>
              <a:rPr lang="en-US" altLang="ja-JP" b="1" dirty="0">
                <a:solidFill>
                  <a:srgbClr val="FF0000"/>
                </a:solidFill>
              </a:rPr>
              <a:t>1.5</a:t>
            </a:r>
            <a:r>
              <a:rPr lang="ja-JP" altLang="en-US" b="1" dirty="0">
                <a:solidFill>
                  <a:srgbClr val="FF0000"/>
                </a:solidFill>
              </a:rPr>
              <a:t>～</a:t>
            </a:r>
            <a:r>
              <a:rPr lang="en-US" altLang="ja-JP" b="1" dirty="0">
                <a:solidFill>
                  <a:srgbClr val="FF0000"/>
                </a:solidFill>
              </a:rPr>
              <a:t>2</a:t>
            </a:r>
            <a:r>
              <a:rPr lang="ja-JP" altLang="en-US" b="1" dirty="0">
                <a:solidFill>
                  <a:srgbClr val="FF0000"/>
                </a:solidFill>
              </a:rPr>
              <a:t>倍</a:t>
            </a:r>
            <a:r>
              <a:rPr lang="ja-JP" altLang="en-US" b="1" dirty="0"/>
              <a:t>。</a:t>
            </a:r>
            <a:r>
              <a:rPr lang="en-US" altLang="ja-JP" b="1" dirty="0"/>
              <a:t>(</a:t>
            </a:r>
            <a:r>
              <a:rPr lang="ja-JP" altLang="en-US" b="1" dirty="0"/>
              <a:t>要調整</a:t>
            </a:r>
            <a:r>
              <a:rPr lang="en-US" altLang="ja-JP" b="1" dirty="0" smtClean="0"/>
              <a:t>)</a:t>
            </a:r>
            <a:endParaRPr lang="en-US" altLang="ja-JP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94310" y="1213395"/>
            <a:ext cx="3130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</a:rPr>
              <a:t>～ </a:t>
            </a:r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スピードアップ</a:t>
            </a:r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</a:rPr>
              <a:t> ～</a:t>
            </a:r>
            <a:endParaRPr kumimoji="1" lang="ja-JP" altLang="en-US" sz="2400" b="1" dirty="0">
              <a:ln>
                <a:solidFill>
                  <a:schemeClr val="bg1"/>
                </a:solidFill>
              </a:ln>
            </a:endParaRPr>
          </a:p>
        </p:txBody>
      </p:sp>
      <p:grpSp>
        <p:nvGrpSpPr>
          <p:cNvPr id="8" name="グループ化 7"/>
          <p:cNvGrpSpPr/>
          <p:nvPr/>
        </p:nvGrpSpPr>
        <p:grpSpPr>
          <a:xfrm>
            <a:off x="531004" y="4650612"/>
            <a:ext cx="1521585" cy="1521585"/>
            <a:chOff x="8346341" y="192828"/>
            <a:chExt cx="764852" cy="764852"/>
          </a:xfrm>
        </p:grpSpPr>
        <p:sp>
          <p:nvSpPr>
            <p:cNvPr id="9" name="正方形/長方形 8"/>
            <p:cNvSpPr/>
            <p:nvPr/>
          </p:nvSpPr>
          <p:spPr>
            <a:xfrm>
              <a:off x="8346341" y="192828"/>
              <a:ext cx="764852" cy="764852"/>
            </a:xfrm>
            <a:prstGeom prst="rect">
              <a:avLst/>
            </a:prstGeom>
            <a:solidFill>
              <a:srgbClr val="00B05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0" name="グループ化 9"/>
            <p:cNvGrpSpPr/>
            <p:nvPr/>
          </p:nvGrpSpPr>
          <p:grpSpPr>
            <a:xfrm>
              <a:off x="8451776" y="298263"/>
              <a:ext cx="553981" cy="553981"/>
              <a:chOff x="9564180" y="5568293"/>
              <a:chExt cx="1085088" cy="1085088"/>
            </a:xfrm>
          </p:grpSpPr>
          <p:sp>
            <p:nvSpPr>
              <p:cNvPr id="11" name="楕円 10"/>
              <p:cNvSpPr/>
              <p:nvPr/>
            </p:nvSpPr>
            <p:spPr>
              <a:xfrm>
                <a:off x="9564180" y="5568293"/>
                <a:ext cx="1085088" cy="1085088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楕円 11"/>
              <p:cNvSpPr/>
              <p:nvPr/>
            </p:nvSpPr>
            <p:spPr>
              <a:xfrm>
                <a:off x="9925208" y="5928623"/>
                <a:ext cx="363032" cy="36303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右矢印 12"/>
              <p:cNvSpPr/>
              <p:nvPr/>
            </p:nvSpPr>
            <p:spPr>
              <a:xfrm>
                <a:off x="10324981" y="6049757"/>
                <a:ext cx="287546" cy="11744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右矢印 13"/>
              <p:cNvSpPr/>
              <p:nvPr/>
            </p:nvSpPr>
            <p:spPr>
              <a:xfrm rot="10800000">
                <a:off x="9600734" y="6049757"/>
                <a:ext cx="287546" cy="11744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右矢印 14"/>
              <p:cNvSpPr/>
              <p:nvPr/>
            </p:nvSpPr>
            <p:spPr>
              <a:xfrm rot="16200000">
                <a:off x="9961348" y="5691945"/>
                <a:ext cx="287546" cy="11744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右矢印 15"/>
              <p:cNvSpPr/>
              <p:nvPr/>
            </p:nvSpPr>
            <p:spPr>
              <a:xfrm rot="5400000">
                <a:off x="9962314" y="6418028"/>
                <a:ext cx="287546" cy="11744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17" name="テキスト ボックス 16"/>
          <p:cNvSpPr txBox="1"/>
          <p:nvPr/>
        </p:nvSpPr>
        <p:spPr>
          <a:xfrm>
            <a:off x="414295" y="4067516"/>
            <a:ext cx="2207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ln w="57150">
                  <a:solidFill>
                    <a:schemeClr val="tx1"/>
                  </a:solidFill>
                </a:ln>
              </a:rPr>
              <a:t>～ 範囲拡大 ～</a:t>
            </a:r>
            <a:endParaRPr kumimoji="1" lang="ja-JP" altLang="en-US" sz="2400" b="1" dirty="0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14294" y="4067516"/>
            <a:ext cx="2207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</a:rPr>
              <a:t>～ </a:t>
            </a:r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範囲拡大</a:t>
            </a:r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</a:rPr>
              <a:t> ～</a:t>
            </a:r>
            <a:endParaRPr kumimoji="1" lang="ja-JP" altLang="en-US" sz="2400" b="1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2598801" y="4667872"/>
            <a:ext cx="6017359" cy="160154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628139" y="4880201"/>
            <a:ext cx="60436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・</a:t>
            </a:r>
            <a:r>
              <a:rPr lang="en-US" altLang="ja-JP" b="1" dirty="0">
                <a:solidFill>
                  <a:srgbClr val="FF0000"/>
                </a:solidFill>
              </a:rPr>
              <a:t> 5</a:t>
            </a:r>
            <a:r>
              <a:rPr lang="ja-JP" altLang="en-US" b="1" dirty="0">
                <a:solidFill>
                  <a:srgbClr val="FF0000"/>
                </a:solidFill>
              </a:rPr>
              <a:t>～</a:t>
            </a:r>
            <a:r>
              <a:rPr lang="en-US" altLang="ja-JP" b="1" dirty="0">
                <a:solidFill>
                  <a:srgbClr val="FF0000"/>
                </a:solidFill>
              </a:rPr>
              <a:t>10</a:t>
            </a:r>
            <a:r>
              <a:rPr lang="ja-JP" altLang="en-US" b="1" dirty="0">
                <a:solidFill>
                  <a:srgbClr val="FF0000"/>
                </a:solidFill>
              </a:rPr>
              <a:t>秒</a:t>
            </a:r>
            <a:r>
              <a:rPr lang="ja-JP" altLang="en-US" b="1" dirty="0"/>
              <a:t>程度の</a:t>
            </a:r>
            <a:r>
              <a:rPr lang="ja-JP" altLang="en-US" b="1" dirty="0" smtClean="0"/>
              <a:t>間、プレイヤーが</a:t>
            </a:r>
            <a:r>
              <a:rPr lang="ja-JP" altLang="en-US" b="1" dirty="0" smtClean="0">
                <a:solidFill>
                  <a:srgbClr val="FF0000"/>
                </a:solidFill>
              </a:rPr>
              <a:t>パネルを塗る範囲が</a:t>
            </a:r>
            <a:endParaRPr lang="en-US" altLang="ja-JP" b="1" dirty="0" smtClean="0">
              <a:solidFill>
                <a:srgbClr val="FF0000"/>
              </a:solidFill>
            </a:endParaRPr>
          </a:p>
          <a:p>
            <a:r>
              <a:rPr lang="ja-JP" altLang="en-US" b="1" dirty="0">
                <a:solidFill>
                  <a:srgbClr val="FF0000"/>
                </a:solidFill>
              </a:rPr>
              <a:t>　</a:t>
            </a:r>
            <a:r>
              <a:rPr lang="ja-JP" altLang="en-US" b="1" dirty="0" smtClean="0">
                <a:solidFill>
                  <a:srgbClr val="FF0000"/>
                </a:solidFill>
              </a:rPr>
              <a:t>拡大</a:t>
            </a:r>
            <a:r>
              <a:rPr lang="ja-JP" altLang="en-US" b="1" dirty="0" smtClean="0"/>
              <a:t>する。</a:t>
            </a:r>
            <a:r>
              <a:rPr lang="en-US" altLang="ja-JP" b="1" dirty="0"/>
              <a:t>(</a:t>
            </a:r>
            <a:r>
              <a:rPr lang="ja-JP" altLang="en-US" b="1" dirty="0"/>
              <a:t>要調整</a:t>
            </a:r>
            <a:r>
              <a:rPr lang="en-US" altLang="ja-JP" b="1" dirty="0" smtClean="0"/>
              <a:t>)</a:t>
            </a:r>
          </a:p>
          <a:p>
            <a:endParaRPr lang="en-US" altLang="ja-JP" b="1" dirty="0" smtClean="0"/>
          </a:p>
          <a:p>
            <a:r>
              <a:rPr lang="ja-JP" altLang="en-US" b="1" dirty="0" smtClean="0"/>
              <a:t>・自身の</a:t>
            </a:r>
            <a:r>
              <a:rPr lang="ja-JP" altLang="en-US" b="1" dirty="0" smtClean="0">
                <a:solidFill>
                  <a:srgbClr val="FF0000"/>
                </a:solidFill>
              </a:rPr>
              <a:t>周囲</a:t>
            </a:r>
            <a:r>
              <a:rPr lang="en-US" altLang="ja-JP" b="1" dirty="0" smtClean="0">
                <a:solidFill>
                  <a:srgbClr val="FF0000"/>
                </a:solidFill>
              </a:rPr>
              <a:t>8</a:t>
            </a:r>
            <a:r>
              <a:rPr lang="ja-JP" altLang="en-US" b="1" dirty="0" err="1" smtClean="0">
                <a:solidFill>
                  <a:srgbClr val="FF0000"/>
                </a:solidFill>
              </a:rPr>
              <a:t>つ</a:t>
            </a:r>
            <a:r>
              <a:rPr lang="ja-JP" altLang="en-US" b="1" dirty="0" err="1" smtClean="0"/>
              <a:t>の</a:t>
            </a:r>
            <a:r>
              <a:rPr lang="ja-JP" altLang="en-US" b="1" dirty="0" smtClean="0"/>
              <a:t>パネルも塗れるようになる。</a:t>
            </a:r>
            <a:r>
              <a:rPr lang="en-US" altLang="ja-JP" b="1" dirty="0"/>
              <a:t>(</a:t>
            </a:r>
            <a:r>
              <a:rPr lang="ja-JP" altLang="en-US" b="1" dirty="0"/>
              <a:t>要調整</a:t>
            </a:r>
            <a:r>
              <a:rPr lang="en-US" altLang="ja-JP" b="1" dirty="0" smtClean="0"/>
              <a:t>)</a:t>
            </a:r>
            <a:endParaRPr lang="en-US" altLang="ja-JP" b="1" dirty="0"/>
          </a:p>
        </p:txBody>
      </p:sp>
      <p:sp>
        <p:nvSpPr>
          <p:cNvPr id="21" name="正方形/長方形 20"/>
          <p:cNvSpPr/>
          <p:nvPr/>
        </p:nvSpPr>
        <p:spPr>
          <a:xfrm>
            <a:off x="10260623" y="4802679"/>
            <a:ext cx="536331" cy="53633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10260623" y="4201983"/>
            <a:ext cx="536331" cy="53633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10852575" y="4201982"/>
            <a:ext cx="536331" cy="53633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9668670" y="4802678"/>
            <a:ext cx="536331" cy="53633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9668671" y="4203611"/>
            <a:ext cx="536331" cy="53633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10852574" y="4807348"/>
            <a:ext cx="536331" cy="53633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9677463" y="5401745"/>
            <a:ext cx="536331" cy="53633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10260623" y="5401744"/>
            <a:ext cx="536331" cy="53633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10852574" y="5401743"/>
            <a:ext cx="536331" cy="53633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/>
          <p:cNvSpPr/>
          <p:nvPr/>
        </p:nvSpPr>
        <p:spPr>
          <a:xfrm>
            <a:off x="10308878" y="4847958"/>
            <a:ext cx="439819" cy="4398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 smtClean="0">
                <a:solidFill>
                  <a:srgbClr val="FF0000"/>
                </a:solidFill>
              </a:rPr>
              <a:t>1P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9166874" y="2152738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～範囲拡大後イメージ</a:t>
            </a:r>
            <a:r>
              <a:rPr lang="ja-JP" altLang="en-US" b="1" dirty="0" smtClean="0"/>
              <a:t>～</a:t>
            </a:r>
            <a:endParaRPr kumimoji="1" lang="ja-JP" altLang="en-US" b="1" dirty="0"/>
          </a:p>
        </p:txBody>
      </p:sp>
      <p:sp>
        <p:nvSpPr>
          <p:cNvPr id="33" name="正方形/長方形 32"/>
          <p:cNvSpPr/>
          <p:nvPr/>
        </p:nvSpPr>
        <p:spPr>
          <a:xfrm>
            <a:off x="10260623" y="2741640"/>
            <a:ext cx="536331" cy="53633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/>
          <p:cNvSpPr/>
          <p:nvPr/>
        </p:nvSpPr>
        <p:spPr>
          <a:xfrm>
            <a:off x="10308878" y="2786919"/>
            <a:ext cx="439819" cy="4398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 smtClean="0">
                <a:solidFill>
                  <a:srgbClr val="FF0000"/>
                </a:solidFill>
              </a:rPr>
              <a:t>1P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35" name="右矢印 34"/>
          <p:cNvSpPr/>
          <p:nvPr/>
        </p:nvSpPr>
        <p:spPr>
          <a:xfrm rot="5400000">
            <a:off x="10309348" y="3252021"/>
            <a:ext cx="438872" cy="980899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65793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楕円 93"/>
          <p:cNvSpPr/>
          <p:nvPr/>
        </p:nvSpPr>
        <p:spPr>
          <a:xfrm>
            <a:off x="9656986" y="4276502"/>
            <a:ext cx="1893500" cy="5134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楕円 89"/>
          <p:cNvSpPr/>
          <p:nvPr/>
        </p:nvSpPr>
        <p:spPr>
          <a:xfrm>
            <a:off x="1210187" y="6038964"/>
            <a:ext cx="3473719" cy="390617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0" y="185446"/>
            <a:ext cx="72811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アイテム</a:t>
            </a:r>
            <a:r>
              <a:rPr kumimoji="1" lang="ja-JP" altLang="en-US" sz="4400" b="1" dirty="0" smtClean="0"/>
              <a:t>について：</a:t>
            </a:r>
            <a:r>
              <a:rPr kumimoji="1" lang="en-US" altLang="ja-JP" sz="4400" b="1" dirty="0" smtClean="0"/>
              <a:t>1-3》</a:t>
            </a:r>
            <a:endParaRPr kumimoji="1" lang="ja-JP" altLang="en-US" sz="4400" b="1" dirty="0"/>
          </a:p>
        </p:txBody>
      </p:sp>
      <p:grpSp>
        <p:nvGrpSpPr>
          <p:cNvPr id="13" name="グループ化 12"/>
          <p:cNvGrpSpPr/>
          <p:nvPr/>
        </p:nvGrpSpPr>
        <p:grpSpPr>
          <a:xfrm>
            <a:off x="530176" y="1693371"/>
            <a:ext cx="1536812" cy="1536812"/>
            <a:chOff x="4316095" y="5187530"/>
            <a:chExt cx="1278540" cy="1278540"/>
          </a:xfrm>
        </p:grpSpPr>
        <p:sp>
          <p:nvSpPr>
            <p:cNvPr id="14" name="正方形/長方形 13"/>
            <p:cNvSpPr/>
            <p:nvPr/>
          </p:nvSpPr>
          <p:spPr>
            <a:xfrm>
              <a:off x="4316095" y="5187530"/>
              <a:ext cx="1278540" cy="1278540"/>
            </a:xfrm>
            <a:prstGeom prst="rect">
              <a:avLst/>
            </a:prstGeom>
            <a:solidFill>
              <a:srgbClr val="00B05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4415094" y="5843117"/>
              <a:ext cx="1056681" cy="42518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4418326" y="5843117"/>
              <a:ext cx="716068" cy="425184"/>
            </a:xfrm>
            <a:prstGeom prst="rect">
              <a:avLst/>
            </a:prstGeom>
            <a:solidFill>
              <a:srgbClr val="00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右矢印 16"/>
            <p:cNvSpPr/>
            <p:nvPr/>
          </p:nvSpPr>
          <p:spPr>
            <a:xfrm>
              <a:off x="4486234" y="5371762"/>
              <a:ext cx="931984" cy="379016"/>
            </a:xfrm>
            <a:prstGeom prst="right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8" name="テキスト ボックス 17"/>
          <p:cNvSpPr txBox="1"/>
          <p:nvPr/>
        </p:nvSpPr>
        <p:spPr>
          <a:xfrm>
            <a:off x="394310" y="1153309"/>
            <a:ext cx="3438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ln w="57150">
                  <a:solidFill>
                    <a:schemeClr val="tx1"/>
                  </a:solidFill>
                </a:ln>
              </a:rPr>
              <a:t>～ スキルゲージ上昇 ～</a:t>
            </a:r>
            <a:endParaRPr kumimoji="1" lang="ja-JP" altLang="en-US" sz="2400" b="1" dirty="0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94309" y="1148877"/>
            <a:ext cx="3438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</a:rPr>
              <a:t>～ </a:t>
            </a:r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スキルゲージ上昇</a:t>
            </a:r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</a:rPr>
              <a:t> ～</a:t>
            </a:r>
            <a:endParaRPr kumimoji="1" lang="ja-JP" altLang="en-US" sz="2400" b="1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2598801" y="1661005"/>
            <a:ext cx="6017359" cy="160154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598801" y="2000112"/>
            <a:ext cx="60308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・取得後、即座にゲージ値が「</a:t>
            </a:r>
            <a:r>
              <a:rPr lang="en-US" altLang="ja-JP" b="1" dirty="0" smtClean="0">
                <a:solidFill>
                  <a:srgbClr val="FF0000"/>
                </a:solidFill>
              </a:rPr>
              <a:t>5</a:t>
            </a:r>
            <a:r>
              <a:rPr lang="ja-JP" altLang="en-US" b="1" dirty="0" smtClean="0"/>
              <a:t>」上昇する。</a:t>
            </a:r>
            <a:endParaRPr lang="en-US" altLang="ja-JP" b="1" dirty="0" smtClean="0"/>
          </a:p>
          <a:p>
            <a:endParaRPr lang="en-US" altLang="ja-JP" b="1" dirty="0"/>
          </a:p>
          <a:p>
            <a:r>
              <a:rPr lang="ja-JP" altLang="en-US" b="1" dirty="0" smtClean="0"/>
              <a:t>・ゲージが</a:t>
            </a:r>
            <a:r>
              <a:rPr lang="en-US" altLang="ja-JP" b="1" dirty="0" smtClean="0"/>
              <a:t>MAX</a:t>
            </a:r>
            <a:r>
              <a:rPr lang="ja-JP" altLang="en-US" b="1" dirty="0" smtClean="0"/>
              <a:t>状態で取得しても、ゲージは</a:t>
            </a:r>
            <a:r>
              <a:rPr lang="ja-JP" altLang="en-US" b="1" dirty="0" smtClean="0">
                <a:solidFill>
                  <a:srgbClr val="FF0000"/>
                </a:solidFill>
              </a:rPr>
              <a:t>増えない</a:t>
            </a:r>
            <a:r>
              <a:rPr lang="ja-JP" altLang="en-US" b="1" dirty="0" smtClean="0"/>
              <a:t>。</a:t>
            </a:r>
            <a:endParaRPr lang="en-US" altLang="ja-JP" b="1" dirty="0" smtClean="0"/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27" y="3812114"/>
            <a:ext cx="1431681" cy="1431681"/>
          </a:xfrm>
          <a:prstGeom prst="rect">
            <a:avLst/>
          </a:prstGeom>
        </p:spPr>
      </p:pic>
      <p:sp>
        <p:nvSpPr>
          <p:cNvPr id="23" name="右カーブ矢印 22"/>
          <p:cNvSpPr/>
          <p:nvPr/>
        </p:nvSpPr>
        <p:spPr>
          <a:xfrm rot="3600000">
            <a:off x="840997" y="3845571"/>
            <a:ext cx="341983" cy="587304"/>
          </a:xfrm>
          <a:prstGeom prst="curv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grpSp>
        <p:nvGrpSpPr>
          <p:cNvPr id="24" name="グループ化 23"/>
          <p:cNvGrpSpPr/>
          <p:nvPr/>
        </p:nvGrpSpPr>
        <p:grpSpPr>
          <a:xfrm>
            <a:off x="522645" y="4497797"/>
            <a:ext cx="549793" cy="549793"/>
            <a:chOff x="4316095" y="5187530"/>
            <a:chExt cx="1278540" cy="1278540"/>
          </a:xfrm>
        </p:grpSpPr>
        <p:sp>
          <p:nvSpPr>
            <p:cNvPr id="25" name="正方形/長方形 24"/>
            <p:cNvSpPr/>
            <p:nvPr/>
          </p:nvSpPr>
          <p:spPr>
            <a:xfrm>
              <a:off x="4316095" y="5187530"/>
              <a:ext cx="1278540" cy="1278540"/>
            </a:xfrm>
            <a:prstGeom prst="rect">
              <a:avLst/>
            </a:prstGeom>
            <a:solidFill>
              <a:srgbClr val="00B05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4415094" y="5843117"/>
              <a:ext cx="1056681" cy="42518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4418326" y="5843117"/>
              <a:ext cx="716068" cy="425184"/>
            </a:xfrm>
            <a:prstGeom prst="rect">
              <a:avLst/>
            </a:prstGeom>
            <a:solidFill>
              <a:srgbClr val="00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右矢印 27"/>
            <p:cNvSpPr/>
            <p:nvPr/>
          </p:nvSpPr>
          <p:spPr>
            <a:xfrm>
              <a:off x="4486234" y="5371762"/>
              <a:ext cx="931984" cy="379016"/>
            </a:xfrm>
            <a:prstGeom prst="right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右矢印 28"/>
          <p:cNvSpPr/>
          <p:nvPr/>
        </p:nvSpPr>
        <p:spPr>
          <a:xfrm>
            <a:off x="2508553" y="4344231"/>
            <a:ext cx="2898370" cy="428462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右矢印 29"/>
          <p:cNvSpPr/>
          <p:nvPr/>
        </p:nvSpPr>
        <p:spPr>
          <a:xfrm rot="1007628">
            <a:off x="2462817" y="5355917"/>
            <a:ext cx="3073396" cy="428462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08171" y="5243795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アイテム取得</a:t>
            </a:r>
            <a:r>
              <a:rPr kumimoji="1" lang="en-US" altLang="ja-JP" b="1" dirty="0" smtClean="0"/>
              <a:t>!</a:t>
            </a:r>
            <a:endParaRPr kumimoji="1" lang="ja-JP" altLang="en-US" b="1" dirty="0"/>
          </a:p>
        </p:txBody>
      </p:sp>
      <p:sp>
        <p:nvSpPr>
          <p:cNvPr id="36" name="正方形/長方形 35"/>
          <p:cNvSpPr/>
          <p:nvPr/>
        </p:nvSpPr>
        <p:spPr>
          <a:xfrm>
            <a:off x="5720893" y="4414262"/>
            <a:ext cx="3204785" cy="35499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>
            <a:off x="5723448" y="4414262"/>
            <a:ext cx="1605174" cy="354997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8453772" y="3910528"/>
            <a:ext cx="907723" cy="413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i="1" dirty="0" smtClean="0">
                <a:ln w="38100">
                  <a:solidFill>
                    <a:schemeClr val="tx1"/>
                  </a:solidFill>
                </a:ln>
              </a:rPr>
              <a:t>MAX!</a:t>
            </a:r>
            <a:endParaRPr kumimoji="1" lang="ja-JP" altLang="en-US" sz="28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8453771" y="3902071"/>
            <a:ext cx="907723" cy="413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i="1" dirty="0" smtClean="0">
                <a:solidFill>
                  <a:schemeClr val="bg1"/>
                </a:solidFill>
              </a:rPr>
              <a:t>MAX!</a:t>
            </a:r>
            <a:endParaRPr kumimoji="1" lang="ja-JP" altLang="en-US" sz="2800" b="1" i="1" dirty="0">
              <a:solidFill>
                <a:schemeClr val="bg1"/>
              </a:solidFill>
            </a:endParaRPr>
          </a:p>
        </p:txBody>
      </p:sp>
      <p:cxnSp>
        <p:nvCxnSpPr>
          <p:cNvPr id="40" name="直線コネクタ 39"/>
          <p:cNvCxnSpPr/>
          <p:nvPr/>
        </p:nvCxnSpPr>
        <p:spPr>
          <a:xfrm flipH="1">
            <a:off x="6803367" y="4236803"/>
            <a:ext cx="5955" cy="72574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>
            <a:off x="7889241" y="4225705"/>
            <a:ext cx="3912" cy="73211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/>
          <p:cNvSpPr txBox="1"/>
          <p:nvPr/>
        </p:nvSpPr>
        <p:spPr>
          <a:xfrm>
            <a:off x="6502533" y="3876392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ln w="38100">
                  <a:solidFill>
                    <a:schemeClr val="tx1"/>
                  </a:solidFill>
                </a:ln>
              </a:rPr>
              <a:t>Lv.1</a:t>
            </a:r>
            <a:endParaRPr kumimoji="1" lang="ja-JP" altLang="en-US" sz="20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502532" y="3876392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solidFill>
                  <a:srgbClr val="FF0000"/>
                </a:solidFill>
              </a:rPr>
              <a:t>Lv.1</a:t>
            </a:r>
            <a:endParaRPr kumimoji="1" lang="ja-JP" altLang="en-US" sz="2000" b="1" i="1" dirty="0">
              <a:solidFill>
                <a:srgbClr val="FF0000"/>
              </a:solidFill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7604165" y="3876101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ln w="38100">
                  <a:solidFill>
                    <a:schemeClr val="tx1"/>
                  </a:solidFill>
                </a:ln>
              </a:rPr>
              <a:t>Lv.2</a:t>
            </a:r>
            <a:endParaRPr kumimoji="1" lang="ja-JP" altLang="en-US" sz="20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7604164" y="3883052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solidFill>
                  <a:schemeClr val="bg1"/>
                </a:solidFill>
              </a:rPr>
              <a:t>Lv.2</a:t>
            </a:r>
            <a:endParaRPr kumimoji="1" lang="ja-JP" altLang="en-US" sz="2000" b="1" i="1" dirty="0">
              <a:solidFill>
                <a:schemeClr val="bg1"/>
              </a:solidFill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5720893" y="6033827"/>
            <a:ext cx="3204785" cy="35499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/>
          <p:cNvSpPr/>
          <p:nvPr/>
        </p:nvSpPr>
        <p:spPr>
          <a:xfrm>
            <a:off x="5723448" y="6033827"/>
            <a:ext cx="3202230" cy="354997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8453772" y="5530093"/>
            <a:ext cx="907723" cy="413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i="1" dirty="0" smtClean="0">
                <a:ln w="38100">
                  <a:solidFill>
                    <a:schemeClr val="tx1"/>
                  </a:solidFill>
                </a:ln>
              </a:rPr>
              <a:t>MAX!</a:t>
            </a:r>
            <a:endParaRPr kumimoji="1" lang="ja-JP" altLang="en-US" sz="28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8453771" y="5521636"/>
            <a:ext cx="1148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i="1" dirty="0" smtClean="0">
                <a:solidFill>
                  <a:srgbClr val="FF0000"/>
                </a:solidFill>
              </a:rPr>
              <a:t>MAX!</a:t>
            </a:r>
            <a:endParaRPr kumimoji="1" lang="ja-JP" altLang="en-US" sz="2800" b="1" i="1" dirty="0">
              <a:solidFill>
                <a:srgbClr val="FF0000"/>
              </a:solidFill>
            </a:endParaRPr>
          </a:p>
        </p:txBody>
      </p:sp>
      <p:cxnSp>
        <p:nvCxnSpPr>
          <p:cNvPr id="63" name="直線コネクタ 62"/>
          <p:cNvCxnSpPr/>
          <p:nvPr/>
        </p:nvCxnSpPr>
        <p:spPr>
          <a:xfrm flipH="1">
            <a:off x="6794403" y="5856368"/>
            <a:ext cx="5955" cy="72574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>
            <a:off x="7880277" y="5845270"/>
            <a:ext cx="3912" cy="73211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/>
          <p:cNvSpPr txBox="1"/>
          <p:nvPr/>
        </p:nvSpPr>
        <p:spPr>
          <a:xfrm>
            <a:off x="6502533" y="5495957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ln w="38100">
                  <a:solidFill>
                    <a:schemeClr val="tx1"/>
                  </a:solidFill>
                </a:ln>
              </a:rPr>
              <a:t>Lv.1</a:t>
            </a:r>
            <a:endParaRPr kumimoji="1" lang="ja-JP" altLang="en-US" sz="20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6502532" y="5495957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solidFill>
                  <a:srgbClr val="FF0000"/>
                </a:solidFill>
              </a:rPr>
              <a:t>Lv.1</a:t>
            </a:r>
            <a:endParaRPr kumimoji="1" lang="ja-JP" altLang="en-US" sz="2000" b="1" i="1" dirty="0">
              <a:solidFill>
                <a:srgbClr val="FF0000"/>
              </a:solidFill>
            </a:endParaRP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7604165" y="5495666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ln w="38100">
                  <a:solidFill>
                    <a:schemeClr val="tx1"/>
                  </a:solidFill>
                </a:ln>
              </a:rPr>
              <a:t>Lv.2</a:t>
            </a:r>
            <a:endParaRPr kumimoji="1" lang="ja-JP" altLang="en-US" sz="20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7604164" y="5502617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solidFill>
                  <a:srgbClr val="FF0000"/>
                </a:solidFill>
              </a:rPr>
              <a:t>Lv.2</a:t>
            </a:r>
            <a:endParaRPr kumimoji="1" lang="ja-JP" altLang="en-US" sz="2000" b="1" i="1" dirty="0">
              <a:solidFill>
                <a:srgbClr val="FF0000"/>
              </a:solidFill>
            </a:endParaRPr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1790294" y="6029471"/>
            <a:ext cx="23182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ゲージ</a:t>
            </a:r>
            <a:r>
              <a:rPr kumimoji="1" lang="en-US" altLang="ja-JP" sz="2000" b="1" dirty="0" smtClean="0"/>
              <a:t>MAX</a:t>
            </a:r>
            <a:r>
              <a:rPr kumimoji="1" lang="ja-JP" altLang="en-US" sz="2000" b="1" dirty="0" smtClean="0"/>
              <a:t>の場合</a:t>
            </a:r>
            <a:endParaRPr kumimoji="1" lang="ja-JP" altLang="en-US" sz="2000" b="1" dirty="0"/>
          </a:p>
        </p:txBody>
      </p:sp>
      <p:sp>
        <p:nvSpPr>
          <p:cNvPr id="91" name="楕円 90"/>
          <p:cNvSpPr/>
          <p:nvPr/>
        </p:nvSpPr>
        <p:spPr>
          <a:xfrm>
            <a:off x="2076903" y="3666529"/>
            <a:ext cx="3473719" cy="51340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2289218" y="3733778"/>
            <a:ext cx="30877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ゲージ</a:t>
            </a:r>
            <a:r>
              <a:rPr kumimoji="1" lang="en-US" altLang="ja-JP" sz="2000" b="1" dirty="0" smtClean="0"/>
              <a:t>MAX</a:t>
            </a:r>
            <a:r>
              <a:rPr kumimoji="1" lang="ja-JP" altLang="en-US" sz="2000" b="1" dirty="0" smtClean="0"/>
              <a:t>ではない場合</a:t>
            </a:r>
            <a:endParaRPr kumimoji="1" lang="ja-JP" altLang="en-US" sz="2000" b="1" dirty="0"/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10074771" y="434130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>
                <a:solidFill>
                  <a:srgbClr val="FF0000"/>
                </a:solidFill>
              </a:rPr>
              <a:t>増加する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  <p:sp>
        <p:nvSpPr>
          <p:cNvPr id="95" name="楕円 94"/>
          <p:cNvSpPr/>
          <p:nvPr/>
        </p:nvSpPr>
        <p:spPr>
          <a:xfrm>
            <a:off x="9688191" y="5923910"/>
            <a:ext cx="1893500" cy="5134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10105976" y="598871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>
                <a:solidFill>
                  <a:srgbClr val="FF0000"/>
                </a:solidFill>
              </a:rPr>
              <a:t>変動無し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1447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72811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アイテム</a:t>
            </a:r>
            <a:r>
              <a:rPr kumimoji="1" lang="ja-JP" altLang="en-US" sz="4400" b="1" dirty="0" smtClean="0"/>
              <a:t>について：</a:t>
            </a:r>
            <a:r>
              <a:rPr kumimoji="1" lang="en-US" altLang="ja-JP" sz="4400" b="1" dirty="0" smtClean="0"/>
              <a:t>2-1》</a:t>
            </a:r>
            <a:endParaRPr kumimoji="1" lang="ja-JP" altLang="en-US" sz="4400" b="1" dirty="0"/>
          </a:p>
        </p:txBody>
      </p:sp>
      <p:sp>
        <p:nvSpPr>
          <p:cNvPr id="8" name="フローチャート: 処理 7"/>
          <p:cNvSpPr/>
          <p:nvPr/>
        </p:nvSpPr>
        <p:spPr>
          <a:xfrm>
            <a:off x="430823" y="1054337"/>
            <a:ext cx="2977451" cy="572243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ステージにアイテムが出現</a:t>
            </a:r>
            <a:endParaRPr kumimoji="1" lang="ja-JP" altLang="en-US" b="1" dirty="0"/>
          </a:p>
        </p:txBody>
      </p:sp>
      <p:sp>
        <p:nvSpPr>
          <p:cNvPr id="9" name="フローチャート: 処理 8"/>
          <p:cNvSpPr/>
          <p:nvPr/>
        </p:nvSpPr>
        <p:spPr>
          <a:xfrm>
            <a:off x="457200" y="3140852"/>
            <a:ext cx="2927839" cy="56270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当たった</a:t>
            </a:r>
            <a:endParaRPr kumimoji="1" lang="ja-JP" altLang="en-US" b="1" dirty="0"/>
          </a:p>
        </p:txBody>
      </p:sp>
      <p:sp>
        <p:nvSpPr>
          <p:cNvPr id="10" name="フローチャート: 判断 9"/>
          <p:cNvSpPr/>
          <p:nvPr/>
        </p:nvSpPr>
        <p:spPr>
          <a:xfrm>
            <a:off x="600703" y="1971474"/>
            <a:ext cx="2637692" cy="886032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プレイヤーと当たったか</a:t>
            </a:r>
            <a:endParaRPr kumimoji="1" lang="ja-JP" altLang="en-US" sz="1400" b="1" dirty="0"/>
          </a:p>
        </p:txBody>
      </p:sp>
      <p:sp>
        <p:nvSpPr>
          <p:cNvPr id="11" name="フローチャート: 処理 10"/>
          <p:cNvSpPr/>
          <p:nvPr/>
        </p:nvSpPr>
        <p:spPr>
          <a:xfrm>
            <a:off x="455628" y="5679014"/>
            <a:ext cx="2927839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/>
              <a:t>アイテム</a:t>
            </a:r>
            <a:r>
              <a:rPr lang="ja-JP" altLang="en-US" sz="1400" b="1" dirty="0" smtClean="0"/>
              <a:t>のオブジェクトを消す</a:t>
            </a:r>
            <a:endParaRPr kumimoji="1" lang="ja-JP" altLang="en-US" sz="1400" b="1" dirty="0"/>
          </a:p>
        </p:txBody>
      </p:sp>
      <p:sp>
        <p:nvSpPr>
          <p:cNvPr id="12" name="フローチャート: 処理 11"/>
          <p:cNvSpPr/>
          <p:nvPr/>
        </p:nvSpPr>
        <p:spPr>
          <a:xfrm>
            <a:off x="457198" y="3986906"/>
            <a:ext cx="2927839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アイテムに応じた効果をプレイヤーに付与する</a:t>
            </a:r>
            <a:endParaRPr kumimoji="1" lang="ja-JP" altLang="en-US" sz="1400" b="1" dirty="0"/>
          </a:p>
        </p:txBody>
      </p:sp>
      <p:sp>
        <p:nvSpPr>
          <p:cNvPr id="13" name="フローチャート: 処理 12"/>
          <p:cNvSpPr/>
          <p:nvPr/>
        </p:nvSpPr>
        <p:spPr>
          <a:xfrm>
            <a:off x="455629" y="4832960"/>
            <a:ext cx="2927839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ステータス表示の獲得アイテム枠にテクスチャを表示する</a:t>
            </a:r>
            <a:endParaRPr kumimoji="1" lang="ja-JP" altLang="en-US" sz="1400" b="1" dirty="0"/>
          </a:p>
        </p:txBody>
      </p:sp>
      <p:sp>
        <p:nvSpPr>
          <p:cNvPr id="14" name="フローチャート: 処理 13"/>
          <p:cNvSpPr/>
          <p:nvPr/>
        </p:nvSpPr>
        <p:spPr>
          <a:xfrm>
            <a:off x="3827584" y="2133136"/>
            <a:ext cx="2927839" cy="562708"/>
          </a:xfrm>
          <a:prstGeom prst="flowChartProcess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当たっていない</a:t>
            </a:r>
            <a:endParaRPr kumimoji="1" lang="ja-JP" altLang="en-US" b="1" dirty="0"/>
          </a:p>
        </p:txBody>
      </p:sp>
      <p:sp>
        <p:nvSpPr>
          <p:cNvPr id="15" name="フローチャート: 処理 14"/>
          <p:cNvSpPr/>
          <p:nvPr/>
        </p:nvSpPr>
        <p:spPr>
          <a:xfrm>
            <a:off x="7070145" y="5034600"/>
            <a:ext cx="2927839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/>
              <a:t>アイテム</a:t>
            </a:r>
            <a:r>
              <a:rPr lang="ja-JP" altLang="en-US" sz="1400" b="1" dirty="0" smtClean="0"/>
              <a:t>のオブジェクトを消す</a:t>
            </a:r>
            <a:endParaRPr kumimoji="1" lang="ja-JP" altLang="en-US" sz="1400" b="1" dirty="0"/>
          </a:p>
        </p:txBody>
      </p:sp>
      <p:sp>
        <p:nvSpPr>
          <p:cNvPr id="16" name="フローチャート: 判断 15"/>
          <p:cNvSpPr/>
          <p:nvPr/>
        </p:nvSpPr>
        <p:spPr>
          <a:xfrm>
            <a:off x="3972656" y="2979190"/>
            <a:ext cx="2637692" cy="886032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/>
              <a:t>一定</a:t>
            </a:r>
            <a:r>
              <a:rPr lang="ja-JP" altLang="en-US" sz="1400" b="1" dirty="0" smtClean="0"/>
              <a:t>時間経過したか</a:t>
            </a:r>
            <a:endParaRPr kumimoji="1" lang="ja-JP" altLang="en-US" sz="1400" b="1" dirty="0"/>
          </a:p>
        </p:txBody>
      </p:sp>
      <p:cxnSp>
        <p:nvCxnSpPr>
          <p:cNvPr id="20" name="直線矢印コネクタ 19"/>
          <p:cNvCxnSpPr>
            <a:stCxn id="10" idx="2"/>
            <a:endCxn id="9" idx="0"/>
          </p:cNvCxnSpPr>
          <p:nvPr/>
        </p:nvCxnSpPr>
        <p:spPr>
          <a:xfrm>
            <a:off x="1919549" y="2857506"/>
            <a:ext cx="1571" cy="2833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9" idx="2"/>
            <a:endCxn id="12" idx="0"/>
          </p:cNvCxnSpPr>
          <p:nvPr/>
        </p:nvCxnSpPr>
        <p:spPr>
          <a:xfrm flipH="1">
            <a:off x="1921118" y="3703560"/>
            <a:ext cx="2" cy="2833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13" idx="2"/>
            <a:endCxn id="11" idx="0"/>
          </p:cNvCxnSpPr>
          <p:nvPr/>
        </p:nvCxnSpPr>
        <p:spPr>
          <a:xfrm flipH="1">
            <a:off x="1919548" y="5395668"/>
            <a:ext cx="1" cy="2833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12" idx="2"/>
            <a:endCxn id="13" idx="0"/>
          </p:cNvCxnSpPr>
          <p:nvPr/>
        </p:nvCxnSpPr>
        <p:spPr>
          <a:xfrm flipH="1">
            <a:off x="1919549" y="4549614"/>
            <a:ext cx="1569" cy="2833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10" idx="3"/>
            <a:endCxn id="14" idx="1"/>
          </p:cNvCxnSpPr>
          <p:nvPr/>
        </p:nvCxnSpPr>
        <p:spPr>
          <a:xfrm>
            <a:off x="3238395" y="2414490"/>
            <a:ext cx="58918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14" idx="2"/>
            <a:endCxn id="16" idx="0"/>
          </p:cNvCxnSpPr>
          <p:nvPr/>
        </p:nvCxnSpPr>
        <p:spPr>
          <a:xfrm flipH="1">
            <a:off x="5291502" y="2695844"/>
            <a:ext cx="2" cy="2833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stCxn id="8" idx="2"/>
            <a:endCxn id="10" idx="0"/>
          </p:cNvCxnSpPr>
          <p:nvPr/>
        </p:nvCxnSpPr>
        <p:spPr>
          <a:xfrm>
            <a:off x="1919549" y="1626580"/>
            <a:ext cx="0" cy="3448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フローチャート: 処理 42"/>
          <p:cNvSpPr/>
          <p:nvPr/>
        </p:nvSpPr>
        <p:spPr>
          <a:xfrm>
            <a:off x="3827584" y="4188546"/>
            <a:ext cx="2927839" cy="562708"/>
          </a:xfrm>
          <a:prstGeom prst="flowChartProcess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経過していない</a:t>
            </a:r>
            <a:endParaRPr kumimoji="1" lang="ja-JP" altLang="en-US" b="1" dirty="0"/>
          </a:p>
        </p:txBody>
      </p:sp>
      <p:sp>
        <p:nvSpPr>
          <p:cNvPr id="51" name="フローチャート: 処理 50"/>
          <p:cNvSpPr/>
          <p:nvPr/>
        </p:nvSpPr>
        <p:spPr>
          <a:xfrm>
            <a:off x="7070145" y="4188546"/>
            <a:ext cx="2927839" cy="56270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経過した</a:t>
            </a:r>
            <a:endParaRPr kumimoji="1" lang="ja-JP" altLang="en-US" b="1" dirty="0"/>
          </a:p>
        </p:txBody>
      </p:sp>
      <p:cxnSp>
        <p:nvCxnSpPr>
          <p:cNvPr id="52" name="直線矢印コネクタ 51"/>
          <p:cNvCxnSpPr>
            <a:stCxn id="16" idx="2"/>
            <a:endCxn id="43" idx="0"/>
          </p:cNvCxnSpPr>
          <p:nvPr/>
        </p:nvCxnSpPr>
        <p:spPr>
          <a:xfrm>
            <a:off x="5291502" y="3865222"/>
            <a:ext cx="2" cy="3233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>
            <a:stCxn id="51" idx="2"/>
            <a:endCxn id="15" idx="0"/>
          </p:cNvCxnSpPr>
          <p:nvPr/>
        </p:nvCxnSpPr>
        <p:spPr>
          <a:xfrm>
            <a:off x="8534065" y="4751254"/>
            <a:ext cx="0" cy="2833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カギ線コネクタ 28"/>
          <p:cNvCxnSpPr>
            <a:stCxn id="16" idx="3"/>
            <a:endCxn id="51" idx="0"/>
          </p:cNvCxnSpPr>
          <p:nvPr/>
        </p:nvCxnSpPr>
        <p:spPr>
          <a:xfrm>
            <a:off x="6610348" y="3422206"/>
            <a:ext cx="1923717" cy="76634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カギ線コネクタ 35"/>
          <p:cNvCxnSpPr>
            <a:stCxn id="43" idx="2"/>
            <a:endCxn id="10" idx="1"/>
          </p:cNvCxnSpPr>
          <p:nvPr/>
        </p:nvCxnSpPr>
        <p:spPr>
          <a:xfrm rot="5400000" flipH="1">
            <a:off x="1777722" y="1237472"/>
            <a:ext cx="2336764" cy="4690801"/>
          </a:xfrm>
          <a:prstGeom prst="bentConnector4">
            <a:avLst>
              <a:gd name="adj1" fmla="val -75629"/>
              <a:gd name="adj2" fmla="val 10880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8200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205192"/>
            <a:ext cx="112309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過去エリア・未来エリアについて：</a:t>
            </a:r>
            <a:r>
              <a:rPr lang="en-US" altLang="ja-JP" sz="4400" b="1" dirty="0" smtClean="0"/>
              <a:t>1-1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角丸四角形 2"/>
          <p:cNvSpPr/>
          <p:nvPr/>
        </p:nvSpPr>
        <p:spPr>
          <a:xfrm>
            <a:off x="178557" y="1037245"/>
            <a:ext cx="5813344" cy="4704132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38403" y="1162468"/>
            <a:ext cx="575349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/>
              <a:t>過去</a:t>
            </a:r>
            <a:r>
              <a:rPr lang="ja-JP" altLang="en-US" sz="1600" b="1" dirty="0" smtClean="0"/>
              <a:t>エリア</a:t>
            </a:r>
            <a:endParaRPr lang="en-US" altLang="ja-JP" sz="1600" b="1" dirty="0"/>
          </a:p>
          <a:p>
            <a:endParaRPr lang="en-US" altLang="ja-JP" sz="1600" b="1" dirty="0" smtClean="0"/>
          </a:p>
          <a:p>
            <a:r>
              <a:rPr lang="ja-JP" altLang="en-US" sz="1600" b="1" dirty="0" smtClean="0"/>
              <a:t>・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5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秒</a:t>
            </a:r>
            <a:r>
              <a:rPr lang="ja-JP" altLang="en-US" sz="1600" b="1" dirty="0">
                <a:solidFill>
                  <a:srgbClr val="FF0000"/>
                </a:solidFill>
              </a:rPr>
              <a:t>毎</a:t>
            </a:r>
            <a:r>
              <a:rPr lang="ja-JP" altLang="en-US" sz="1600" b="1" dirty="0" smtClean="0"/>
              <a:t>に出現する。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・ランダムにパネルを選出し、それを中心とした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3×3</a:t>
            </a:r>
            <a:r>
              <a:rPr lang="ja-JP" altLang="en-US" sz="1600" b="1" dirty="0" smtClean="0"/>
              <a:t>の範囲</a:t>
            </a:r>
            <a:endParaRPr lang="en-US" altLang="ja-JP" sz="1600" b="1" dirty="0" smtClean="0"/>
          </a:p>
          <a:p>
            <a:r>
              <a:rPr lang="ja-JP" altLang="en-US" sz="1600" b="1" dirty="0"/>
              <a:t>　</a:t>
            </a:r>
            <a:r>
              <a:rPr lang="ja-JP" altLang="en-US" sz="1600" b="1" dirty="0" smtClean="0"/>
              <a:t>を対象とする。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・出現後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2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～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3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回点滅</a:t>
            </a:r>
            <a:r>
              <a:rPr lang="ja-JP" altLang="en-US" sz="1600" b="1" dirty="0" smtClean="0"/>
              <a:t>し、エリアが消える。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・エリアの範囲内のパネルは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塗られる前の状態</a:t>
            </a:r>
            <a:r>
              <a:rPr lang="en-US" altLang="ja-JP" sz="1600" b="1" dirty="0" smtClean="0"/>
              <a:t>(</a:t>
            </a:r>
            <a:r>
              <a:rPr lang="ja-JP" altLang="en-US" sz="1600" b="1" dirty="0" smtClean="0"/>
              <a:t>白</a:t>
            </a:r>
            <a:r>
              <a:rPr lang="en-US" altLang="ja-JP" sz="1600" b="1" dirty="0" smtClean="0"/>
              <a:t>)</a:t>
            </a:r>
            <a:r>
              <a:rPr lang="ja-JP" altLang="en-US" sz="1600" b="1" dirty="0" smtClean="0"/>
              <a:t>に戻る。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・エリア展開中に範囲内を塗るとスコアが増える。</a:t>
            </a:r>
            <a:endParaRPr lang="en-US" altLang="ja-JP" sz="1600" b="1" dirty="0" smtClean="0"/>
          </a:p>
        </p:txBody>
      </p:sp>
      <p:sp>
        <p:nvSpPr>
          <p:cNvPr id="5" name="角丸四角形 4"/>
          <p:cNvSpPr/>
          <p:nvPr/>
        </p:nvSpPr>
        <p:spPr>
          <a:xfrm>
            <a:off x="6163912" y="1037246"/>
            <a:ext cx="5925510" cy="5636116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249918" y="1162468"/>
            <a:ext cx="5753498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/>
              <a:t>未来</a:t>
            </a:r>
            <a:r>
              <a:rPr lang="ja-JP" altLang="en-US" sz="1600" b="1" dirty="0" smtClean="0"/>
              <a:t>エリア</a:t>
            </a:r>
            <a:endParaRPr lang="en-US" altLang="ja-JP" sz="1600" b="1" dirty="0"/>
          </a:p>
          <a:p>
            <a:endParaRPr lang="en-US" altLang="ja-JP" sz="1600" b="1" dirty="0" smtClean="0"/>
          </a:p>
          <a:p>
            <a:r>
              <a:rPr lang="ja-JP" altLang="en-US" sz="1600" b="1" dirty="0" smtClean="0"/>
              <a:t>・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10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秒</a:t>
            </a:r>
            <a:r>
              <a:rPr lang="ja-JP" altLang="en-US" sz="1600" b="1" dirty="0">
                <a:solidFill>
                  <a:srgbClr val="FF0000"/>
                </a:solidFill>
              </a:rPr>
              <a:t>毎</a:t>
            </a:r>
            <a:r>
              <a:rPr lang="ja-JP" altLang="en-US" sz="1600" b="1" dirty="0" smtClean="0"/>
              <a:t>に出現する。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・ランダムにパネルを選出し、それを中心とした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3×3</a:t>
            </a:r>
            <a:r>
              <a:rPr lang="ja-JP" altLang="en-US" sz="1600" b="1" dirty="0" smtClean="0"/>
              <a:t>の範囲</a:t>
            </a:r>
            <a:endParaRPr lang="en-US" altLang="ja-JP" sz="1600" b="1" dirty="0" smtClean="0"/>
          </a:p>
          <a:p>
            <a:r>
              <a:rPr lang="ja-JP" altLang="en-US" sz="1600" b="1" dirty="0"/>
              <a:t>　</a:t>
            </a:r>
            <a:r>
              <a:rPr lang="ja-JP" altLang="en-US" sz="1600" b="1" dirty="0" smtClean="0"/>
              <a:t>を対象とする。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・出現後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2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～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3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回点滅</a:t>
            </a:r>
            <a:r>
              <a:rPr lang="ja-JP" altLang="en-US" sz="1600" b="1" dirty="0" smtClean="0"/>
              <a:t>し、エリアが消える。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・エリアの範囲内のパネルは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塗られる前の状態</a:t>
            </a:r>
            <a:r>
              <a:rPr lang="en-US" altLang="ja-JP" sz="1600" b="1" dirty="0" smtClean="0"/>
              <a:t>(</a:t>
            </a:r>
            <a:r>
              <a:rPr lang="ja-JP" altLang="en-US" sz="1600" b="1" dirty="0" smtClean="0"/>
              <a:t>白</a:t>
            </a:r>
            <a:r>
              <a:rPr lang="en-US" altLang="ja-JP" sz="1600" b="1" dirty="0" smtClean="0"/>
              <a:t>)</a:t>
            </a:r>
            <a:r>
              <a:rPr lang="ja-JP" altLang="en-US" sz="1600" b="1" dirty="0" smtClean="0"/>
              <a:t>に戻る。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・さらに</a:t>
            </a:r>
            <a:r>
              <a:rPr lang="en-US" altLang="ja-JP" sz="1600" b="1" dirty="0" smtClean="0"/>
              <a:t>5</a:t>
            </a:r>
            <a:r>
              <a:rPr lang="ja-JP" altLang="en-US" sz="1600" b="1" dirty="0" smtClean="0"/>
              <a:t>秒後、再びエリアが出現する。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・先程の範囲内のパネルの状態が反映</a:t>
            </a:r>
            <a:r>
              <a:rPr lang="en-US" altLang="ja-JP" sz="1600" b="1" dirty="0" smtClean="0"/>
              <a:t>(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上塗り</a:t>
            </a:r>
            <a:r>
              <a:rPr lang="en-US" altLang="ja-JP" sz="1600" b="1" dirty="0" smtClean="0"/>
              <a:t>)</a:t>
            </a:r>
            <a:r>
              <a:rPr lang="ja-JP" altLang="en-US" sz="1600" b="1" dirty="0" smtClean="0"/>
              <a:t>される。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・エリア展開中に範囲内を塗るとスコアが増える。</a:t>
            </a:r>
            <a:endParaRPr lang="en-US" altLang="ja-JP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7753031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423980" y="4681478"/>
            <a:ext cx="2782765" cy="16204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 smtClean="0">
                <a:solidFill>
                  <a:srgbClr val="00B050"/>
                </a:solidFill>
              </a:rPr>
              <a:t>共通部分</a:t>
            </a:r>
            <a:endParaRPr kumimoji="1" lang="ja-JP" altLang="en-US" sz="3200" b="1" dirty="0">
              <a:solidFill>
                <a:srgbClr val="00B050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0" y="185446"/>
            <a:ext cx="112309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過去エリア・未来エリアについて：</a:t>
            </a:r>
            <a:r>
              <a:rPr lang="en-US" altLang="ja-JP" sz="4400" b="1" dirty="0" smtClean="0"/>
              <a:t>1-2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フローチャート: 処理 2"/>
          <p:cNvSpPr/>
          <p:nvPr/>
        </p:nvSpPr>
        <p:spPr>
          <a:xfrm>
            <a:off x="4176703" y="2910842"/>
            <a:ext cx="2977451" cy="572243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ステージ上のパネルを一つランダムに選出</a:t>
            </a:r>
            <a:r>
              <a:rPr kumimoji="1" lang="en-US" altLang="ja-JP" sz="1400" b="1" dirty="0" smtClean="0"/>
              <a:t>(※1)</a:t>
            </a:r>
            <a:endParaRPr kumimoji="1" lang="ja-JP" altLang="en-US" sz="1400" b="1" dirty="0"/>
          </a:p>
        </p:txBody>
      </p:sp>
      <p:cxnSp>
        <p:nvCxnSpPr>
          <p:cNvPr id="18" name="直線矢印コネクタ 17"/>
          <p:cNvCxnSpPr>
            <a:stCxn id="3" idx="2"/>
            <a:endCxn id="26" idx="0"/>
          </p:cNvCxnSpPr>
          <p:nvPr/>
        </p:nvCxnSpPr>
        <p:spPr>
          <a:xfrm>
            <a:off x="5665429" y="3483085"/>
            <a:ext cx="0" cy="247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フローチャート: 処理 25"/>
          <p:cNvSpPr/>
          <p:nvPr/>
        </p:nvSpPr>
        <p:spPr>
          <a:xfrm>
            <a:off x="4176703" y="3730589"/>
            <a:ext cx="2977451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選出したパネルを中心に</a:t>
            </a:r>
            <a:r>
              <a:rPr lang="en-US" altLang="ja-JP" sz="1400" b="1" dirty="0" smtClean="0"/>
              <a:t>3*3</a:t>
            </a:r>
            <a:r>
              <a:rPr lang="ja-JP" altLang="en-US" sz="1400" b="1" dirty="0" smtClean="0"/>
              <a:t>の範囲にエリアを展開</a:t>
            </a:r>
            <a:r>
              <a:rPr lang="en-US" altLang="ja-JP" sz="1400" b="1" dirty="0" smtClean="0"/>
              <a:t>(※2)</a:t>
            </a:r>
            <a:endParaRPr kumimoji="1" lang="ja-JP" altLang="en-US" sz="1400" b="1" dirty="0"/>
          </a:p>
        </p:txBody>
      </p:sp>
      <p:cxnSp>
        <p:nvCxnSpPr>
          <p:cNvPr id="29" name="直線矢印コネクタ 28"/>
          <p:cNvCxnSpPr>
            <a:stCxn id="26" idx="2"/>
            <a:endCxn id="30" idx="0"/>
          </p:cNvCxnSpPr>
          <p:nvPr/>
        </p:nvCxnSpPr>
        <p:spPr>
          <a:xfrm>
            <a:off x="5665429" y="4293297"/>
            <a:ext cx="0" cy="247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フローチャート: 処理 29"/>
          <p:cNvSpPr/>
          <p:nvPr/>
        </p:nvSpPr>
        <p:spPr>
          <a:xfrm>
            <a:off x="4176703" y="4540801"/>
            <a:ext cx="2977451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エリアを</a:t>
            </a:r>
            <a:r>
              <a:rPr lang="en-US" altLang="ja-JP" sz="1400" b="1" dirty="0" smtClean="0"/>
              <a:t>2</a:t>
            </a:r>
            <a:r>
              <a:rPr lang="ja-JP" altLang="en-US" sz="1400" b="1" dirty="0" smtClean="0"/>
              <a:t>～</a:t>
            </a:r>
            <a:r>
              <a:rPr lang="en-US" altLang="ja-JP" sz="1400" b="1" dirty="0" smtClean="0"/>
              <a:t>3</a:t>
            </a:r>
            <a:r>
              <a:rPr lang="ja-JP" altLang="en-US" sz="1400" b="1" dirty="0" smtClean="0"/>
              <a:t>回点滅させる</a:t>
            </a:r>
            <a:endParaRPr kumimoji="1" lang="ja-JP" altLang="en-US" sz="1400" b="1" dirty="0"/>
          </a:p>
        </p:txBody>
      </p:sp>
      <p:sp>
        <p:nvSpPr>
          <p:cNvPr id="34" name="フローチャート: 処理 33"/>
          <p:cNvSpPr/>
          <p:nvPr/>
        </p:nvSpPr>
        <p:spPr>
          <a:xfrm>
            <a:off x="4176703" y="5351013"/>
            <a:ext cx="2977451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エリア内のパネルの塗り状態をリセットする</a:t>
            </a:r>
            <a:r>
              <a:rPr kumimoji="1" lang="en-US" altLang="ja-JP" sz="1400" b="1" dirty="0" smtClean="0"/>
              <a:t>(※3)</a:t>
            </a:r>
            <a:endParaRPr kumimoji="1" lang="ja-JP" altLang="en-US" sz="1400" b="1" dirty="0"/>
          </a:p>
        </p:txBody>
      </p:sp>
      <p:cxnSp>
        <p:nvCxnSpPr>
          <p:cNvPr id="35" name="直線矢印コネクタ 34"/>
          <p:cNvCxnSpPr>
            <a:stCxn id="30" idx="2"/>
            <a:endCxn id="34" idx="0"/>
          </p:cNvCxnSpPr>
          <p:nvPr/>
        </p:nvCxnSpPr>
        <p:spPr>
          <a:xfrm>
            <a:off x="5665429" y="5103509"/>
            <a:ext cx="0" cy="247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フローチャート: 処理 40"/>
          <p:cNvSpPr/>
          <p:nvPr/>
        </p:nvSpPr>
        <p:spPr>
          <a:xfrm>
            <a:off x="4176703" y="6161225"/>
            <a:ext cx="2977451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エリアを消滅させる</a:t>
            </a:r>
            <a:endParaRPr kumimoji="1" lang="ja-JP" altLang="en-US" sz="1400" b="1" dirty="0"/>
          </a:p>
        </p:txBody>
      </p:sp>
      <p:cxnSp>
        <p:nvCxnSpPr>
          <p:cNvPr id="42" name="直線矢印コネクタ 41"/>
          <p:cNvCxnSpPr>
            <a:stCxn id="34" idx="2"/>
            <a:endCxn id="41" idx="0"/>
          </p:cNvCxnSpPr>
          <p:nvPr/>
        </p:nvCxnSpPr>
        <p:spPr>
          <a:xfrm>
            <a:off x="5665429" y="5913721"/>
            <a:ext cx="0" cy="247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フローチャート: 判断 48"/>
          <p:cNvSpPr/>
          <p:nvPr/>
        </p:nvSpPr>
        <p:spPr>
          <a:xfrm>
            <a:off x="747980" y="1773274"/>
            <a:ext cx="2637692" cy="886032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一定時間経過したか</a:t>
            </a:r>
            <a:endParaRPr kumimoji="1" lang="ja-JP" altLang="en-US" sz="1400" b="1" dirty="0"/>
          </a:p>
        </p:txBody>
      </p:sp>
      <p:cxnSp>
        <p:nvCxnSpPr>
          <p:cNvPr id="50" name="直線矢印コネクタ 49"/>
          <p:cNvCxnSpPr>
            <a:stCxn id="49" idx="3"/>
            <a:endCxn id="57" idx="1"/>
          </p:cNvCxnSpPr>
          <p:nvPr/>
        </p:nvCxnSpPr>
        <p:spPr>
          <a:xfrm>
            <a:off x="3385672" y="2216290"/>
            <a:ext cx="791031" cy="53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フローチャート: 処理 56"/>
          <p:cNvSpPr/>
          <p:nvPr/>
        </p:nvSpPr>
        <p:spPr>
          <a:xfrm>
            <a:off x="4176703" y="1940328"/>
            <a:ext cx="2977451" cy="56270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経過した</a:t>
            </a:r>
            <a:endParaRPr kumimoji="1" lang="ja-JP" altLang="en-US" b="1" dirty="0"/>
          </a:p>
        </p:txBody>
      </p:sp>
      <p:sp>
        <p:nvSpPr>
          <p:cNvPr id="58" name="フローチャート: 処理 57"/>
          <p:cNvSpPr/>
          <p:nvPr/>
        </p:nvSpPr>
        <p:spPr>
          <a:xfrm>
            <a:off x="578101" y="954887"/>
            <a:ext cx="2977451" cy="572243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時間経過</a:t>
            </a:r>
            <a:endParaRPr kumimoji="1" lang="ja-JP" altLang="en-US" sz="1400" b="1" dirty="0"/>
          </a:p>
        </p:txBody>
      </p:sp>
      <p:cxnSp>
        <p:nvCxnSpPr>
          <p:cNvPr id="60" name="直線矢印コネクタ 59"/>
          <p:cNvCxnSpPr>
            <a:stCxn id="58" idx="2"/>
            <a:endCxn id="49" idx="0"/>
          </p:cNvCxnSpPr>
          <p:nvPr/>
        </p:nvCxnSpPr>
        <p:spPr>
          <a:xfrm flipH="1">
            <a:off x="2066826" y="1527130"/>
            <a:ext cx="1" cy="2461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カギ線コネクタ 62"/>
          <p:cNvCxnSpPr>
            <a:stCxn id="66" idx="1"/>
            <a:endCxn id="58" idx="1"/>
          </p:cNvCxnSpPr>
          <p:nvPr/>
        </p:nvCxnSpPr>
        <p:spPr>
          <a:xfrm rot="10800000">
            <a:off x="578102" y="1241010"/>
            <a:ext cx="24805" cy="1945795"/>
          </a:xfrm>
          <a:prstGeom prst="bentConnector3">
            <a:avLst>
              <a:gd name="adj1" fmla="val 102158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フローチャート: 処理 65"/>
          <p:cNvSpPr/>
          <p:nvPr/>
        </p:nvSpPr>
        <p:spPr>
          <a:xfrm>
            <a:off x="602906" y="2905450"/>
            <a:ext cx="2927839" cy="562708"/>
          </a:xfrm>
          <a:prstGeom prst="flowChartProcess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経過していない</a:t>
            </a:r>
            <a:endParaRPr kumimoji="1" lang="ja-JP" altLang="en-US" b="1" dirty="0"/>
          </a:p>
        </p:txBody>
      </p:sp>
      <p:cxnSp>
        <p:nvCxnSpPr>
          <p:cNvPr id="67" name="直線矢印コネクタ 66"/>
          <p:cNvCxnSpPr>
            <a:stCxn id="49" idx="2"/>
            <a:endCxn id="66" idx="0"/>
          </p:cNvCxnSpPr>
          <p:nvPr/>
        </p:nvCxnSpPr>
        <p:spPr>
          <a:xfrm>
            <a:off x="2066826" y="2659306"/>
            <a:ext cx="0" cy="2461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>
            <a:stCxn id="57" idx="2"/>
            <a:endCxn id="3" idx="0"/>
          </p:cNvCxnSpPr>
          <p:nvPr/>
        </p:nvCxnSpPr>
        <p:spPr>
          <a:xfrm>
            <a:off x="5665429" y="2503036"/>
            <a:ext cx="0" cy="4078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角丸四角形 140"/>
          <p:cNvSpPr/>
          <p:nvPr/>
        </p:nvSpPr>
        <p:spPr>
          <a:xfrm>
            <a:off x="7605345" y="1142753"/>
            <a:ext cx="4248207" cy="3745770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2" name="テキスト ボックス 141"/>
          <p:cNvSpPr txBox="1"/>
          <p:nvPr/>
        </p:nvSpPr>
        <p:spPr>
          <a:xfrm>
            <a:off x="7775225" y="1400836"/>
            <a:ext cx="387798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dirty="0"/>
              <a:t>※1</a:t>
            </a:r>
          </a:p>
          <a:p>
            <a:r>
              <a:rPr lang="ja-JP" altLang="en-US" sz="1600" b="1" dirty="0"/>
              <a:t>未来エリアの場合は同じ位置に再度出現</a:t>
            </a:r>
            <a:endParaRPr lang="en-US" altLang="ja-JP" sz="1600" b="1" dirty="0"/>
          </a:p>
          <a:p>
            <a:r>
              <a:rPr lang="ja-JP" altLang="en-US" sz="1600" b="1" dirty="0"/>
              <a:t>するため、選んだパネルがどれかを記憶</a:t>
            </a:r>
            <a:endParaRPr lang="en-US" altLang="ja-JP" sz="1600" b="1" dirty="0"/>
          </a:p>
          <a:p>
            <a:r>
              <a:rPr lang="ja-JP" altLang="en-US" sz="1600" b="1" dirty="0"/>
              <a:t>しておく。</a:t>
            </a:r>
            <a:endParaRPr lang="en-US" altLang="ja-JP" sz="1600" b="1" dirty="0"/>
          </a:p>
          <a:p>
            <a:endParaRPr lang="en-US" altLang="ja-JP" sz="1600" b="1" dirty="0" smtClean="0"/>
          </a:p>
          <a:p>
            <a:r>
              <a:rPr lang="en-US" altLang="ja-JP" sz="1600" b="1" dirty="0" smtClean="0"/>
              <a:t>※2</a:t>
            </a:r>
          </a:p>
          <a:p>
            <a:r>
              <a:rPr lang="ja-JP" altLang="en-US" sz="1600" b="1" dirty="0"/>
              <a:t>半透明</a:t>
            </a:r>
            <a:r>
              <a:rPr lang="ja-JP" altLang="en-US" sz="1600" b="1" dirty="0" smtClean="0"/>
              <a:t>の四角等をパネルの上に出すなど</a:t>
            </a:r>
            <a:endParaRPr lang="en-US" altLang="ja-JP" sz="1600" b="1" dirty="0" smtClean="0"/>
          </a:p>
          <a:p>
            <a:r>
              <a:rPr lang="ja-JP" altLang="en-US" sz="1600" b="1" dirty="0"/>
              <a:t>して</a:t>
            </a:r>
            <a:r>
              <a:rPr lang="ja-JP" altLang="en-US" sz="1600" b="1" dirty="0" smtClean="0"/>
              <a:t>、エリアであることを表現する。</a:t>
            </a:r>
            <a:endParaRPr lang="en-US" altLang="ja-JP" sz="1600" b="1" dirty="0" smtClean="0"/>
          </a:p>
          <a:p>
            <a:endParaRPr lang="en-US" altLang="ja-JP" sz="1600" b="1" dirty="0" smtClean="0"/>
          </a:p>
          <a:p>
            <a:r>
              <a:rPr lang="en-US" altLang="ja-JP" sz="1600" b="1" dirty="0" smtClean="0"/>
              <a:t>※3</a:t>
            </a:r>
          </a:p>
          <a:p>
            <a:r>
              <a:rPr lang="ja-JP" altLang="en-US" sz="1600" b="1" dirty="0"/>
              <a:t>未来エリア</a:t>
            </a:r>
            <a:r>
              <a:rPr lang="ja-JP" altLang="en-US" sz="1600" b="1" dirty="0" smtClean="0"/>
              <a:t>の場合、範囲内の塗り状態を</a:t>
            </a:r>
            <a:endParaRPr lang="en-US" altLang="ja-JP" sz="1600" b="1" dirty="0" smtClean="0"/>
          </a:p>
          <a:p>
            <a:r>
              <a:rPr lang="ja-JP" altLang="en-US" sz="1600" b="1" dirty="0" smtClean="0"/>
              <a:t>記憶しておく。</a:t>
            </a:r>
            <a:endParaRPr lang="en-US" altLang="ja-JP" sz="1600" b="1" dirty="0"/>
          </a:p>
        </p:txBody>
      </p:sp>
    </p:spTree>
    <p:extLst>
      <p:ext uri="{BB962C8B-B14F-4D97-AF65-F5344CB8AC3E}">
        <p14:creationId xmlns:p14="http://schemas.microsoft.com/office/powerpoint/2010/main" val="18555166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112309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過去エリア・未来エリアについて：</a:t>
            </a:r>
            <a:r>
              <a:rPr lang="en-US" altLang="ja-JP" sz="4400" b="1" dirty="0" smtClean="0"/>
              <a:t>1-3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フローチャート: 処理 2"/>
          <p:cNvSpPr/>
          <p:nvPr/>
        </p:nvSpPr>
        <p:spPr>
          <a:xfrm>
            <a:off x="4176703" y="2910842"/>
            <a:ext cx="2977451" cy="572243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前回選出したパネルに再度エリアを展開する</a:t>
            </a:r>
            <a:r>
              <a:rPr lang="en-US" altLang="ja-JP" sz="1400" b="1" dirty="0" smtClean="0"/>
              <a:t>(※1)</a:t>
            </a:r>
            <a:endParaRPr kumimoji="1" lang="ja-JP" altLang="en-US" sz="1400" b="1" dirty="0"/>
          </a:p>
        </p:txBody>
      </p:sp>
      <p:cxnSp>
        <p:nvCxnSpPr>
          <p:cNvPr id="6" name="直線矢印コネクタ 5"/>
          <p:cNvCxnSpPr>
            <a:stCxn id="3" idx="2"/>
            <a:endCxn id="7" idx="0"/>
          </p:cNvCxnSpPr>
          <p:nvPr/>
        </p:nvCxnSpPr>
        <p:spPr>
          <a:xfrm>
            <a:off x="5665429" y="3483085"/>
            <a:ext cx="0" cy="247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フローチャート: 処理 6"/>
          <p:cNvSpPr/>
          <p:nvPr/>
        </p:nvSpPr>
        <p:spPr>
          <a:xfrm>
            <a:off x="4176703" y="3730589"/>
            <a:ext cx="2977451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エリアを</a:t>
            </a:r>
            <a:r>
              <a:rPr lang="en-US" altLang="ja-JP" sz="1400" b="1" dirty="0" smtClean="0"/>
              <a:t>2</a:t>
            </a:r>
            <a:r>
              <a:rPr lang="ja-JP" altLang="en-US" sz="1400" b="1" dirty="0" smtClean="0"/>
              <a:t>～</a:t>
            </a:r>
            <a:r>
              <a:rPr lang="en-US" altLang="ja-JP" sz="1400" b="1" dirty="0" smtClean="0"/>
              <a:t>3</a:t>
            </a:r>
            <a:r>
              <a:rPr lang="ja-JP" altLang="en-US" sz="1400" b="1" dirty="0" smtClean="0"/>
              <a:t>回点滅させる</a:t>
            </a:r>
            <a:endParaRPr kumimoji="1" lang="ja-JP" altLang="en-US" sz="1400" b="1" dirty="0"/>
          </a:p>
        </p:txBody>
      </p:sp>
      <p:sp>
        <p:nvSpPr>
          <p:cNvPr id="8" name="フローチャート: 処理 7"/>
          <p:cNvSpPr/>
          <p:nvPr/>
        </p:nvSpPr>
        <p:spPr>
          <a:xfrm>
            <a:off x="4176703" y="4540801"/>
            <a:ext cx="2977451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前回のエリア内のパネル状況を反映する</a:t>
            </a:r>
            <a:r>
              <a:rPr kumimoji="1" lang="en-US" altLang="ja-JP" sz="1400" b="1" dirty="0" smtClean="0"/>
              <a:t>(※2)</a:t>
            </a:r>
            <a:endParaRPr kumimoji="1" lang="ja-JP" altLang="en-US" sz="1400" b="1" dirty="0"/>
          </a:p>
        </p:txBody>
      </p:sp>
      <p:cxnSp>
        <p:nvCxnSpPr>
          <p:cNvPr id="9" name="直線矢印コネクタ 8"/>
          <p:cNvCxnSpPr>
            <a:stCxn id="7" idx="2"/>
            <a:endCxn id="8" idx="0"/>
          </p:cNvCxnSpPr>
          <p:nvPr/>
        </p:nvCxnSpPr>
        <p:spPr>
          <a:xfrm>
            <a:off x="5665429" y="4293297"/>
            <a:ext cx="0" cy="247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フローチャート: 処理 9"/>
          <p:cNvSpPr/>
          <p:nvPr/>
        </p:nvSpPr>
        <p:spPr>
          <a:xfrm>
            <a:off x="4176703" y="5351013"/>
            <a:ext cx="2977451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エリアを消滅させる</a:t>
            </a:r>
            <a:endParaRPr kumimoji="1" lang="ja-JP" altLang="en-US" sz="1400" b="1" dirty="0"/>
          </a:p>
        </p:txBody>
      </p:sp>
      <p:cxnSp>
        <p:nvCxnSpPr>
          <p:cNvPr id="11" name="直線矢印コネクタ 10"/>
          <p:cNvCxnSpPr>
            <a:stCxn id="8" idx="2"/>
            <a:endCxn id="10" idx="0"/>
          </p:cNvCxnSpPr>
          <p:nvPr/>
        </p:nvCxnSpPr>
        <p:spPr>
          <a:xfrm>
            <a:off x="5665429" y="5103509"/>
            <a:ext cx="0" cy="247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フローチャート: 判断 11"/>
          <p:cNvSpPr/>
          <p:nvPr/>
        </p:nvSpPr>
        <p:spPr>
          <a:xfrm>
            <a:off x="747980" y="1773274"/>
            <a:ext cx="2637692" cy="886032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一定時間経過したか</a:t>
            </a:r>
            <a:endParaRPr kumimoji="1" lang="ja-JP" altLang="en-US" sz="1400" b="1" dirty="0"/>
          </a:p>
        </p:txBody>
      </p:sp>
      <p:cxnSp>
        <p:nvCxnSpPr>
          <p:cNvPr id="13" name="直線矢印コネクタ 12"/>
          <p:cNvCxnSpPr>
            <a:stCxn id="12" idx="3"/>
            <a:endCxn id="14" idx="1"/>
          </p:cNvCxnSpPr>
          <p:nvPr/>
        </p:nvCxnSpPr>
        <p:spPr>
          <a:xfrm>
            <a:off x="3385672" y="2216290"/>
            <a:ext cx="791031" cy="53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フローチャート: 処理 13"/>
          <p:cNvSpPr/>
          <p:nvPr/>
        </p:nvSpPr>
        <p:spPr>
          <a:xfrm>
            <a:off x="4176703" y="1940328"/>
            <a:ext cx="2977451" cy="56270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経過した</a:t>
            </a:r>
            <a:endParaRPr kumimoji="1" lang="ja-JP" altLang="en-US" b="1" dirty="0"/>
          </a:p>
        </p:txBody>
      </p:sp>
      <p:sp>
        <p:nvSpPr>
          <p:cNvPr id="15" name="フローチャート: 処理 14"/>
          <p:cNvSpPr/>
          <p:nvPr/>
        </p:nvSpPr>
        <p:spPr>
          <a:xfrm>
            <a:off x="578101" y="954887"/>
            <a:ext cx="2977451" cy="572243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時間経過</a:t>
            </a:r>
            <a:endParaRPr kumimoji="1" lang="ja-JP" altLang="en-US" sz="1400" b="1" dirty="0"/>
          </a:p>
        </p:txBody>
      </p:sp>
      <p:cxnSp>
        <p:nvCxnSpPr>
          <p:cNvPr id="16" name="直線矢印コネクタ 15"/>
          <p:cNvCxnSpPr>
            <a:stCxn id="15" idx="2"/>
            <a:endCxn id="12" idx="0"/>
          </p:cNvCxnSpPr>
          <p:nvPr/>
        </p:nvCxnSpPr>
        <p:spPr>
          <a:xfrm flipH="1">
            <a:off x="2066826" y="1527130"/>
            <a:ext cx="1" cy="2461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カギ線コネクタ 16"/>
          <p:cNvCxnSpPr>
            <a:stCxn id="18" idx="1"/>
            <a:endCxn id="15" idx="1"/>
          </p:cNvCxnSpPr>
          <p:nvPr/>
        </p:nvCxnSpPr>
        <p:spPr>
          <a:xfrm rot="10800000">
            <a:off x="578102" y="1241010"/>
            <a:ext cx="24805" cy="1945795"/>
          </a:xfrm>
          <a:prstGeom prst="bentConnector3">
            <a:avLst>
              <a:gd name="adj1" fmla="val 102158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フローチャート: 処理 17"/>
          <p:cNvSpPr/>
          <p:nvPr/>
        </p:nvSpPr>
        <p:spPr>
          <a:xfrm>
            <a:off x="602906" y="2905450"/>
            <a:ext cx="2927839" cy="562708"/>
          </a:xfrm>
          <a:prstGeom prst="flowChartProcess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経過していない</a:t>
            </a:r>
            <a:endParaRPr kumimoji="1" lang="ja-JP" altLang="en-US" b="1" dirty="0"/>
          </a:p>
        </p:txBody>
      </p:sp>
      <p:cxnSp>
        <p:nvCxnSpPr>
          <p:cNvPr id="19" name="直線矢印コネクタ 18"/>
          <p:cNvCxnSpPr>
            <a:stCxn id="12" idx="2"/>
            <a:endCxn id="18" idx="0"/>
          </p:cNvCxnSpPr>
          <p:nvPr/>
        </p:nvCxnSpPr>
        <p:spPr>
          <a:xfrm>
            <a:off x="2066826" y="2659306"/>
            <a:ext cx="0" cy="2461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14" idx="2"/>
            <a:endCxn id="3" idx="0"/>
          </p:cNvCxnSpPr>
          <p:nvPr/>
        </p:nvCxnSpPr>
        <p:spPr>
          <a:xfrm>
            <a:off x="5665429" y="2503036"/>
            <a:ext cx="0" cy="4078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楕円 44"/>
          <p:cNvSpPr/>
          <p:nvPr/>
        </p:nvSpPr>
        <p:spPr>
          <a:xfrm>
            <a:off x="423980" y="4681478"/>
            <a:ext cx="2782765" cy="16204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solidFill>
                  <a:srgbClr val="00B050"/>
                </a:solidFill>
              </a:rPr>
              <a:t>未来エリア</a:t>
            </a:r>
            <a:endParaRPr kumimoji="1" lang="ja-JP" altLang="en-US" sz="2800" b="1" dirty="0">
              <a:solidFill>
                <a:srgbClr val="00B050"/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7605345" y="1142753"/>
            <a:ext cx="4248207" cy="2044052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7775225" y="1400836"/>
            <a:ext cx="36728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dirty="0"/>
              <a:t>※1</a:t>
            </a:r>
          </a:p>
          <a:p>
            <a:r>
              <a:rPr lang="ja-JP" altLang="en-US" sz="1600" b="1" dirty="0" smtClean="0"/>
              <a:t>記憶していたパネル情報を使用する。</a:t>
            </a:r>
            <a:endParaRPr lang="en-US" altLang="ja-JP" sz="1600" b="1" dirty="0" smtClean="0"/>
          </a:p>
          <a:p>
            <a:endParaRPr lang="en-US" altLang="ja-JP" sz="1600" b="1" dirty="0" smtClean="0"/>
          </a:p>
          <a:p>
            <a:r>
              <a:rPr lang="en-US" altLang="ja-JP" sz="1600" b="1" dirty="0" smtClean="0"/>
              <a:t>※2</a:t>
            </a:r>
          </a:p>
          <a:p>
            <a:r>
              <a:rPr lang="ja-JP" altLang="en-US" sz="1600" b="1" dirty="0"/>
              <a:t>記憶して</a:t>
            </a:r>
            <a:r>
              <a:rPr lang="ja-JP" altLang="en-US" sz="1600" b="1" dirty="0" smtClean="0"/>
              <a:t>いた塗り状況を使用する。</a:t>
            </a:r>
            <a:endParaRPr lang="en-US" altLang="ja-JP" sz="1600" b="1" dirty="0"/>
          </a:p>
        </p:txBody>
      </p:sp>
    </p:spTree>
    <p:extLst>
      <p:ext uri="{BB962C8B-B14F-4D97-AF65-F5344CB8AC3E}">
        <p14:creationId xmlns:p14="http://schemas.microsoft.com/office/powerpoint/2010/main" val="1405691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240211" y="1178225"/>
            <a:ext cx="5131889" cy="5477551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0" y="185446"/>
            <a:ext cx="52629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タイトル：</a:t>
            </a:r>
            <a:r>
              <a:rPr kumimoji="1" lang="ja-JP" altLang="en-US" sz="4400" b="1" dirty="0" smtClean="0"/>
              <a:t>要素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16833" y="1401713"/>
            <a:ext cx="477864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 smtClean="0"/>
              <a:t>・タイトルロゴの動き</a:t>
            </a:r>
            <a:r>
              <a:rPr lang="en-US" altLang="ja-JP" sz="1600" b="1" dirty="0" smtClean="0"/>
              <a:t>(</a:t>
            </a:r>
            <a:r>
              <a:rPr lang="ja-JP" altLang="en-US" sz="1600" b="1" dirty="0" smtClean="0"/>
              <a:t>上下揺れ、</a:t>
            </a:r>
            <a:r>
              <a:rPr lang="en-US" altLang="ja-JP" sz="1600" b="1" dirty="0" smtClean="0"/>
              <a:t>Z</a:t>
            </a:r>
            <a:r>
              <a:rPr lang="ja-JP" altLang="en-US" sz="1600" b="1" dirty="0" smtClean="0"/>
              <a:t>軸にゆらゆら揺れ</a:t>
            </a:r>
            <a:r>
              <a:rPr lang="ja-JP" altLang="en-US" sz="1600" b="1" dirty="0"/>
              <a:t>る</a:t>
            </a:r>
            <a:r>
              <a:rPr lang="ja-JP" altLang="en-US" sz="1600" b="1" dirty="0" smtClean="0"/>
              <a:t>感じ、伸び縮み等</a:t>
            </a:r>
            <a:r>
              <a:rPr lang="en-US" altLang="ja-JP" sz="1600" b="1" dirty="0" smtClean="0"/>
              <a:t>)</a:t>
            </a:r>
          </a:p>
          <a:p>
            <a:endParaRPr kumimoji="1" lang="en-US" altLang="ja-JP" sz="1600" b="1" dirty="0"/>
          </a:p>
          <a:p>
            <a:r>
              <a:rPr lang="ja-JP" altLang="en-US" sz="1600" b="1" dirty="0" smtClean="0"/>
              <a:t>・「チュートリアルへ」「ゲームルール</a:t>
            </a:r>
            <a:r>
              <a:rPr lang="ja-JP" altLang="en-US" sz="1600" b="1" dirty="0"/>
              <a:t>選択</a:t>
            </a:r>
            <a:r>
              <a:rPr lang="ja-JP" altLang="en-US" sz="1600" b="1" dirty="0" smtClean="0"/>
              <a:t>へ」「終了」の選択肢の表現</a:t>
            </a:r>
            <a:endParaRPr lang="en-US" altLang="ja-JP" sz="1600" b="1" dirty="0" smtClean="0"/>
          </a:p>
          <a:p>
            <a:r>
              <a:rPr kumimoji="1" lang="ja-JP" altLang="en-US" sz="1600" b="1" dirty="0"/>
              <a:t>　</a:t>
            </a:r>
            <a:r>
              <a:rPr kumimoji="1" lang="en-US" altLang="ja-JP" sz="1600" b="1" dirty="0" smtClean="0"/>
              <a:t>(</a:t>
            </a:r>
            <a:r>
              <a:rPr kumimoji="1" lang="ja-JP" altLang="en-US" sz="1600" b="1" dirty="0" smtClean="0"/>
              <a:t>選択している項目を点滅させる、色を変える等。カーソルもいいかも</a:t>
            </a:r>
            <a:r>
              <a:rPr kumimoji="1" lang="en-US" altLang="ja-JP" sz="1600" b="1" dirty="0" smtClean="0"/>
              <a:t>)</a:t>
            </a:r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・背景にモデルで建物等を配置し、カメラ移動で動きを付ける。</a:t>
            </a:r>
            <a:endParaRPr lang="en-US" altLang="ja-JP" sz="1600" b="1" dirty="0" smtClean="0"/>
          </a:p>
          <a:p>
            <a:r>
              <a:rPr kumimoji="1" lang="ja-JP" altLang="en-US" sz="1600" b="1" dirty="0"/>
              <a:t>　</a:t>
            </a:r>
            <a:r>
              <a:rPr kumimoji="1" lang="ja-JP" altLang="en-US" sz="1600" b="1" dirty="0" smtClean="0"/>
              <a:t>→注視点を複数モデルの中央辺りに設定して、それをグルグル回る感じのカメラ</a:t>
            </a:r>
            <a:r>
              <a:rPr lang="ja-JP" altLang="en-US" sz="1600" b="1" dirty="0" smtClean="0"/>
              <a:t>ワーク</a:t>
            </a:r>
            <a:r>
              <a:rPr lang="en-US" altLang="ja-JP" sz="1600" b="1" dirty="0" smtClean="0"/>
              <a:t>(</a:t>
            </a:r>
            <a:r>
              <a:rPr lang="ja-JP" altLang="en-US" sz="1600" b="1" dirty="0" smtClean="0"/>
              <a:t>伝われ</a:t>
            </a:r>
            <a:r>
              <a:rPr lang="en-US" altLang="ja-JP" sz="1600" b="1" dirty="0" smtClean="0"/>
              <a:t>)</a:t>
            </a:r>
          </a:p>
          <a:p>
            <a:r>
              <a:rPr lang="ja-JP" altLang="en-US" sz="1600" b="1" dirty="0" smtClean="0"/>
              <a:t>　→斜め上から見下ろすように。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・カーソルがある場合は、</a:t>
            </a:r>
            <a:r>
              <a:rPr lang="en-US" altLang="ja-JP" sz="1600" b="1" dirty="0" smtClean="0"/>
              <a:t>sin</a:t>
            </a:r>
            <a:r>
              <a:rPr lang="ja-JP" altLang="en-US" sz="1600" b="1" dirty="0" smtClean="0"/>
              <a:t>カーブ等で左右にゆったり動くような動きが欲しい。</a:t>
            </a:r>
            <a:endParaRPr lang="en-US" altLang="ja-JP" sz="1600" b="1" dirty="0" smtClean="0"/>
          </a:p>
        </p:txBody>
      </p:sp>
      <p:sp>
        <p:nvSpPr>
          <p:cNvPr id="6" name="角丸四角形 5"/>
          <p:cNvSpPr/>
          <p:nvPr/>
        </p:nvSpPr>
        <p:spPr>
          <a:xfrm>
            <a:off x="5507104" y="1178226"/>
            <a:ext cx="6411652" cy="1591352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666845" y="1555601"/>
            <a:ext cx="592982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 smtClean="0"/>
              <a:t>・建物</a:t>
            </a:r>
            <a:r>
              <a:rPr lang="ja-JP" altLang="en-US" sz="1400" b="1" dirty="0"/>
              <a:t>等</a:t>
            </a:r>
            <a:r>
              <a:rPr lang="ja-JP" altLang="en-US" sz="1400" b="1" dirty="0" smtClean="0"/>
              <a:t>を配置して街並みを作り、カメラを地面すれすれから見上げる</a:t>
            </a:r>
            <a:endParaRPr lang="en-US" altLang="ja-JP" sz="1400" b="1" dirty="0"/>
          </a:p>
          <a:p>
            <a:r>
              <a:rPr lang="ja-JP" altLang="en-US" sz="1400" b="1" dirty="0" smtClean="0"/>
              <a:t>　アングルに固定する。</a:t>
            </a:r>
            <a:r>
              <a:rPr kumimoji="1" lang="ja-JP" altLang="en-US" sz="1400" b="1" dirty="0" smtClean="0"/>
              <a:t>電光掲示板の広告、通行人、車など、日常の一</a:t>
            </a:r>
            <a:endParaRPr kumimoji="1" lang="en-US" altLang="ja-JP" sz="1400" b="1" dirty="0" smtClean="0"/>
          </a:p>
          <a:p>
            <a:r>
              <a:rPr lang="ja-JP" altLang="en-US" sz="1400" b="1" dirty="0" smtClean="0"/>
              <a:t>　</a:t>
            </a:r>
            <a:r>
              <a:rPr kumimoji="1" lang="ja-JP" altLang="en-US" sz="1400" b="1" dirty="0" smtClean="0"/>
              <a:t>部をライブ中継している</a:t>
            </a:r>
            <a:r>
              <a:rPr lang="ja-JP" altLang="en-US" sz="1400" b="1" dirty="0" smtClean="0"/>
              <a:t>風に見えるように動きを付ける。</a:t>
            </a:r>
            <a:endParaRPr lang="en-US" altLang="ja-JP" sz="1400" b="1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120460" y="1247824"/>
            <a:ext cx="118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="1" dirty="0" smtClean="0"/>
              <a:t>《 </a:t>
            </a:r>
            <a:r>
              <a:rPr lang="ja-JP" altLang="en-US" sz="1400" b="1" dirty="0" smtClean="0"/>
              <a:t>背景案 </a:t>
            </a:r>
            <a:r>
              <a:rPr lang="en-US" altLang="ja-JP" sz="1400" b="1" dirty="0" smtClean="0"/>
              <a:t>》</a:t>
            </a:r>
            <a:endParaRPr kumimoji="1" lang="ja-JP" altLang="en-US" sz="1400" b="1" dirty="0"/>
          </a:p>
        </p:txBody>
      </p:sp>
      <p:sp>
        <p:nvSpPr>
          <p:cNvPr id="9" name="角丸四角形 8"/>
          <p:cNvSpPr/>
          <p:nvPr/>
        </p:nvSpPr>
        <p:spPr>
          <a:xfrm>
            <a:off x="5507104" y="2887083"/>
            <a:ext cx="6411652" cy="1591352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761387" y="2993064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="1" dirty="0" smtClean="0"/>
              <a:t>《 </a:t>
            </a:r>
            <a:r>
              <a:rPr lang="ja-JP" altLang="en-US" sz="1400" b="1" dirty="0"/>
              <a:t>タイトルロゴ</a:t>
            </a:r>
            <a:r>
              <a:rPr lang="ja-JP" altLang="en-US" sz="1400" b="1" dirty="0" smtClean="0"/>
              <a:t>案 </a:t>
            </a:r>
            <a:r>
              <a:rPr lang="en-US" altLang="ja-JP" sz="1400" b="1" dirty="0" smtClean="0"/>
              <a:t>》</a:t>
            </a:r>
            <a:endParaRPr kumimoji="1" lang="ja-JP" altLang="en-US" sz="1400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658246" y="3295830"/>
            <a:ext cx="61093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 smtClean="0"/>
              <a:t>・タイトル名の形をパネル配置で再現し、プレイヤーモデルを大量に出現</a:t>
            </a:r>
            <a:endParaRPr lang="en-US" altLang="ja-JP" sz="1400" b="1" dirty="0" smtClean="0"/>
          </a:p>
          <a:p>
            <a:r>
              <a:rPr lang="ja-JP" altLang="en-US" sz="1400" b="1" dirty="0"/>
              <a:t>　</a:t>
            </a:r>
            <a:r>
              <a:rPr lang="ja-JP" altLang="en-US" sz="1400" b="1" dirty="0" smtClean="0"/>
              <a:t>させて色を塗る。</a:t>
            </a:r>
            <a:r>
              <a:rPr lang="ja-JP" altLang="en-US" sz="1400" b="1" dirty="0" err="1" smtClean="0"/>
              <a:t>わちゃわちゃ</a:t>
            </a:r>
            <a:r>
              <a:rPr lang="ja-JP" altLang="en-US" sz="1400" b="1" dirty="0" smtClean="0"/>
              <a:t>塗って人がはけたらロゴになっている。</a:t>
            </a:r>
            <a:endParaRPr lang="en-US" altLang="ja-JP" sz="1400" b="1" dirty="0" smtClean="0"/>
          </a:p>
          <a:p>
            <a:endParaRPr lang="en-US" altLang="ja-JP" sz="1400" b="1" dirty="0"/>
          </a:p>
          <a:p>
            <a:r>
              <a:rPr lang="ja-JP" altLang="en-US" sz="1400" b="1" dirty="0" smtClean="0"/>
              <a:t>・</a:t>
            </a:r>
            <a:endParaRPr lang="en-US" altLang="ja-JP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251289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56364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仕様</a:t>
            </a:r>
            <a:r>
              <a:rPr lang="en-US" altLang="ja-JP" sz="4400" b="1" dirty="0" smtClean="0"/>
              <a:t>(</a:t>
            </a:r>
            <a:r>
              <a:rPr lang="ja-JP" altLang="en-US" sz="4400" b="1" dirty="0"/>
              <a:t>詳細</a:t>
            </a:r>
            <a:r>
              <a:rPr lang="en-US" altLang="ja-JP" sz="4400" b="1" dirty="0" smtClean="0"/>
              <a:t>)</a:t>
            </a:r>
            <a:r>
              <a:rPr lang="ja-JP" altLang="en-US" sz="4400" b="1" dirty="0" smtClean="0"/>
              <a:t>：</a:t>
            </a:r>
            <a:r>
              <a:rPr lang="en-US" altLang="ja-JP" sz="4400" b="1" dirty="0" smtClean="0"/>
              <a:t>1-1</a:t>
            </a:r>
            <a:r>
              <a:rPr kumimoji="1" lang="ja-JP" altLang="en-US" sz="4400" b="1" dirty="0" smtClean="0"/>
              <a:t> 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角丸四角形 2"/>
          <p:cNvSpPr/>
          <p:nvPr/>
        </p:nvSpPr>
        <p:spPr>
          <a:xfrm>
            <a:off x="338447" y="1142752"/>
            <a:ext cx="11515106" cy="568856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96741" y="1278620"/>
            <a:ext cx="10649069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移動</a:t>
            </a:r>
            <a:endParaRPr lang="en-US" altLang="ja-JP" sz="2000" b="1" dirty="0" smtClean="0"/>
          </a:p>
          <a:p>
            <a:r>
              <a:rPr lang="ja-JP" altLang="en-US" sz="2000" b="1" dirty="0" smtClean="0"/>
              <a:t>・プレイヤー移動は</a:t>
            </a:r>
            <a:r>
              <a:rPr lang="en-US" altLang="ja-JP" sz="2000" b="1" dirty="0" smtClean="0">
                <a:solidFill>
                  <a:srgbClr val="FF0000"/>
                </a:solidFill>
              </a:rPr>
              <a:t>4</a:t>
            </a:r>
            <a:r>
              <a:rPr lang="ja-JP" altLang="en-US" sz="2000" b="1" dirty="0" smtClean="0"/>
              <a:t>方向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前後左右</a:t>
            </a:r>
            <a:r>
              <a:rPr lang="en-US" altLang="ja-JP" sz="2000" b="1" dirty="0" smtClean="0"/>
              <a:t>)</a:t>
            </a:r>
            <a:r>
              <a:rPr lang="ja-JP" altLang="en-US" sz="2000" b="1" dirty="0" err="1" smtClean="0"/>
              <a:t>。</a:t>
            </a:r>
            <a:endParaRPr lang="en-US" altLang="ja-JP" sz="2000" b="1" dirty="0" smtClean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・無操作状態では、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最後に入力した方向</a:t>
            </a:r>
            <a:r>
              <a:rPr lang="ja-JP" altLang="en-US" sz="2000" b="1" dirty="0" smtClean="0"/>
              <a:t>に移動し続ける。</a:t>
            </a:r>
            <a:endParaRPr lang="en-US" altLang="ja-JP" sz="2000" b="1" dirty="0" smtClean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・左スティックや十字キーを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押した方向</a:t>
            </a:r>
            <a:r>
              <a:rPr lang="ja-JP" altLang="en-US" sz="2000" b="1" dirty="0" smtClean="0"/>
              <a:t>に方向転換する。</a:t>
            </a:r>
            <a:endParaRPr lang="en-US" altLang="ja-JP" sz="2000" b="1" dirty="0" smtClean="0"/>
          </a:p>
          <a:p>
            <a:r>
              <a:rPr lang="ja-JP" altLang="en-US" sz="2000" b="1" dirty="0"/>
              <a:t>　</a:t>
            </a:r>
            <a:r>
              <a:rPr lang="ja-JP" altLang="en-US" sz="2000" b="1" dirty="0" smtClean="0"/>
              <a:t>→パネルの中心付近にいる時のみ方向転換できる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パネル同士の間は方向転換できない</a:t>
            </a:r>
            <a:r>
              <a:rPr lang="en-US" altLang="ja-JP" sz="2000" b="1" dirty="0" smtClean="0"/>
              <a:t>)</a:t>
            </a:r>
            <a:r>
              <a:rPr lang="ja-JP" altLang="en-US" sz="2000" b="1" dirty="0" err="1" smtClean="0"/>
              <a:t>。</a:t>
            </a:r>
            <a:endParaRPr lang="en-US" altLang="ja-JP" sz="2000" b="1" dirty="0" smtClean="0"/>
          </a:p>
          <a:p>
            <a:r>
              <a:rPr lang="ja-JP" altLang="en-US" sz="2000" b="1" dirty="0" smtClean="0"/>
              <a:t>　→先行して移動方向を入力できる。</a:t>
            </a:r>
            <a:endParaRPr lang="en-US" altLang="ja-JP" sz="2000" b="1" dirty="0" smtClean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・無操作状態と操作中で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移動速度を変える</a:t>
            </a:r>
            <a:r>
              <a:rPr lang="ja-JP" altLang="en-US" sz="2000" b="1" dirty="0" smtClean="0"/>
              <a:t>。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無操作：ゆっくり</a:t>
            </a:r>
            <a:r>
              <a:rPr lang="en-US" altLang="ja-JP" sz="2000" b="1" dirty="0" smtClean="0"/>
              <a:t>/</a:t>
            </a:r>
            <a:r>
              <a:rPr lang="ja-JP" altLang="en-US" sz="2000" b="1" dirty="0" smtClean="0"/>
              <a:t>操作中：普通</a:t>
            </a:r>
            <a:r>
              <a:rPr lang="en-US" altLang="ja-JP" sz="2000" b="1" dirty="0" smtClean="0"/>
              <a:t>)</a:t>
            </a:r>
          </a:p>
          <a:p>
            <a:r>
              <a:rPr lang="ja-JP" altLang="en-US" sz="2000" b="1" dirty="0"/>
              <a:t>　</a:t>
            </a:r>
            <a:r>
              <a:rPr lang="ja-JP" altLang="en-US" sz="2000" b="1" dirty="0" smtClean="0"/>
              <a:t>→無操作状態のスピードは、操作中のスピードの「</a:t>
            </a:r>
            <a:r>
              <a:rPr lang="en-US" altLang="ja-JP" sz="2000" b="1" dirty="0" smtClean="0">
                <a:solidFill>
                  <a:srgbClr val="FF0000"/>
                </a:solidFill>
              </a:rPr>
              <a:t>0.5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倍</a:t>
            </a:r>
            <a:r>
              <a:rPr lang="ja-JP" altLang="en-US" sz="2000" b="1" dirty="0" smtClean="0"/>
              <a:t>」</a:t>
            </a:r>
            <a:r>
              <a:rPr lang="ja-JP" altLang="en-US" sz="2000" b="1" dirty="0"/>
              <a:t>ほど。</a:t>
            </a:r>
            <a:endParaRPr lang="en-US" altLang="ja-JP" sz="2000" b="1" dirty="0" smtClean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・他プレイヤーとぶつかった場合、お互い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パネル</a:t>
            </a:r>
            <a:r>
              <a:rPr lang="en-US" altLang="ja-JP" sz="2000" b="1" dirty="0" smtClean="0">
                <a:solidFill>
                  <a:srgbClr val="FF0000"/>
                </a:solidFill>
              </a:rPr>
              <a:t>1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つ分後方に下がる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ノックバック</a:t>
            </a:r>
            <a:r>
              <a:rPr lang="en-US" altLang="ja-JP" sz="2000" b="1" dirty="0" smtClean="0"/>
              <a:t>)</a:t>
            </a:r>
            <a:r>
              <a:rPr lang="ja-JP" altLang="en-US" sz="2000" b="1" dirty="0" err="1" smtClean="0"/>
              <a:t>。</a:t>
            </a:r>
            <a:endParaRPr lang="en-US" altLang="ja-JP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0698372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56364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仕様</a:t>
            </a:r>
            <a:r>
              <a:rPr lang="en-US" altLang="ja-JP" sz="4400" b="1" dirty="0" smtClean="0"/>
              <a:t>(</a:t>
            </a:r>
            <a:r>
              <a:rPr lang="ja-JP" altLang="en-US" sz="4400" b="1" dirty="0" smtClean="0"/>
              <a:t>詳細</a:t>
            </a:r>
            <a:r>
              <a:rPr lang="en-US" altLang="ja-JP" sz="4400" b="1" dirty="0" smtClean="0"/>
              <a:t>)</a:t>
            </a:r>
            <a:r>
              <a:rPr lang="ja-JP" altLang="en-US" sz="4400" b="1" dirty="0" smtClean="0"/>
              <a:t>：</a:t>
            </a:r>
            <a:r>
              <a:rPr lang="en-US" altLang="ja-JP" sz="4400" b="1" dirty="0" smtClean="0"/>
              <a:t>1-2</a:t>
            </a:r>
            <a:r>
              <a:rPr kumimoji="1" lang="ja-JP" altLang="en-US" sz="4400" b="1" dirty="0" smtClean="0"/>
              <a:t> 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角丸四角形 2"/>
          <p:cNvSpPr/>
          <p:nvPr/>
        </p:nvSpPr>
        <p:spPr>
          <a:xfrm>
            <a:off x="338447" y="1143057"/>
            <a:ext cx="11515106" cy="568856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96741" y="1278620"/>
            <a:ext cx="1109951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アイテム</a:t>
            </a:r>
            <a:endParaRPr lang="en-US" altLang="ja-JP" b="1" dirty="0" smtClean="0"/>
          </a:p>
          <a:p>
            <a:r>
              <a:rPr lang="ja-JP" altLang="en-US" b="1" dirty="0" smtClean="0"/>
              <a:t>・「スピードアップ」「塗る範囲拡大」「ノックバック強化」「</a:t>
            </a:r>
            <a:r>
              <a:rPr lang="ja-JP" altLang="en-US" b="1" dirty="0"/>
              <a:t>過去</a:t>
            </a:r>
            <a:r>
              <a:rPr lang="ja-JP" altLang="en-US" b="1" dirty="0" smtClean="0"/>
              <a:t>エリア召喚」 「スキルゲージ上昇」</a:t>
            </a:r>
            <a:endParaRPr lang="en-US" altLang="ja-JP" b="1" dirty="0" smtClean="0"/>
          </a:p>
          <a:p>
            <a:r>
              <a:rPr lang="ja-JP" altLang="en-US" b="1" dirty="0" smtClean="0"/>
              <a:t>　の</a:t>
            </a:r>
            <a:r>
              <a:rPr lang="en-US" altLang="ja-JP" b="1" dirty="0"/>
              <a:t>5</a:t>
            </a:r>
            <a:r>
              <a:rPr lang="ja-JP" altLang="en-US" b="1" dirty="0" smtClean="0"/>
              <a:t>つ。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ja-JP" altLang="en-US" b="1" dirty="0" smtClean="0"/>
              <a:t>「</a:t>
            </a:r>
            <a:r>
              <a:rPr lang="ja-JP" altLang="en-US" b="1" dirty="0" smtClean="0">
                <a:solidFill>
                  <a:srgbClr val="FF0000"/>
                </a:solidFill>
              </a:rPr>
              <a:t>スピードアップ</a:t>
            </a:r>
            <a:r>
              <a:rPr lang="ja-JP" altLang="en-US" b="1" dirty="0" smtClean="0"/>
              <a:t>」</a:t>
            </a:r>
            <a:endParaRPr lang="en-US" altLang="ja-JP" b="1" dirty="0" smtClean="0"/>
          </a:p>
          <a:p>
            <a:r>
              <a:rPr lang="ja-JP" altLang="en-US" b="1" dirty="0" smtClean="0"/>
              <a:t>　</a:t>
            </a:r>
            <a:r>
              <a:rPr lang="en-US" altLang="ja-JP" b="1" dirty="0" smtClean="0"/>
              <a:t>…5</a:t>
            </a:r>
            <a:r>
              <a:rPr lang="ja-JP" altLang="en-US" b="1" dirty="0" smtClean="0"/>
              <a:t>秒間、</a:t>
            </a:r>
            <a:r>
              <a:rPr lang="ja-JP" altLang="en-US" b="1" dirty="0"/>
              <a:t>無操作</a:t>
            </a:r>
            <a:r>
              <a:rPr lang="ja-JP" altLang="en-US" b="1" dirty="0" smtClean="0"/>
              <a:t>状態及び操作中のスピードが</a:t>
            </a:r>
            <a:r>
              <a:rPr lang="en-US" altLang="ja-JP" b="1" dirty="0" smtClean="0">
                <a:solidFill>
                  <a:srgbClr val="FF0000"/>
                </a:solidFill>
              </a:rPr>
              <a:t>2</a:t>
            </a:r>
            <a:r>
              <a:rPr lang="ja-JP" altLang="en-US" b="1" dirty="0" smtClean="0">
                <a:solidFill>
                  <a:srgbClr val="FF0000"/>
                </a:solidFill>
              </a:rPr>
              <a:t>倍</a:t>
            </a:r>
            <a:r>
              <a:rPr lang="ja-JP" altLang="en-US" b="1" dirty="0" smtClean="0"/>
              <a:t>になる。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ja-JP" altLang="en-US" b="1" dirty="0" smtClean="0"/>
              <a:t>「</a:t>
            </a:r>
            <a:r>
              <a:rPr lang="ja-JP" altLang="en-US" b="1" dirty="0" smtClean="0">
                <a:solidFill>
                  <a:srgbClr val="FF0000"/>
                </a:solidFill>
              </a:rPr>
              <a:t>塗る範囲拡大</a:t>
            </a:r>
            <a:r>
              <a:rPr lang="ja-JP" altLang="en-US" b="1" dirty="0" smtClean="0"/>
              <a:t>」</a:t>
            </a:r>
            <a:endParaRPr lang="en-US" altLang="ja-JP" b="1" dirty="0" smtClean="0"/>
          </a:p>
          <a:p>
            <a:r>
              <a:rPr lang="ja-JP" altLang="en-US" b="1" dirty="0" smtClean="0"/>
              <a:t>　</a:t>
            </a:r>
            <a:r>
              <a:rPr lang="en-US" altLang="ja-JP" b="1" dirty="0" smtClean="0"/>
              <a:t>…5</a:t>
            </a:r>
            <a:r>
              <a:rPr lang="ja-JP" altLang="en-US" b="1" dirty="0" smtClean="0"/>
              <a:t>秒間、パネルを塗る範囲が拡大する。自身のいるパネル＋左右</a:t>
            </a:r>
            <a:r>
              <a:rPr lang="en-US" altLang="ja-JP" b="1" dirty="0" smtClean="0"/>
              <a:t>2</a:t>
            </a:r>
            <a:r>
              <a:rPr lang="ja-JP" altLang="en-US" b="1" dirty="0" err="1" smtClean="0"/>
              <a:t>つの</a:t>
            </a:r>
            <a:r>
              <a:rPr lang="ja-JP" altLang="en-US" b="1" dirty="0" smtClean="0"/>
              <a:t>パネル＝</a:t>
            </a:r>
            <a:r>
              <a:rPr lang="ja-JP" altLang="en-US" b="1" dirty="0" smtClean="0">
                <a:solidFill>
                  <a:srgbClr val="FF0000"/>
                </a:solidFill>
              </a:rPr>
              <a:t>計</a:t>
            </a:r>
            <a:r>
              <a:rPr lang="en-US" altLang="ja-JP" b="1" dirty="0" smtClean="0">
                <a:solidFill>
                  <a:srgbClr val="FF0000"/>
                </a:solidFill>
              </a:rPr>
              <a:t>3</a:t>
            </a:r>
            <a:r>
              <a:rPr lang="ja-JP" altLang="en-US" b="1" dirty="0" smtClean="0">
                <a:solidFill>
                  <a:srgbClr val="FF0000"/>
                </a:solidFill>
              </a:rPr>
              <a:t>つ</a:t>
            </a:r>
            <a:r>
              <a:rPr lang="ja-JP" altLang="en-US" b="1" dirty="0" smtClean="0"/>
              <a:t>。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ja-JP" altLang="en-US" b="1" dirty="0" smtClean="0"/>
              <a:t>「</a:t>
            </a:r>
            <a:r>
              <a:rPr lang="ja-JP" altLang="en-US" b="1" dirty="0" smtClean="0">
                <a:solidFill>
                  <a:srgbClr val="FF0000"/>
                </a:solidFill>
              </a:rPr>
              <a:t>ノックバック強化</a:t>
            </a:r>
            <a:r>
              <a:rPr lang="ja-JP" altLang="en-US" b="1" dirty="0" smtClean="0"/>
              <a:t>」</a:t>
            </a:r>
            <a:endParaRPr lang="en-US" altLang="ja-JP" b="1" dirty="0" smtClean="0"/>
          </a:p>
          <a:p>
            <a:r>
              <a:rPr lang="ja-JP" altLang="en-US" b="1" dirty="0" smtClean="0"/>
              <a:t>　</a:t>
            </a:r>
            <a:r>
              <a:rPr lang="en-US" altLang="ja-JP" b="1" dirty="0" smtClean="0"/>
              <a:t>…5</a:t>
            </a:r>
            <a:r>
              <a:rPr lang="ja-JP" altLang="en-US" b="1" dirty="0" smtClean="0"/>
              <a:t>秒間、他プレイヤーとぶつかった時のノックバックが強化される。</a:t>
            </a:r>
            <a:r>
              <a:rPr lang="ja-JP" altLang="en-US" b="1" dirty="0" smtClean="0">
                <a:solidFill>
                  <a:srgbClr val="FF0000"/>
                </a:solidFill>
              </a:rPr>
              <a:t>パネル</a:t>
            </a:r>
            <a:r>
              <a:rPr lang="en-US" altLang="ja-JP" b="1" dirty="0">
                <a:solidFill>
                  <a:srgbClr val="FF0000"/>
                </a:solidFill>
              </a:rPr>
              <a:t>2</a:t>
            </a:r>
            <a:r>
              <a:rPr lang="ja-JP" altLang="en-US" b="1" dirty="0" smtClean="0">
                <a:solidFill>
                  <a:srgbClr val="FF0000"/>
                </a:solidFill>
              </a:rPr>
              <a:t>つ分</a:t>
            </a:r>
            <a:r>
              <a:rPr lang="ja-JP" altLang="en-US" b="1" dirty="0" smtClean="0"/>
              <a:t>になる。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ja-JP" altLang="en-US" b="1" dirty="0" smtClean="0"/>
              <a:t>「</a:t>
            </a:r>
            <a:r>
              <a:rPr lang="ja-JP" altLang="en-US" b="1" dirty="0">
                <a:solidFill>
                  <a:srgbClr val="FF0000"/>
                </a:solidFill>
              </a:rPr>
              <a:t>過去</a:t>
            </a:r>
            <a:r>
              <a:rPr lang="ja-JP" altLang="en-US" b="1" dirty="0" smtClean="0">
                <a:solidFill>
                  <a:srgbClr val="FF0000"/>
                </a:solidFill>
              </a:rPr>
              <a:t>エリア召喚</a:t>
            </a:r>
            <a:r>
              <a:rPr lang="ja-JP" altLang="en-US" b="1" dirty="0" smtClean="0"/>
              <a:t>」</a:t>
            </a:r>
            <a:endParaRPr lang="en-US" altLang="ja-JP" b="1" dirty="0"/>
          </a:p>
          <a:p>
            <a:r>
              <a:rPr lang="ja-JP" altLang="en-US" b="1" dirty="0"/>
              <a:t>　</a:t>
            </a:r>
            <a:r>
              <a:rPr lang="en-US" altLang="ja-JP" b="1" dirty="0" smtClean="0"/>
              <a:t>…</a:t>
            </a:r>
            <a:r>
              <a:rPr lang="ja-JP" altLang="en-US" b="1" dirty="0" smtClean="0"/>
              <a:t>発動時にいたパネルを起点に、</a:t>
            </a:r>
            <a:r>
              <a:rPr lang="en-US" altLang="ja-JP" b="1" dirty="0" smtClean="0">
                <a:solidFill>
                  <a:srgbClr val="FF0000"/>
                </a:solidFill>
              </a:rPr>
              <a:t>3×3</a:t>
            </a:r>
            <a:r>
              <a:rPr lang="ja-JP" altLang="en-US" b="1" dirty="0" smtClean="0">
                <a:solidFill>
                  <a:srgbClr val="FF0000"/>
                </a:solidFill>
              </a:rPr>
              <a:t>の</a:t>
            </a:r>
            <a:r>
              <a:rPr lang="en-US" altLang="ja-JP" b="1" dirty="0" smtClean="0">
                <a:solidFill>
                  <a:srgbClr val="FF0000"/>
                </a:solidFill>
              </a:rPr>
              <a:t>9</a:t>
            </a:r>
            <a:r>
              <a:rPr lang="ja-JP" altLang="en-US" b="1" dirty="0" smtClean="0">
                <a:solidFill>
                  <a:srgbClr val="FF0000"/>
                </a:solidFill>
              </a:rPr>
              <a:t>パネル分</a:t>
            </a:r>
            <a:r>
              <a:rPr lang="ja-JP" altLang="en-US" b="1" dirty="0" smtClean="0"/>
              <a:t>の過去エリアを出現させる。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ja-JP" altLang="en-US" b="1" dirty="0" smtClean="0"/>
              <a:t>「</a:t>
            </a:r>
            <a:r>
              <a:rPr lang="ja-JP" altLang="en-US" b="1" dirty="0" smtClean="0">
                <a:solidFill>
                  <a:srgbClr val="FF0000"/>
                </a:solidFill>
              </a:rPr>
              <a:t>スキルゲージ上昇</a:t>
            </a:r>
            <a:r>
              <a:rPr lang="ja-JP" altLang="en-US" b="1" dirty="0" smtClean="0"/>
              <a:t>」</a:t>
            </a:r>
            <a:endParaRPr lang="en-US" altLang="ja-JP" b="1" dirty="0" smtClean="0"/>
          </a:p>
          <a:p>
            <a:r>
              <a:rPr lang="ja-JP" altLang="en-US" b="1" dirty="0" smtClean="0"/>
              <a:t>　</a:t>
            </a:r>
            <a:r>
              <a:rPr lang="en-US" altLang="ja-JP" b="1" dirty="0" smtClean="0"/>
              <a:t>…</a:t>
            </a:r>
            <a:r>
              <a:rPr lang="ja-JP" altLang="en-US" b="1" dirty="0" smtClean="0"/>
              <a:t>取得後、即座にスキルゲージが増加する。</a:t>
            </a:r>
            <a:r>
              <a:rPr lang="en-US" altLang="ja-JP" b="1" dirty="0" smtClean="0">
                <a:solidFill>
                  <a:srgbClr val="FF0000"/>
                </a:solidFill>
              </a:rPr>
              <a:t>0.5</a:t>
            </a:r>
            <a:r>
              <a:rPr lang="ja-JP" altLang="en-US" b="1" dirty="0" smtClean="0">
                <a:solidFill>
                  <a:srgbClr val="FF0000"/>
                </a:solidFill>
              </a:rPr>
              <a:t>段階分</a:t>
            </a:r>
            <a:r>
              <a:rPr lang="ja-JP" altLang="en-US" b="1" dirty="0" smtClean="0"/>
              <a:t>上昇させる。</a:t>
            </a:r>
            <a:endParaRPr lang="en-US" altLang="ja-JP" b="1" dirty="0" smtClean="0"/>
          </a:p>
        </p:txBody>
      </p:sp>
    </p:spTree>
    <p:extLst>
      <p:ext uri="{BB962C8B-B14F-4D97-AF65-F5344CB8AC3E}">
        <p14:creationId xmlns:p14="http://schemas.microsoft.com/office/powerpoint/2010/main" val="2248196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56364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仕様</a:t>
            </a:r>
            <a:r>
              <a:rPr lang="en-US" altLang="ja-JP" sz="4400" b="1" dirty="0" smtClean="0"/>
              <a:t>(</a:t>
            </a:r>
            <a:r>
              <a:rPr lang="ja-JP" altLang="en-US" sz="4400" b="1" dirty="0" smtClean="0"/>
              <a:t>詳細</a:t>
            </a:r>
            <a:r>
              <a:rPr lang="en-US" altLang="ja-JP" sz="4400" b="1" dirty="0" smtClean="0"/>
              <a:t>)</a:t>
            </a:r>
            <a:r>
              <a:rPr lang="ja-JP" altLang="en-US" sz="4400" b="1" dirty="0" smtClean="0"/>
              <a:t>：</a:t>
            </a:r>
            <a:r>
              <a:rPr lang="en-US" altLang="ja-JP" sz="4400" b="1" dirty="0" smtClean="0"/>
              <a:t>1-3</a:t>
            </a:r>
            <a:r>
              <a:rPr kumimoji="1" lang="ja-JP" altLang="en-US" sz="4400" b="1" dirty="0" smtClean="0"/>
              <a:t> 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角丸四角形 2"/>
          <p:cNvSpPr/>
          <p:nvPr/>
        </p:nvSpPr>
        <p:spPr>
          <a:xfrm>
            <a:off x="338447" y="1143057"/>
            <a:ext cx="11515106" cy="568856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96741" y="1278620"/>
            <a:ext cx="10012677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スキル</a:t>
            </a:r>
            <a:endParaRPr lang="en-US" altLang="ja-JP" b="1" dirty="0" smtClean="0"/>
          </a:p>
          <a:p>
            <a:r>
              <a:rPr lang="ja-JP" altLang="en-US" b="1" dirty="0" smtClean="0"/>
              <a:t>・パネルを塗る毎にゲージが上昇する。</a:t>
            </a:r>
            <a:r>
              <a:rPr lang="en-US" altLang="ja-JP" b="1" dirty="0" smtClean="0">
                <a:solidFill>
                  <a:srgbClr val="FF0000"/>
                </a:solidFill>
              </a:rPr>
              <a:t>3</a:t>
            </a:r>
            <a:r>
              <a:rPr lang="ja-JP" altLang="en-US" b="1" dirty="0" smtClean="0">
                <a:solidFill>
                  <a:srgbClr val="FF0000"/>
                </a:solidFill>
              </a:rPr>
              <a:t>段階</a:t>
            </a:r>
            <a:r>
              <a:rPr lang="ja-JP" altLang="en-US" b="1" dirty="0" smtClean="0"/>
              <a:t>あり、上がるほど強力になる。</a:t>
            </a:r>
            <a:endParaRPr lang="en-US" altLang="ja-JP" b="1" dirty="0"/>
          </a:p>
          <a:p>
            <a:r>
              <a:rPr lang="ja-JP" altLang="en-US" b="1" dirty="0" smtClean="0"/>
              <a:t>・キャラごとに違うスキルを持っている。キャラは</a:t>
            </a:r>
            <a:r>
              <a:rPr lang="ja-JP" altLang="en-US" b="1" dirty="0" smtClean="0">
                <a:solidFill>
                  <a:srgbClr val="FF0000"/>
                </a:solidFill>
              </a:rPr>
              <a:t>全</a:t>
            </a:r>
            <a:r>
              <a:rPr lang="en-US" altLang="ja-JP" b="1" dirty="0" smtClean="0">
                <a:solidFill>
                  <a:srgbClr val="FF0000"/>
                </a:solidFill>
              </a:rPr>
              <a:t>4</a:t>
            </a:r>
            <a:r>
              <a:rPr lang="ja-JP" altLang="en-US" b="1" dirty="0" smtClean="0">
                <a:solidFill>
                  <a:srgbClr val="FF0000"/>
                </a:solidFill>
              </a:rPr>
              <a:t>種</a:t>
            </a:r>
            <a:r>
              <a:rPr lang="ja-JP" altLang="en-US" b="1" dirty="0" smtClean="0"/>
              <a:t>。スキル内容は各アイテムの強化版。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ja-JP" altLang="en-US" b="1" dirty="0" smtClean="0"/>
              <a:t>「キャラクター</a:t>
            </a:r>
            <a:r>
              <a:rPr lang="en-US" altLang="ja-JP" b="1" dirty="0" smtClean="0"/>
              <a:t>1</a:t>
            </a:r>
            <a:r>
              <a:rPr lang="ja-JP" altLang="en-US" b="1" dirty="0" smtClean="0"/>
              <a:t>」</a:t>
            </a:r>
            <a:endParaRPr lang="en-US" altLang="ja-JP" b="1" dirty="0" smtClean="0"/>
          </a:p>
          <a:p>
            <a:r>
              <a:rPr lang="ja-JP" altLang="en-US" b="1" dirty="0" smtClean="0"/>
              <a:t>スキル：</a:t>
            </a:r>
            <a:r>
              <a:rPr lang="ja-JP" altLang="en-US" b="1" dirty="0" smtClean="0">
                <a:solidFill>
                  <a:srgbClr val="FF0000"/>
                </a:solidFill>
              </a:rPr>
              <a:t>超スピードアップ</a:t>
            </a:r>
            <a:endParaRPr lang="en-US" altLang="ja-JP" b="1" dirty="0">
              <a:solidFill>
                <a:srgbClr val="FF0000"/>
              </a:solidFill>
            </a:endParaRPr>
          </a:p>
          <a:p>
            <a:r>
              <a:rPr lang="ja-JP" altLang="en-US" b="1" dirty="0" smtClean="0"/>
              <a:t>　</a:t>
            </a:r>
            <a:r>
              <a:rPr lang="en-US" altLang="ja-JP" b="1" dirty="0" smtClean="0"/>
              <a:t>…[Lv.1</a:t>
            </a:r>
            <a:r>
              <a:rPr lang="ja-JP" altLang="en-US" b="1" dirty="0" smtClean="0"/>
              <a:t>：スピード</a:t>
            </a:r>
            <a:r>
              <a:rPr lang="en-US" altLang="ja-JP" b="1" dirty="0" smtClean="0"/>
              <a:t>1.5</a:t>
            </a:r>
            <a:r>
              <a:rPr lang="ja-JP" altLang="en-US" b="1" dirty="0" smtClean="0"/>
              <a:t>倍</a:t>
            </a:r>
            <a:r>
              <a:rPr lang="en-US" altLang="ja-JP" b="1" dirty="0" smtClean="0"/>
              <a:t>] </a:t>
            </a:r>
            <a:r>
              <a:rPr lang="en-US" altLang="ja-JP" b="1" dirty="0"/>
              <a:t>[</a:t>
            </a:r>
            <a:r>
              <a:rPr lang="en-US" altLang="ja-JP" b="1" dirty="0" smtClean="0"/>
              <a:t>Lv.2</a:t>
            </a:r>
            <a:r>
              <a:rPr lang="ja-JP" altLang="en-US" b="1" dirty="0" smtClean="0"/>
              <a:t>：スピード</a:t>
            </a:r>
            <a:r>
              <a:rPr lang="en-US" altLang="ja-JP" b="1" dirty="0" smtClean="0"/>
              <a:t>1.75</a:t>
            </a:r>
            <a:r>
              <a:rPr lang="ja-JP" altLang="en-US" b="1" dirty="0" smtClean="0"/>
              <a:t>倍</a:t>
            </a:r>
            <a:r>
              <a:rPr lang="en-US" altLang="ja-JP" b="1" dirty="0" smtClean="0"/>
              <a:t>]</a:t>
            </a:r>
            <a:r>
              <a:rPr lang="en-US" altLang="ja-JP" b="1" dirty="0"/>
              <a:t> [</a:t>
            </a:r>
            <a:r>
              <a:rPr lang="en-US" altLang="ja-JP" b="1" dirty="0" smtClean="0"/>
              <a:t>Lv.3</a:t>
            </a:r>
            <a:r>
              <a:rPr lang="ja-JP" altLang="en-US" b="1" dirty="0" smtClean="0"/>
              <a:t>：スピード</a:t>
            </a:r>
            <a:r>
              <a:rPr lang="en-US" altLang="ja-JP" b="1" dirty="0" smtClean="0"/>
              <a:t>2</a:t>
            </a:r>
            <a:r>
              <a:rPr lang="ja-JP" altLang="en-US" b="1" dirty="0" smtClean="0"/>
              <a:t>倍</a:t>
            </a:r>
            <a:r>
              <a:rPr lang="en-US" altLang="ja-JP" b="1" dirty="0" smtClean="0"/>
              <a:t>]</a:t>
            </a:r>
          </a:p>
          <a:p>
            <a:endParaRPr lang="en-US" altLang="ja-JP" b="1" dirty="0"/>
          </a:p>
          <a:p>
            <a:r>
              <a:rPr lang="ja-JP" altLang="en-US" b="1" dirty="0" smtClean="0"/>
              <a:t>「キャラクター</a:t>
            </a:r>
            <a:r>
              <a:rPr lang="en-US" altLang="ja-JP" b="1" dirty="0" smtClean="0"/>
              <a:t>2</a:t>
            </a:r>
            <a:r>
              <a:rPr lang="ja-JP" altLang="en-US" b="1" dirty="0" smtClean="0"/>
              <a:t>」</a:t>
            </a:r>
            <a:endParaRPr lang="en-US" altLang="ja-JP" b="1" dirty="0" smtClean="0"/>
          </a:p>
          <a:p>
            <a:r>
              <a:rPr lang="ja-JP" altLang="en-US" b="1" dirty="0" smtClean="0"/>
              <a:t>スキル：</a:t>
            </a:r>
            <a:r>
              <a:rPr lang="ja-JP" altLang="en-US" b="1" dirty="0" smtClean="0">
                <a:solidFill>
                  <a:srgbClr val="FF0000"/>
                </a:solidFill>
              </a:rPr>
              <a:t>超範囲拡大</a:t>
            </a:r>
            <a:endParaRPr lang="en-US" altLang="ja-JP" b="1" dirty="0" smtClean="0">
              <a:solidFill>
                <a:srgbClr val="FF0000"/>
              </a:solidFill>
            </a:endParaRPr>
          </a:p>
          <a:p>
            <a:r>
              <a:rPr lang="ja-JP" altLang="en-US" b="1" dirty="0"/>
              <a:t>　</a:t>
            </a:r>
            <a:r>
              <a:rPr lang="en-US" altLang="ja-JP" b="1" dirty="0"/>
              <a:t>…[Lv.1</a:t>
            </a:r>
            <a:r>
              <a:rPr lang="ja-JP" altLang="en-US" b="1" dirty="0" smtClean="0"/>
              <a:t>：</a:t>
            </a:r>
            <a:r>
              <a:rPr lang="en-US" altLang="ja-JP" b="1" dirty="0" smtClean="0"/>
              <a:t>+</a:t>
            </a:r>
            <a:r>
              <a:rPr lang="ja-JP" altLang="en-US" b="1" dirty="0" smtClean="0"/>
              <a:t>左右</a:t>
            </a:r>
            <a:r>
              <a:rPr lang="en-US" altLang="ja-JP" b="1" dirty="0" smtClean="0"/>
              <a:t>2</a:t>
            </a:r>
            <a:r>
              <a:rPr lang="ja-JP" altLang="en-US" b="1" dirty="0"/>
              <a:t>パネル</a:t>
            </a:r>
            <a:r>
              <a:rPr lang="en-US" altLang="ja-JP" b="1" dirty="0" smtClean="0"/>
              <a:t>] </a:t>
            </a:r>
            <a:r>
              <a:rPr lang="en-US" altLang="ja-JP" b="1" dirty="0"/>
              <a:t>[</a:t>
            </a:r>
            <a:r>
              <a:rPr lang="en-US" altLang="ja-JP" b="1" dirty="0" smtClean="0"/>
              <a:t>Lv.2</a:t>
            </a:r>
            <a:r>
              <a:rPr lang="ja-JP" altLang="en-US" b="1" dirty="0" smtClean="0"/>
              <a:t>：</a:t>
            </a:r>
            <a:r>
              <a:rPr lang="en-US" altLang="ja-JP" b="1" dirty="0" smtClean="0"/>
              <a:t>+</a:t>
            </a:r>
            <a:r>
              <a:rPr lang="ja-JP" altLang="en-US" b="1" dirty="0" smtClean="0"/>
              <a:t>前後左右</a:t>
            </a:r>
            <a:r>
              <a:rPr lang="en-US" altLang="ja-JP" b="1" dirty="0" smtClean="0"/>
              <a:t>4</a:t>
            </a:r>
            <a:r>
              <a:rPr lang="ja-JP" altLang="en-US" b="1" dirty="0" smtClean="0"/>
              <a:t>パネル</a:t>
            </a:r>
            <a:r>
              <a:rPr lang="en-US" altLang="ja-JP" b="1" dirty="0" smtClean="0"/>
              <a:t>] </a:t>
            </a:r>
            <a:r>
              <a:rPr lang="en-US" altLang="ja-JP" b="1" dirty="0"/>
              <a:t>[Lv.3</a:t>
            </a:r>
            <a:r>
              <a:rPr lang="ja-JP" altLang="en-US" b="1" dirty="0" smtClean="0"/>
              <a:t>：</a:t>
            </a:r>
            <a:r>
              <a:rPr lang="en-US" altLang="ja-JP" b="1" dirty="0" smtClean="0"/>
              <a:t>+</a:t>
            </a:r>
            <a:r>
              <a:rPr lang="ja-JP" altLang="en-US" b="1" dirty="0" smtClean="0"/>
              <a:t>周囲</a:t>
            </a:r>
            <a:r>
              <a:rPr lang="en-US" altLang="ja-JP" b="1" dirty="0" smtClean="0"/>
              <a:t>8</a:t>
            </a:r>
            <a:r>
              <a:rPr lang="ja-JP" altLang="en-US" b="1" dirty="0"/>
              <a:t>パネル</a:t>
            </a:r>
            <a:r>
              <a:rPr lang="en-US" altLang="ja-JP" b="1" dirty="0" smtClean="0"/>
              <a:t>]</a:t>
            </a:r>
          </a:p>
          <a:p>
            <a:endParaRPr lang="en-US" altLang="ja-JP" b="1" dirty="0"/>
          </a:p>
          <a:p>
            <a:r>
              <a:rPr lang="ja-JP" altLang="en-US" b="1" dirty="0"/>
              <a:t>「</a:t>
            </a:r>
            <a:r>
              <a:rPr lang="ja-JP" altLang="en-US" b="1" dirty="0" smtClean="0"/>
              <a:t>キャラクター</a:t>
            </a:r>
            <a:r>
              <a:rPr lang="en-US" altLang="ja-JP" b="1" dirty="0" smtClean="0"/>
              <a:t>3</a:t>
            </a:r>
            <a:r>
              <a:rPr lang="ja-JP" altLang="en-US" b="1" dirty="0" smtClean="0"/>
              <a:t>」</a:t>
            </a:r>
            <a:endParaRPr lang="en-US" altLang="ja-JP" b="1" dirty="0"/>
          </a:p>
          <a:p>
            <a:r>
              <a:rPr lang="ja-JP" altLang="en-US" b="1" dirty="0"/>
              <a:t>スキル：</a:t>
            </a:r>
            <a:r>
              <a:rPr lang="ja-JP" altLang="en-US" b="1" dirty="0" smtClean="0">
                <a:solidFill>
                  <a:srgbClr val="FF0000"/>
                </a:solidFill>
              </a:rPr>
              <a:t>超ノックバック</a:t>
            </a:r>
            <a:endParaRPr lang="en-US" altLang="ja-JP" b="1" dirty="0">
              <a:solidFill>
                <a:srgbClr val="FF0000"/>
              </a:solidFill>
            </a:endParaRPr>
          </a:p>
          <a:p>
            <a:r>
              <a:rPr lang="ja-JP" altLang="en-US" b="1" dirty="0"/>
              <a:t>　</a:t>
            </a:r>
            <a:r>
              <a:rPr lang="en-US" altLang="ja-JP" b="1" dirty="0"/>
              <a:t>…[Lv.1</a:t>
            </a:r>
            <a:r>
              <a:rPr lang="ja-JP" altLang="en-US" b="1" dirty="0" smtClean="0"/>
              <a:t>：後方</a:t>
            </a:r>
            <a:r>
              <a:rPr lang="en-US" altLang="ja-JP" b="1" dirty="0" smtClean="0"/>
              <a:t>2</a:t>
            </a:r>
            <a:r>
              <a:rPr lang="ja-JP" altLang="en-US" b="1" dirty="0"/>
              <a:t>パネル</a:t>
            </a:r>
            <a:r>
              <a:rPr lang="en-US" altLang="ja-JP" b="1" dirty="0" smtClean="0"/>
              <a:t>] </a:t>
            </a:r>
            <a:r>
              <a:rPr lang="en-US" altLang="ja-JP" b="1" dirty="0"/>
              <a:t>[Lv.2</a:t>
            </a:r>
            <a:r>
              <a:rPr lang="ja-JP" altLang="en-US" b="1" dirty="0" smtClean="0"/>
              <a:t>：後方</a:t>
            </a:r>
            <a:r>
              <a:rPr lang="en-US" altLang="ja-JP" b="1" dirty="0"/>
              <a:t>3</a:t>
            </a:r>
            <a:r>
              <a:rPr lang="ja-JP" altLang="en-US" b="1" dirty="0" smtClean="0"/>
              <a:t>パネル</a:t>
            </a:r>
            <a:r>
              <a:rPr lang="en-US" altLang="ja-JP" b="1" dirty="0"/>
              <a:t>] [Lv.3</a:t>
            </a:r>
            <a:r>
              <a:rPr lang="ja-JP" altLang="en-US" b="1" dirty="0" smtClean="0"/>
              <a:t>：後方</a:t>
            </a:r>
            <a:r>
              <a:rPr lang="en-US" altLang="ja-JP" b="1" dirty="0" smtClean="0"/>
              <a:t>4</a:t>
            </a:r>
            <a:r>
              <a:rPr lang="ja-JP" altLang="en-US" b="1" dirty="0" smtClean="0"/>
              <a:t>パネル</a:t>
            </a:r>
            <a:r>
              <a:rPr lang="en-US" altLang="ja-JP" b="1" dirty="0"/>
              <a:t>]</a:t>
            </a:r>
          </a:p>
          <a:p>
            <a:endParaRPr lang="en-US" altLang="ja-JP" b="1" dirty="0"/>
          </a:p>
          <a:p>
            <a:r>
              <a:rPr lang="ja-JP" altLang="en-US" b="1" dirty="0"/>
              <a:t>「</a:t>
            </a:r>
            <a:r>
              <a:rPr lang="ja-JP" altLang="en-US" b="1" dirty="0" smtClean="0"/>
              <a:t>キャラクター</a:t>
            </a:r>
            <a:r>
              <a:rPr lang="en-US" altLang="ja-JP" b="1" dirty="0" smtClean="0"/>
              <a:t>4</a:t>
            </a:r>
            <a:r>
              <a:rPr lang="ja-JP" altLang="en-US" b="1" dirty="0" smtClean="0"/>
              <a:t>」</a:t>
            </a:r>
            <a:endParaRPr lang="en-US" altLang="ja-JP" b="1" dirty="0"/>
          </a:p>
          <a:p>
            <a:r>
              <a:rPr lang="ja-JP" altLang="en-US" b="1" dirty="0"/>
              <a:t>スキル</a:t>
            </a:r>
            <a:r>
              <a:rPr lang="ja-JP" altLang="en-US" b="1" dirty="0" smtClean="0"/>
              <a:t>：</a:t>
            </a:r>
            <a:r>
              <a:rPr lang="ja-JP" altLang="en-US" b="1" dirty="0" smtClean="0">
                <a:solidFill>
                  <a:srgbClr val="FF0000"/>
                </a:solidFill>
              </a:rPr>
              <a:t>未来エリア召喚</a:t>
            </a:r>
            <a:endParaRPr lang="en-US" altLang="ja-JP" b="1" dirty="0">
              <a:solidFill>
                <a:srgbClr val="FF0000"/>
              </a:solidFill>
            </a:endParaRPr>
          </a:p>
          <a:p>
            <a:r>
              <a:rPr lang="ja-JP" altLang="en-US" b="1" dirty="0"/>
              <a:t>　</a:t>
            </a:r>
            <a:r>
              <a:rPr lang="en-US" altLang="ja-JP" b="1" dirty="0"/>
              <a:t>…[Lv.1</a:t>
            </a:r>
            <a:r>
              <a:rPr lang="ja-JP" altLang="en-US" b="1" dirty="0" smtClean="0"/>
              <a:t>：</a:t>
            </a:r>
            <a:r>
              <a:rPr lang="en-US" altLang="ja-JP" b="1" dirty="0"/>
              <a:t> </a:t>
            </a:r>
            <a:r>
              <a:rPr lang="en-US" altLang="ja-JP" b="1" dirty="0" smtClean="0"/>
              <a:t>3×3</a:t>
            </a:r>
            <a:r>
              <a:rPr lang="ja-JP" altLang="en-US" b="1" dirty="0" smtClean="0"/>
              <a:t>のエリア</a:t>
            </a:r>
            <a:r>
              <a:rPr lang="en-US" altLang="ja-JP" b="1" dirty="0" smtClean="0"/>
              <a:t>] </a:t>
            </a:r>
            <a:r>
              <a:rPr lang="en-US" altLang="ja-JP" b="1" dirty="0"/>
              <a:t>[Lv.2</a:t>
            </a:r>
            <a:r>
              <a:rPr lang="ja-JP" altLang="en-US" b="1" dirty="0" smtClean="0"/>
              <a:t>：</a:t>
            </a:r>
            <a:r>
              <a:rPr lang="en-US" altLang="ja-JP" b="1" dirty="0"/>
              <a:t> </a:t>
            </a:r>
            <a:r>
              <a:rPr lang="en-US" altLang="ja-JP" b="1" dirty="0" smtClean="0"/>
              <a:t>5×5</a:t>
            </a:r>
            <a:r>
              <a:rPr lang="ja-JP" altLang="en-US" b="1" dirty="0" smtClean="0"/>
              <a:t>のエリア</a:t>
            </a:r>
            <a:r>
              <a:rPr lang="en-US" altLang="ja-JP" b="1" dirty="0" smtClean="0"/>
              <a:t>] </a:t>
            </a:r>
            <a:r>
              <a:rPr lang="en-US" altLang="ja-JP" b="1" dirty="0"/>
              <a:t>[Lv.3</a:t>
            </a:r>
            <a:r>
              <a:rPr lang="ja-JP" altLang="en-US" b="1" dirty="0" smtClean="0"/>
              <a:t>：</a:t>
            </a:r>
            <a:r>
              <a:rPr lang="en-US" altLang="ja-JP" b="1" dirty="0"/>
              <a:t> </a:t>
            </a:r>
            <a:r>
              <a:rPr lang="en-US" altLang="ja-JP" b="1" dirty="0" smtClean="0"/>
              <a:t>7×7</a:t>
            </a:r>
            <a:r>
              <a:rPr lang="ja-JP" altLang="en-US" b="1" dirty="0" smtClean="0"/>
              <a:t>のエリア</a:t>
            </a:r>
            <a:r>
              <a:rPr lang="en-US" altLang="ja-JP" b="1" dirty="0" smtClean="0"/>
              <a:t>]</a:t>
            </a:r>
            <a:endParaRPr lang="en-US" altLang="ja-JP" b="1" dirty="0"/>
          </a:p>
          <a:p>
            <a:endParaRPr lang="en-US" altLang="ja-JP" b="1" dirty="0" smtClean="0"/>
          </a:p>
        </p:txBody>
      </p:sp>
    </p:spTree>
    <p:extLst>
      <p:ext uri="{BB962C8B-B14F-4D97-AF65-F5344CB8AC3E}">
        <p14:creationId xmlns:p14="http://schemas.microsoft.com/office/powerpoint/2010/main" val="22414166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56364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仕様</a:t>
            </a:r>
            <a:r>
              <a:rPr lang="en-US" altLang="ja-JP" sz="4400" b="1" dirty="0" smtClean="0"/>
              <a:t>(</a:t>
            </a:r>
            <a:r>
              <a:rPr lang="ja-JP" altLang="en-US" sz="4400" b="1" dirty="0" smtClean="0"/>
              <a:t>詳細</a:t>
            </a:r>
            <a:r>
              <a:rPr lang="en-US" altLang="ja-JP" sz="4400" b="1" dirty="0" smtClean="0"/>
              <a:t>)</a:t>
            </a:r>
            <a:r>
              <a:rPr lang="ja-JP" altLang="en-US" sz="4400" b="1" dirty="0" smtClean="0"/>
              <a:t>：</a:t>
            </a:r>
            <a:r>
              <a:rPr lang="en-US" altLang="ja-JP" sz="4400" b="1" dirty="0" smtClean="0"/>
              <a:t>1-4</a:t>
            </a:r>
            <a:r>
              <a:rPr kumimoji="1" lang="ja-JP" altLang="en-US" sz="4400" b="1" dirty="0" smtClean="0"/>
              <a:t> 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角丸四角形 2"/>
          <p:cNvSpPr/>
          <p:nvPr/>
        </p:nvSpPr>
        <p:spPr>
          <a:xfrm>
            <a:off x="338447" y="993587"/>
            <a:ext cx="11515106" cy="568856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96741" y="1190700"/>
            <a:ext cx="387798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スキル案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en-US" altLang="ja-JP" b="1" dirty="0" smtClean="0"/>
              <a:t>《</a:t>
            </a:r>
            <a:r>
              <a:rPr lang="ja-JP" altLang="en-US" b="1" dirty="0" smtClean="0"/>
              <a:t>アクティブ</a:t>
            </a:r>
            <a:r>
              <a:rPr lang="en-US" altLang="ja-JP" b="1" dirty="0" smtClean="0"/>
              <a:t>》</a:t>
            </a:r>
          </a:p>
          <a:p>
            <a:r>
              <a:rPr lang="ja-JP" altLang="en-US" b="1" dirty="0" smtClean="0"/>
              <a:t>・スピードアップ</a:t>
            </a:r>
            <a:endParaRPr lang="en-US" altLang="ja-JP" b="1" dirty="0" smtClean="0"/>
          </a:p>
          <a:p>
            <a:r>
              <a:rPr lang="ja-JP" altLang="en-US" b="1" dirty="0" smtClean="0"/>
              <a:t>・塗り範囲拡大</a:t>
            </a:r>
            <a:endParaRPr lang="en-US" altLang="ja-JP" b="1" dirty="0" smtClean="0"/>
          </a:p>
          <a:p>
            <a:r>
              <a:rPr lang="ja-JP" altLang="en-US" b="1" dirty="0" smtClean="0"/>
              <a:t>・ノックバック強化</a:t>
            </a:r>
            <a:endParaRPr lang="en-US" altLang="ja-JP" b="1" dirty="0" smtClean="0"/>
          </a:p>
          <a:p>
            <a:r>
              <a:rPr lang="ja-JP" altLang="en-US" b="1" dirty="0" smtClean="0"/>
              <a:t>・エリア召喚</a:t>
            </a:r>
            <a:endParaRPr lang="en-US" altLang="ja-JP" b="1" dirty="0" smtClean="0"/>
          </a:p>
          <a:p>
            <a:r>
              <a:rPr lang="ja-JP" altLang="en-US" b="1" dirty="0" smtClean="0"/>
              <a:t>・罠設置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en-US" altLang="ja-JP" b="1" dirty="0" smtClean="0"/>
              <a:t>《</a:t>
            </a:r>
            <a:r>
              <a:rPr lang="ja-JP" altLang="en-US" b="1" dirty="0" smtClean="0"/>
              <a:t>パッシブ</a:t>
            </a:r>
            <a:r>
              <a:rPr lang="en-US" altLang="ja-JP" b="1" dirty="0" smtClean="0"/>
              <a:t>》</a:t>
            </a:r>
          </a:p>
          <a:p>
            <a:r>
              <a:rPr lang="ja-JP" altLang="en-US" b="1" dirty="0" smtClean="0"/>
              <a:t>・スピード小アップ</a:t>
            </a:r>
            <a:endParaRPr lang="en-US" altLang="ja-JP" b="1" dirty="0" smtClean="0"/>
          </a:p>
          <a:p>
            <a:r>
              <a:rPr lang="ja-JP" altLang="en-US" b="1" dirty="0" smtClean="0"/>
              <a:t>・開始時アイテム一つランダム所持</a:t>
            </a:r>
            <a:endParaRPr lang="en-US" altLang="ja-JP" b="1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930995" y="1190700"/>
            <a:ext cx="672331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スキルとキャラモデルの関連付け</a:t>
            </a:r>
            <a:r>
              <a:rPr lang="en-US" altLang="ja-JP" b="1" dirty="0" smtClean="0"/>
              <a:t>(</a:t>
            </a:r>
            <a:r>
              <a:rPr lang="ja-JP" altLang="en-US" b="1" dirty="0" smtClean="0"/>
              <a:t>試しに出してみた案</a:t>
            </a:r>
            <a:r>
              <a:rPr lang="en-US" altLang="ja-JP" b="1" dirty="0" smtClean="0"/>
              <a:t>)</a:t>
            </a:r>
          </a:p>
          <a:p>
            <a:endParaRPr lang="en-US" altLang="ja-JP" b="1" dirty="0"/>
          </a:p>
          <a:p>
            <a:r>
              <a:rPr lang="ja-JP" altLang="en-US" b="1" dirty="0" smtClean="0"/>
              <a:t>・頭・胴・足の</a:t>
            </a:r>
            <a:r>
              <a:rPr lang="en-US" altLang="ja-JP" b="1" dirty="0" smtClean="0"/>
              <a:t>3</a:t>
            </a:r>
            <a:r>
              <a:rPr lang="ja-JP" altLang="en-US" b="1" dirty="0" smtClean="0"/>
              <a:t>部位</a:t>
            </a:r>
            <a:r>
              <a:rPr lang="en-US" altLang="ja-JP" b="1" dirty="0" smtClean="0"/>
              <a:t>(</a:t>
            </a:r>
            <a:r>
              <a:rPr lang="ja-JP" altLang="en-US" b="1" dirty="0" smtClean="0"/>
              <a:t>もしくは頭・胴の</a:t>
            </a:r>
            <a:r>
              <a:rPr lang="en-US" altLang="ja-JP" b="1" dirty="0" smtClean="0"/>
              <a:t>2</a:t>
            </a:r>
            <a:r>
              <a:rPr lang="ja-JP" altLang="en-US" b="1" dirty="0" smtClean="0"/>
              <a:t>部位</a:t>
            </a:r>
            <a:r>
              <a:rPr lang="en-US" altLang="ja-JP" b="1" dirty="0" smtClean="0"/>
              <a:t>)</a:t>
            </a:r>
            <a:r>
              <a:rPr lang="ja-JP" altLang="en-US" b="1" dirty="0" smtClean="0"/>
              <a:t>で</a:t>
            </a:r>
            <a:endParaRPr lang="en-US" altLang="ja-JP" b="1" dirty="0" smtClean="0"/>
          </a:p>
          <a:p>
            <a:r>
              <a:rPr lang="ja-JP" altLang="en-US" b="1" dirty="0" smtClean="0"/>
              <a:t>　キャラクターを構成</a:t>
            </a:r>
            <a:endParaRPr lang="en-US" altLang="ja-JP" b="1" dirty="0" smtClean="0"/>
          </a:p>
          <a:p>
            <a:r>
              <a:rPr lang="ja-JP" altLang="en-US" b="1" dirty="0" smtClean="0"/>
              <a:t>・各部位に</a:t>
            </a:r>
            <a:r>
              <a:rPr lang="en-US" altLang="ja-JP" b="1" dirty="0" smtClean="0"/>
              <a:t>2</a:t>
            </a:r>
            <a:r>
              <a:rPr lang="ja-JP" altLang="en-US" b="1" dirty="0" smtClean="0"/>
              <a:t>～</a:t>
            </a:r>
            <a:r>
              <a:rPr lang="en-US" altLang="ja-JP" b="1" dirty="0" smtClean="0"/>
              <a:t>3</a:t>
            </a:r>
            <a:r>
              <a:rPr lang="ja-JP" altLang="en-US" b="1" dirty="0" smtClean="0"/>
              <a:t>パーツ、それぞれ違うスキルが付</a:t>
            </a:r>
            <a:endParaRPr lang="en-US" altLang="ja-JP" b="1" dirty="0" smtClean="0"/>
          </a:p>
          <a:p>
            <a:r>
              <a:rPr lang="ja-JP" altLang="en-US" b="1" dirty="0"/>
              <a:t>　</a:t>
            </a:r>
            <a:r>
              <a:rPr lang="ja-JP" altLang="en-US" b="1" dirty="0" smtClean="0"/>
              <a:t>いている。</a:t>
            </a:r>
            <a:endParaRPr lang="en-US" altLang="ja-JP" b="1" dirty="0" smtClean="0"/>
          </a:p>
          <a:p>
            <a:r>
              <a:rPr lang="ja-JP" altLang="en-US" b="1" dirty="0" smtClean="0"/>
              <a:t>・好きなスキルを選択するとキャラの見た目も変</a:t>
            </a:r>
            <a:endParaRPr lang="en-US" altLang="ja-JP" b="1" dirty="0" smtClean="0"/>
          </a:p>
          <a:p>
            <a:r>
              <a:rPr lang="ja-JP" altLang="en-US" b="1" dirty="0" smtClean="0"/>
              <a:t>　わる仕組み。</a:t>
            </a:r>
            <a:endParaRPr lang="en-US" altLang="ja-JP" b="1" dirty="0" smtClean="0"/>
          </a:p>
          <a:p>
            <a:r>
              <a:rPr lang="ja-JP" altLang="en-US" b="1" dirty="0" smtClean="0"/>
              <a:t>・↑の場合スキル二つ？</a:t>
            </a:r>
            <a:endParaRPr lang="en-US" altLang="ja-JP" b="1" dirty="0" smtClean="0"/>
          </a:p>
          <a:p>
            <a:r>
              <a:rPr lang="ja-JP" altLang="en-US" b="1" dirty="0"/>
              <a:t>　</a:t>
            </a:r>
            <a:r>
              <a:rPr lang="ja-JP" altLang="en-US" b="1" dirty="0" smtClean="0"/>
              <a:t>　↑</a:t>
            </a:r>
            <a:r>
              <a:rPr lang="en-US" altLang="ja-JP" b="1" dirty="0" smtClean="0"/>
              <a:t>LR</a:t>
            </a:r>
            <a:r>
              <a:rPr lang="ja-JP" altLang="en-US" b="1" dirty="0" smtClean="0"/>
              <a:t>ボタン押下等で発動するスキルを選べるようにする。</a:t>
            </a:r>
            <a:endParaRPr lang="en-US" altLang="ja-JP" b="1" dirty="0" smtClean="0"/>
          </a:p>
          <a:p>
            <a:endParaRPr lang="en-US" altLang="ja-JP" b="1" dirty="0" smtClean="0"/>
          </a:p>
        </p:txBody>
      </p:sp>
    </p:spTree>
    <p:extLst>
      <p:ext uri="{BB962C8B-B14F-4D97-AF65-F5344CB8AC3E}">
        <p14:creationId xmlns:p14="http://schemas.microsoft.com/office/powerpoint/2010/main" val="19133201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56364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仕様</a:t>
            </a:r>
            <a:r>
              <a:rPr lang="en-US" altLang="ja-JP" sz="4400" b="1" dirty="0" smtClean="0"/>
              <a:t>(</a:t>
            </a:r>
            <a:r>
              <a:rPr lang="ja-JP" altLang="en-US" sz="4400" b="1" dirty="0" smtClean="0"/>
              <a:t>詳細</a:t>
            </a:r>
            <a:r>
              <a:rPr lang="en-US" altLang="ja-JP" sz="4400" b="1" dirty="0" smtClean="0"/>
              <a:t>)</a:t>
            </a:r>
            <a:r>
              <a:rPr lang="ja-JP" altLang="en-US" sz="4400" b="1" dirty="0" smtClean="0"/>
              <a:t>：</a:t>
            </a:r>
            <a:r>
              <a:rPr lang="en-US" altLang="ja-JP" sz="4400" b="1" dirty="0" smtClean="0"/>
              <a:t>1-5</a:t>
            </a:r>
            <a:r>
              <a:rPr kumimoji="1" lang="ja-JP" altLang="en-US" sz="4400" b="1" dirty="0" smtClean="0"/>
              <a:t> 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角丸四角形 2"/>
          <p:cNvSpPr/>
          <p:nvPr/>
        </p:nvSpPr>
        <p:spPr>
          <a:xfrm>
            <a:off x="338447" y="993587"/>
            <a:ext cx="11515106" cy="568856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96741" y="1190700"/>
            <a:ext cx="941796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ノックバック強化</a:t>
            </a:r>
            <a:endParaRPr lang="en-US" altLang="ja-JP" b="1" dirty="0" smtClean="0"/>
          </a:p>
          <a:p>
            <a:endParaRPr lang="en-US" altLang="ja-JP" b="1" dirty="0"/>
          </a:p>
          <a:p>
            <a:r>
              <a:rPr lang="ja-JP" altLang="en-US" b="1" dirty="0" smtClean="0"/>
              <a:t>・相手を後方へ吹き飛ばす。</a:t>
            </a:r>
            <a:endParaRPr lang="en-US" altLang="ja-JP" b="1" dirty="0" smtClean="0"/>
          </a:p>
          <a:p>
            <a:r>
              <a:rPr lang="ja-JP" altLang="en-US" b="1" dirty="0" smtClean="0"/>
              <a:t>・レベルによって飛ばす距離が増える。</a:t>
            </a:r>
            <a:endParaRPr lang="en-US" altLang="ja-JP" b="1" dirty="0" smtClean="0"/>
          </a:p>
          <a:p>
            <a:r>
              <a:rPr lang="ja-JP" altLang="en-US" b="1" dirty="0" smtClean="0"/>
              <a:t>・吹っ飛ばした時に通るパネルを塗れる。</a:t>
            </a:r>
            <a:endParaRPr lang="en-US" altLang="ja-JP" b="1" dirty="0" smtClean="0"/>
          </a:p>
          <a:p>
            <a:endParaRPr lang="en-US" altLang="ja-JP" b="1" dirty="0"/>
          </a:p>
          <a:p>
            <a:r>
              <a:rPr lang="ja-JP" altLang="en-US" b="1" dirty="0" smtClean="0"/>
              <a:t>罠設置</a:t>
            </a:r>
            <a:endParaRPr lang="en-US" altLang="ja-JP" b="1" dirty="0" smtClean="0"/>
          </a:p>
          <a:p>
            <a:r>
              <a:rPr lang="ja-JP" altLang="en-US" b="1" dirty="0" smtClean="0"/>
              <a:t>・任意のパネルに罠を設置出来る。</a:t>
            </a:r>
            <a:endParaRPr lang="en-US" altLang="ja-JP" b="1" dirty="0" smtClean="0"/>
          </a:p>
          <a:p>
            <a:r>
              <a:rPr lang="ja-JP" altLang="en-US" b="1" dirty="0" smtClean="0"/>
              <a:t>・設置後数秒で透明になる。</a:t>
            </a:r>
            <a:endParaRPr lang="en-US" altLang="ja-JP" b="1" dirty="0" smtClean="0"/>
          </a:p>
          <a:p>
            <a:r>
              <a:rPr lang="ja-JP" altLang="en-US" b="1" dirty="0" smtClean="0"/>
              <a:t>・触れたプレイヤーは数秒間スタンし、周囲のパネルを設置したプレイヤーの色に塗る。</a:t>
            </a:r>
            <a:endParaRPr lang="en-US" altLang="ja-JP" b="1" dirty="0"/>
          </a:p>
        </p:txBody>
      </p:sp>
    </p:spTree>
    <p:extLst>
      <p:ext uri="{BB962C8B-B14F-4D97-AF65-F5344CB8AC3E}">
        <p14:creationId xmlns:p14="http://schemas.microsoft.com/office/powerpoint/2010/main" val="2594217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72795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タイトル：レイアウト</a:t>
            </a:r>
            <a:r>
              <a:rPr lang="en-US" altLang="ja-JP" sz="4400" b="1" dirty="0" smtClean="0"/>
              <a:t>1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5" name="正方形/長方形 4"/>
          <p:cNvSpPr/>
          <p:nvPr/>
        </p:nvSpPr>
        <p:spPr>
          <a:xfrm>
            <a:off x="516096" y="1143828"/>
            <a:ext cx="9847387" cy="55391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714774" y="431900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/>
              <a:t>ゲームルール選択</a:t>
            </a:r>
            <a:endParaRPr kumimoji="1" lang="ja-JP" altLang="en-US" sz="3200" b="1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919959" y="4974118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/>
              <a:t>チュートリアル</a:t>
            </a:r>
            <a:endParaRPr kumimoji="1" lang="ja-JP" altLang="en-US" sz="3200" b="1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945881" y="562923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/>
              <a:t>終了</a:t>
            </a:r>
            <a:endParaRPr kumimoji="1" lang="ja-JP" altLang="en-US" sz="3200" b="1" dirty="0"/>
          </a:p>
        </p:txBody>
      </p:sp>
      <p:sp>
        <p:nvSpPr>
          <p:cNvPr id="10" name="右矢印 9"/>
          <p:cNvSpPr/>
          <p:nvPr/>
        </p:nvSpPr>
        <p:spPr>
          <a:xfrm>
            <a:off x="3179798" y="4319003"/>
            <a:ext cx="503361" cy="584775"/>
          </a:xfrm>
          <a:prstGeom prst="rightArrow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/>
          <p:cNvSpPr/>
          <p:nvPr/>
        </p:nvSpPr>
        <p:spPr>
          <a:xfrm>
            <a:off x="3118619" y="1331863"/>
            <a:ext cx="4642339" cy="289266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 dirty="0" smtClean="0"/>
              <a:t>タイトル</a:t>
            </a:r>
            <a:r>
              <a:rPr lang="ja-JP" altLang="en-US" sz="4000" b="1" dirty="0"/>
              <a:t>ロゴ</a:t>
            </a:r>
            <a:endParaRPr kumimoji="1" lang="ja-JP" altLang="en-US" sz="4000" b="1" dirty="0"/>
          </a:p>
        </p:txBody>
      </p:sp>
      <p:sp>
        <p:nvSpPr>
          <p:cNvPr id="54" name="角丸四角形吹き出し 53"/>
          <p:cNvSpPr/>
          <p:nvPr/>
        </p:nvSpPr>
        <p:spPr>
          <a:xfrm>
            <a:off x="9099904" y="4510784"/>
            <a:ext cx="2590388" cy="1245140"/>
          </a:xfrm>
          <a:prstGeom prst="wedgeRoundRectCallout">
            <a:avLst>
              <a:gd name="adj1" fmla="val -41652"/>
              <a:gd name="adj2" fmla="val -97266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>
                <a:solidFill>
                  <a:schemeClr val="tx1"/>
                </a:solidFill>
              </a:rPr>
              <a:t>背景用ステージ等を配置してカメラをグルグル動かす等</a:t>
            </a:r>
            <a:endParaRPr kumimoji="1" lang="en-US" altLang="ja-JP" sz="14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64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72795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タイトル：レイアウト</a:t>
            </a:r>
            <a:r>
              <a:rPr lang="en-US" altLang="ja-JP" sz="4400" b="1" dirty="0"/>
              <a:t>2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416168" y="1072660"/>
            <a:ext cx="9847387" cy="55391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4" name="正方形/長方形 43"/>
          <p:cNvSpPr/>
          <p:nvPr/>
        </p:nvSpPr>
        <p:spPr>
          <a:xfrm>
            <a:off x="2031019" y="1646248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/>
          <p:cNvSpPr/>
          <p:nvPr/>
        </p:nvSpPr>
        <p:spPr>
          <a:xfrm>
            <a:off x="2461842" y="1646247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>
            <a:off x="2461841" y="2507893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>
            <a:off x="2892665" y="1646271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/>
          <p:cNvSpPr/>
          <p:nvPr/>
        </p:nvSpPr>
        <p:spPr>
          <a:xfrm>
            <a:off x="2461842" y="2077070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>
            <a:off x="6569318" y="1641590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6138495" y="1641590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/>
          <p:cNvSpPr/>
          <p:nvPr/>
        </p:nvSpPr>
        <p:spPr>
          <a:xfrm>
            <a:off x="5704741" y="1640096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/>
          <p:cNvSpPr/>
          <p:nvPr/>
        </p:nvSpPr>
        <p:spPr>
          <a:xfrm>
            <a:off x="5704740" y="2074480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/>
          <p:cNvSpPr/>
          <p:nvPr/>
        </p:nvSpPr>
        <p:spPr>
          <a:xfrm>
            <a:off x="5704739" y="2502583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/>
          <p:cNvSpPr/>
          <p:nvPr/>
        </p:nvSpPr>
        <p:spPr>
          <a:xfrm>
            <a:off x="6567562" y="2502583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/>
          <p:nvPr/>
        </p:nvSpPr>
        <p:spPr>
          <a:xfrm>
            <a:off x="6135562" y="2504346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/>
          <p:cNvSpPr/>
          <p:nvPr/>
        </p:nvSpPr>
        <p:spPr>
          <a:xfrm>
            <a:off x="6566385" y="2933406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/>
          <p:cNvSpPr/>
          <p:nvPr/>
        </p:nvSpPr>
        <p:spPr>
          <a:xfrm>
            <a:off x="6143176" y="3363575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/>
          <p:cNvSpPr/>
          <p:nvPr/>
        </p:nvSpPr>
        <p:spPr>
          <a:xfrm>
            <a:off x="6566384" y="3363576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/>
          <p:cNvSpPr/>
          <p:nvPr/>
        </p:nvSpPr>
        <p:spPr>
          <a:xfrm>
            <a:off x="2463223" y="2937424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/>
          <p:cNvSpPr/>
          <p:nvPr/>
        </p:nvSpPr>
        <p:spPr>
          <a:xfrm>
            <a:off x="5712939" y="3368510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/>
          <p:cNvSpPr/>
          <p:nvPr/>
        </p:nvSpPr>
        <p:spPr>
          <a:xfrm>
            <a:off x="2463223" y="3363575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/>
          <p:cNvSpPr/>
          <p:nvPr/>
        </p:nvSpPr>
        <p:spPr>
          <a:xfrm>
            <a:off x="4005161" y="1640096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正方形/長方形 62"/>
          <p:cNvSpPr/>
          <p:nvPr/>
        </p:nvSpPr>
        <p:spPr>
          <a:xfrm>
            <a:off x="4005160" y="2501742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/>
          <p:cNvSpPr/>
          <p:nvPr/>
        </p:nvSpPr>
        <p:spPr>
          <a:xfrm>
            <a:off x="4005161" y="2070919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正方形/長方形 64"/>
          <p:cNvSpPr/>
          <p:nvPr/>
        </p:nvSpPr>
        <p:spPr>
          <a:xfrm>
            <a:off x="4006542" y="2931273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正方形/長方形 65"/>
          <p:cNvSpPr/>
          <p:nvPr/>
        </p:nvSpPr>
        <p:spPr>
          <a:xfrm>
            <a:off x="4006542" y="3357424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正方形/長方形 66"/>
          <p:cNvSpPr/>
          <p:nvPr/>
        </p:nvSpPr>
        <p:spPr>
          <a:xfrm>
            <a:off x="4438056" y="1640097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/>
          <p:cNvSpPr/>
          <p:nvPr/>
        </p:nvSpPr>
        <p:spPr>
          <a:xfrm>
            <a:off x="4868879" y="1640096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/>
          <p:cNvSpPr/>
          <p:nvPr/>
        </p:nvSpPr>
        <p:spPr>
          <a:xfrm>
            <a:off x="1597264" y="1640095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/>
          <p:cNvSpPr/>
          <p:nvPr/>
        </p:nvSpPr>
        <p:spPr>
          <a:xfrm>
            <a:off x="3323488" y="1640096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/>
          <p:cNvSpPr/>
          <p:nvPr/>
        </p:nvSpPr>
        <p:spPr>
          <a:xfrm>
            <a:off x="4440081" y="2507552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正方形/長方形 71"/>
          <p:cNvSpPr/>
          <p:nvPr/>
        </p:nvSpPr>
        <p:spPr>
          <a:xfrm>
            <a:off x="4870904" y="2507551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正方形/長方形 72"/>
          <p:cNvSpPr/>
          <p:nvPr/>
        </p:nvSpPr>
        <p:spPr>
          <a:xfrm>
            <a:off x="4435930" y="3357662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正方形/長方形 73"/>
          <p:cNvSpPr/>
          <p:nvPr/>
        </p:nvSpPr>
        <p:spPr>
          <a:xfrm>
            <a:off x="4866753" y="3357661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正方形/長方形 74"/>
          <p:cNvSpPr/>
          <p:nvPr/>
        </p:nvSpPr>
        <p:spPr>
          <a:xfrm>
            <a:off x="7686823" y="1640097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正方形/長方形 75"/>
          <p:cNvSpPr/>
          <p:nvPr/>
        </p:nvSpPr>
        <p:spPr>
          <a:xfrm>
            <a:off x="8117646" y="1640096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正方形/長方形 76"/>
          <p:cNvSpPr/>
          <p:nvPr/>
        </p:nvSpPr>
        <p:spPr>
          <a:xfrm>
            <a:off x="8117645" y="2501742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/>
          <p:cNvSpPr/>
          <p:nvPr/>
        </p:nvSpPr>
        <p:spPr>
          <a:xfrm>
            <a:off x="8548469" y="1640120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/>
          <p:cNvSpPr/>
          <p:nvPr/>
        </p:nvSpPr>
        <p:spPr>
          <a:xfrm>
            <a:off x="8117646" y="2070919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/>
          <p:cNvSpPr/>
          <p:nvPr/>
        </p:nvSpPr>
        <p:spPr>
          <a:xfrm>
            <a:off x="8119027" y="2931273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/>
          <p:cNvSpPr/>
          <p:nvPr/>
        </p:nvSpPr>
        <p:spPr>
          <a:xfrm>
            <a:off x="8119027" y="3357424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正方形/長方形 81"/>
          <p:cNvSpPr/>
          <p:nvPr/>
        </p:nvSpPr>
        <p:spPr>
          <a:xfrm>
            <a:off x="7253068" y="1642736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正方形/長方形 82"/>
          <p:cNvSpPr/>
          <p:nvPr/>
        </p:nvSpPr>
        <p:spPr>
          <a:xfrm>
            <a:off x="8979292" y="1642737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3714774" y="431900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/>
              <a:t>ゲームルール選択</a:t>
            </a:r>
            <a:endParaRPr kumimoji="1" lang="ja-JP" altLang="en-US" sz="3200" b="1" dirty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3919959" y="4974118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/>
              <a:t>チュートリアル</a:t>
            </a:r>
            <a:endParaRPr kumimoji="1" lang="ja-JP" altLang="en-US" sz="3200" b="1" dirty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4945881" y="562923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/>
              <a:t>終了</a:t>
            </a:r>
            <a:endParaRPr kumimoji="1" lang="ja-JP" altLang="en-US" sz="3200" b="1" dirty="0"/>
          </a:p>
        </p:txBody>
      </p:sp>
      <p:sp>
        <p:nvSpPr>
          <p:cNvPr id="87" name="右矢印 86"/>
          <p:cNvSpPr/>
          <p:nvPr/>
        </p:nvSpPr>
        <p:spPr>
          <a:xfrm>
            <a:off x="3179798" y="4319003"/>
            <a:ext cx="503361" cy="584775"/>
          </a:xfrm>
          <a:prstGeom prst="rightArrow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角丸四角形吹き出し 87"/>
          <p:cNvSpPr/>
          <p:nvPr/>
        </p:nvSpPr>
        <p:spPr>
          <a:xfrm>
            <a:off x="9235356" y="2717153"/>
            <a:ext cx="2590388" cy="1245140"/>
          </a:xfrm>
          <a:prstGeom prst="wedgeRoundRectCallout">
            <a:avLst>
              <a:gd name="adj1" fmla="val -80685"/>
              <a:gd name="adj2" fmla="val -86674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>
                <a:solidFill>
                  <a:schemeClr val="tx1"/>
                </a:solidFill>
              </a:rPr>
              <a:t>パネルを使ってタイトルの形にする。演出としてキャラに色を塗らせるのも面白いかも</a:t>
            </a:r>
            <a:r>
              <a:rPr lang="ja-JP" altLang="en-US" sz="1400" b="1" dirty="0">
                <a:solidFill>
                  <a:schemeClr val="tx1"/>
                </a:solidFill>
              </a:rPr>
              <a:t>。</a:t>
            </a:r>
            <a:endParaRPr kumimoji="1" lang="en-US" altLang="ja-JP" sz="14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588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/>
        </p:nvSpPr>
        <p:spPr>
          <a:xfrm>
            <a:off x="416168" y="1072660"/>
            <a:ext cx="9847387" cy="55391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0" y="185446"/>
            <a:ext cx="72795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タイトル：レイアウト</a:t>
            </a:r>
            <a:r>
              <a:rPr lang="en-US" altLang="ja-JP" sz="4400" b="1" dirty="0" smtClean="0"/>
              <a:t>3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grpSp>
        <p:nvGrpSpPr>
          <p:cNvPr id="12" name="グループ化 11"/>
          <p:cNvGrpSpPr/>
          <p:nvPr/>
        </p:nvGrpSpPr>
        <p:grpSpPr>
          <a:xfrm>
            <a:off x="718289" y="2273867"/>
            <a:ext cx="1367601" cy="1365861"/>
            <a:chOff x="1597264" y="1640095"/>
            <a:chExt cx="2157047" cy="2154303"/>
          </a:xfrm>
        </p:grpSpPr>
        <p:sp>
          <p:nvSpPr>
            <p:cNvPr id="3" name="正方形/長方形 2"/>
            <p:cNvSpPr/>
            <p:nvPr/>
          </p:nvSpPr>
          <p:spPr>
            <a:xfrm>
              <a:off x="2031019" y="1646248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2461842" y="1646247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2461841" y="2507893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2892665" y="1646271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2461842" y="2077070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2463223" y="2937424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2463223" y="3363575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1597264" y="1640095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3323488" y="1640096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8" name="グループ化 47"/>
          <p:cNvGrpSpPr/>
          <p:nvPr/>
        </p:nvGrpSpPr>
        <p:grpSpPr>
          <a:xfrm>
            <a:off x="2911199" y="2698620"/>
            <a:ext cx="567986" cy="946745"/>
            <a:chOff x="5704739" y="1640096"/>
            <a:chExt cx="1295402" cy="2159237"/>
          </a:xfrm>
        </p:grpSpPr>
        <p:sp>
          <p:nvSpPr>
            <p:cNvPr id="20" name="正方形/長方形 19"/>
            <p:cNvSpPr/>
            <p:nvPr/>
          </p:nvSpPr>
          <p:spPr>
            <a:xfrm>
              <a:off x="6569318" y="1641590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6138495" y="1641590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5704741" y="1640096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5704740" y="2074480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5704739" y="2502583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6567562" y="2502583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6135562" y="2504346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6566385" y="2933406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6143176" y="3363575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6566384" y="3363576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5712939" y="3368510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6" name="グループ化 45"/>
          <p:cNvGrpSpPr/>
          <p:nvPr/>
        </p:nvGrpSpPr>
        <p:grpSpPr>
          <a:xfrm>
            <a:off x="3642715" y="2695050"/>
            <a:ext cx="953588" cy="952375"/>
            <a:chOff x="1597264" y="1640095"/>
            <a:chExt cx="2157047" cy="2154303"/>
          </a:xfrm>
        </p:grpSpPr>
        <p:sp>
          <p:nvSpPr>
            <p:cNvPr id="15" name="正方形/長方形 14"/>
            <p:cNvSpPr/>
            <p:nvPr/>
          </p:nvSpPr>
          <p:spPr>
            <a:xfrm>
              <a:off x="2031019" y="1646248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2461842" y="1646247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2461841" y="2507893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2892665" y="1646271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2461842" y="2077070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2463223" y="2937424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2463223" y="3363575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正方形/長方形 39"/>
            <p:cNvSpPr/>
            <p:nvPr/>
          </p:nvSpPr>
          <p:spPr>
            <a:xfrm>
              <a:off x="1597264" y="1640095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正方形/長方形 40"/>
            <p:cNvSpPr/>
            <p:nvPr/>
          </p:nvSpPr>
          <p:spPr>
            <a:xfrm>
              <a:off x="3323488" y="1640096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7" name="グループ化 46"/>
          <p:cNvGrpSpPr/>
          <p:nvPr/>
        </p:nvGrpSpPr>
        <p:grpSpPr>
          <a:xfrm>
            <a:off x="2169827" y="2701758"/>
            <a:ext cx="566071" cy="937970"/>
            <a:chOff x="4005160" y="1640096"/>
            <a:chExt cx="1296567" cy="2148389"/>
          </a:xfrm>
        </p:grpSpPr>
        <p:sp>
          <p:nvSpPr>
            <p:cNvPr id="33" name="正方形/長方形 32"/>
            <p:cNvSpPr/>
            <p:nvPr/>
          </p:nvSpPr>
          <p:spPr>
            <a:xfrm>
              <a:off x="4005161" y="1640096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4005160" y="2501742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4005161" y="2070919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4006542" y="2931273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4006542" y="3357424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4438056" y="1640097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4868879" y="1640096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正方形/長方形 41"/>
            <p:cNvSpPr/>
            <p:nvPr/>
          </p:nvSpPr>
          <p:spPr>
            <a:xfrm>
              <a:off x="4440081" y="2507552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4870904" y="2507551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4435930" y="3357662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4866753" y="3357661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3" name="グループ化 92"/>
          <p:cNvGrpSpPr/>
          <p:nvPr/>
        </p:nvGrpSpPr>
        <p:grpSpPr>
          <a:xfrm>
            <a:off x="1671877" y="3835818"/>
            <a:ext cx="1367601" cy="1365861"/>
            <a:chOff x="1597264" y="1640095"/>
            <a:chExt cx="2157047" cy="2154303"/>
          </a:xfrm>
        </p:grpSpPr>
        <p:sp>
          <p:nvSpPr>
            <p:cNvPr id="94" name="正方形/長方形 93"/>
            <p:cNvSpPr/>
            <p:nvPr/>
          </p:nvSpPr>
          <p:spPr>
            <a:xfrm>
              <a:off x="2031019" y="1646248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正方形/長方形 94"/>
            <p:cNvSpPr/>
            <p:nvPr/>
          </p:nvSpPr>
          <p:spPr>
            <a:xfrm>
              <a:off x="2461842" y="1646247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正方形/長方形 95"/>
            <p:cNvSpPr/>
            <p:nvPr/>
          </p:nvSpPr>
          <p:spPr>
            <a:xfrm>
              <a:off x="2461841" y="2507893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7" name="正方形/長方形 96"/>
            <p:cNvSpPr/>
            <p:nvPr/>
          </p:nvSpPr>
          <p:spPr>
            <a:xfrm>
              <a:off x="2892665" y="1646271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" name="正方形/長方形 97"/>
            <p:cNvSpPr/>
            <p:nvPr/>
          </p:nvSpPr>
          <p:spPr>
            <a:xfrm>
              <a:off x="2461842" y="2077070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" name="正方形/長方形 98"/>
            <p:cNvSpPr/>
            <p:nvPr/>
          </p:nvSpPr>
          <p:spPr>
            <a:xfrm>
              <a:off x="2463223" y="2937424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0" name="正方形/長方形 99"/>
            <p:cNvSpPr/>
            <p:nvPr/>
          </p:nvSpPr>
          <p:spPr>
            <a:xfrm>
              <a:off x="2463223" y="3363575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" name="正方形/長方形 100"/>
            <p:cNvSpPr/>
            <p:nvPr/>
          </p:nvSpPr>
          <p:spPr>
            <a:xfrm>
              <a:off x="1597264" y="1640095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" name="正方形/長方形 101"/>
            <p:cNvSpPr/>
            <p:nvPr/>
          </p:nvSpPr>
          <p:spPr>
            <a:xfrm>
              <a:off x="3323488" y="1640096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3" name="グループ化 102"/>
          <p:cNvGrpSpPr/>
          <p:nvPr/>
        </p:nvGrpSpPr>
        <p:grpSpPr>
          <a:xfrm>
            <a:off x="3864787" y="4260571"/>
            <a:ext cx="567986" cy="946745"/>
            <a:chOff x="5704739" y="1640096"/>
            <a:chExt cx="1295402" cy="2159237"/>
          </a:xfrm>
        </p:grpSpPr>
        <p:sp>
          <p:nvSpPr>
            <p:cNvPr id="104" name="正方形/長方形 103"/>
            <p:cNvSpPr/>
            <p:nvPr/>
          </p:nvSpPr>
          <p:spPr>
            <a:xfrm>
              <a:off x="6569318" y="1641590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5" name="正方形/長方形 104"/>
            <p:cNvSpPr/>
            <p:nvPr/>
          </p:nvSpPr>
          <p:spPr>
            <a:xfrm>
              <a:off x="6138495" y="1641590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" name="正方形/長方形 105"/>
            <p:cNvSpPr/>
            <p:nvPr/>
          </p:nvSpPr>
          <p:spPr>
            <a:xfrm>
              <a:off x="5704741" y="1640096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" name="正方形/長方形 106"/>
            <p:cNvSpPr/>
            <p:nvPr/>
          </p:nvSpPr>
          <p:spPr>
            <a:xfrm>
              <a:off x="5704740" y="2074480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8" name="正方形/長方形 107"/>
            <p:cNvSpPr/>
            <p:nvPr/>
          </p:nvSpPr>
          <p:spPr>
            <a:xfrm>
              <a:off x="5704739" y="2502583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" name="正方形/長方形 108"/>
            <p:cNvSpPr/>
            <p:nvPr/>
          </p:nvSpPr>
          <p:spPr>
            <a:xfrm>
              <a:off x="6567562" y="2502583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" name="正方形/長方形 109"/>
            <p:cNvSpPr/>
            <p:nvPr/>
          </p:nvSpPr>
          <p:spPr>
            <a:xfrm>
              <a:off x="6135562" y="2504346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1" name="正方形/長方形 110"/>
            <p:cNvSpPr/>
            <p:nvPr/>
          </p:nvSpPr>
          <p:spPr>
            <a:xfrm>
              <a:off x="6566385" y="2933406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正方形/長方形 111"/>
            <p:cNvSpPr/>
            <p:nvPr/>
          </p:nvSpPr>
          <p:spPr>
            <a:xfrm>
              <a:off x="6143176" y="3363575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正方形/長方形 112"/>
            <p:cNvSpPr/>
            <p:nvPr/>
          </p:nvSpPr>
          <p:spPr>
            <a:xfrm>
              <a:off x="6566384" y="3363576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" name="正方形/長方形 113"/>
            <p:cNvSpPr/>
            <p:nvPr/>
          </p:nvSpPr>
          <p:spPr>
            <a:xfrm>
              <a:off x="5712939" y="3368510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5" name="グループ化 114"/>
          <p:cNvGrpSpPr/>
          <p:nvPr/>
        </p:nvGrpSpPr>
        <p:grpSpPr>
          <a:xfrm>
            <a:off x="4596303" y="4257001"/>
            <a:ext cx="953588" cy="952375"/>
            <a:chOff x="1597264" y="1640095"/>
            <a:chExt cx="2157047" cy="2154303"/>
          </a:xfrm>
        </p:grpSpPr>
        <p:sp>
          <p:nvSpPr>
            <p:cNvPr id="116" name="正方形/長方形 115"/>
            <p:cNvSpPr/>
            <p:nvPr/>
          </p:nvSpPr>
          <p:spPr>
            <a:xfrm>
              <a:off x="2031019" y="1646248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正方形/長方形 116"/>
            <p:cNvSpPr/>
            <p:nvPr/>
          </p:nvSpPr>
          <p:spPr>
            <a:xfrm>
              <a:off x="2461842" y="1646247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8" name="正方形/長方形 117"/>
            <p:cNvSpPr/>
            <p:nvPr/>
          </p:nvSpPr>
          <p:spPr>
            <a:xfrm>
              <a:off x="2461841" y="2507893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" name="正方形/長方形 118"/>
            <p:cNvSpPr/>
            <p:nvPr/>
          </p:nvSpPr>
          <p:spPr>
            <a:xfrm>
              <a:off x="2892665" y="1646271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正方形/長方形 119"/>
            <p:cNvSpPr/>
            <p:nvPr/>
          </p:nvSpPr>
          <p:spPr>
            <a:xfrm>
              <a:off x="2461842" y="2077070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1" name="正方形/長方形 120"/>
            <p:cNvSpPr/>
            <p:nvPr/>
          </p:nvSpPr>
          <p:spPr>
            <a:xfrm>
              <a:off x="2463223" y="2937424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2" name="正方形/長方形 121"/>
            <p:cNvSpPr/>
            <p:nvPr/>
          </p:nvSpPr>
          <p:spPr>
            <a:xfrm>
              <a:off x="2463223" y="3363575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" name="正方形/長方形 122"/>
            <p:cNvSpPr/>
            <p:nvPr/>
          </p:nvSpPr>
          <p:spPr>
            <a:xfrm>
              <a:off x="1597264" y="1640095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4" name="正方形/長方形 123"/>
            <p:cNvSpPr/>
            <p:nvPr/>
          </p:nvSpPr>
          <p:spPr>
            <a:xfrm>
              <a:off x="3323488" y="1640096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5" name="グループ化 124"/>
          <p:cNvGrpSpPr/>
          <p:nvPr/>
        </p:nvGrpSpPr>
        <p:grpSpPr>
          <a:xfrm>
            <a:off x="3123415" y="4263709"/>
            <a:ext cx="566071" cy="937970"/>
            <a:chOff x="4005160" y="1640096"/>
            <a:chExt cx="1296567" cy="2148389"/>
          </a:xfrm>
        </p:grpSpPr>
        <p:sp>
          <p:nvSpPr>
            <p:cNvPr id="126" name="正方形/長方形 125"/>
            <p:cNvSpPr/>
            <p:nvPr/>
          </p:nvSpPr>
          <p:spPr>
            <a:xfrm>
              <a:off x="4005161" y="1640096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7" name="正方形/長方形 126"/>
            <p:cNvSpPr/>
            <p:nvPr/>
          </p:nvSpPr>
          <p:spPr>
            <a:xfrm>
              <a:off x="4005160" y="2501742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8" name="正方形/長方形 127"/>
            <p:cNvSpPr/>
            <p:nvPr/>
          </p:nvSpPr>
          <p:spPr>
            <a:xfrm>
              <a:off x="4005161" y="2070919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9" name="正方形/長方形 128"/>
            <p:cNvSpPr/>
            <p:nvPr/>
          </p:nvSpPr>
          <p:spPr>
            <a:xfrm>
              <a:off x="4006542" y="2931273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0" name="正方形/長方形 129"/>
            <p:cNvSpPr/>
            <p:nvPr/>
          </p:nvSpPr>
          <p:spPr>
            <a:xfrm>
              <a:off x="4006542" y="3357424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1" name="正方形/長方形 130"/>
            <p:cNvSpPr/>
            <p:nvPr/>
          </p:nvSpPr>
          <p:spPr>
            <a:xfrm>
              <a:off x="4438056" y="1640097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2" name="正方形/長方形 131"/>
            <p:cNvSpPr/>
            <p:nvPr/>
          </p:nvSpPr>
          <p:spPr>
            <a:xfrm>
              <a:off x="4868879" y="1640096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3" name="正方形/長方形 132"/>
            <p:cNvSpPr/>
            <p:nvPr/>
          </p:nvSpPr>
          <p:spPr>
            <a:xfrm>
              <a:off x="4440081" y="2507552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4" name="正方形/長方形 133"/>
            <p:cNvSpPr/>
            <p:nvPr/>
          </p:nvSpPr>
          <p:spPr>
            <a:xfrm>
              <a:off x="4870904" y="2507551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5" name="正方形/長方形 134"/>
            <p:cNvSpPr/>
            <p:nvPr/>
          </p:nvSpPr>
          <p:spPr>
            <a:xfrm>
              <a:off x="4435930" y="3357662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6" name="正方形/長方形 135"/>
            <p:cNvSpPr/>
            <p:nvPr/>
          </p:nvSpPr>
          <p:spPr>
            <a:xfrm>
              <a:off x="4866753" y="3357661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37" name="テキスト ボックス 136"/>
          <p:cNvSpPr txBox="1"/>
          <p:nvPr/>
        </p:nvSpPr>
        <p:spPr>
          <a:xfrm>
            <a:off x="6565665" y="2180758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/>
              <a:t>ゲームルール選択</a:t>
            </a:r>
            <a:endParaRPr kumimoji="1" lang="ja-JP" altLang="en-US" sz="3200" b="1" dirty="0"/>
          </a:p>
        </p:txBody>
      </p:sp>
      <p:sp>
        <p:nvSpPr>
          <p:cNvPr id="138" name="テキスト ボックス 137"/>
          <p:cNvSpPr txBox="1"/>
          <p:nvPr/>
        </p:nvSpPr>
        <p:spPr>
          <a:xfrm>
            <a:off x="6770850" y="3604560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/>
              <a:t>チュートリアル</a:t>
            </a:r>
            <a:endParaRPr kumimoji="1" lang="ja-JP" altLang="en-US" sz="3200" b="1" dirty="0"/>
          </a:p>
        </p:txBody>
      </p:sp>
      <p:sp>
        <p:nvSpPr>
          <p:cNvPr id="139" name="テキスト ボックス 138"/>
          <p:cNvSpPr txBox="1"/>
          <p:nvPr/>
        </p:nvSpPr>
        <p:spPr>
          <a:xfrm>
            <a:off x="7796772" y="510752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/>
              <a:t>終了</a:t>
            </a:r>
            <a:endParaRPr kumimoji="1" lang="ja-JP" altLang="en-US" sz="3200" b="1" dirty="0"/>
          </a:p>
        </p:txBody>
      </p:sp>
      <p:sp>
        <p:nvSpPr>
          <p:cNvPr id="140" name="右矢印 139"/>
          <p:cNvSpPr/>
          <p:nvPr/>
        </p:nvSpPr>
        <p:spPr>
          <a:xfrm>
            <a:off x="6030689" y="2123406"/>
            <a:ext cx="503361" cy="584775"/>
          </a:xfrm>
          <a:prstGeom prst="rightArrow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角丸四角形吹き出し 140"/>
          <p:cNvSpPr/>
          <p:nvPr/>
        </p:nvSpPr>
        <p:spPr>
          <a:xfrm>
            <a:off x="1474974" y="1254438"/>
            <a:ext cx="4329607" cy="793525"/>
          </a:xfrm>
          <a:prstGeom prst="wedgeRoundRectCallout">
            <a:avLst>
              <a:gd name="adj1" fmla="val -20276"/>
              <a:gd name="adj2" fmla="val 97341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 smtClean="0">
                <a:solidFill>
                  <a:schemeClr val="tx1"/>
                </a:solidFill>
              </a:rPr>
              <a:t>2</a:t>
            </a:r>
            <a:r>
              <a:rPr lang="ja-JP" altLang="en-US" sz="1400" b="1" dirty="0" smtClean="0">
                <a:solidFill>
                  <a:schemeClr val="tx1"/>
                </a:solidFill>
              </a:rPr>
              <a:t>段</a:t>
            </a:r>
            <a:r>
              <a:rPr lang="en-US" altLang="ja-JP" sz="1400" b="1" dirty="0" smtClean="0">
                <a:solidFill>
                  <a:schemeClr val="tx1"/>
                </a:solidFill>
              </a:rPr>
              <a:t>(</a:t>
            </a:r>
            <a:r>
              <a:rPr lang="ja-JP" altLang="en-US" sz="1400" b="1" dirty="0" smtClean="0">
                <a:solidFill>
                  <a:schemeClr val="tx1"/>
                </a:solidFill>
              </a:rPr>
              <a:t>もしくは</a:t>
            </a:r>
            <a:r>
              <a:rPr lang="en-US" altLang="ja-JP" sz="1400" b="1" dirty="0" smtClean="0">
                <a:solidFill>
                  <a:schemeClr val="tx1"/>
                </a:solidFill>
              </a:rPr>
              <a:t>3</a:t>
            </a:r>
            <a:r>
              <a:rPr lang="ja-JP" altLang="en-US" sz="1400" b="1" dirty="0" smtClean="0">
                <a:solidFill>
                  <a:schemeClr val="tx1"/>
                </a:solidFill>
              </a:rPr>
              <a:t>段</a:t>
            </a:r>
            <a:r>
              <a:rPr lang="en-US" altLang="ja-JP" sz="1400" b="1" dirty="0" smtClean="0">
                <a:solidFill>
                  <a:schemeClr val="tx1"/>
                </a:solidFill>
              </a:rPr>
              <a:t>)</a:t>
            </a:r>
            <a:r>
              <a:rPr lang="ja-JP" altLang="en-US" sz="1400" b="1" dirty="0" smtClean="0">
                <a:solidFill>
                  <a:schemeClr val="tx1"/>
                </a:solidFill>
              </a:rPr>
              <a:t>でタイトル名を表示する。頭文字を大きくして強調すると目立つかも。</a:t>
            </a:r>
            <a:endParaRPr kumimoji="1" lang="en-US" altLang="ja-JP" sz="14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398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72795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タイトル：</a:t>
            </a:r>
            <a:r>
              <a:rPr lang="ja-JP" altLang="en-US" sz="4400" b="1" dirty="0" smtClean="0"/>
              <a:t>レイアウト</a:t>
            </a:r>
            <a:r>
              <a:rPr lang="en-US" altLang="ja-JP" sz="4400" b="1" dirty="0" smtClean="0"/>
              <a:t>4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416168" y="1072660"/>
            <a:ext cx="9847387" cy="55391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565665" y="2180758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/>
              <a:t>ゲームルール選択</a:t>
            </a:r>
            <a:endParaRPr kumimoji="1" lang="ja-JP" altLang="en-US" sz="3200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770850" y="3604560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/>
              <a:t>チュートリアル</a:t>
            </a:r>
            <a:endParaRPr kumimoji="1" lang="ja-JP" altLang="en-US" sz="3200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796772" y="510752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/>
              <a:t>終了</a:t>
            </a:r>
            <a:endParaRPr kumimoji="1" lang="ja-JP" altLang="en-US" sz="3200" b="1" dirty="0"/>
          </a:p>
        </p:txBody>
      </p:sp>
      <p:sp>
        <p:nvSpPr>
          <p:cNvPr id="7" name="右矢印 6"/>
          <p:cNvSpPr/>
          <p:nvPr/>
        </p:nvSpPr>
        <p:spPr>
          <a:xfrm>
            <a:off x="6030689" y="2123406"/>
            <a:ext cx="503361" cy="584775"/>
          </a:xfrm>
          <a:prstGeom prst="rightArrow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60132" y="1834509"/>
            <a:ext cx="336983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5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kumimoji="1" lang="en-US" altLang="ja-JP" sz="115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810494" y="3258311"/>
            <a:ext cx="336983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500" b="1" i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kumimoji="1" lang="en-US" altLang="ja-JP" sz="115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</a:t>
            </a:r>
          </a:p>
        </p:txBody>
      </p:sp>
    </p:spTree>
    <p:extLst>
      <p:ext uri="{BB962C8B-B14F-4D97-AF65-F5344CB8AC3E}">
        <p14:creationId xmlns:p14="http://schemas.microsoft.com/office/powerpoint/2010/main" val="2686777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52629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タイトル：流れ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フローチャート: 処理 2"/>
          <p:cNvSpPr/>
          <p:nvPr/>
        </p:nvSpPr>
        <p:spPr>
          <a:xfrm>
            <a:off x="430823" y="3031747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十字ボタン</a:t>
            </a:r>
            <a:r>
              <a:rPr kumimoji="1" lang="en-US" altLang="ja-JP" b="1" dirty="0" smtClean="0"/>
              <a:t>(</a:t>
            </a:r>
            <a:r>
              <a:rPr kumimoji="1" lang="ja-JP" altLang="en-US" b="1" dirty="0" smtClean="0"/>
              <a:t>上下</a:t>
            </a:r>
            <a:r>
              <a:rPr kumimoji="1" lang="en-US" altLang="ja-JP" b="1" dirty="0" smtClean="0"/>
              <a:t>)</a:t>
            </a:r>
            <a:endParaRPr kumimoji="1" lang="ja-JP" altLang="en-US" b="1" dirty="0"/>
          </a:p>
        </p:txBody>
      </p:sp>
      <p:cxnSp>
        <p:nvCxnSpPr>
          <p:cNvPr id="10" name="直線矢印コネクタ 9"/>
          <p:cNvCxnSpPr>
            <a:stCxn id="25" idx="2"/>
            <a:endCxn id="26" idx="0"/>
          </p:cNvCxnSpPr>
          <p:nvPr/>
        </p:nvCxnSpPr>
        <p:spPr>
          <a:xfrm>
            <a:off x="1794141" y="1563564"/>
            <a:ext cx="3659" cy="4375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フローチャート: 処理 13"/>
          <p:cNvSpPr/>
          <p:nvPr/>
        </p:nvSpPr>
        <p:spPr>
          <a:xfrm>
            <a:off x="6333390" y="2144824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決定ボタンを押した</a:t>
            </a:r>
            <a:endParaRPr kumimoji="1" lang="ja-JP" altLang="en-US" b="1" dirty="0"/>
          </a:p>
        </p:txBody>
      </p:sp>
      <p:sp>
        <p:nvSpPr>
          <p:cNvPr id="15" name="フローチャート: 処理 14"/>
          <p:cNvSpPr/>
          <p:nvPr/>
        </p:nvSpPr>
        <p:spPr>
          <a:xfrm>
            <a:off x="6359766" y="4399216"/>
            <a:ext cx="2681201" cy="515306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チュートリアル</a:t>
            </a:r>
            <a:endParaRPr lang="en-US" altLang="ja-JP" b="1" dirty="0" smtClean="0"/>
          </a:p>
        </p:txBody>
      </p:sp>
      <p:sp>
        <p:nvSpPr>
          <p:cNvPr id="16" name="フローチャート: 判断 15"/>
          <p:cNvSpPr/>
          <p:nvPr/>
        </p:nvSpPr>
        <p:spPr>
          <a:xfrm>
            <a:off x="6488959" y="2962328"/>
            <a:ext cx="2415498" cy="811394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押した時の項目は何か</a:t>
            </a:r>
            <a:endParaRPr kumimoji="1" lang="ja-JP" altLang="en-US" sz="1600" b="1" dirty="0"/>
          </a:p>
        </p:txBody>
      </p:sp>
      <p:sp>
        <p:nvSpPr>
          <p:cNvPr id="17" name="フローチャート: 処理 16"/>
          <p:cNvSpPr/>
          <p:nvPr/>
        </p:nvSpPr>
        <p:spPr>
          <a:xfrm>
            <a:off x="6359765" y="5252185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/>
              <a:t>「チュートリアル」へ移行</a:t>
            </a:r>
            <a:endParaRPr lang="ja-JP" altLang="en-US" sz="1600" b="1" dirty="0"/>
          </a:p>
        </p:txBody>
      </p:sp>
      <p:cxnSp>
        <p:nvCxnSpPr>
          <p:cNvPr id="18" name="直線矢印コネクタ 17"/>
          <p:cNvCxnSpPr>
            <a:stCxn id="16" idx="2"/>
            <a:endCxn id="15" idx="0"/>
          </p:cNvCxnSpPr>
          <p:nvPr/>
        </p:nvCxnSpPr>
        <p:spPr>
          <a:xfrm>
            <a:off x="7696708" y="3773722"/>
            <a:ext cx="3659" cy="6254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15" idx="2"/>
            <a:endCxn id="17" idx="0"/>
          </p:cNvCxnSpPr>
          <p:nvPr/>
        </p:nvCxnSpPr>
        <p:spPr>
          <a:xfrm flipH="1">
            <a:off x="7700366" y="4914522"/>
            <a:ext cx="1" cy="3376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22" idx="2"/>
            <a:endCxn id="23" idx="0"/>
          </p:cNvCxnSpPr>
          <p:nvPr/>
        </p:nvCxnSpPr>
        <p:spPr>
          <a:xfrm>
            <a:off x="10593713" y="4914522"/>
            <a:ext cx="0" cy="3376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14" idx="2"/>
            <a:endCxn id="16" idx="0"/>
          </p:cNvCxnSpPr>
          <p:nvPr/>
        </p:nvCxnSpPr>
        <p:spPr>
          <a:xfrm>
            <a:off x="7696708" y="2668862"/>
            <a:ext cx="0" cy="2934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フローチャート: 処理 21"/>
          <p:cNvSpPr/>
          <p:nvPr/>
        </p:nvSpPr>
        <p:spPr>
          <a:xfrm>
            <a:off x="9253112" y="4399216"/>
            <a:ext cx="2681201" cy="515306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終了</a:t>
            </a:r>
            <a:endParaRPr kumimoji="1" lang="ja-JP" altLang="en-US" b="1" dirty="0"/>
          </a:p>
        </p:txBody>
      </p:sp>
      <p:sp>
        <p:nvSpPr>
          <p:cNvPr id="23" name="フローチャート: 処理 22"/>
          <p:cNvSpPr/>
          <p:nvPr/>
        </p:nvSpPr>
        <p:spPr>
          <a:xfrm>
            <a:off x="9253112" y="5252185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/>
              <a:t>ゲームを終了する</a:t>
            </a:r>
            <a:endParaRPr kumimoji="1" lang="ja-JP" altLang="en-US" sz="1600" b="1" dirty="0"/>
          </a:p>
        </p:txBody>
      </p:sp>
      <p:cxnSp>
        <p:nvCxnSpPr>
          <p:cNvPr id="24" name="カギ線コネクタ 23"/>
          <p:cNvCxnSpPr>
            <a:stCxn id="16" idx="3"/>
            <a:endCxn id="22" idx="0"/>
          </p:cNvCxnSpPr>
          <p:nvPr/>
        </p:nvCxnSpPr>
        <p:spPr>
          <a:xfrm>
            <a:off x="8904457" y="3368025"/>
            <a:ext cx="1689256" cy="103119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フローチャート: 処理 24"/>
          <p:cNvSpPr/>
          <p:nvPr/>
        </p:nvSpPr>
        <p:spPr>
          <a:xfrm>
            <a:off x="430823" y="1039526"/>
            <a:ext cx="2726636" cy="52403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ボタンの入力があった</a:t>
            </a:r>
            <a:endParaRPr kumimoji="1" lang="ja-JP" altLang="en-US" b="1" dirty="0"/>
          </a:p>
        </p:txBody>
      </p:sp>
      <p:sp>
        <p:nvSpPr>
          <p:cNvPr id="26" name="フローチャート: 判断 25"/>
          <p:cNvSpPr/>
          <p:nvPr/>
        </p:nvSpPr>
        <p:spPr>
          <a:xfrm>
            <a:off x="590051" y="2001146"/>
            <a:ext cx="2415498" cy="811394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どのボタンを押したか</a:t>
            </a:r>
            <a:endParaRPr kumimoji="1" lang="ja-JP" altLang="en-US" sz="1600" b="1" dirty="0"/>
          </a:p>
        </p:txBody>
      </p:sp>
      <p:cxnSp>
        <p:nvCxnSpPr>
          <p:cNvPr id="27" name="直線矢印コネクタ 26"/>
          <p:cNvCxnSpPr>
            <a:stCxn id="26" idx="2"/>
            <a:endCxn id="3" idx="0"/>
          </p:cNvCxnSpPr>
          <p:nvPr/>
        </p:nvCxnSpPr>
        <p:spPr>
          <a:xfrm flipH="1">
            <a:off x="1794141" y="2812540"/>
            <a:ext cx="3659" cy="2192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3" idx="2"/>
            <a:endCxn id="31" idx="0"/>
          </p:cNvCxnSpPr>
          <p:nvPr/>
        </p:nvCxnSpPr>
        <p:spPr>
          <a:xfrm>
            <a:off x="1794141" y="3555785"/>
            <a:ext cx="0" cy="2179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フローチャート: 処理 30"/>
          <p:cNvSpPr/>
          <p:nvPr/>
        </p:nvSpPr>
        <p:spPr>
          <a:xfrm>
            <a:off x="453540" y="3773722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/>
              <a:t>カーソル</a:t>
            </a:r>
            <a:r>
              <a:rPr lang="ja-JP" altLang="en-US" sz="1400" b="1" dirty="0" smtClean="0"/>
              <a:t>を押した方向の項目の位置に移動</a:t>
            </a:r>
            <a:endParaRPr kumimoji="1" lang="ja-JP" altLang="en-US" sz="1400" b="1" dirty="0"/>
          </a:p>
        </p:txBody>
      </p:sp>
      <p:cxnSp>
        <p:nvCxnSpPr>
          <p:cNvPr id="36" name="直線矢印コネクタ 35"/>
          <p:cNvCxnSpPr>
            <a:stCxn id="37" idx="2"/>
            <a:endCxn id="38" idx="0"/>
          </p:cNvCxnSpPr>
          <p:nvPr/>
        </p:nvCxnSpPr>
        <p:spPr>
          <a:xfrm>
            <a:off x="4807020" y="4914522"/>
            <a:ext cx="0" cy="3376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フローチャート: 処理 36"/>
          <p:cNvSpPr/>
          <p:nvPr/>
        </p:nvSpPr>
        <p:spPr>
          <a:xfrm>
            <a:off x="3466419" y="4399216"/>
            <a:ext cx="2681201" cy="515306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ゲームルール選択</a:t>
            </a:r>
            <a:endParaRPr kumimoji="1" lang="ja-JP" altLang="en-US" b="1" dirty="0"/>
          </a:p>
        </p:txBody>
      </p:sp>
      <p:sp>
        <p:nvSpPr>
          <p:cNvPr id="38" name="フローチャート: 処理 37"/>
          <p:cNvSpPr/>
          <p:nvPr/>
        </p:nvSpPr>
        <p:spPr>
          <a:xfrm>
            <a:off x="3466419" y="5252185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「ゲームルール選択」へ移行</a:t>
            </a:r>
            <a:endParaRPr kumimoji="1" lang="ja-JP" altLang="en-US" sz="1400" b="1" dirty="0"/>
          </a:p>
        </p:txBody>
      </p:sp>
      <p:cxnSp>
        <p:nvCxnSpPr>
          <p:cNvPr id="39" name="カギ線コネクタ 38"/>
          <p:cNvCxnSpPr>
            <a:stCxn id="16" idx="1"/>
            <a:endCxn id="37" idx="0"/>
          </p:cNvCxnSpPr>
          <p:nvPr/>
        </p:nvCxnSpPr>
        <p:spPr>
          <a:xfrm rot="10800000" flipV="1">
            <a:off x="4807021" y="3368024"/>
            <a:ext cx="1681939" cy="103119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カギ線コネクタ 29"/>
          <p:cNvCxnSpPr>
            <a:stCxn id="31" idx="2"/>
            <a:endCxn id="25" idx="1"/>
          </p:cNvCxnSpPr>
          <p:nvPr/>
        </p:nvCxnSpPr>
        <p:spPr>
          <a:xfrm rot="5400000" flipH="1">
            <a:off x="-381260" y="2113628"/>
            <a:ext cx="2987483" cy="1363318"/>
          </a:xfrm>
          <a:prstGeom prst="bentConnector4">
            <a:avLst>
              <a:gd name="adj1" fmla="val -7652"/>
              <a:gd name="adj2" fmla="val 11676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26" idx="3"/>
            <a:endCxn id="14" idx="1"/>
          </p:cNvCxnSpPr>
          <p:nvPr/>
        </p:nvCxnSpPr>
        <p:spPr>
          <a:xfrm>
            <a:off x="3005549" y="2406843"/>
            <a:ext cx="332784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77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3301</TotalTime>
  <Words>2532</Words>
  <Application>Microsoft Office PowerPoint</Application>
  <PresentationFormat>ワイド画面</PresentationFormat>
  <Paragraphs>704</Paragraphs>
  <Slides>44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44</vt:i4>
      </vt:variant>
    </vt:vector>
  </HeadingPairs>
  <TitlesOfParts>
    <vt:vector size="4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265</cp:revision>
  <dcterms:created xsi:type="dcterms:W3CDTF">2023-04-17T00:15:36Z</dcterms:created>
  <dcterms:modified xsi:type="dcterms:W3CDTF">2023-05-31T02:59:22Z</dcterms:modified>
</cp:coreProperties>
</file>