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2" r:id="rId4"/>
    <p:sldId id="264" r:id="rId5"/>
    <p:sldId id="271" r:id="rId6"/>
    <p:sldId id="300" r:id="rId7"/>
    <p:sldId id="301" r:id="rId8"/>
    <p:sldId id="302" r:id="rId9"/>
    <p:sldId id="290" r:id="rId10"/>
    <p:sldId id="265" r:id="rId11"/>
    <p:sldId id="272" r:id="rId12"/>
    <p:sldId id="303" r:id="rId13"/>
    <p:sldId id="304" r:id="rId14"/>
    <p:sldId id="305" r:id="rId15"/>
    <p:sldId id="306" r:id="rId16"/>
    <p:sldId id="291" r:id="rId17"/>
    <p:sldId id="266" r:id="rId18"/>
    <p:sldId id="273" r:id="rId19"/>
    <p:sldId id="289" r:id="rId20"/>
    <p:sldId id="267" r:id="rId21"/>
    <p:sldId id="274" r:id="rId22"/>
    <p:sldId id="292" r:id="rId23"/>
    <p:sldId id="268" r:id="rId24"/>
    <p:sldId id="275" r:id="rId25"/>
    <p:sldId id="293" r:id="rId26"/>
    <p:sldId id="270" r:id="rId27"/>
    <p:sldId id="276" r:id="rId28"/>
    <p:sldId id="285" r:id="rId29"/>
    <p:sldId id="286" r:id="rId30"/>
    <p:sldId id="269" r:id="rId31"/>
    <p:sldId id="278" r:id="rId32"/>
    <p:sldId id="294" r:id="rId33"/>
    <p:sldId id="257" r:id="rId34"/>
    <p:sldId id="258" r:id="rId35"/>
    <p:sldId id="263" r:id="rId36"/>
    <p:sldId id="288" r:id="rId37"/>
    <p:sldId id="259" r:id="rId38"/>
    <p:sldId id="260" r:id="rId39"/>
    <p:sldId id="261" r:id="rId40"/>
    <p:sldId id="287" r:id="rId41"/>
    <p:sldId id="283" r:id="rId42"/>
    <p:sldId id="296" r:id="rId43"/>
    <p:sldId id="297" r:id="rId44"/>
    <p:sldId id="280" r:id="rId45"/>
    <p:sldId id="282" r:id="rId46"/>
    <p:sldId id="281" r:id="rId47"/>
    <p:sldId id="298" r:id="rId48"/>
    <p:sldId id="299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52"/>
            <a:ext cx="10990610" cy="561822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25871"/>
            <a:ext cx="89562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lang="ja-JP" altLang="en-US" b="1" dirty="0" smtClean="0"/>
              <a:t>・背景は画像スクロール等で動きを付ける。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→コントローラーのイラスト等を使って各ボタンの説明。</a:t>
            </a:r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0491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lang="ja-JP" altLang="en-US" sz="4400" b="1" dirty="0"/>
              <a:t>画像</a:t>
            </a:r>
            <a:r>
              <a:rPr lang="ja-JP" altLang="en-US" sz="4400" b="1" dirty="0" smtClean="0"/>
              <a:t>イメージ：</a:t>
            </a:r>
            <a:r>
              <a:rPr lang="en-US" altLang="ja-JP" sz="4400" b="1" dirty="0" smtClean="0"/>
              <a:t>P1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548362" y="2347546"/>
            <a:ext cx="2548854" cy="3128214"/>
            <a:chOff x="1715416" y="1529861"/>
            <a:chExt cx="2548854" cy="3128214"/>
          </a:xfrm>
        </p:grpSpPr>
        <p:sp>
          <p:nvSpPr>
            <p:cNvPr id="5" name="平行四辺形 4"/>
            <p:cNvSpPr/>
            <p:nvPr/>
          </p:nvSpPr>
          <p:spPr>
            <a:xfrm>
              <a:off x="1756996" y="4130537"/>
              <a:ext cx="1134208" cy="527538"/>
            </a:xfrm>
            <a:prstGeom prst="parallelogram">
              <a:avLst>
                <a:gd name="adj" fmla="val 5581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/>
            <p:cNvSpPr/>
            <p:nvPr/>
          </p:nvSpPr>
          <p:spPr>
            <a:xfrm>
              <a:off x="2112718" y="3485226"/>
              <a:ext cx="1134208" cy="527538"/>
            </a:xfrm>
            <a:prstGeom prst="parallelogram">
              <a:avLst>
                <a:gd name="adj" fmla="val 5581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平行四辺形 6"/>
            <p:cNvSpPr/>
            <p:nvPr/>
          </p:nvSpPr>
          <p:spPr>
            <a:xfrm>
              <a:off x="2441331" y="2820483"/>
              <a:ext cx="1134208" cy="527538"/>
            </a:xfrm>
            <a:prstGeom prst="parallelogram">
              <a:avLst>
                <a:gd name="adj" fmla="val 5581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平行四辺形 7"/>
            <p:cNvSpPr/>
            <p:nvPr/>
          </p:nvSpPr>
          <p:spPr>
            <a:xfrm>
              <a:off x="3130062" y="1529861"/>
              <a:ext cx="1134208" cy="527538"/>
            </a:xfrm>
            <a:prstGeom prst="parallelogram">
              <a:avLst>
                <a:gd name="adj" fmla="val 558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平行四辺形 8"/>
            <p:cNvSpPr/>
            <p:nvPr/>
          </p:nvSpPr>
          <p:spPr>
            <a:xfrm>
              <a:off x="2782033" y="2175172"/>
              <a:ext cx="1134208" cy="527538"/>
            </a:xfrm>
            <a:prstGeom prst="parallelogram">
              <a:avLst>
                <a:gd name="adj" fmla="val 558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右矢印 9"/>
            <p:cNvSpPr/>
            <p:nvPr/>
          </p:nvSpPr>
          <p:spPr>
            <a:xfrm rot="17829258">
              <a:off x="1235561" y="2687358"/>
              <a:ext cx="1452079" cy="492369"/>
            </a:xfrm>
            <a:prstGeom prst="rightArrow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01716" y="1891070"/>
              <a:ext cx="1695450" cy="1695450"/>
            </a:xfrm>
            <a:prstGeom prst="rect">
              <a:avLst/>
            </a:prstGeom>
          </p:spPr>
        </p:pic>
      </p:grpSp>
      <p:sp>
        <p:nvSpPr>
          <p:cNvPr id="11" name="テキスト ボックス 10"/>
          <p:cNvSpPr txBox="1"/>
          <p:nvPr/>
        </p:nvSpPr>
        <p:spPr>
          <a:xfrm>
            <a:off x="846323" y="146806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5715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パネルをたくさん塗って</a:t>
            </a:r>
            <a:r>
              <a:rPr kumimoji="1" lang="en-US" altLang="ja-JP" sz="2800" dirty="0" smtClean="0">
                <a:ln w="5715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…</a:t>
            </a:r>
            <a:endParaRPr kumimoji="1" lang="ja-JP" altLang="en-US" sz="2800" dirty="0">
              <a:ln w="5715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6323" y="1468067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パネルをたくさん塗って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…</a:t>
            </a:r>
            <a:endParaRPr kumimoji="1" lang="ja-JP" altLang="en-US" sz="2800" dirty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72407" y="5449384"/>
            <a:ext cx="4113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n w="5715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1</a:t>
            </a:r>
            <a:r>
              <a:rPr kumimoji="1" lang="ja-JP" altLang="en-US" sz="4000" dirty="0" smtClean="0">
                <a:ln w="5715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位をめざそう！</a:t>
            </a:r>
            <a:endParaRPr kumimoji="1" lang="ja-JP" altLang="en-US" sz="4000" dirty="0">
              <a:ln w="5715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72407" y="5449384"/>
            <a:ext cx="4113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1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位をめざそう！</a:t>
            </a:r>
            <a:endParaRPr kumimoji="1" lang="ja-JP" altLang="en-US" sz="4000" dirty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5723648" y="2644690"/>
            <a:ext cx="2555631" cy="2555631"/>
            <a:chOff x="6296027" y="2879640"/>
            <a:chExt cx="2555631" cy="255563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027" y="2879640"/>
              <a:ext cx="2555631" cy="2555631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0397" y="2891903"/>
              <a:ext cx="481547" cy="414089"/>
            </a:xfrm>
            <a:prstGeom prst="rect">
              <a:avLst/>
            </a:prstGeom>
          </p:spPr>
        </p:pic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85" y="3792632"/>
            <a:ext cx="1735537" cy="1735537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711" y="3865527"/>
            <a:ext cx="1577965" cy="157796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3143" y="3756131"/>
            <a:ext cx="1735537" cy="1735537"/>
          </a:xfrm>
          <a:prstGeom prst="rect">
            <a:avLst/>
          </a:prstGeom>
        </p:spPr>
      </p:pic>
      <p:sp>
        <p:nvSpPr>
          <p:cNvPr id="22" name="角丸四角形吹き出し 21"/>
          <p:cNvSpPr/>
          <p:nvPr/>
        </p:nvSpPr>
        <p:spPr>
          <a:xfrm>
            <a:off x="680478" y="5673229"/>
            <a:ext cx="4329607" cy="793525"/>
          </a:xfrm>
          <a:prstGeom prst="wedgeRoundRectCallout">
            <a:avLst>
              <a:gd name="adj1" fmla="val 1250"/>
              <a:gd name="adj2" fmla="val -12536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プレイヤーがパネルを塗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っているのが分かる図が欲しい。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5676234" y="1602620"/>
            <a:ext cx="4329607" cy="793525"/>
          </a:xfrm>
          <a:prstGeom prst="wedgeRoundRectCallout">
            <a:avLst>
              <a:gd name="adj1" fmla="val 3078"/>
              <a:gd name="adj2" fmla="val 16936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喜んでいるキャラと落ち込んでるキャラ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6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0491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lang="ja-JP" altLang="en-US" sz="4400" b="1" dirty="0"/>
              <a:t>画像</a:t>
            </a:r>
            <a:r>
              <a:rPr lang="ja-JP" altLang="en-US" sz="4400" b="1" dirty="0" smtClean="0"/>
              <a:t>イメージ：</a:t>
            </a:r>
            <a:r>
              <a:rPr lang="en-US" altLang="ja-JP" sz="4400" b="1" dirty="0" smtClean="0"/>
              <a:t>P2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9649" y="1457787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様々なアイテム</a:t>
            </a:r>
            <a:r>
              <a:rPr lang="ja-JP" altLang="en-US" sz="28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を駆使してゲームを有利に進めよう</a:t>
            </a:r>
            <a:r>
              <a:rPr lang="ja-JP" altLang="en-US" sz="2800" dirty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8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29649" y="1457787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様々なアイテム</a:t>
            </a:r>
            <a:r>
              <a:rPr lang="ja-JP" altLang="en-US" sz="28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を駆使してゲームを有利に進めよう</a:t>
            </a:r>
            <a:r>
              <a:rPr lang="ja-JP" altLang="en-US" sz="2800" dirty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8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1301262" y="2277208"/>
            <a:ext cx="1459523" cy="14595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アイテムアイコン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64819" y="3854504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スピード</a:t>
            </a:r>
            <a:r>
              <a:rPr lang="en-US" altLang="ja-JP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UP</a:t>
            </a:r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4819" y="3854504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スピード</a:t>
            </a:r>
            <a:r>
              <a:rPr lang="en-US" altLang="ja-JP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UP</a:t>
            </a:r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9" name="楕円 8"/>
          <p:cNvSpPr/>
          <p:nvPr/>
        </p:nvSpPr>
        <p:spPr>
          <a:xfrm>
            <a:off x="4610099" y="2277208"/>
            <a:ext cx="1459523" cy="14595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アイテムアイコン</a:t>
            </a:r>
            <a:endParaRPr kumimoji="1" lang="ja-JP" altLang="en-US" sz="1600" b="1" dirty="0"/>
          </a:p>
        </p:txBody>
      </p:sp>
      <p:sp>
        <p:nvSpPr>
          <p:cNvPr id="10" name="楕円 9"/>
          <p:cNvSpPr/>
          <p:nvPr/>
        </p:nvSpPr>
        <p:spPr>
          <a:xfrm>
            <a:off x="7918936" y="2260628"/>
            <a:ext cx="1459523" cy="14595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アイテムアイコン</a:t>
            </a:r>
            <a:endParaRPr kumimoji="1" lang="ja-JP" altLang="en-US" sz="16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78888" y="385430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塗り範囲拡大！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78888" y="38545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塗り範囲拡大！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31323" y="385430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ノックバック強化！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31323" y="385430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ノックバック強化</a:t>
            </a:r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5" name="楕円 14"/>
          <p:cNvSpPr/>
          <p:nvPr/>
        </p:nvSpPr>
        <p:spPr>
          <a:xfrm>
            <a:off x="2933220" y="4359927"/>
            <a:ext cx="1459523" cy="14595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アイテムアイコン</a:t>
            </a:r>
            <a:endParaRPr kumimoji="1" lang="ja-JP" altLang="en-US" sz="1600" b="1" dirty="0"/>
          </a:p>
        </p:txBody>
      </p:sp>
      <p:sp>
        <p:nvSpPr>
          <p:cNvPr id="16" name="楕円 15"/>
          <p:cNvSpPr/>
          <p:nvPr/>
        </p:nvSpPr>
        <p:spPr>
          <a:xfrm>
            <a:off x="6067720" y="4422531"/>
            <a:ext cx="1459523" cy="14595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アイテムアイコン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8142" y="59324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過去</a:t>
            </a:r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エリア召喚！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48142" y="593722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過去</a:t>
            </a:r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エリア召喚！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37173" y="596527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スキルゲージ上昇！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37173" y="597249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スキルゲージ上昇</a:t>
            </a:r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9098220" y="5266657"/>
            <a:ext cx="2330669" cy="793525"/>
          </a:xfrm>
          <a:prstGeom prst="wedgeRoundRectCallout">
            <a:avLst>
              <a:gd name="adj1" fmla="val -62503"/>
              <a:gd name="adj2" fmla="val -16193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各アイコンと効果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レイアウトや文言は仮</a:t>
            </a:r>
            <a:endParaRPr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8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0491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lang="ja-JP" altLang="en-US" sz="4400" b="1" dirty="0"/>
              <a:t>画像</a:t>
            </a:r>
            <a:r>
              <a:rPr lang="ja-JP" altLang="en-US" sz="4400" b="1" dirty="0" smtClean="0"/>
              <a:t>イメージ：</a:t>
            </a:r>
            <a:r>
              <a:rPr lang="en-US" altLang="ja-JP" sz="4400" b="1" dirty="0" smtClean="0"/>
              <a:t>P3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30440" y="3472345"/>
            <a:ext cx="3204785" cy="4835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532995" y="3472345"/>
            <a:ext cx="744213" cy="483575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2592794" y="3483241"/>
            <a:ext cx="0" cy="47267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3633778" y="3472345"/>
            <a:ext cx="0" cy="483575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矢印 10"/>
          <p:cNvSpPr/>
          <p:nvPr/>
        </p:nvSpPr>
        <p:spPr>
          <a:xfrm>
            <a:off x="1701161" y="3057503"/>
            <a:ext cx="698203" cy="355956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9465" y="1685710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パネルを塗るとスキルゲージ上昇！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pPr algn="ctr"/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溜めてスキル発動だ！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9465" y="1685709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パネルを塗るとスキルゲージ上昇！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溜めてスキル発動だ！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530440" y="5214330"/>
            <a:ext cx="3204785" cy="4835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532994" y="5214330"/>
            <a:ext cx="1447597" cy="483575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2592794" y="5225226"/>
            <a:ext cx="0" cy="47267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3633778" y="5214330"/>
            <a:ext cx="0" cy="483575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爆発 1 18"/>
          <p:cNvSpPr/>
          <p:nvPr/>
        </p:nvSpPr>
        <p:spPr>
          <a:xfrm>
            <a:off x="2303308" y="4300420"/>
            <a:ext cx="1722470" cy="9360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発動！</a:t>
            </a:r>
            <a:endParaRPr kumimoji="1" lang="ja-JP" altLang="en-US" sz="2000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75" y="2022361"/>
            <a:ext cx="1669057" cy="166905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80" y="2262818"/>
            <a:ext cx="1329126" cy="1329126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59455" y="226281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/>
              <a:t>!?</a:t>
            </a:r>
            <a:endParaRPr kumimoji="1" lang="ja-JP" altLang="en-US" sz="2000" b="1" dirty="0"/>
          </a:p>
        </p:txBody>
      </p:sp>
      <p:sp>
        <p:nvSpPr>
          <p:cNvPr id="26" name="右矢印 25"/>
          <p:cNvSpPr/>
          <p:nvPr/>
        </p:nvSpPr>
        <p:spPr>
          <a:xfrm rot="10800000">
            <a:off x="7264214" y="2404492"/>
            <a:ext cx="510296" cy="209847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10800000">
            <a:off x="7340549" y="2689818"/>
            <a:ext cx="510296" cy="209847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10800000">
            <a:off x="7405371" y="3020902"/>
            <a:ext cx="510296" cy="209847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55160" y="3486114"/>
            <a:ext cx="264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超スピードアップ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55160" y="3494255"/>
            <a:ext cx="264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超スピードアップ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5024711" y="5635386"/>
            <a:ext cx="2330669" cy="793525"/>
          </a:xfrm>
          <a:prstGeom prst="wedgeRoundRectCallout">
            <a:avLst>
              <a:gd name="adj1" fmla="val -62503"/>
              <a:gd name="adj2" fmla="val -1364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ゲージが溜まる様子と発動時の状態を出したい</a:t>
            </a:r>
            <a:endParaRPr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32" name="角丸四角形吹き出し 31"/>
          <p:cNvSpPr/>
          <p:nvPr/>
        </p:nvSpPr>
        <p:spPr>
          <a:xfrm>
            <a:off x="8483609" y="4523129"/>
            <a:ext cx="2330669" cy="793525"/>
          </a:xfrm>
          <a:prstGeom prst="wedgeRoundRectCallout">
            <a:avLst>
              <a:gd name="adj1" fmla="val -57221"/>
              <a:gd name="adj2" fmla="val -105424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スキル発動中の様子を出したい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(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スキル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2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種類ほど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176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0491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lang="ja-JP" altLang="en-US" sz="4400" b="1" dirty="0"/>
              <a:t>画像</a:t>
            </a:r>
            <a:r>
              <a:rPr lang="ja-JP" altLang="en-US" sz="4400" b="1" dirty="0" smtClean="0"/>
              <a:t>イメージ：</a:t>
            </a:r>
            <a:r>
              <a:rPr lang="en-US" altLang="ja-JP" sz="4400" b="1" dirty="0" smtClean="0"/>
              <a:t>P4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56" y="2480155"/>
            <a:ext cx="3791210" cy="2724164"/>
          </a:xfrm>
          <a:prstGeom prst="rect">
            <a:avLst/>
          </a:prstGeom>
        </p:spPr>
      </p:pic>
      <p:sp>
        <p:nvSpPr>
          <p:cNvPr id="5" name="角丸四角形吹き出し 4"/>
          <p:cNvSpPr/>
          <p:nvPr/>
        </p:nvSpPr>
        <p:spPr>
          <a:xfrm>
            <a:off x="7490081" y="2364696"/>
            <a:ext cx="1689090" cy="844495"/>
          </a:xfrm>
          <a:prstGeom prst="wedgeRoundRectCallout">
            <a:avLst>
              <a:gd name="adj1" fmla="val -97141"/>
              <a:gd name="adj2" fmla="val 55779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各ボタンの説明</a:t>
            </a:r>
            <a:endParaRPr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86857" y="148348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～操作説明～</a:t>
            </a:r>
            <a:endParaRPr lang="en-US" altLang="ja-JP" sz="32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6857" y="148348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～操作説明～</a:t>
            </a:r>
            <a:endParaRPr lang="en-US" altLang="ja-JP" sz="32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987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17" idx="2"/>
            <a:endCxn id="18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19" name="直線矢印コネクタ 18"/>
          <p:cNvCxnSpPr>
            <a:stCxn id="18" idx="2"/>
            <a:endCxn id="46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8" idx="3"/>
            <a:endCxn id="6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2"/>
            <a:endCxn id="22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次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ページの画像に切り替える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29" name="カギ線コネクタ 28"/>
          <p:cNvCxnSpPr>
            <a:stCxn id="18" idx="1"/>
            <a:endCxn id="4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54" name="直線矢印コネクタ 53"/>
          <p:cNvCxnSpPr>
            <a:stCxn id="46" idx="2"/>
            <a:endCxn id="55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</a:t>
            </a:r>
            <a:r>
              <a:rPr lang="ja-JP" altLang="en-US" sz="1400" b="1" dirty="0" smtClean="0"/>
              <a:t>へ移行</a:t>
            </a:r>
            <a:endParaRPr kumimoji="1" lang="ja-JP" altLang="en-US" sz="1400" b="1" dirty="0"/>
          </a:p>
        </p:txBody>
      </p:sp>
      <p:cxnSp>
        <p:nvCxnSpPr>
          <p:cNvPr id="56" name="直線矢印コネクタ 55"/>
          <p:cNvCxnSpPr>
            <a:stCxn id="6" idx="2"/>
            <a:endCxn id="57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「タイトル」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23" name="カギ線コネクタ 22"/>
          <p:cNvCxnSpPr>
            <a:stCxn id="22" idx="2"/>
            <a:endCxn id="17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8768"/>
              <a:gd name="adj2" fmla="val -808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4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578899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111567"/>
            <a:ext cx="1116203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・各項目の名称テクスチャとそれぞれの選択肢を表示。</a:t>
            </a:r>
            <a:endParaRPr lang="en-US" altLang="ja-JP" sz="2000" b="1" dirty="0" smtClean="0"/>
          </a:p>
          <a:p>
            <a:endParaRPr kumimoji="1" lang="en-US" altLang="ja-JP" sz="2000" b="1" dirty="0" smtClean="0"/>
          </a:p>
          <a:p>
            <a:r>
              <a:rPr lang="ja-JP" altLang="en-US" sz="2000" b="1" dirty="0" smtClean="0"/>
              <a:t>・十字ボタンの上下で項目変更、左右でルール選択</a:t>
            </a:r>
            <a:r>
              <a:rPr lang="ja-JP" altLang="en-US" sz="2000" b="1" dirty="0"/>
              <a:t>。</a:t>
            </a:r>
            <a:endParaRPr lang="en-US" altLang="ja-JP" sz="2000" b="1" dirty="0"/>
          </a:p>
          <a:p>
            <a:endParaRPr kumimoji="1" lang="en-US" altLang="ja-JP" sz="2000" b="1" dirty="0"/>
          </a:p>
          <a:p>
            <a:r>
              <a:rPr lang="ja-JP" altLang="en-US" sz="2000" b="1" dirty="0" smtClean="0"/>
              <a:t>・カーソル表示や色変えで、どの選択肢を選んで</a:t>
            </a:r>
            <a:r>
              <a:rPr lang="ja-JP" altLang="en-US" sz="2000" b="1" dirty="0"/>
              <a:t>い</a:t>
            </a:r>
            <a:r>
              <a:rPr lang="ja-JP" altLang="en-US" sz="2000" b="1" dirty="0" smtClean="0"/>
              <a:t>るか分かるように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/>
          </a:p>
          <a:p>
            <a:endParaRPr kumimoji="1" lang="en-US" altLang="ja-JP" sz="2000" b="1" dirty="0" smtClean="0"/>
          </a:p>
          <a:p>
            <a:r>
              <a:rPr lang="ja-JP" altLang="en-US" sz="2000" b="1" dirty="0"/>
              <a:t> </a:t>
            </a:r>
            <a:r>
              <a:rPr lang="en-US" altLang="ja-JP" sz="2000" b="1" dirty="0" smtClean="0"/>
              <a:t>&lt;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暫定</a:t>
            </a:r>
            <a:r>
              <a:rPr lang="en-US" altLang="ja-JP" sz="2000" b="1" dirty="0" smtClean="0"/>
              <a:t>)&gt;</a:t>
            </a:r>
            <a:endParaRPr lang="en-US" altLang="ja-JP" sz="2000" b="1" dirty="0"/>
          </a:p>
          <a:p>
            <a:r>
              <a:rPr lang="ja-JP" altLang="en-US" sz="2000" b="1" dirty="0" smtClean="0"/>
              <a:t>　　対戦形式　　：</a:t>
            </a:r>
            <a:r>
              <a:rPr lang="en-US" altLang="ja-JP" sz="2000" b="1" dirty="0" smtClean="0"/>
              <a:t>【4</a:t>
            </a:r>
            <a:r>
              <a:rPr lang="ja-JP" altLang="en-US" sz="2000" b="1" dirty="0" smtClean="0"/>
              <a:t>人対戦</a:t>
            </a:r>
            <a:r>
              <a:rPr lang="en-US" altLang="ja-JP" sz="2000" b="1" dirty="0" smtClean="0"/>
              <a:t>】or【2vs2】</a:t>
            </a:r>
            <a:endParaRPr lang="en-US" altLang="ja-JP" sz="2000" b="1" dirty="0"/>
          </a:p>
          <a:p>
            <a:r>
              <a:rPr lang="ja-JP" altLang="en-US" sz="2000" b="1" dirty="0" smtClean="0"/>
              <a:t>　　制限時間　　：</a:t>
            </a:r>
            <a:r>
              <a:rPr lang="en-US" altLang="ja-JP" sz="2000" b="1" dirty="0" smtClean="0"/>
              <a:t>【30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】or【60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】or【120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 smtClean="0"/>
              <a:t>アイテム出現頻度：</a:t>
            </a:r>
            <a:r>
              <a:rPr lang="en-US" altLang="ja-JP" sz="2000" b="1" dirty="0" smtClean="0"/>
              <a:t>【</a:t>
            </a:r>
            <a:r>
              <a:rPr lang="ja-JP" altLang="en-US" sz="2000" b="1" dirty="0" smtClean="0"/>
              <a:t>低い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普通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高い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/>
              <a:t> </a:t>
            </a:r>
            <a:r>
              <a:rPr lang="ja-JP" altLang="en-US" sz="2000" b="1" dirty="0" smtClean="0"/>
              <a:t> エリア出現頻度  ：</a:t>
            </a:r>
            <a:r>
              <a:rPr lang="en-US" altLang="ja-JP" sz="2000" b="1" dirty="0"/>
              <a:t>【</a:t>
            </a:r>
            <a:r>
              <a:rPr lang="ja-JP" altLang="en-US" sz="2000" b="1" dirty="0"/>
              <a:t>低い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普通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高い</a:t>
            </a:r>
            <a:r>
              <a:rPr lang="en-US" altLang="ja-JP" sz="2000" b="1" dirty="0" smtClean="0"/>
              <a:t>】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・一番下に、設定を確定して次のゲームモードに移行するテクスチャ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決定</a:t>
            </a:r>
            <a:r>
              <a:rPr lang="en-US" altLang="ja-JP" sz="2000" b="1" dirty="0" smtClean="0"/>
              <a:t>!</a:t>
            </a:r>
            <a:r>
              <a:rPr lang="ja-JP" altLang="en-US" sz="2000" b="1" dirty="0"/>
              <a:t>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・決定ボタン押下、もしくはカーソル等がある場合は</a:t>
            </a:r>
            <a:r>
              <a:rPr lang="ja-JP" altLang="en-US" sz="2000" b="1" dirty="0"/>
              <a:t>そこ</a:t>
            </a:r>
            <a:r>
              <a:rPr lang="ja-JP" altLang="en-US" sz="2000" b="1" dirty="0" smtClean="0"/>
              <a:t>にカーソルがある状態で決定ボタン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押下で、次の「キャラ選択」に移行する。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445152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ln w="38100">
                  <a:solidFill>
                    <a:schemeClr val="tx1"/>
                  </a:solidFill>
                </a:ln>
              </a:rPr>
              <a:t>決定</a:t>
            </a:r>
            <a:r>
              <a:rPr lang="en-US" altLang="ja-JP" sz="5400" b="1" dirty="0" smtClean="0">
                <a:ln w="38100">
                  <a:solidFill>
                    <a:schemeClr val="tx1"/>
                  </a:solidFill>
                </a:ln>
              </a:rPr>
              <a:t>!</a:t>
            </a:r>
            <a:endParaRPr kumimoji="1" lang="en-US" altLang="ja-JP" sz="5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bg1"/>
                </a:solidFill>
              </a:rPr>
              <a:t>決定</a:t>
            </a:r>
            <a:r>
              <a:rPr lang="en-US" altLang="ja-JP" sz="5400" b="1" dirty="0" smtClean="0">
                <a:solidFill>
                  <a:schemeClr val="bg1"/>
                </a:solidFill>
              </a:rPr>
              <a:t>!</a:t>
            </a:r>
            <a:endParaRPr kumimoji="1" lang="en-US" altLang="ja-JP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57200" y="3047220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上下</a:t>
            </a:r>
            <a:r>
              <a:rPr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57199" y="390545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カーソルの位置を変える</a:t>
            </a:r>
            <a:endParaRPr kumimoji="1" lang="ja-JP" altLang="en-US" sz="1600" b="1" dirty="0"/>
          </a:p>
        </p:txBody>
      </p: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 flipH="1">
            <a:off x="1797800" y="3562526"/>
            <a:ext cx="1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7" idx="2"/>
            <a:endCxn id="44" idx="0"/>
          </p:cNvCxnSpPr>
          <p:nvPr/>
        </p:nvCxnSpPr>
        <p:spPr>
          <a:xfrm>
            <a:off x="4640478" y="3564074"/>
            <a:ext cx="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7" idx="2"/>
            <a:endCxn id="68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299877" y="3048768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)</a:t>
            </a:r>
            <a:endParaRPr lang="ja-JP" altLang="en-US" b="1" dirty="0"/>
          </a:p>
        </p:txBody>
      </p:sp>
      <p:sp>
        <p:nvSpPr>
          <p:cNvPr id="44" name="フローチャート: 処理 43"/>
          <p:cNvSpPr/>
          <p:nvPr/>
        </p:nvSpPr>
        <p:spPr>
          <a:xfrm>
            <a:off x="3299877" y="3906998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カーソルがある項目のルールを選択</a:t>
            </a:r>
            <a:endParaRPr kumimoji="1" lang="ja-JP" altLang="en-US" sz="1600" b="1" dirty="0"/>
          </a:p>
        </p:txBody>
      </p:sp>
      <p:cxnSp>
        <p:nvCxnSpPr>
          <p:cNvPr id="53" name="カギ線コネクタ 52"/>
          <p:cNvCxnSpPr>
            <a:endCxn id="37" idx="0"/>
          </p:cNvCxnSpPr>
          <p:nvPr/>
        </p:nvCxnSpPr>
        <p:spPr>
          <a:xfrm>
            <a:off x="1794141" y="2769577"/>
            <a:ext cx="2846337" cy="279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6307016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9217991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ルール</a:t>
            </a:r>
            <a:r>
              <a:rPr lang="ja-JP" altLang="en-US" b="1" dirty="0" smtClean="0"/>
              <a:t>設定の確定</a:t>
            </a:r>
            <a:endParaRPr lang="en-US" altLang="ja-JP" b="1" dirty="0" smtClean="0"/>
          </a:p>
        </p:txBody>
      </p:sp>
      <p:sp>
        <p:nvSpPr>
          <p:cNvPr id="58" name="フローチャート: 判断 57"/>
          <p:cNvSpPr/>
          <p:nvPr/>
        </p:nvSpPr>
        <p:spPr>
          <a:xfrm>
            <a:off x="6462585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9217990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「</a:t>
            </a:r>
            <a:r>
              <a:rPr kumimoji="1" lang="ja-JP" altLang="en-US" sz="1600" b="1" dirty="0" smtClean="0"/>
              <a:t>キャラ選択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0" name="直線矢印コネクタ 59"/>
          <p:cNvCxnSpPr>
            <a:stCxn id="58" idx="2"/>
            <a:endCxn id="64" idx="0"/>
          </p:cNvCxnSpPr>
          <p:nvPr/>
        </p:nvCxnSpPr>
        <p:spPr>
          <a:xfrm>
            <a:off x="7670334" y="4704192"/>
            <a:ext cx="0" cy="342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2"/>
            <a:endCxn id="59" idx="0"/>
          </p:cNvCxnSpPr>
          <p:nvPr/>
        </p:nvCxnSpPr>
        <p:spPr>
          <a:xfrm flipH="1">
            <a:off x="10558591" y="556244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4" idx="2"/>
            <a:endCxn id="65" idx="0"/>
          </p:cNvCxnSpPr>
          <p:nvPr/>
        </p:nvCxnSpPr>
        <p:spPr>
          <a:xfrm>
            <a:off x="7670334" y="556244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8" idx="0"/>
          </p:cNvCxnSpPr>
          <p:nvPr/>
        </p:nvCxnSpPr>
        <p:spPr>
          <a:xfrm>
            <a:off x="7670334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6329733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6329733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66" name="カギ線コネクタ 65"/>
          <p:cNvCxnSpPr>
            <a:stCxn id="58" idx="3"/>
            <a:endCxn id="57" idx="0"/>
          </p:cNvCxnSpPr>
          <p:nvPr/>
        </p:nvCxnSpPr>
        <p:spPr>
          <a:xfrm>
            <a:off x="8878083" y="4298495"/>
            <a:ext cx="1680509" cy="74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8" name="フローチャート: 判断 67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2" name="直線矢印コネクタ 71"/>
          <p:cNvCxnSpPr>
            <a:stCxn id="68" idx="2"/>
            <a:endCxn id="4" idx="0"/>
          </p:cNvCxnSpPr>
          <p:nvPr/>
        </p:nvCxnSpPr>
        <p:spPr>
          <a:xfrm>
            <a:off x="1797800" y="2628880"/>
            <a:ext cx="1" cy="418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3"/>
            <a:endCxn id="56" idx="0"/>
          </p:cNvCxnSpPr>
          <p:nvPr/>
        </p:nvCxnSpPr>
        <p:spPr>
          <a:xfrm>
            <a:off x="3005549" y="2223183"/>
            <a:ext cx="4664785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6" idx="2"/>
            <a:endCxn id="67" idx="1"/>
          </p:cNvCxnSpPr>
          <p:nvPr/>
        </p:nvCxnSpPr>
        <p:spPr>
          <a:xfrm rot="5400000" flipH="1">
            <a:off x="-488522" y="2134435"/>
            <a:ext cx="3205667" cy="1366977"/>
          </a:xfrm>
          <a:prstGeom prst="bentConnector4">
            <a:avLst>
              <a:gd name="adj1" fmla="val -7131"/>
              <a:gd name="adj2" fmla="val 1167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44" idx="2"/>
            <a:endCxn id="67" idx="1"/>
          </p:cNvCxnSpPr>
          <p:nvPr/>
        </p:nvCxnSpPr>
        <p:spPr>
          <a:xfrm rot="5400000" flipH="1">
            <a:off x="932043" y="713870"/>
            <a:ext cx="3207215" cy="4209655"/>
          </a:xfrm>
          <a:prstGeom prst="bentConnector4">
            <a:avLst>
              <a:gd name="adj1" fmla="val -7128"/>
              <a:gd name="adj2" fmla="val 1054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65" idx="2"/>
            <a:endCxn id="67" idx="1"/>
          </p:cNvCxnSpPr>
          <p:nvPr/>
        </p:nvCxnSpPr>
        <p:spPr>
          <a:xfrm rot="5400000" flipH="1">
            <a:off x="1450417" y="195496"/>
            <a:ext cx="5200323" cy="7239511"/>
          </a:xfrm>
          <a:prstGeom prst="bentConnector4">
            <a:avLst>
              <a:gd name="adj1" fmla="val -4396"/>
              <a:gd name="adj2" fmla="val 1031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116567" y="954886"/>
            <a:ext cx="9958867" cy="571847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目次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2758" y="1443786"/>
            <a:ext cx="249299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・ゲームの流れ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・タイトル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・チュートリアル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・ゲームルール選択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・キャラ選択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・ステージ選択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・リザルト</a:t>
            </a:r>
            <a:endParaRPr lang="en-US" altLang="ja-JP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89096" y="1443785"/>
            <a:ext cx="4288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・操作方法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・スキルについて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・アイテムについて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・過去エリア・未来エリアについて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・仕様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詳細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 </a:t>
            </a:r>
            <a:endParaRPr lang="en-US" altLang="ja-JP" sz="2000" b="1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838092" y="1081454"/>
            <a:ext cx="0" cy="543364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52287" y="1054759"/>
            <a:ext cx="5993537" cy="57153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1764" y="1313790"/>
            <a:ext cx="59040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・キャラクターのプレビューとして、モデルを表示。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・十字</a:t>
            </a:r>
            <a:r>
              <a:rPr lang="ja-JP" altLang="en-US" sz="1600" b="1" dirty="0"/>
              <a:t>ボタン</a:t>
            </a:r>
            <a:r>
              <a:rPr lang="ja-JP" altLang="en-US" sz="1600" b="1" dirty="0" smtClean="0"/>
              <a:t>の左右で選択し、決定ボタンで決定する。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・左右を押したときに、プレビューのモデルと名前のテクスチャを変える。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・決定したらテクスチャ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「</a:t>
            </a:r>
            <a:r>
              <a:rPr lang="en-US" altLang="ja-JP" sz="1600" b="1" dirty="0" smtClean="0"/>
              <a:t>OK</a:t>
            </a:r>
            <a:r>
              <a:rPr lang="en-US" altLang="ja-JP" sz="1600" b="1" dirty="0"/>
              <a:t>!</a:t>
            </a:r>
            <a:r>
              <a:rPr lang="ja-JP" altLang="en-US" sz="1600" b="1" dirty="0" smtClean="0"/>
              <a:t>」等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で決定したことを表示する。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・プレイヤー全員が選択したら「ステージ選択」に移行する。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・プレビューのモデルは、静止状態またはニュートラルモーションさせる。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・背景は画像スクロール等で動きを付ける。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497516" y="1054759"/>
            <a:ext cx="5530361" cy="57153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18519" y="122378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/>
              <a:t>《</a:t>
            </a:r>
            <a:r>
              <a:rPr lang="ja-JP" altLang="en-US" sz="2000" b="1" dirty="0" smtClean="0"/>
              <a:t>キャラモデルとスキルについて</a:t>
            </a:r>
            <a:r>
              <a:rPr lang="en-US" altLang="ja-JP" sz="2000" b="1" dirty="0" smtClean="0"/>
              <a:t>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01532" y="1719345"/>
            <a:ext cx="5067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・スキルを変更するとパーツが変わる。</a:t>
            </a:r>
            <a:endParaRPr lang="en-US" altLang="ja-JP" sz="1600" b="1" dirty="0"/>
          </a:p>
          <a:p>
            <a:r>
              <a:rPr lang="ja-JP" altLang="en-US" sz="1600" b="1" dirty="0"/>
              <a:t>　</a:t>
            </a:r>
            <a:r>
              <a:rPr lang="en-US" altLang="ja-JP" sz="1600" b="1" dirty="0"/>
              <a:t>(</a:t>
            </a:r>
            <a:r>
              <a:rPr lang="ja-JP" altLang="en-US" sz="1600" b="1" dirty="0"/>
              <a:t>例</a:t>
            </a:r>
            <a:r>
              <a:rPr lang="en-US" altLang="ja-JP" sz="1600" b="1" dirty="0"/>
              <a:t>)『</a:t>
            </a:r>
            <a:r>
              <a:rPr lang="ja-JP" altLang="en-US" sz="1600" b="1" dirty="0"/>
              <a:t>スピードアップ</a:t>
            </a:r>
            <a:r>
              <a:rPr lang="en-US" altLang="ja-JP" sz="1600" b="1" dirty="0"/>
              <a:t>』</a:t>
            </a:r>
            <a:r>
              <a:rPr lang="ja-JP" altLang="en-US" sz="1600" b="1" dirty="0"/>
              <a:t>のスキルにすると、</a:t>
            </a:r>
            <a:r>
              <a:rPr lang="ja-JP" altLang="en-US" sz="1600" b="1" dirty="0" smtClean="0"/>
              <a:t>キャラ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モデル</a:t>
            </a:r>
            <a:r>
              <a:rPr lang="ja-JP" altLang="en-US" sz="1600" b="1" dirty="0"/>
              <a:t>の足パーツが変わる。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1112615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1138991" y="4835163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プレビューモデル、名前テクスチャを切り替える</a:t>
            </a:r>
            <a:endParaRPr kumimoji="1" lang="ja-JP" altLang="en-US" sz="1400" b="1" dirty="0"/>
          </a:p>
        </p:txBody>
      </p:sp>
      <p:cxnSp>
        <p:nvCxnSpPr>
          <p:cNvPr id="58" name="直線矢印コネクタ 57"/>
          <p:cNvCxnSpPr>
            <a:stCxn id="70" idx="2"/>
            <a:endCxn id="74" idx="0"/>
          </p:cNvCxnSpPr>
          <p:nvPr/>
        </p:nvCxnSpPr>
        <p:spPr>
          <a:xfrm>
            <a:off x="2479592" y="2722170"/>
            <a:ext cx="0" cy="293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処理 61"/>
          <p:cNvSpPr/>
          <p:nvPr/>
        </p:nvSpPr>
        <p:spPr>
          <a:xfrm>
            <a:off x="4210439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4252217" y="124360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全員選択した</a:t>
            </a:r>
            <a:endParaRPr lang="en-US" altLang="ja-JP" b="1" dirty="0" smtClean="0"/>
          </a:p>
        </p:txBody>
      </p:sp>
      <p:sp>
        <p:nvSpPr>
          <p:cNvPr id="64" name="フローチャート: 判断 63"/>
          <p:cNvSpPr/>
          <p:nvPr/>
        </p:nvSpPr>
        <p:spPr>
          <a:xfrm>
            <a:off x="1271843" y="1101704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全員選択したか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4252217" y="199623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kumimoji="1" lang="ja-JP" altLang="en-US" sz="1600" b="1" dirty="0" smtClean="0"/>
              <a:t>ステージ選択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6" name="直線矢印コネクタ 65"/>
          <p:cNvCxnSpPr>
            <a:stCxn id="64" idx="2"/>
            <a:endCxn id="70" idx="0"/>
          </p:cNvCxnSpPr>
          <p:nvPr/>
        </p:nvCxnSpPr>
        <p:spPr>
          <a:xfrm>
            <a:off x="2479592" y="1913098"/>
            <a:ext cx="0" cy="293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2"/>
            <a:endCxn id="65" idx="0"/>
          </p:cNvCxnSpPr>
          <p:nvPr/>
        </p:nvCxnSpPr>
        <p:spPr>
          <a:xfrm>
            <a:off x="5592818" y="1758913"/>
            <a:ext cx="0" cy="237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33" idx="0"/>
          </p:cNvCxnSpPr>
          <p:nvPr/>
        </p:nvCxnSpPr>
        <p:spPr>
          <a:xfrm>
            <a:off x="5573757" y="4602053"/>
            <a:ext cx="0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1138991" y="2206864"/>
            <a:ext cx="2681201" cy="515306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していない</a:t>
            </a:r>
            <a:endParaRPr kumimoji="1" lang="ja-JP" altLang="en-US" b="1" dirty="0"/>
          </a:p>
        </p:txBody>
      </p:sp>
      <p:sp>
        <p:nvSpPr>
          <p:cNvPr id="74" name="フローチャート: 判断 73"/>
          <p:cNvSpPr/>
          <p:nvPr/>
        </p:nvSpPr>
        <p:spPr>
          <a:xfrm>
            <a:off x="1271843" y="3015782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5" name="直線矢印コネクタ 74"/>
          <p:cNvCxnSpPr>
            <a:stCxn id="74" idx="2"/>
            <a:endCxn id="51" idx="0"/>
          </p:cNvCxnSpPr>
          <p:nvPr/>
        </p:nvCxnSpPr>
        <p:spPr>
          <a:xfrm flipH="1">
            <a:off x="2475933" y="3827176"/>
            <a:ext cx="3659" cy="250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4" idx="3"/>
            <a:endCxn id="62" idx="0"/>
          </p:cNvCxnSpPr>
          <p:nvPr/>
        </p:nvCxnSpPr>
        <p:spPr>
          <a:xfrm>
            <a:off x="3687341" y="3421479"/>
            <a:ext cx="1886416" cy="6565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1" idx="2"/>
            <a:endCxn id="54" idx="0"/>
          </p:cNvCxnSpPr>
          <p:nvPr/>
        </p:nvCxnSpPr>
        <p:spPr>
          <a:xfrm>
            <a:off x="2475933" y="4602053"/>
            <a:ext cx="3659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4210439" y="4835163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現在選択されているキャラクターで設定する</a:t>
            </a:r>
            <a:endParaRPr kumimoji="1" lang="ja-JP" altLang="en-US" sz="1400" b="1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4206782" y="5583579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</a:t>
            </a:r>
            <a:r>
              <a:rPr kumimoji="1" lang="en-US" altLang="ja-JP" sz="1400" b="1" dirty="0" smtClean="0"/>
              <a:t>OK!</a:t>
            </a:r>
            <a:r>
              <a:rPr kumimoji="1" lang="ja-JP" altLang="en-US" sz="1400" b="1" dirty="0" smtClean="0"/>
              <a:t>」等のテクスチャを表示する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3" idx="2"/>
            <a:endCxn id="35" idx="0"/>
          </p:cNvCxnSpPr>
          <p:nvPr/>
        </p:nvCxnSpPr>
        <p:spPr>
          <a:xfrm flipH="1">
            <a:off x="5570100" y="5350469"/>
            <a:ext cx="3657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4" idx="3"/>
            <a:endCxn id="63" idx="1"/>
          </p:cNvCxnSpPr>
          <p:nvPr/>
        </p:nvCxnSpPr>
        <p:spPr>
          <a:xfrm flipV="1">
            <a:off x="3687341" y="1501260"/>
            <a:ext cx="564876" cy="6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35" idx="2"/>
            <a:endCxn id="64" idx="1"/>
          </p:cNvCxnSpPr>
          <p:nvPr/>
        </p:nvCxnSpPr>
        <p:spPr>
          <a:xfrm rot="5400000" flipH="1">
            <a:off x="1125230" y="1654015"/>
            <a:ext cx="4591484" cy="4298257"/>
          </a:xfrm>
          <a:prstGeom prst="bentConnector4">
            <a:avLst>
              <a:gd name="adj1" fmla="val -4979"/>
              <a:gd name="adj2" fmla="val 1239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54" idx="2"/>
            <a:endCxn id="74" idx="1"/>
          </p:cNvCxnSpPr>
          <p:nvPr/>
        </p:nvCxnSpPr>
        <p:spPr>
          <a:xfrm rot="5400000" flipH="1">
            <a:off x="911223" y="3782100"/>
            <a:ext cx="1928990" cy="1207749"/>
          </a:xfrm>
          <a:prstGeom prst="bentConnector4">
            <a:avLst>
              <a:gd name="adj1" fmla="val -11851"/>
              <a:gd name="adj2" fmla="val 1503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3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4"/>
            <a:ext cx="10990610" cy="373667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プレビュー画像に入れてもいい</a:t>
            </a:r>
            <a:r>
              <a:rPr lang="en-US" altLang="ja-JP" sz="2000" b="1" dirty="0" smtClean="0"/>
              <a:t>)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・十字</a:t>
            </a:r>
            <a:r>
              <a:rPr lang="ja-JP" altLang="en-US" sz="2000" b="1" dirty="0"/>
              <a:t>ボタン</a:t>
            </a:r>
            <a:r>
              <a:rPr lang="ja-JP" altLang="en-US" sz="2000" b="1" dirty="0" smtClean="0"/>
              <a:t>の左右で選択し、決定ボタンで決定。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3" name="直線矢印コネクタ 2"/>
          <p:cNvCxnSpPr>
            <a:stCxn id="5" idx="2"/>
            <a:endCxn id="6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" name="フローチャート: 判断 5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>
            <a:stCxn id="6" idx="2"/>
            <a:endCxn id="12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6" idx="3"/>
            <a:endCxn id="4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10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前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のステージ画像、及びステージ名テクスチャ切り替える</a:t>
            </a:r>
            <a:endParaRPr kumimoji="1" lang="ja-JP" altLang="en-US" sz="1200" b="1" dirty="0"/>
          </a:p>
        </p:txBody>
      </p:sp>
      <p:cxnSp>
        <p:nvCxnSpPr>
          <p:cNvPr id="11" name="カギ線コネクタ 10"/>
          <p:cNvCxnSpPr>
            <a:stCxn id="6" idx="1"/>
            <a:endCxn id="2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>
            <a:stCxn id="12" idx="2"/>
            <a:endCxn id="14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「ゲーム」</a:t>
            </a:r>
            <a:r>
              <a:rPr lang="ja-JP" altLang="en-US" b="1" dirty="0" smtClean="0"/>
              <a:t>へ移行</a:t>
            </a:r>
            <a:endParaRPr kumimoji="1" lang="ja-JP" altLang="en-US" b="1" dirty="0"/>
          </a:p>
        </p:txBody>
      </p:sp>
      <p:cxnSp>
        <p:nvCxnSpPr>
          <p:cNvPr id="15" name="直線矢印コネクタ 14"/>
          <p:cNvCxnSpPr>
            <a:stCxn id="4" idx="2"/>
            <a:endCxn id="16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「キャラ選択」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18" name="カギ線コネクタ 17"/>
          <p:cNvCxnSpPr>
            <a:stCxn id="10" idx="2"/>
            <a:endCxn id="5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7479"/>
              <a:gd name="adj2" fmla="val -847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46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ステータス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4343978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46532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078374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51522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3965749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4082786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5406332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447316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79" y="1536491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6044913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78000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75227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5292032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6335723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85091"/>
              <a:gd name="adj2" fmla="val 28007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8279983" y="4151655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6781"/>
              <a:gd name="adj2" fmla="val 3077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15798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564579" y="2762927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046561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endCxn id="4" idx="2"/>
          </p:cNvCxnSpPr>
          <p:nvPr/>
        </p:nvCxnSpPr>
        <p:spPr>
          <a:xfrm rot="10800000">
            <a:off x="1319105" y="2988008"/>
            <a:ext cx="3907620" cy="225115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6"/>
            <a:ext cx="10990610" cy="468098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9023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・プレイヤーの選択したキャラと、それぞれのカラーの柱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を表示する。キャラモデル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は、柱の上に乗っている状態にしておく。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・各プレイヤーが塗ったパネルの分だけ柱の高さ</a:t>
            </a:r>
            <a:r>
              <a:rPr lang="ja-JP" altLang="en-US" sz="2000" b="1" dirty="0"/>
              <a:t>を</a:t>
            </a:r>
            <a:r>
              <a:rPr lang="ja-JP" altLang="en-US" sz="2000" b="1" dirty="0" smtClean="0"/>
              <a:t>上昇させる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全プレイヤー分の上昇が終</a:t>
            </a:r>
            <a:r>
              <a:rPr lang="ja-JP" altLang="en-US" sz="2000" b="1" dirty="0" err="1" smtClean="0"/>
              <a:t>わ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err="1" smtClean="0"/>
              <a:t>るま</a:t>
            </a:r>
            <a:r>
              <a:rPr lang="ja-JP" altLang="en-US" sz="2000" b="1" dirty="0" smtClean="0"/>
              <a:t>で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」等の順位テクスチャを表示し、エフェクトやモーション等で演出。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・演出後、「ゲームルール選択」</a:t>
            </a:r>
            <a:r>
              <a:rPr lang="ja-JP" altLang="en-US" sz="2000" b="1" dirty="0"/>
              <a:t>と</a:t>
            </a:r>
            <a:r>
              <a:rPr lang="ja-JP" altLang="en-US" sz="2000" b="1" dirty="0" smtClean="0"/>
              <a:t>「タイトルへ」の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テクスチャ等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・選択されたゲームモードに移行する。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lang="ja-JP" altLang="en-US" sz="4400" b="1" dirty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4" name="直線矢印コネクタ 3"/>
          <p:cNvCxnSpPr>
            <a:stCxn id="6" idx="2"/>
            <a:endCxn id="11" idx="0"/>
          </p:cNvCxnSpPr>
          <p:nvPr/>
        </p:nvCxnSpPr>
        <p:spPr>
          <a:xfrm flipH="1">
            <a:off x="1777260" y="1607254"/>
            <a:ext cx="1720" cy="27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415662" y="108321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各プレイヤーのモデルと、最終結果用の柱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初期高さは全部同じ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10" name="直線矢印コネクタ 9"/>
          <p:cNvCxnSpPr>
            <a:stCxn id="11" idx="2"/>
            <a:endCxn id="51" idx="0"/>
          </p:cNvCxnSpPr>
          <p:nvPr/>
        </p:nvCxnSpPr>
        <p:spPr>
          <a:xfrm flipH="1">
            <a:off x="1775251" y="2401472"/>
            <a:ext cx="2009" cy="27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415662" y="1886166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それぞれの最終獲得スコアに応じて柱を上に伸ばしていく</a:t>
            </a:r>
            <a:endParaRPr kumimoji="1" lang="ja-JP" altLang="en-US" sz="1400" b="1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3372125" y="3809171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高くするのを止める</a:t>
            </a:r>
            <a:endParaRPr kumimoji="1" lang="ja-JP" altLang="en-US" sz="1600" b="1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567502" y="2678155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獲得スコア分の高さになったか</a:t>
            </a:r>
            <a:endParaRPr kumimoji="1" lang="ja-JP" altLang="en-US" sz="1100" b="1" dirty="0"/>
          </a:p>
        </p:txBody>
      </p:sp>
      <p:cxnSp>
        <p:nvCxnSpPr>
          <p:cNvPr id="56" name="直線矢印コネクタ 55"/>
          <p:cNvCxnSpPr>
            <a:stCxn id="51" idx="2"/>
            <a:endCxn id="71" idx="0"/>
          </p:cNvCxnSpPr>
          <p:nvPr/>
        </p:nvCxnSpPr>
        <p:spPr>
          <a:xfrm flipH="1">
            <a:off x="1773531" y="3509598"/>
            <a:ext cx="1720" cy="27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3372125" y="283288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なった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64" idx="2"/>
            <a:endCxn id="29" idx="0"/>
          </p:cNvCxnSpPr>
          <p:nvPr/>
        </p:nvCxnSpPr>
        <p:spPr>
          <a:xfrm flipH="1">
            <a:off x="4733723" y="3356923"/>
            <a:ext cx="1720" cy="45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410928" y="3788528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なっていない</a:t>
            </a:r>
            <a:endParaRPr kumimoji="1" lang="ja-JP" altLang="en-US" b="1" dirty="0"/>
          </a:p>
        </p:txBody>
      </p:sp>
      <p:sp>
        <p:nvSpPr>
          <p:cNvPr id="76" name="フローチャート: 処理 75"/>
          <p:cNvSpPr/>
          <p:nvPr/>
        </p:nvSpPr>
        <p:spPr>
          <a:xfrm>
            <a:off x="412937" y="4575490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柱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高くする</a:t>
            </a:r>
            <a:endParaRPr kumimoji="1" lang="ja-JP" altLang="en-US" sz="1600" b="1" dirty="0"/>
          </a:p>
        </p:txBody>
      </p:sp>
      <p:cxnSp>
        <p:nvCxnSpPr>
          <p:cNvPr id="77" name="直線矢印コネクタ 76"/>
          <p:cNvCxnSpPr>
            <a:stCxn id="71" idx="2"/>
            <a:endCxn id="76" idx="0"/>
          </p:cNvCxnSpPr>
          <p:nvPr/>
        </p:nvCxnSpPr>
        <p:spPr>
          <a:xfrm>
            <a:off x="1773531" y="4296599"/>
            <a:ext cx="1004" cy="278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20" idx="1"/>
            <a:endCxn id="11" idx="1"/>
          </p:cNvCxnSpPr>
          <p:nvPr/>
        </p:nvCxnSpPr>
        <p:spPr>
          <a:xfrm rot="10800000">
            <a:off x="415663" y="2143820"/>
            <a:ext cx="2953449" cy="3717137"/>
          </a:xfrm>
          <a:prstGeom prst="bentConnector3">
            <a:avLst>
              <a:gd name="adj1" fmla="val 107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: 判断 101"/>
          <p:cNvSpPr/>
          <p:nvPr/>
        </p:nvSpPr>
        <p:spPr>
          <a:xfrm>
            <a:off x="3523965" y="4549977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全プレイヤー分の柱の高さ増加が終わったか</a:t>
            </a:r>
            <a:endParaRPr kumimoji="1" lang="ja-JP" altLang="en-US" sz="1100" b="1" dirty="0"/>
          </a:p>
        </p:txBody>
      </p:sp>
      <p:cxnSp>
        <p:nvCxnSpPr>
          <p:cNvPr id="103" name="直線矢印コネクタ 102"/>
          <p:cNvCxnSpPr>
            <a:stCxn id="29" idx="2"/>
            <a:endCxn id="102" idx="0"/>
          </p:cNvCxnSpPr>
          <p:nvPr/>
        </p:nvCxnSpPr>
        <p:spPr>
          <a:xfrm flipH="1">
            <a:off x="4731714" y="4324477"/>
            <a:ext cx="2009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51" idx="3"/>
            <a:endCxn id="64" idx="1"/>
          </p:cNvCxnSpPr>
          <p:nvPr/>
        </p:nvCxnSpPr>
        <p:spPr>
          <a:xfrm>
            <a:off x="2983000" y="3093877"/>
            <a:ext cx="389125" cy="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02" idx="2"/>
            <a:endCxn id="120" idx="0"/>
          </p:cNvCxnSpPr>
          <p:nvPr/>
        </p:nvCxnSpPr>
        <p:spPr>
          <a:xfrm>
            <a:off x="4731714" y="5381420"/>
            <a:ext cx="0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/>
          <p:cNvSpPr/>
          <p:nvPr/>
        </p:nvSpPr>
        <p:spPr>
          <a:xfrm>
            <a:off x="3369111" y="5606920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終わっていない</a:t>
            </a:r>
            <a:endParaRPr kumimoji="1" lang="ja-JP" altLang="en-US" b="1" dirty="0"/>
          </a:p>
        </p:txBody>
      </p:sp>
      <p:cxnSp>
        <p:nvCxnSpPr>
          <p:cNvPr id="21" name="カギ線コネクタ 20"/>
          <p:cNvCxnSpPr>
            <a:stCxn id="76" idx="1"/>
            <a:endCxn id="11" idx="1"/>
          </p:cNvCxnSpPr>
          <p:nvPr/>
        </p:nvCxnSpPr>
        <p:spPr>
          <a:xfrm rot="10800000" flipH="1">
            <a:off x="412936" y="2143819"/>
            <a:ext cx="2725" cy="2689324"/>
          </a:xfrm>
          <a:prstGeom prst="bentConnector3">
            <a:avLst>
              <a:gd name="adj1" fmla="val -83889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6490165" y="859921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終わった</a:t>
            </a:r>
            <a:endParaRPr kumimoji="1" lang="ja-JP" altLang="en-US" b="1" dirty="0"/>
          </a:p>
        </p:txBody>
      </p:sp>
      <p:cxnSp>
        <p:nvCxnSpPr>
          <p:cNvPr id="30" name="カギ線コネクタ 29"/>
          <p:cNvCxnSpPr>
            <a:stCxn id="102" idx="3"/>
            <a:endCxn id="24" idx="1"/>
          </p:cNvCxnSpPr>
          <p:nvPr/>
        </p:nvCxnSpPr>
        <p:spPr>
          <a:xfrm flipV="1">
            <a:off x="5939463" y="1121940"/>
            <a:ext cx="550702" cy="3843759"/>
          </a:xfrm>
          <a:prstGeom prst="bentConnector3">
            <a:avLst>
              <a:gd name="adj1" fmla="val 595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6490165" y="164597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</a:t>
            </a:r>
            <a:r>
              <a:rPr lang="en-US" altLang="ja-JP" sz="1400" b="1" dirty="0" smtClean="0"/>
              <a:t>1</a:t>
            </a:r>
            <a:r>
              <a:rPr lang="ja-JP" altLang="en-US" sz="1400" b="1" dirty="0" smtClean="0"/>
              <a:t>位」等の順位テクスチャをそれぞれ表示する</a:t>
            </a:r>
            <a:endParaRPr kumimoji="1" lang="ja-JP" altLang="en-US" sz="1400" b="1" dirty="0"/>
          </a:p>
        </p:txBody>
      </p:sp>
      <p:cxnSp>
        <p:nvCxnSpPr>
          <p:cNvPr id="34" name="直線矢印コネクタ 33"/>
          <p:cNvCxnSpPr>
            <a:stCxn id="24" idx="2"/>
            <a:endCxn id="33" idx="0"/>
          </p:cNvCxnSpPr>
          <p:nvPr/>
        </p:nvCxnSpPr>
        <p:spPr>
          <a:xfrm flipH="1">
            <a:off x="7851763" y="1383959"/>
            <a:ext cx="172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6490165" y="24233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勝利モーションやエフェクト等で演出</a:t>
            </a:r>
            <a:endParaRPr kumimoji="1" lang="ja-JP" altLang="en-US" sz="1400" b="1" dirty="0"/>
          </a:p>
        </p:txBody>
      </p:sp>
      <p:cxnSp>
        <p:nvCxnSpPr>
          <p:cNvPr id="40" name="直線矢印コネクタ 39"/>
          <p:cNvCxnSpPr>
            <a:stCxn id="33" idx="2"/>
            <a:endCxn id="39" idx="0"/>
          </p:cNvCxnSpPr>
          <p:nvPr/>
        </p:nvCxnSpPr>
        <p:spPr>
          <a:xfrm>
            <a:off x="7851763" y="2161284"/>
            <a:ext cx="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6485101" y="320062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モード移行の選択肢を表示</a:t>
            </a:r>
            <a:endParaRPr kumimoji="1" lang="ja-JP" altLang="en-US" sz="1400" b="1" dirty="0"/>
          </a:p>
        </p:txBody>
      </p:sp>
      <p:cxnSp>
        <p:nvCxnSpPr>
          <p:cNvPr id="45" name="直線矢印コネクタ 44"/>
          <p:cNvCxnSpPr>
            <a:stCxn id="39" idx="2"/>
            <a:endCxn id="44" idx="0"/>
          </p:cNvCxnSpPr>
          <p:nvPr/>
        </p:nvCxnSpPr>
        <p:spPr>
          <a:xfrm flipH="1">
            <a:off x="7846699" y="2938609"/>
            <a:ext cx="5064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6644014" y="3976224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タイトル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or</a:t>
            </a:r>
          </a:p>
          <a:p>
            <a:pPr algn="ctr"/>
            <a:r>
              <a:rPr lang="ja-JP" altLang="en-US" sz="1200" b="1" dirty="0" smtClean="0"/>
              <a:t>ゲームルール選択</a:t>
            </a:r>
            <a:endParaRPr lang="en-US" altLang="ja-JP" sz="1200" b="1" dirty="0" smtClean="0"/>
          </a:p>
        </p:txBody>
      </p:sp>
      <p:cxnSp>
        <p:nvCxnSpPr>
          <p:cNvPr id="50" name="直線矢印コネクタ 49"/>
          <p:cNvCxnSpPr>
            <a:stCxn id="44" idx="2"/>
            <a:endCxn id="49" idx="0"/>
          </p:cNvCxnSpPr>
          <p:nvPr/>
        </p:nvCxnSpPr>
        <p:spPr>
          <a:xfrm>
            <a:off x="7846699" y="3715934"/>
            <a:ext cx="5064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490165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タイトル</a:t>
            </a:r>
            <a:endParaRPr kumimoji="1" lang="ja-JP" altLang="en-US" b="1" dirty="0"/>
          </a:p>
        </p:txBody>
      </p:sp>
      <p:cxnSp>
        <p:nvCxnSpPr>
          <p:cNvPr id="55" name="直線矢印コネクタ 54"/>
          <p:cNvCxnSpPr>
            <a:stCxn id="49" idx="2"/>
            <a:endCxn id="54" idx="0"/>
          </p:cNvCxnSpPr>
          <p:nvPr/>
        </p:nvCxnSpPr>
        <p:spPr>
          <a:xfrm>
            <a:off x="7851763" y="4807667"/>
            <a:ext cx="1720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処理 64"/>
          <p:cNvSpPr/>
          <p:nvPr/>
        </p:nvSpPr>
        <p:spPr>
          <a:xfrm>
            <a:off x="9260954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cxnSp>
        <p:nvCxnSpPr>
          <p:cNvPr id="66" name="カギ線コネクタ 65"/>
          <p:cNvCxnSpPr>
            <a:stCxn id="49" idx="3"/>
            <a:endCxn id="65" idx="0"/>
          </p:cNvCxnSpPr>
          <p:nvPr/>
        </p:nvCxnSpPr>
        <p:spPr>
          <a:xfrm>
            <a:off x="9059512" y="4391946"/>
            <a:ext cx="1564760" cy="6760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485101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「タイトル」へ移行</a:t>
            </a:r>
            <a:endParaRPr kumimoji="1" lang="ja-JP" altLang="en-US" sz="1400" b="1" dirty="0"/>
          </a:p>
        </p:txBody>
      </p:sp>
      <p:cxnSp>
        <p:nvCxnSpPr>
          <p:cNvPr id="72" name="直線矢印コネクタ 71"/>
          <p:cNvCxnSpPr>
            <a:stCxn id="54" idx="2"/>
            <a:endCxn id="70" idx="0"/>
          </p:cNvCxnSpPr>
          <p:nvPr/>
        </p:nvCxnSpPr>
        <p:spPr>
          <a:xfrm flipH="1">
            <a:off x="7846699" y="5591995"/>
            <a:ext cx="6784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処理 73"/>
          <p:cNvSpPr/>
          <p:nvPr/>
        </p:nvSpPr>
        <p:spPr>
          <a:xfrm>
            <a:off x="9256614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75" name="直線矢印コネクタ 74"/>
          <p:cNvCxnSpPr>
            <a:stCxn id="65" idx="2"/>
            <a:endCxn id="74" idx="0"/>
          </p:cNvCxnSpPr>
          <p:nvPr/>
        </p:nvCxnSpPr>
        <p:spPr>
          <a:xfrm flipH="1">
            <a:off x="10618212" y="5591995"/>
            <a:ext cx="6060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26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49646" y="1140798"/>
            <a:ext cx="38086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92067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1315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167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348578" y="3738178"/>
            <a:ext cx="400973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5284" y="3911535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988505" y="5082769"/>
            <a:ext cx="3833408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27882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  <p:cxnSp>
        <p:nvCxnSpPr>
          <p:cNvPr id="14" name="カギ線コネクタ 13"/>
          <p:cNvCxnSpPr>
            <a:stCxn id="6" idx="1"/>
          </p:cNvCxnSpPr>
          <p:nvPr/>
        </p:nvCxnSpPr>
        <p:spPr>
          <a:xfrm rot="10800000" flipV="1">
            <a:off x="7077813" y="1884776"/>
            <a:ext cx="496737" cy="151784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/>
          <p:nvPr/>
        </p:nvCxnSpPr>
        <p:spPr>
          <a:xfrm rot="10800000">
            <a:off x="7656754" y="3402623"/>
            <a:ext cx="712896" cy="41351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23" idx="1"/>
          </p:cNvCxnSpPr>
          <p:nvPr/>
        </p:nvCxnSpPr>
        <p:spPr>
          <a:xfrm rot="10800000">
            <a:off x="7397581" y="3669126"/>
            <a:ext cx="590925" cy="2158327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3"/>
          </p:cNvCxnSpPr>
          <p:nvPr/>
        </p:nvCxnSpPr>
        <p:spPr>
          <a:xfrm flipV="1">
            <a:off x="4358310" y="4146757"/>
            <a:ext cx="1280031" cy="73790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3"/>
          </p:cNvCxnSpPr>
          <p:nvPr/>
        </p:nvCxnSpPr>
        <p:spPr>
          <a:xfrm>
            <a:off x="4358310" y="1885481"/>
            <a:ext cx="652347" cy="1498139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-1》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147455" y="950583"/>
            <a:ext cx="2688349" cy="51668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プレイヤー</a:t>
            </a:r>
            <a:r>
              <a:rPr lang="ja-JP" altLang="en-US" sz="1400" b="1" dirty="0" smtClean="0"/>
              <a:t>がパネルを塗った</a:t>
            </a:r>
            <a:endParaRPr kumimoji="1" lang="ja-JP" altLang="en-US" sz="1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67981" y="3016757"/>
            <a:ext cx="2643554" cy="50807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MAX</a:t>
            </a:r>
            <a:r>
              <a:rPr lang="ja-JP" altLang="en-US" b="1" dirty="0" smtClean="0"/>
              <a:t>で</a:t>
            </a:r>
            <a:r>
              <a:rPr lang="ja-JP" altLang="en-US" b="1" dirty="0"/>
              <a:t>は</a:t>
            </a:r>
            <a:r>
              <a:rPr lang="ja-JP" altLang="en-US" b="1" dirty="0" smtClean="0"/>
              <a:t>ない</a:t>
            </a:r>
            <a:endParaRPr lang="en-US" altLang="ja-JP" b="1" dirty="0" smtClean="0"/>
          </a:p>
        </p:txBody>
      </p:sp>
      <p:sp>
        <p:nvSpPr>
          <p:cNvPr id="5" name="フローチャート: 判断 4"/>
          <p:cNvSpPr/>
          <p:nvPr/>
        </p:nvSpPr>
        <p:spPr>
          <a:xfrm>
            <a:off x="300839" y="1962720"/>
            <a:ext cx="2381579" cy="80000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スキルゲージが</a:t>
            </a:r>
            <a:r>
              <a:rPr lang="en-US" altLang="ja-JP" sz="1400" b="1" dirty="0" smtClean="0"/>
              <a:t>MAX</a:t>
            </a:r>
            <a:r>
              <a:rPr lang="ja-JP" altLang="en-US" sz="1400" b="1" dirty="0" smtClean="0"/>
              <a:t>か</a:t>
            </a:r>
            <a:endParaRPr kumimoji="1" lang="ja-JP" altLang="en-US" sz="14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67981" y="392482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スキルゲージを増加させる</a:t>
            </a:r>
            <a:endParaRPr kumimoji="1" lang="ja-JP" altLang="en-US" sz="1400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986883" y="2108684"/>
            <a:ext cx="2643554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MAX</a:t>
            </a:r>
            <a:r>
              <a:rPr kumimoji="1" lang="ja-JP" altLang="en-US" b="1" dirty="0" smtClean="0"/>
              <a:t>である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 flipH="1">
            <a:off x="1489758" y="2762721"/>
            <a:ext cx="1871" cy="254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1489758" y="3524828"/>
            <a:ext cx="0" cy="4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 flipV="1">
            <a:off x="2682418" y="2362720"/>
            <a:ext cx="3044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" idx="2"/>
            <a:endCxn id="5" idx="0"/>
          </p:cNvCxnSpPr>
          <p:nvPr/>
        </p:nvCxnSpPr>
        <p:spPr>
          <a:xfrm flipH="1">
            <a:off x="1491629" y="1467263"/>
            <a:ext cx="1" cy="49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986883" y="302634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スキルゲージは増加しない</a:t>
            </a:r>
            <a:endParaRPr kumimoji="1" lang="ja-JP" altLang="en-US" sz="1400" b="1" dirty="0"/>
          </a:p>
        </p:txBody>
      </p:sp>
      <p:cxnSp>
        <p:nvCxnSpPr>
          <p:cNvPr id="28" name="直線矢印コネクタ 27"/>
          <p:cNvCxnSpPr>
            <a:stCxn id="9" idx="2"/>
            <a:endCxn id="27" idx="0"/>
          </p:cNvCxnSpPr>
          <p:nvPr/>
        </p:nvCxnSpPr>
        <p:spPr>
          <a:xfrm>
            <a:off x="4308660" y="2616755"/>
            <a:ext cx="0" cy="409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6049103" y="424398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レベル分のゲージを減少させる</a:t>
            </a:r>
            <a:endParaRPr kumimoji="1" lang="ja-JP" altLang="en-US" sz="1400" b="1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6049103" y="5184610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 smtClean="0"/>
              <a:t>レベルに応じたスキルを発動する</a:t>
            </a:r>
            <a:endParaRPr kumimoji="1" lang="ja-JP" altLang="en-US" sz="1300" b="1" dirty="0"/>
          </a:p>
        </p:txBody>
      </p:sp>
      <p:cxnSp>
        <p:nvCxnSpPr>
          <p:cNvPr id="33" name="直線矢印コネクタ 32"/>
          <p:cNvCxnSpPr>
            <a:stCxn id="38" idx="2"/>
            <a:endCxn id="39" idx="0"/>
          </p:cNvCxnSpPr>
          <p:nvPr/>
        </p:nvCxnSpPr>
        <p:spPr>
          <a:xfrm flipH="1">
            <a:off x="7469402" y="2792538"/>
            <a:ext cx="4321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32" idx="0"/>
          </p:cNvCxnSpPr>
          <p:nvPr/>
        </p:nvCxnSpPr>
        <p:spPr>
          <a:xfrm>
            <a:off x="7469402" y="4789922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7" idx="2"/>
            <a:endCxn id="38" idx="0"/>
          </p:cNvCxnSpPr>
          <p:nvPr/>
        </p:nvCxnSpPr>
        <p:spPr>
          <a:xfrm>
            <a:off x="7469402" y="1500828"/>
            <a:ext cx="4321" cy="43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9171937" y="2089751"/>
            <a:ext cx="2840598" cy="54594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Lv.0(Lv.1</a:t>
            </a:r>
            <a:r>
              <a:rPr kumimoji="1" lang="ja-JP" altLang="en-US" b="1" dirty="0" smtClean="0"/>
              <a:t>未満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6049103" y="95488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スキル</a:t>
            </a:r>
            <a:r>
              <a:rPr lang="ja-JP" altLang="en-US" sz="1600" b="1" dirty="0" smtClean="0"/>
              <a:t>発動ボタンを押した</a:t>
            </a:r>
            <a:endParaRPr kumimoji="1" lang="ja-JP" altLang="en-US" sz="1600" b="1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6194174" y="1932907"/>
            <a:ext cx="2559097" cy="85963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スキルレベルはいくつか</a:t>
            </a:r>
            <a:endParaRPr kumimoji="1" lang="ja-JP" altLang="en-US" sz="1200" b="1" dirty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049103" y="3303352"/>
            <a:ext cx="2840598" cy="54594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Lv.1</a:t>
            </a:r>
            <a:r>
              <a:rPr lang="ja-JP" altLang="en-US" b="1" dirty="0"/>
              <a:t> </a:t>
            </a:r>
            <a:r>
              <a:rPr lang="ja-JP" altLang="en-US" b="1" dirty="0" smtClean="0"/>
              <a:t>～ </a:t>
            </a:r>
            <a:r>
              <a:rPr lang="en-US" altLang="ja-JP" b="1" dirty="0" smtClean="0"/>
              <a:t>Lv.3(MAX)</a:t>
            </a:r>
            <a:endParaRPr kumimoji="1" lang="ja-JP" altLang="en-US" b="1" dirty="0"/>
          </a:p>
        </p:txBody>
      </p:sp>
      <p:cxnSp>
        <p:nvCxnSpPr>
          <p:cNvPr id="40" name="直線矢印コネクタ 39"/>
          <p:cNvCxnSpPr>
            <a:stCxn id="38" idx="3"/>
            <a:endCxn id="36" idx="1"/>
          </p:cNvCxnSpPr>
          <p:nvPr/>
        </p:nvCxnSpPr>
        <p:spPr>
          <a:xfrm flipV="1">
            <a:off x="8753271" y="2362722"/>
            <a:ext cx="4186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42" idx="0"/>
          </p:cNvCxnSpPr>
          <p:nvPr/>
        </p:nvCxnSpPr>
        <p:spPr>
          <a:xfrm>
            <a:off x="10592236" y="2635692"/>
            <a:ext cx="0" cy="667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9171937" y="330335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スキル発動できない</a:t>
            </a:r>
            <a:endParaRPr kumimoji="1" lang="ja-JP" altLang="en-US" sz="1600" b="1" dirty="0"/>
          </a:p>
        </p:txBody>
      </p:sp>
      <p:cxnSp>
        <p:nvCxnSpPr>
          <p:cNvPr id="43" name="直線矢印コネクタ 42"/>
          <p:cNvCxnSpPr>
            <a:stCxn id="39" idx="2"/>
            <a:endCxn id="31" idx="0"/>
          </p:cNvCxnSpPr>
          <p:nvPr/>
        </p:nvCxnSpPr>
        <p:spPr>
          <a:xfrm>
            <a:off x="7469402" y="3849293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794131" y="954887"/>
            <a:ext cx="27289" cy="57888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8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40211" y="1178225"/>
            <a:ext cx="5131889" cy="547755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6833" y="1401713"/>
            <a:ext cx="4778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・タイトルロゴの動き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上下揺れ、</a:t>
            </a:r>
            <a:r>
              <a:rPr lang="en-US" altLang="ja-JP" sz="1600" b="1" dirty="0" smtClean="0"/>
              <a:t>Z</a:t>
            </a:r>
            <a:r>
              <a:rPr lang="ja-JP" altLang="en-US" sz="1600" b="1" dirty="0" smtClean="0"/>
              <a:t>軸にゆらゆら揺れ</a:t>
            </a:r>
            <a:r>
              <a:rPr lang="ja-JP" altLang="en-US" sz="1600" b="1" dirty="0"/>
              <a:t>る</a:t>
            </a:r>
            <a:r>
              <a:rPr lang="ja-JP" altLang="en-US" sz="1600" b="1" dirty="0" smtClean="0"/>
              <a:t>感じ、伸び縮み等</a:t>
            </a:r>
            <a:r>
              <a:rPr lang="en-US" altLang="ja-JP" sz="1600" b="1" dirty="0" smtClean="0"/>
              <a:t>)</a:t>
            </a:r>
          </a:p>
          <a:p>
            <a:endParaRPr kumimoji="1" lang="en-US" altLang="ja-JP" sz="1600" b="1" dirty="0"/>
          </a:p>
          <a:p>
            <a:r>
              <a:rPr lang="ja-JP" altLang="en-US" sz="1600" b="1" dirty="0" smtClean="0"/>
              <a:t>・「チュートリアルへ」「ゲームルール</a:t>
            </a:r>
            <a:r>
              <a:rPr lang="ja-JP" altLang="en-US" sz="1600" b="1" dirty="0"/>
              <a:t>選択</a:t>
            </a:r>
            <a:r>
              <a:rPr lang="ja-JP" altLang="en-US" sz="1600" b="1" dirty="0" smtClean="0"/>
              <a:t>へ」「終了」の選択肢の表現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en-US" altLang="ja-JP" sz="1600" b="1" dirty="0" smtClean="0"/>
              <a:t>(</a:t>
            </a:r>
            <a:r>
              <a:rPr kumimoji="1" lang="ja-JP" altLang="en-US" sz="1600" b="1" dirty="0" smtClean="0"/>
              <a:t>選択している項目を点滅させる、色を変える等。カーソルもいいかも</a:t>
            </a:r>
            <a:r>
              <a:rPr kumimoji="1" lang="en-US" altLang="ja-JP" sz="1600" b="1" dirty="0" smtClean="0"/>
              <a:t>)</a:t>
            </a:r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・背景にモデルで建物等を配置し、カメラ移動で動きを付ける。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ja-JP" altLang="en-US" sz="1600" b="1" dirty="0" smtClean="0"/>
              <a:t>→注視点を複数モデルの中央辺りに設定して、それをグルグル回る感じのカメラ</a:t>
            </a:r>
            <a:r>
              <a:rPr lang="ja-JP" altLang="en-US" sz="1600" b="1" dirty="0" smtClean="0"/>
              <a:t>ワーク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伝われ</a:t>
            </a:r>
            <a:r>
              <a:rPr lang="en-US" altLang="ja-JP" sz="1600" b="1" dirty="0" smtClean="0"/>
              <a:t>)</a:t>
            </a:r>
          </a:p>
          <a:p>
            <a:r>
              <a:rPr lang="ja-JP" altLang="en-US" sz="1600" b="1" dirty="0" smtClean="0"/>
              <a:t>　→斜め上から見下ろすように。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・カーソルがある場合は、</a:t>
            </a:r>
            <a:r>
              <a:rPr lang="en-US" altLang="ja-JP" sz="1600" b="1" dirty="0" smtClean="0"/>
              <a:t>sin</a:t>
            </a:r>
            <a:r>
              <a:rPr lang="ja-JP" altLang="en-US" sz="1600" b="1" dirty="0" smtClean="0"/>
              <a:t>カーブ等で左右にゆったり動くような動きが欲しい。</a:t>
            </a:r>
            <a:endParaRPr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5507104" y="1178226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66845" y="1555601"/>
            <a:ext cx="5929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・建物</a:t>
            </a:r>
            <a:r>
              <a:rPr lang="ja-JP" altLang="en-US" sz="1400" b="1" dirty="0"/>
              <a:t>等</a:t>
            </a:r>
            <a:r>
              <a:rPr lang="ja-JP" altLang="en-US" sz="1400" b="1" dirty="0" smtClean="0"/>
              <a:t>を配置して街並みを作り、カメラを地面すれすれから見上げる</a:t>
            </a:r>
            <a:endParaRPr lang="en-US" altLang="ja-JP" sz="1400" b="1" dirty="0"/>
          </a:p>
          <a:p>
            <a:r>
              <a:rPr lang="ja-JP" altLang="en-US" sz="1400" b="1" dirty="0" smtClean="0"/>
              <a:t>　アングルに固定する。</a:t>
            </a:r>
            <a:r>
              <a:rPr kumimoji="1" lang="ja-JP" altLang="en-US" sz="1400" b="1" dirty="0" smtClean="0"/>
              <a:t>電光掲示板の広告、通行人、車など、日常の一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　</a:t>
            </a:r>
            <a:r>
              <a:rPr kumimoji="1" lang="ja-JP" altLang="en-US" sz="1400" b="1" dirty="0" smtClean="0"/>
              <a:t>部をライブ中継している</a:t>
            </a:r>
            <a:r>
              <a:rPr lang="ja-JP" altLang="en-US" sz="1400" b="1" dirty="0" smtClean="0"/>
              <a:t>風に見えるように動きを付ける。</a:t>
            </a:r>
            <a:endParaRPr lang="en-US" altLang="ja-JP" sz="14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20460" y="1247824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 smtClean="0"/>
              <a:t>背景案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9" name="角丸四角形 8"/>
          <p:cNvSpPr/>
          <p:nvPr/>
        </p:nvSpPr>
        <p:spPr>
          <a:xfrm>
            <a:off x="5507104" y="2887082"/>
            <a:ext cx="6411652" cy="2986179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61387" y="299306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/>
              <a:t>タイトルロゴ</a:t>
            </a:r>
            <a:r>
              <a:rPr lang="ja-JP" altLang="en-US" sz="1400" b="1" dirty="0" smtClean="0"/>
              <a:t>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58246" y="3295830"/>
            <a:ext cx="61093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・タイトル名の形をパネル配置で再現し、プレイヤーモデルを大量に出現</a:t>
            </a:r>
            <a:endParaRPr lang="en-US" altLang="ja-JP" sz="1400" b="1" dirty="0" smtClean="0"/>
          </a:p>
          <a:p>
            <a:r>
              <a:rPr lang="ja-JP" altLang="en-US" sz="1400" b="1" dirty="0"/>
              <a:t>　</a:t>
            </a:r>
            <a:r>
              <a:rPr lang="ja-JP" altLang="en-US" sz="1400" b="1" dirty="0" smtClean="0"/>
              <a:t>させて色を塗る。</a:t>
            </a:r>
            <a:r>
              <a:rPr lang="ja-JP" altLang="en-US" sz="1400" b="1" dirty="0" err="1" smtClean="0"/>
              <a:t>わちゃわちゃ</a:t>
            </a:r>
            <a:r>
              <a:rPr lang="ja-JP" altLang="en-US" sz="1400" b="1" dirty="0" smtClean="0"/>
              <a:t>塗って人がはけたらロゴになっている。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・頭文字を大きくして強調する。斜体もいいかも。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・</a:t>
            </a:r>
            <a:endParaRPr lang="en-US" altLang="ja-JP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2-1》</a:t>
            </a:r>
            <a:endParaRPr kumimoji="1" lang="ja-JP" altLang="en-US" sz="4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0823" y="105433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ステージにアイテムが出現</a:t>
            </a:r>
            <a:endParaRPr kumimoji="1" lang="ja-JP" altLang="en-US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57200" y="3140852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当たった</a:t>
            </a:r>
            <a:endParaRPr kumimoji="1" lang="ja-JP" altLang="en-US" b="1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600703" y="19714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プレイヤーと当たったか</a:t>
            </a:r>
            <a:endParaRPr kumimoji="1" lang="ja-JP" altLang="en-US" sz="1400" b="1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455628" y="567901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7198" y="3986906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アイテムに応じた効果をプレイヤーに付与する</a:t>
            </a:r>
            <a:endParaRPr kumimoji="1" lang="ja-JP" altLang="en-US" sz="14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55629" y="483296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ステータス表示の獲得アイテム枠にテクスチャを表示する</a:t>
            </a:r>
            <a:endParaRPr kumimoji="1" lang="ja-JP" altLang="en-US" sz="1400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827584" y="213313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当たっていない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7070145" y="503460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3972656" y="2979190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>
            <a:off x="1919549" y="2857506"/>
            <a:ext cx="157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2" idx="0"/>
          </p:cNvCxnSpPr>
          <p:nvPr/>
        </p:nvCxnSpPr>
        <p:spPr>
          <a:xfrm flipH="1">
            <a:off x="1921118" y="3703560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2"/>
            <a:endCxn id="11" idx="0"/>
          </p:cNvCxnSpPr>
          <p:nvPr/>
        </p:nvCxnSpPr>
        <p:spPr>
          <a:xfrm flipH="1">
            <a:off x="1919548" y="5395668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 flipH="1">
            <a:off x="1919549" y="4549614"/>
            <a:ext cx="1569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3"/>
            <a:endCxn id="14" idx="1"/>
          </p:cNvCxnSpPr>
          <p:nvPr/>
        </p:nvCxnSpPr>
        <p:spPr>
          <a:xfrm>
            <a:off x="3238395" y="2414490"/>
            <a:ext cx="589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6" idx="0"/>
          </p:cNvCxnSpPr>
          <p:nvPr/>
        </p:nvCxnSpPr>
        <p:spPr>
          <a:xfrm flipH="1">
            <a:off x="5291502" y="2695844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2"/>
            <a:endCxn id="10" idx="0"/>
          </p:cNvCxnSpPr>
          <p:nvPr/>
        </p:nvCxnSpPr>
        <p:spPr>
          <a:xfrm>
            <a:off x="1919549" y="1626580"/>
            <a:ext cx="0" cy="344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3827584" y="418854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7070145" y="4188546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>
            <a:stCxn id="16" idx="2"/>
            <a:endCxn id="43" idx="0"/>
          </p:cNvCxnSpPr>
          <p:nvPr/>
        </p:nvCxnSpPr>
        <p:spPr>
          <a:xfrm>
            <a:off x="5291502" y="3865222"/>
            <a:ext cx="2" cy="323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1" idx="2"/>
            <a:endCxn id="15" idx="0"/>
          </p:cNvCxnSpPr>
          <p:nvPr/>
        </p:nvCxnSpPr>
        <p:spPr>
          <a:xfrm>
            <a:off x="8534065" y="4751254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6" idx="3"/>
            <a:endCxn id="51" idx="0"/>
          </p:cNvCxnSpPr>
          <p:nvPr/>
        </p:nvCxnSpPr>
        <p:spPr>
          <a:xfrm>
            <a:off x="6610348" y="3422206"/>
            <a:ext cx="1923717" cy="7663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43" idx="2"/>
            <a:endCxn id="10" idx="1"/>
          </p:cNvCxnSpPr>
          <p:nvPr/>
        </p:nvCxnSpPr>
        <p:spPr>
          <a:xfrm rot="5400000" flipH="1">
            <a:off x="1777722" y="1237472"/>
            <a:ext cx="2336764" cy="4690801"/>
          </a:xfrm>
          <a:prstGeom prst="bentConnector4">
            <a:avLst>
              <a:gd name="adj1" fmla="val -75629"/>
              <a:gd name="adj2" fmla="val 1088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20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05192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470413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563611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00B050"/>
                </a:solidFill>
              </a:rPr>
              <a:t>共通部分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ステージ上のパネルを一つランダムに選出</a:t>
            </a:r>
            <a:r>
              <a:rPr kumimoji="1"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18" name="直線矢印コネクタ 17"/>
          <p:cNvCxnSpPr>
            <a:stCxn id="3" idx="2"/>
            <a:endCxn id="26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選出したパネルを中心に</a:t>
            </a:r>
            <a:r>
              <a:rPr lang="en-US" altLang="ja-JP" sz="1400" b="1" dirty="0" smtClean="0"/>
              <a:t>3*3</a:t>
            </a:r>
            <a:r>
              <a:rPr lang="ja-JP" altLang="en-US" sz="1400" b="1" dirty="0" smtClean="0"/>
              <a:t>の範囲にエリアを展開</a:t>
            </a:r>
            <a:r>
              <a:rPr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29" name="直線矢印コネクタ 28"/>
          <p:cNvCxnSpPr>
            <a:stCxn id="26" idx="2"/>
            <a:endCxn id="30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エリア内のパネルの塗り状態をリセットする</a:t>
            </a:r>
            <a:r>
              <a:rPr kumimoji="1" lang="en-US" altLang="ja-JP" sz="1400" b="1" dirty="0" smtClean="0"/>
              <a:t>(※3)</a:t>
            </a:r>
            <a:endParaRPr kumimoji="1" lang="ja-JP" altLang="en-US" sz="1400" b="1" dirty="0"/>
          </a:p>
        </p:txBody>
      </p:sp>
      <p:cxnSp>
        <p:nvCxnSpPr>
          <p:cNvPr id="35" name="直線矢印コネクタ 34"/>
          <p:cNvCxnSpPr>
            <a:stCxn id="30" idx="2"/>
            <a:endCxn id="34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176703" y="6161225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42" name="直線矢印コネクタ 41"/>
          <p:cNvCxnSpPr>
            <a:stCxn id="34" idx="2"/>
            <a:endCxn id="41" idx="0"/>
          </p:cNvCxnSpPr>
          <p:nvPr/>
        </p:nvCxnSpPr>
        <p:spPr>
          <a:xfrm>
            <a:off x="5665429" y="5913721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50" name="直線矢印コネクタ 49"/>
          <p:cNvCxnSpPr>
            <a:stCxn id="49" idx="3"/>
            <a:endCxn id="57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60" name="直線矢印コネクタ 59"/>
          <p:cNvCxnSpPr>
            <a:stCxn id="58" idx="2"/>
            <a:endCxn id="49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66" idx="1"/>
            <a:endCxn id="58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処理 65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49" idx="2"/>
            <a:endCxn id="66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7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角丸四角形 140"/>
          <p:cNvSpPr/>
          <p:nvPr/>
        </p:nvSpPr>
        <p:spPr>
          <a:xfrm>
            <a:off x="7605345" y="1142753"/>
            <a:ext cx="4248207" cy="374577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7775225" y="1400836"/>
            <a:ext cx="38779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/>
              <a:t>未来エリアの場合は同じ位置に再度出現</a:t>
            </a:r>
            <a:endParaRPr lang="en-US" altLang="ja-JP" sz="1600" b="1" dirty="0"/>
          </a:p>
          <a:p>
            <a:r>
              <a:rPr lang="ja-JP" altLang="en-US" sz="1600" b="1" dirty="0"/>
              <a:t>するため、選んだパネルがどれかを記憶</a:t>
            </a:r>
            <a:endParaRPr lang="en-US" altLang="ja-JP" sz="1600" b="1" dirty="0"/>
          </a:p>
          <a:p>
            <a:r>
              <a:rPr lang="ja-JP" altLang="en-US" sz="1600" b="1" dirty="0"/>
              <a:t>しておく。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半透明</a:t>
            </a:r>
            <a:r>
              <a:rPr lang="ja-JP" altLang="en-US" sz="1600" b="1" dirty="0" smtClean="0"/>
              <a:t>の四角等をパネルの上に出すなど</a:t>
            </a:r>
            <a:endParaRPr lang="en-US" altLang="ja-JP" sz="1600" b="1" dirty="0" smtClean="0"/>
          </a:p>
          <a:p>
            <a:r>
              <a:rPr lang="ja-JP" altLang="en-US" sz="1600" b="1" dirty="0"/>
              <a:t>して</a:t>
            </a:r>
            <a:r>
              <a:rPr lang="ja-JP" altLang="en-US" sz="1600" b="1" dirty="0" smtClean="0"/>
              <a:t>、エリアであることを表現する。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※3</a:t>
            </a:r>
          </a:p>
          <a:p>
            <a:r>
              <a:rPr lang="ja-JP" altLang="en-US" sz="1600" b="1" dirty="0"/>
              <a:t>未来エリア</a:t>
            </a:r>
            <a:r>
              <a:rPr lang="ja-JP" altLang="en-US" sz="1600" b="1" dirty="0" smtClean="0"/>
              <a:t>の場合、範囲内の塗り状態を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記憶しておく。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855516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前回選出したパネルに再度エリアを展開する</a:t>
            </a:r>
            <a:r>
              <a:rPr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6" name="直線矢印コネクタ 5"/>
          <p:cNvCxnSpPr>
            <a:stCxn id="3" idx="2"/>
            <a:endCxn id="7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前回のエリア内のパネル状況を反映する</a:t>
            </a:r>
            <a:r>
              <a:rPr kumimoji="1"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9" name="直線矢印コネクタ 8"/>
          <p:cNvCxnSpPr>
            <a:stCxn id="7" idx="2"/>
            <a:endCxn id="8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11" name="直線矢印コネクタ 10"/>
          <p:cNvCxnSpPr>
            <a:stCxn id="8" idx="2"/>
            <a:endCxn id="10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13" name="直線矢印コネクタ 12"/>
          <p:cNvCxnSpPr>
            <a:stCxn id="12" idx="3"/>
            <a:endCxn id="14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16" name="直線矢印コネクタ 15"/>
          <p:cNvCxnSpPr>
            <a:stCxn id="15" idx="2"/>
            <a:endCxn id="12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8" idx="1"/>
            <a:endCxn id="15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19" name="直線矢印コネクタ 18"/>
          <p:cNvCxnSpPr>
            <a:stCxn id="12" idx="2"/>
            <a:endCxn id="18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00B050"/>
                </a:solidFill>
              </a:rPr>
              <a:t>未来エリア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605345" y="1142753"/>
            <a:ext cx="4248207" cy="20440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775225" y="1400836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 smtClean="0"/>
              <a:t>記憶していたパネル情報を使用する。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記憶して</a:t>
            </a:r>
            <a:r>
              <a:rPr lang="ja-JP" altLang="en-US" sz="1600" b="1" dirty="0" smtClean="0"/>
              <a:t>いた塗り状況を使用する。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405691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1.75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未来エリア召喚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5×5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7×7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1-4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38779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スキル案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アクティブ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・スピードアップ</a:t>
            </a:r>
            <a:endParaRPr lang="en-US" altLang="ja-JP" b="1" dirty="0" smtClean="0"/>
          </a:p>
          <a:p>
            <a:r>
              <a:rPr lang="ja-JP" altLang="en-US" b="1" dirty="0" smtClean="0"/>
              <a:t>・塗り範囲拡大</a:t>
            </a:r>
            <a:endParaRPr lang="en-US" altLang="ja-JP" b="1" dirty="0" smtClean="0"/>
          </a:p>
          <a:p>
            <a:r>
              <a:rPr lang="ja-JP" altLang="en-US" b="1" dirty="0" smtClean="0"/>
              <a:t>・ノックバック強化</a:t>
            </a:r>
            <a:endParaRPr lang="en-US" altLang="ja-JP" b="1" dirty="0" smtClean="0"/>
          </a:p>
          <a:p>
            <a:r>
              <a:rPr lang="ja-JP" altLang="en-US" b="1" dirty="0" smtClean="0"/>
              <a:t>・エリア召喚</a:t>
            </a:r>
            <a:endParaRPr lang="en-US" altLang="ja-JP" b="1" dirty="0" smtClean="0"/>
          </a:p>
          <a:p>
            <a:r>
              <a:rPr lang="ja-JP" altLang="en-US" b="1" dirty="0" smtClean="0"/>
              <a:t>・罠設置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パッシブ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・スピード小アップ</a:t>
            </a:r>
            <a:endParaRPr lang="en-US" altLang="ja-JP" b="1" dirty="0" smtClean="0"/>
          </a:p>
          <a:p>
            <a:r>
              <a:rPr lang="ja-JP" altLang="en-US" b="1" dirty="0" smtClean="0"/>
              <a:t>・開始時アイテム一つランダム所持</a:t>
            </a:r>
            <a:endParaRPr lang="en-US" altLang="ja-JP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30995" y="1190700"/>
            <a:ext cx="67233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スキルとキャラモデルの関連付け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試しに出してみた案</a:t>
            </a:r>
            <a:r>
              <a:rPr lang="en-US" altLang="ja-JP" b="1" dirty="0" smtClean="0"/>
              <a:t>)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・頭・胴・足の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もしくは頭・胴の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</a:t>
            </a:r>
            <a:endParaRPr lang="en-US" altLang="ja-JP" b="1" dirty="0" smtClean="0"/>
          </a:p>
          <a:p>
            <a:r>
              <a:rPr lang="ja-JP" altLang="en-US" b="1" dirty="0" smtClean="0"/>
              <a:t>　キャラクターを構成</a:t>
            </a:r>
            <a:endParaRPr lang="en-US" altLang="ja-JP" b="1" dirty="0" smtClean="0"/>
          </a:p>
          <a:p>
            <a:r>
              <a:rPr lang="ja-JP" altLang="en-US" b="1" dirty="0" smtClean="0"/>
              <a:t>・各部位に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パーツ、それぞれ違うスキルが付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いている。</a:t>
            </a:r>
            <a:endParaRPr lang="en-US" altLang="ja-JP" b="1" dirty="0" smtClean="0"/>
          </a:p>
          <a:p>
            <a:r>
              <a:rPr lang="ja-JP" altLang="en-US" b="1" dirty="0" smtClean="0"/>
              <a:t>・好きなスキルを選択するとキャラの見た目も変</a:t>
            </a:r>
            <a:endParaRPr lang="en-US" altLang="ja-JP" b="1" dirty="0" smtClean="0"/>
          </a:p>
          <a:p>
            <a:r>
              <a:rPr lang="ja-JP" altLang="en-US" b="1" dirty="0" smtClean="0"/>
              <a:t>　わる仕組み。</a:t>
            </a:r>
            <a:endParaRPr lang="en-US" altLang="ja-JP" b="1" dirty="0" smtClean="0"/>
          </a:p>
          <a:p>
            <a:r>
              <a:rPr lang="ja-JP" altLang="en-US" b="1" dirty="0" smtClean="0"/>
              <a:t>・↑の場合スキル二つ？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↑</a:t>
            </a:r>
            <a:r>
              <a:rPr lang="en-US" altLang="ja-JP" b="1" dirty="0" smtClean="0"/>
              <a:t>LR</a:t>
            </a:r>
            <a:r>
              <a:rPr lang="ja-JP" altLang="en-US" b="1" dirty="0" smtClean="0"/>
              <a:t>ボタン押下等で発動するスキルを選べるようにする。</a:t>
            </a:r>
            <a:endParaRPr lang="en-US" altLang="ja-JP" b="1" dirty="0" smtClean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913320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1-5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94179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ノックバック強化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・相手を後方へ吹き飛ばす。</a:t>
            </a:r>
            <a:endParaRPr lang="en-US" altLang="ja-JP" b="1" dirty="0" smtClean="0"/>
          </a:p>
          <a:p>
            <a:r>
              <a:rPr lang="ja-JP" altLang="en-US" b="1" dirty="0" smtClean="0"/>
              <a:t>・レベルによって飛ばす距離が増える。</a:t>
            </a:r>
            <a:endParaRPr lang="en-US" altLang="ja-JP" b="1" dirty="0" smtClean="0"/>
          </a:p>
          <a:p>
            <a:r>
              <a:rPr lang="ja-JP" altLang="en-US" b="1" dirty="0" smtClean="0"/>
              <a:t>・吹っ飛ばした時に通るパネルを塗れる。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罠設置</a:t>
            </a:r>
            <a:endParaRPr lang="en-US" altLang="ja-JP" b="1" dirty="0" smtClean="0"/>
          </a:p>
          <a:p>
            <a:r>
              <a:rPr lang="ja-JP" altLang="en-US" b="1" dirty="0" smtClean="0"/>
              <a:t>・任意のパネルに罠を設置出来る。</a:t>
            </a:r>
            <a:endParaRPr lang="en-US" altLang="ja-JP" b="1" dirty="0" smtClean="0"/>
          </a:p>
          <a:p>
            <a:r>
              <a:rPr lang="ja-JP" altLang="en-US" b="1" dirty="0" smtClean="0"/>
              <a:t>・設置後数秒で透明になる。</a:t>
            </a:r>
            <a:endParaRPr lang="en-US" altLang="ja-JP" b="1" dirty="0" smtClean="0"/>
          </a:p>
          <a:p>
            <a:r>
              <a:rPr lang="ja-JP" altLang="en-US" b="1" dirty="0" smtClean="0"/>
              <a:t>・触れたプレイヤーは数秒間スタンし、周囲のパネルを設置したプレイヤーの色に塗る。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5942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16096" y="1143828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118619" y="1331863"/>
            <a:ext cx="4642339" cy="28926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タイトル</a:t>
            </a:r>
            <a:r>
              <a:rPr lang="ja-JP" altLang="en-US" sz="4000" b="1" dirty="0"/>
              <a:t>ロゴ</a:t>
            </a:r>
            <a:endParaRPr kumimoji="1" lang="ja-JP" altLang="en-US" sz="4000" b="1" dirty="0"/>
          </a:p>
        </p:txBody>
      </p:sp>
      <p:sp>
        <p:nvSpPr>
          <p:cNvPr id="54" name="角丸四角形吹き出し 53"/>
          <p:cNvSpPr/>
          <p:nvPr/>
        </p:nvSpPr>
        <p:spPr>
          <a:xfrm>
            <a:off x="9099904" y="4510784"/>
            <a:ext cx="2590388" cy="1245140"/>
          </a:xfrm>
          <a:prstGeom prst="wedgeRoundRectCallout">
            <a:avLst>
              <a:gd name="adj1" fmla="val -41652"/>
              <a:gd name="adj2" fmla="val -97266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背景用ステージ等を配置してカメラをグルグル動かす等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2031019" y="1646248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2461842" y="164624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461841" y="250789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892665" y="164627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461842" y="207707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569318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138495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70474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704740" y="207448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704739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6567562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135562" y="250434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566385" y="293340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143176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566384" y="336357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463223" y="293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12939" y="336851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2463223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00516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4005160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4005161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4006542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4006542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4438056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4868879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597264" y="164009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3323488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4440081" y="250755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4870904" y="250755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4435930" y="335766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4866753" y="335766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7686823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117646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8117645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548469" y="164012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8117646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8119027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8119027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7253068" y="164273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8979292" y="164273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87" name="右矢印 86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角丸四角形吹き出し 87"/>
          <p:cNvSpPr/>
          <p:nvPr/>
        </p:nvSpPr>
        <p:spPr>
          <a:xfrm>
            <a:off x="9235356" y="2717153"/>
            <a:ext cx="2590388" cy="1245140"/>
          </a:xfrm>
          <a:prstGeom prst="wedgeRoundRectCallout">
            <a:avLst>
              <a:gd name="adj1" fmla="val -80685"/>
              <a:gd name="adj2" fmla="val -86674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パネルを使ってタイトルの形にする。演出としてキャラに色を塗らせるのも面白いかも</a:t>
            </a:r>
            <a:r>
              <a:rPr lang="ja-JP" altLang="en-US" sz="1400" b="1" dirty="0">
                <a:solidFill>
                  <a:schemeClr val="tx1"/>
                </a:solidFill>
              </a:rPr>
              <a:t>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8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718289" y="2273867"/>
            <a:ext cx="1367601" cy="1365861"/>
            <a:chOff x="1597264" y="1640095"/>
            <a:chExt cx="2157047" cy="2154303"/>
          </a:xfrm>
        </p:grpSpPr>
        <p:sp>
          <p:nvSpPr>
            <p:cNvPr id="3" name="正方形/長方形 2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2911199" y="2698620"/>
            <a:ext cx="567986" cy="946745"/>
            <a:chOff x="5704739" y="1640096"/>
            <a:chExt cx="1295402" cy="2159237"/>
          </a:xfrm>
        </p:grpSpPr>
        <p:sp>
          <p:nvSpPr>
            <p:cNvPr id="20" name="正方形/長方形 19"/>
            <p:cNvSpPr/>
            <p:nvPr/>
          </p:nvSpPr>
          <p:spPr>
            <a:xfrm>
              <a:off x="6569318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6138495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70474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704740" y="207448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704739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567562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6135562" y="250434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566385" y="293340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143176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566384" y="336357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712939" y="336851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3642715" y="2695050"/>
            <a:ext cx="953588" cy="952375"/>
            <a:chOff x="1597264" y="1640095"/>
            <a:chExt cx="2157047" cy="2154303"/>
          </a:xfrm>
        </p:grpSpPr>
        <p:sp>
          <p:nvSpPr>
            <p:cNvPr id="15" name="正方形/長方形 14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2169827" y="2701758"/>
            <a:ext cx="566071" cy="937970"/>
            <a:chOff x="4005160" y="1640096"/>
            <a:chExt cx="1296567" cy="2148389"/>
          </a:xfrm>
        </p:grpSpPr>
        <p:sp>
          <p:nvSpPr>
            <p:cNvPr id="33" name="正方形/長方形 32"/>
            <p:cNvSpPr/>
            <p:nvPr/>
          </p:nvSpPr>
          <p:spPr>
            <a:xfrm>
              <a:off x="400516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005160" y="250174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005161" y="2070919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006542" y="293127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006542" y="335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38056" y="164009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868879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440081" y="250755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870904" y="250755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35930" y="335766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866753" y="335766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1671877" y="3835818"/>
            <a:ext cx="1367601" cy="1365861"/>
            <a:chOff x="1597264" y="1640095"/>
            <a:chExt cx="2157047" cy="2154303"/>
          </a:xfrm>
        </p:grpSpPr>
        <p:sp>
          <p:nvSpPr>
            <p:cNvPr id="94" name="正方形/長方形 93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" name="グループ化 102"/>
          <p:cNvGrpSpPr/>
          <p:nvPr/>
        </p:nvGrpSpPr>
        <p:grpSpPr>
          <a:xfrm>
            <a:off x="3864787" y="4260571"/>
            <a:ext cx="567986" cy="946745"/>
            <a:chOff x="5704739" y="1640096"/>
            <a:chExt cx="1295402" cy="2159237"/>
          </a:xfrm>
        </p:grpSpPr>
        <p:sp>
          <p:nvSpPr>
            <p:cNvPr id="104" name="正方形/長方形 103"/>
            <p:cNvSpPr/>
            <p:nvPr/>
          </p:nvSpPr>
          <p:spPr>
            <a:xfrm>
              <a:off x="6569318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6138495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570474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5704740" y="207448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5704739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6567562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6135562" y="250434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6566385" y="293340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6143176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6566384" y="336357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5712939" y="336851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4596303" y="4257001"/>
            <a:ext cx="953588" cy="952375"/>
            <a:chOff x="1597264" y="1640095"/>
            <a:chExt cx="2157047" cy="2154303"/>
          </a:xfrm>
        </p:grpSpPr>
        <p:sp>
          <p:nvSpPr>
            <p:cNvPr id="116" name="正方形/長方形 115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5" name="グループ化 124"/>
          <p:cNvGrpSpPr/>
          <p:nvPr/>
        </p:nvGrpSpPr>
        <p:grpSpPr>
          <a:xfrm>
            <a:off x="3123415" y="4263709"/>
            <a:ext cx="566071" cy="937970"/>
            <a:chOff x="4005160" y="1640096"/>
            <a:chExt cx="1296567" cy="2148389"/>
          </a:xfrm>
        </p:grpSpPr>
        <p:sp>
          <p:nvSpPr>
            <p:cNvPr id="126" name="正方形/長方形 125"/>
            <p:cNvSpPr/>
            <p:nvPr/>
          </p:nvSpPr>
          <p:spPr>
            <a:xfrm>
              <a:off x="400516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4005160" y="250174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4005161" y="2070919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4006542" y="293127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4006542" y="335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4438056" y="164009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4868879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4440081" y="250755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4870904" y="250755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4435930" y="335766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4866753" y="335766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7" name="テキスト ボックス 136"/>
          <p:cNvSpPr txBox="1"/>
          <p:nvPr/>
        </p:nvSpPr>
        <p:spPr>
          <a:xfrm>
            <a:off x="6565665" y="218075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6770850" y="360456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7796772" y="51075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40" name="右矢印 139"/>
          <p:cNvSpPr/>
          <p:nvPr/>
        </p:nvSpPr>
        <p:spPr>
          <a:xfrm>
            <a:off x="6030689" y="2123406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角丸四角形吹き出し 140"/>
          <p:cNvSpPr/>
          <p:nvPr/>
        </p:nvSpPr>
        <p:spPr>
          <a:xfrm>
            <a:off x="1474974" y="1254438"/>
            <a:ext cx="4329607" cy="793525"/>
          </a:xfrm>
          <a:prstGeom prst="wedgeRoundRectCallout">
            <a:avLst>
              <a:gd name="adj1" fmla="val -20276"/>
              <a:gd name="adj2" fmla="val 9734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2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段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(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もしくは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3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段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)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でタイトル名を表示する。頭文字を大きくして強調すると目立つかも。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9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4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65665" y="218075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70850" y="360456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96772" y="51075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7" name="右矢印 6"/>
          <p:cNvSpPr/>
          <p:nvPr/>
        </p:nvSpPr>
        <p:spPr>
          <a:xfrm>
            <a:off x="6030689" y="2123406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60132" y="1834509"/>
            <a:ext cx="336983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5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kumimoji="1" lang="en-US" altLang="ja-JP" sz="1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10494" y="3258311"/>
            <a:ext cx="336983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5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kumimoji="1" lang="en-US" altLang="ja-JP" sz="1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</a:t>
            </a:r>
          </a:p>
        </p:txBody>
      </p:sp>
    </p:spTree>
    <p:extLst>
      <p:ext uri="{BB962C8B-B14F-4D97-AF65-F5344CB8AC3E}">
        <p14:creationId xmlns:p14="http://schemas.microsoft.com/office/powerpoint/2010/main" val="268677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174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上下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10" name="直線矢印コネクタ 9"/>
          <p:cNvCxnSpPr>
            <a:stCxn id="25" idx="2"/>
            <a:endCxn id="26" idx="0"/>
          </p:cNvCxnSpPr>
          <p:nvPr/>
        </p:nvCxnSpPr>
        <p:spPr>
          <a:xfrm>
            <a:off x="1794141" y="1563564"/>
            <a:ext cx="3659" cy="43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6333390" y="2144824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決定ボタンを押した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359766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チュートリアル</a:t>
            </a:r>
            <a:endParaRPr lang="en-US" altLang="ja-JP" b="1" dirty="0" smtClean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6488959" y="296232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59765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「チュートリアル」へ移行</a:t>
            </a:r>
            <a:endParaRPr lang="ja-JP" altLang="en-US" sz="1600" b="1" dirty="0"/>
          </a:p>
        </p:txBody>
      </p:sp>
      <p:cxnSp>
        <p:nvCxnSpPr>
          <p:cNvPr id="18" name="直線矢印コネクタ 17"/>
          <p:cNvCxnSpPr>
            <a:stCxn id="16" idx="2"/>
            <a:endCxn id="15" idx="0"/>
          </p:cNvCxnSpPr>
          <p:nvPr/>
        </p:nvCxnSpPr>
        <p:spPr>
          <a:xfrm>
            <a:off x="7696708" y="3773722"/>
            <a:ext cx="3659" cy="625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flipH="1">
            <a:off x="7700366" y="4914522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  <a:endCxn id="23" idx="0"/>
          </p:cNvCxnSpPr>
          <p:nvPr/>
        </p:nvCxnSpPr>
        <p:spPr>
          <a:xfrm>
            <a:off x="10593713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2"/>
            <a:endCxn id="16" idx="0"/>
          </p:cNvCxnSpPr>
          <p:nvPr/>
        </p:nvCxnSpPr>
        <p:spPr>
          <a:xfrm>
            <a:off x="7696708" y="2668862"/>
            <a:ext cx="0" cy="29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9253112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終了</a:t>
            </a:r>
            <a:endParaRPr kumimoji="1" lang="ja-JP" altLang="en-US" b="1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9253112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ゲームを終了する</a:t>
            </a:r>
            <a:endParaRPr kumimoji="1" lang="ja-JP" altLang="en-US" sz="1600" b="1" dirty="0"/>
          </a:p>
        </p:txBody>
      </p:sp>
      <p:cxnSp>
        <p:nvCxnSpPr>
          <p:cNvPr id="24" name="カギ線コネクタ 23"/>
          <p:cNvCxnSpPr>
            <a:stCxn id="16" idx="3"/>
            <a:endCxn id="22" idx="0"/>
          </p:cNvCxnSpPr>
          <p:nvPr/>
        </p:nvCxnSpPr>
        <p:spPr>
          <a:xfrm>
            <a:off x="8904457" y="3368025"/>
            <a:ext cx="1689256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30823" y="103952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26" name="フローチャート: 判断 25"/>
          <p:cNvSpPr/>
          <p:nvPr/>
        </p:nvSpPr>
        <p:spPr>
          <a:xfrm>
            <a:off x="590051" y="200114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27" name="直線矢印コネクタ 26"/>
          <p:cNvCxnSpPr>
            <a:stCxn id="26" idx="2"/>
            <a:endCxn id="3" idx="0"/>
          </p:cNvCxnSpPr>
          <p:nvPr/>
        </p:nvCxnSpPr>
        <p:spPr>
          <a:xfrm flipH="1">
            <a:off x="1794141" y="2812540"/>
            <a:ext cx="3659" cy="21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" idx="2"/>
            <a:endCxn id="31" idx="0"/>
          </p:cNvCxnSpPr>
          <p:nvPr/>
        </p:nvCxnSpPr>
        <p:spPr>
          <a:xfrm>
            <a:off x="1794141" y="3555785"/>
            <a:ext cx="0" cy="21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453540" y="3773722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カーソル</a:t>
            </a:r>
            <a:r>
              <a:rPr lang="ja-JP" altLang="en-US" sz="1400" b="1" dirty="0" smtClean="0"/>
              <a:t>を押した方向の項目の位置に移動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7" idx="2"/>
            <a:endCxn id="38" idx="0"/>
          </p:cNvCxnSpPr>
          <p:nvPr/>
        </p:nvCxnSpPr>
        <p:spPr>
          <a:xfrm>
            <a:off x="4807020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466419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466419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39" name="カギ線コネクタ 38"/>
          <p:cNvCxnSpPr>
            <a:stCxn id="16" idx="1"/>
            <a:endCxn id="37" idx="0"/>
          </p:cNvCxnSpPr>
          <p:nvPr/>
        </p:nvCxnSpPr>
        <p:spPr>
          <a:xfrm rot="10800000" flipV="1">
            <a:off x="4807021" y="3368024"/>
            <a:ext cx="1681939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31" idx="2"/>
            <a:endCxn id="25" idx="1"/>
          </p:cNvCxnSpPr>
          <p:nvPr/>
        </p:nvCxnSpPr>
        <p:spPr>
          <a:xfrm rot="5400000" flipH="1">
            <a:off x="-381260" y="2113628"/>
            <a:ext cx="2987483" cy="1363318"/>
          </a:xfrm>
          <a:prstGeom prst="bentConnector4">
            <a:avLst>
              <a:gd name="adj1" fmla="val -7652"/>
              <a:gd name="adj2" fmla="val 1167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6" idx="3"/>
            <a:endCxn id="14" idx="1"/>
          </p:cNvCxnSpPr>
          <p:nvPr/>
        </p:nvCxnSpPr>
        <p:spPr>
          <a:xfrm>
            <a:off x="3005549" y="2406843"/>
            <a:ext cx="3327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2737</Words>
  <Application>Microsoft Office PowerPoint</Application>
  <PresentationFormat>ワイド画面</PresentationFormat>
  <Paragraphs>748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3" baseType="lpstr">
      <vt:lpstr>07にくまるフォント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278</cp:revision>
  <dcterms:created xsi:type="dcterms:W3CDTF">2023-04-17T00:15:36Z</dcterms:created>
  <dcterms:modified xsi:type="dcterms:W3CDTF">2023-06-02T03:23:14Z</dcterms:modified>
</cp:coreProperties>
</file>