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98" r:id="rId1"/>
  </p:sldMasterIdLst>
  <p:notesMasterIdLst>
    <p:notesMasterId r:id="rId11"/>
  </p:notesMasterIdLst>
  <p:sldIdLst>
    <p:sldId id="256" r:id="rId2"/>
    <p:sldId id="257" r:id="rId3"/>
    <p:sldId id="263" r:id="rId4"/>
    <p:sldId id="258" r:id="rId5"/>
    <p:sldId id="259" r:id="rId6"/>
    <p:sldId id="260" r:id="rId7"/>
    <p:sldId id="261" r:id="rId8"/>
    <p:sldId id="262" r:id="rId9"/>
    <p:sldId id="264"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687d46bd19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687d46bd19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687d46bd1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687d46bd1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687d46bd1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687d46bd1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687d46bd19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687d46bd19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687d46bd19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687d46bd19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687d46bd19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687d46bd19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53724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544761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741911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016218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46989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51351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542983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0169501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522770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67825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832206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685854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471241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398082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269655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64124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92633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004145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10/15/2022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5009859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2452365" y="2021235"/>
            <a:ext cx="4239268"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solidFill>
                  <a:srgbClr val="0070C0"/>
                </a:solidFill>
              </a:rPr>
              <a:t>Team</a:t>
            </a:r>
            <a:r>
              <a:rPr lang="en-GB" sz="2800" b="1" dirty="0">
                <a:solidFill>
                  <a:srgbClr val="0070C0"/>
                </a:solidFill>
              </a:rPr>
              <a:t> Name: Bit-by-bit</a:t>
            </a:r>
            <a:endParaRPr sz="2800" b="1" dirty="0">
              <a:solidFill>
                <a:srgbClr val="0070C0"/>
              </a:solidFill>
            </a:endParaRPr>
          </a:p>
        </p:txBody>
      </p:sp>
      <p:sp>
        <p:nvSpPr>
          <p:cNvPr id="58" name="Google Shape;58;p13"/>
          <p:cNvSpPr txBox="1">
            <a:spLocks noGrp="1"/>
          </p:cNvSpPr>
          <p:nvPr>
            <p:ph type="subTitle" idx="4294967295"/>
          </p:nvPr>
        </p:nvSpPr>
        <p:spPr>
          <a:xfrm>
            <a:off x="0" y="3008313"/>
            <a:ext cx="9144000" cy="563562"/>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400" dirty="0">
                <a:solidFill>
                  <a:srgbClr val="00B0F0"/>
                </a:solidFill>
                <a:latin typeface="Cambria" panose="02040503050406030204" pitchFamily="18" charset="0"/>
                <a:ea typeface="Cambria" panose="02040503050406030204" pitchFamily="18" charset="0"/>
              </a:rPr>
              <a:t>Team Nomenclature:HSAS_PS_2</a:t>
            </a:r>
            <a:endParaRPr sz="2400" dirty="0">
              <a:solidFill>
                <a:srgbClr val="00B0F0"/>
              </a:solidFill>
              <a:latin typeface="Cambria" panose="02040503050406030204" pitchFamily="18" charset="0"/>
              <a:ea typeface="Cambria" panose="02040503050406030204" pitchFamily="18" charset="0"/>
            </a:endParaRPr>
          </a:p>
        </p:txBody>
      </p:sp>
      <p:pic>
        <p:nvPicPr>
          <p:cNvPr id="55" name="Google Shape;55;p13"/>
          <p:cNvPicPr preferRelativeResize="0"/>
          <p:nvPr/>
        </p:nvPicPr>
        <p:blipFill rotWithShape="1">
          <a:blip r:embed="rId3"/>
          <a:srcRect l="1811" r="1821"/>
          <a:stretch>
            <a:fillRect/>
          </a:stretch>
        </p:blipFill>
        <p:spPr>
          <a:xfrm>
            <a:off x="6642226" y="312434"/>
            <a:ext cx="776000" cy="722850"/>
          </a:xfrm>
          <a:prstGeom prst="rect">
            <a:avLst/>
          </a:prstGeom>
          <a:noFill/>
          <a:ln>
            <a:noFill/>
          </a:ln>
        </p:spPr>
      </p:pic>
      <p:pic>
        <p:nvPicPr>
          <p:cNvPr id="56" name="Google Shape;56;p13"/>
          <p:cNvPicPr preferRelativeResize="0"/>
          <p:nvPr/>
        </p:nvPicPr>
        <p:blipFill>
          <a:blip r:embed="rId4"/>
          <a:stretch>
            <a:fillRect/>
          </a:stretch>
        </p:blipFill>
        <p:spPr>
          <a:xfrm>
            <a:off x="1725773" y="236450"/>
            <a:ext cx="776000" cy="798834"/>
          </a:xfrm>
          <a:prstGeom prst="rect">
            <a:avLst/>
          </a:prstGeom>
          <a:noFill/>
          <a:ln>
            <a:noFill/>
          </a:ln>
        </p:spPr>
      </p:pic>
      <p:pic>
        <p:nvPicPr>
          <p:cNvPr id="57" name="Google Shape;57;p13"/>
          <p:cNvPicPr preferRelativeResize="0"/>
          <p:nvPr/>
        </p:nvPicPr>
        <p:blipFill>
          <a:blip r:embed="rId5"/>
          <a:stretch>
            <a:fillRect/>
          </a:stretch>
        </p:blipFill>
        <p:spPr>
          <a:xfrm>
            <a:off x="2685559" y="0"/>
            <a:ext cx="3772881" cy="1694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0" y="445025"/>
            <a:ext cx="914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3600" b="1" u="sng" dirty="0">
                <a:solidFill>
                  <a:srgbClr val="0070C0"/>
                </a:solidFill>
                <a:latin typeface="Cambria" panose="02040503050406030204" pitchFamily="18" charset="0"/>
                <a:ea typeface="Cambria" panose="02040503050406030204" pitchFamily="18" charset="0"/>
              </a:rPr>
              <a:t>Team Name : Bit-by-bit</a:t>
            </a:r>
          </a:p>
        </p:txBody>
      </p:sp>
      <p:sp>
        <p:nvSpPr>
          <p:cNvPr id="64" name="Google Shape;64;p14"/>
          <p:cNvSpPr txBox="1">
            <a:spLocks noGrp="1"/>
          </p:cNvSpPr>
          <p:nvPr>
            <p:ph type="body" idx="1"/>
          </p:nvPr>
        </p:nvSpPr>
        <p:spPr>
          <a:xfrm>
            <a:off x="0" y="1531087"/>
            <a:ext cx="9144000" cy="2642887"/>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200" u="sng" dirty="0">
                <a:solidFill>
                  <a:srgbClr val="0070C0"/>
                </a:solidFill>
                <a:latin typeface="Arial Narrow" panose="020B0606020202030204" pitchFamily="34" charset="0"/>
              </a:rPr>
              <a:t>Team Members –</a:t>
            </a:r>
          </a:p>
          <a:p>
            <a:pPr marL="0" lvl="0" indent="0" algn="ctr" rtl="0">
              <a:spcBef>
                <a:spcPts val="0"/>
              </a:spcBef>
              <a:spcAft>
                <a:spcPts val="0"/>
              </a:spcAft>
              <a:buNone/>
            </a:pPr>
            <a:endParaRPr sz="1400" u="sng" dirty="0">
              <a:solidFill>
                <a:srgbClr val="0070C0"/>
              </a:solidFill>
              <a:latin typeface="Arial Narrow" panose="020B0606020202030204" pitchFamily="34" charset="0"/>
            </a:endParaRPr>
          </a:p>
          <a:p>
            <a:pPr lvl="0" algn="ctr" rtl="0">
              <a:spcBef>
                <a:spcPts val="1200"/>
              </a:spcBef>
              <a:spcAft>
                <a:spcPts val="0"/>
              </a:spcAft>
              <a:buClr>
                <a:schemeClr val="dk1"/>
              </a:buClr>
              <a:buSzPts val="1800"/>
              <a:buFont typeface="Wingdings" panose="05000000000000000000" pitchFamily="2" charset="2"/>
              <a:buChar char="q"/>
            </a:pPr>
            <a:r>
              <a:rPr lang="en-GB" dirty="0">
                <a:solidFill>
                  <a:srgbClr val="0070C0"/>
                </a:solidFill>
              </a:rPr>
              <a:t>Shreyas Kulkarni</a:t>
            </a:r>
            <a:endParaRPr dirty="0">
              <a:solidFill>
                <a:srgbClr val="0070C0"/>
              </a:solidFill>
            </a:endParaRPr>
          </a:p>
          <a:p>
            <a:pPr lvl="0" algn="ctr" rtl="0">
              <a:spcBef>
                <a:spcPts val="0"/>
              </a:spcBef>
              <a:spcAft>
                <a:spcPts val="0"/>
              </a:spcAft>
              <a:buClr>
                <a:schemeClr val="dk1"/>
              </a:buClr>
              <a:buSzPts val="1800"/>
              <a:buFont typeface="Wingdings" panose="05000000000000000000" pitchFamily="2" charset="2"/>
              <a:buChar char="q"/>
            </a:pPr>
            <a:r>
              <a:rPr lang="en-GB" dirty="0">
                <a:solidFill>
                  <a:srgbClr val="0070C0"/>
                </a:solidFill>
              </a:rPr>
              <a:t>Atharva Joshi</a:t>
            </a:r>
            <a:endParaRPr dirty="0">
              <a:solidFill>
                <a:srgbClr val="0070C0"/>
              </a:solidFill>
            </a:endParaRPr>
          </a:p>
          <a:p>
            <a:pPr lvl="0" algn="ctr" rtl="0">
              <a:spcBef>
                <a:spcPts val="0"/>
              </a:spcBef>
              <a:spcAft>
                <a:spcPts val="0"/>
              </a:spcAft>
              <a:buClr>
                <a:schemeClr val="dk1"/>
              </a:buClr>
              <a:buSzPts val="1800"/>
              <a:buFont typeface="Wingdings" panose="05000000000000000000" pitchFamily="2" charset="2"/>
              <a:buChar char="q"/>
            </a:pPr>
            <a:r>
              <a:rPr lang="en-GB" dirty="0">
                <a:solidFill>
                  <a:srgbClr val="0070C0"/>
                </a:solidFill>
              </a:rPr>
              <a:t>Isha Phadke</a:t>
            </a:r>
            <a:endParaRPr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8959"/>
            <a:ext cx="8520600" cy="572700"/>
          </a:xfrm>
        </p:spPr>
        <p:txBody>
          <a:bodyPr>
            <a:noAutofit/>
          </a:bodyPr>
          <a:lstStyle/>
          <a:p>
            <a:r>
              <a:rPr lang="en-IN" altLang="en-US" sz="3600" u="sng" dirty="0">
                <a:solidFill>
                  <a:srgbClr val="00B0F0"/>
                </a:solidFill>
              </a:rPr>
              <a:t>Domain: Web Development</a:t>
            </a:r>
            <a:endParaRPr lang="x-none" altLang="en-US" sz="3600" u="sng" dirty="0">
              <a:solidFill>
                <a:srgbClr val="00B0F0"/>
              </a:solidFill>
            </a:endParaRPr>
          </a:p>
        </p:txBody>
      </p:sp>
      <p:sp>
        <p:nvSpPr>
          <p:cNvPr id="3" name="Text Placeholder 2"/>
          <p:cNvSpPr>
            <a:spLocks noGrp="1"/>
          </p:cNvSpPr>
          <p:nvPr>
            <p:ph type="body" idx="1"/>
          </p:nvPr>
        </p:nvSpPr>
        <p:spPr/>
        <p:txBody>
          <a:bodyPr/>
          <a:lstStyle/>
          <a:p>
            <a:pPr marL="114300" indent="0" algn="ctr">
              <a:buNone/>
            </a:pPr>
            <a:endParaRPr lang="en-IN" altLang="en-US" sz="2400" b="1" dirty="0">
              <a:solidFill>
                <a:srgbClr val="002060"/>
              </a:solidFill>
              <a:latin typeface="Cambria" panose="02040503050406030204" pitchFamily="18" charset="0"/>
              <a:ea typeface="Cambria" panose="02040503050406030204" pitchFamily="18" charset="0"/>
            </a:endParaRPr>
          </a:p>
          <a:p>
            <a:pPr marL="114300" indent="0" algn="ctr">
              <a:buNone/>
            </a:pPr>
            <a:r>
              <a:rPr lang="en-IN" altLang="en-US" sz="2400" b="1" u="sng" dirty="0">
                <a:solidFill>
                  <a:srgbClr val="002060"/>
                </a:solidFill>
                <a:latin typeface="Cambria" panose="02040503050406030204" pitchFamily="18" charset="0"/>
                <a:ea typeface="Cambria" panose="02040503050406030204" pitchFamily="18" charset="0"/>
              </a:rPr>
              <a:t>Problem Statement:</a:t>
            </a:r>
          </a:p>
          <a:p>
            <a:pPr marL="114300" indent="0" algn="ctr">
              <a:buNone/>
            </a:pPr>
            <a:endParaRPr lang="en-IN" b="1" dirty="0">
              <a:solidFill>
                <a:schemeClr val="tx1"/>
              </a:solidFill>
              <a:latin typeface="Cambria" panose="02040503050406030204" pitchFamily="18" charset="0"/>
              <a:ea typeface="Cambria" panose="02040503050406030204" pitchFamily="18" charset="0"/>
            </a:endParaRPr>
          </a:p>
          <a:p>
            <a:pPr marL="114300" indent="0" algn="ctr">
              <a:buNone/>
            </a:pPr>
            <a:endParaRPr lang="en-IN" b="1" dirty="0">
              <a:solidFill>
                <a:schemeClr val="tx1"/>
              </a:solidFill>
              <a:latin typeface="Cambria" panose="02040503050406030204" pitchFamily="18" charset="0"/>
              <a:ea typeface="Cambria" panose="02040503050406030204" pitchFamily="18" charset="0"/>
            </a:endParaRPr>
          </a:p>
          <a:p>
            <a:pPr marL="114300" indent="0" algn="ctr">
              <a:buNone/>
            </a:pPr>
            <a:r>
              <a:rPr lang="en-IN" dirty="0">
                <a:solidFill>
                  <a:srgbClr val="002060"/>
                </a:solidFill>
                <a:latin typeface="Cambria" panose="02040503050406030204" pitchFamily="18" charset="0"/>
                <a:ea typeface="Cambria" panose="02040503050406030204" pitchFamily="18" charset="0"/>
              </a:rPr>
              <a:t>Develop a web application for Online Book Library | Book Rentals. This web portal should maintain a database of Books, Magazines, and Journals available in the library and facilitate the customer to register, order, and deliver selected books to the given address.(TATA)</a:t>
            </a:r>
            <a:endParaRPr lang="x-none" altLang="en-US" dirty="0">
              <a:solidFill>
                <a:srgbClr val="002060"/>
              </a:solidFill>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0" y="182756"/>
            <a:ext cx="914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3600" u="sng" dirty="0">
                <a:solidFill>
                  <a:srgbClr val="00B0F0"/>
                </a:solidFill>
                <a:latin typeface="Cambria" panose="02040503050406030204" pitchFamily="18" charset="0"/>
                <a:ea typeface="Cambria" panose="02040503050406030204" pitchFamily="18" charset="0"/>
              </a:rPr>
              <a:t>Approach:</a:t>
            </a:r>
          </a:p>
        </p:txBody>
      </p:sp>
      <p:sp>
        <p:nvSpPr>
          <p:cNvPr id="70" name="Google Shape;70;p15"/>
          <p:cNvSpPr txBox="1">
            <a:spLocks noGrp="1"/>
          </p:cNvSpPr>
          <p:nvPr>
            <p:ph type="body" idx="1"/>
          </p:nvPr>
        </p:nvSpPr>
        <p:spPr>
          <a:xfrm>
            <a:off x="311700" y="1141229"/>
            <a:ext cx="8520600" cy="3441822"/>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lang="en-US" dirty="0"/>
          </a:p>
          <a:p>
            <a:pPr marL="0" lvl="0" indent="0" algn="ctr" rtl="0">
              <a:spcBef>
                <a:spcPts val="0"/>
              </a:spcBef>
              <a:spcAft>
                <a:spcPts val="1200"/>
              </a:spcAft>
              <a:buNone/>
            </a:pPr>
            <a:endParaRPr lang="en-US" dirty="0"/>
          </a:p>
          <a:p>
            <a:pPr marL="0" lvl="0" indent="0" algn="ctr" rtl="0">
              <a:spcBef>
                <a:spcPts val="0"/>
              </a:spcBef>
              <a:spcAft>
                <a:spcPts val="1200"/>
              </a:spcAft>
              <a:buNone/>
            </a:pPr>
            <a:r>
              <a:rPr lang="en-US" dirty="0">
                <a:solidFill>
                  <a:srgbClr val="002060"/>
                </a:solidFill>
                <a:latin typeface="Cambria" panose="02040503050406030204" pitchFamily="18" charset="0"/>
                <a:ea typeface="Cambria" panose="02040503050406030204" pitchFamily="18" charset="0"/>
              </a:rPr>
              <a:t>The overview is to create a web application to create an online bookstore or library functionality. We will be creating and operating on book data to facilitate rentals as well as to order the required books to the specified address. This will facilitate easy and smooth rental and ordering of the books.</a:t>
            </a:r>
            <a:endParaRPr dirty="0">
              <a:solidFill>
                <a:srgbClr val="002060"/>
              </a:solidFill>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0" y="175667"/>
            <a:ext cx="9144000" cy="5727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GB" dirty="0"/>
              <a:t>    </a:t>
            </a:r>
            <a:r>
              <a:rPr lang="en-GB" sz="4000" u="sng" dirty="0">
                <a:solidFill>
                  <a:srgbClr val="00B0F0"/>
                </a:solidFill>
              </a:rPr>
              <a:t>Implementation Details:</a:t>
            </a:r>
          </a:p>
        </p:txBody>
      </p:sp>
      <p:sp>
        <p:nvSpPr>
          <p:cNvPr id="76" name="Google Shape;76;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0" lvl="0" indent="0" algn="ctr" rtl="0">
              <a:spcBef>
                <a:spcPts val="0"/>
              </a:spcBef>
              <a:spcAft>
                <a:spcPts val="1200"/>
              </a:spcAft>
              <a:buNone/>
            </a:pPr>
            <a:r>
              <a:rPr lang="en-US" dirty="0">
                <a:solidFill>
                  <a:srgbClr val="002060"/>
                </a:solidFill>
                <a:latin typeface="Cambria" panose="02040503050406030204" pitchFamily="18" charset="0"/>
                <a:ea typeface="Cambria" panose="02040503050406030204" pitchFamily="18" charset="0"/>
              </a:rPr>
              <a:t>We will be using react app and flask to render frontend and backend respectively.</a:t>
            </a:r>
          </a:p>
          <a:p>
            <a:pPr marL="0" lvl="0" indent="0" algn="ctr" rtl="0">
              <a:spcBef>
                <a:spcPts val="0"/>
              </a:spcBef>
              <a:spcAft>
                <a:spcPts val="1200"/>
              </a:spcAft>
              <a:buNone/>
            </a:pPr>
            <a:r>
              <a:rPr lang="en-US" dirty="0">
                <a:solidFill>
                  <a:srgbClr val="002060"/>
                </a:solidFill>
                <a:latin typeface="Cambria" panose="02040503050406030204" pitchFamily="18" charset="0"/>
                <a:ea typeface="Cambria" panose="02040503050406030204" pitchFamily="18" charset="0"/>
              </a:rPr>
              <a:t>The books have been exposed through MongoDB and those books have been displayed through the web application.</a:t>
            </a:r>
          </a:p>
          <a:p>
            <a:pPr marL="0" lvl="0" indent="0" algn="ctr" rtl="0">
              <a:spcBef>
                <a:spcPts val="0"/>
              </a:spcBef>
              <a:spcAft>
                <a:spcPts val="1200"/>
              </a:spcAft>
              <a:buNone/>
            </a:pPr>
            <a:r>
              <a:rPr lang="en-US" dirty="0">
                <a:solidFill>
                  <a:srgbClr val="002060"/>
                </a:solidFill>
                <a:latin typeface="Cambria" panose="02040503050406030204" pitchFamily="18" charset="0"/>
                <a:ea typeface="Cambria" panose="02040503050406030204" pitchFamily="18" charset="0"/>
              </a:rPr>
              <a:t>The Sign Up ,Sign In(With forgot password) and Admin portal have been developed using react , MongoDB and Flask together.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0" y="175667"/>
            <a:ext cx="9144000" cy="5727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GB" dirty="0"/>
              <a:t>     </a:t>
            </a:r>
            <a:r>
              <a:rPr lang="en-GB" sz="4000" u="sng" dirty="0">
                <a:solidFill>
                  <a:srgbClr val="00B0F0"/>
                </a:solidFill>
              </a:rPr>
              <a:t>Tech Stack used:</a:t>
            </a:r>
          </a:p>
        </p:txBody>
      </p:sp>
      <p:sp>
        <p:nvSpPr>
          <p:cNvPr id="82" name="Google Shape;82;p17"/>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lgn="ctr">
              <a:spcAft>
                <a:spcPts val="1200"/>
              </a:spcAft>
            </a:pPr>
            <a:r>
              <a:rPr lang="en-US" dirty="0">
                <a:solidFill>
                  <a:srgbClr val="002060"/>
                </a:solidFill>
                <a:latin typeface="Cambria" panose="02040503050406030204" pitchFamily="18" charset="0"/>
                <a:ea typeface="Cambria" panose="02040503050406030204" pitchFamily="18" charset="0"/>
              </a:rPr>
              <a:t>React JS</a:t>
            </a:r>
          </a:p>
          <a:p>
            <a:pPr marL="285750" indent="-285750" algn="ctr">
              <a:spcAft>
                <a:spcPts val="1200"/>
              </a:spcAft>
            </a:pPr>
            <a:r>
              <a:rPr lang="en-US" dirty="0">
                <a:solidFill>
                  <a:srgbClr val="002060"/>
                </a:solidFill>
                <a:latin typeface="Cambria" panose="02040503050406030204" pitchFamily="18" charset="0"/>
                <a:ea typeface="Cambria" panose="02040503050406030204" pitchFamily="18" charset="0"/>
              </a:rPr>
              <a:t>Flask </a:t>
            </a:r>
          </a:p>
          <a:p>
            <a:pPr marL="285750" indent="-285750" algn="ctr">
              <a:spcAft>
                <a:spcPts val="1200"/>
              </a:spcAft>
            </a:pPr>
            <a:r>
              <a:rPr lang="en-US" dirty="0">
                <a:solidFill>
                  <a:srgbClr val="002060"/>
                </a:solidFill>
                <a:latin typeface="Cambria" panose="02040503050406030204" pitchFamily="18" charset="0"/>
                <a:ea typeface="Cambria" panose="02040503050406030204" pitchFamily="18" charset="0"/>
              </a:rPr>
              <a:t>Mongo DB</a:t>
            </a:r>
          </a:p>
          <a:p>
            <a:pPr marL="285750" indent="-285750" algn="ctr">
              <a:spcAft>
                <a:spcPts val="1200"/>
              </a:spcAft>
            </a:pPr>
            <a:r>
              <a:rPr lang="en-US" dirty="0">
                <a:solidFill>
                  <a:srgbClr val="002060"/>
                </a:solidFill>
                <a:latin typeface="Cambria" panose="02040503050406030204" pitchFamily="18" charset="0"/>
                <a:ea typeface="Cambria" panose="02040503050406030204" pitchFamily="18" charset="0"/>
              </a:rPr>
              <a:t>Tailwind</a:t>
            </a:r>
          </a:p>
          <a:p>
            <a:pPr marL="285750" indent="-285750" algn="ctr">
              <a:spcAft>
                <a:spcPts val="1200"/>
              </a:spcAft>
            </a:pPr>
            <a:r>
              <a:rPr lang="en-US" dirty="0">
                <a:solidFill>
                  <a:srgbClr val="002060"/>
                </a:solidFill>
                <a:latin typeface="Cambria" panose="02040503050406030204" pitchFamily="18" charset="0"/>
                <a:ea typeface="Cambria" panose="02040503050406030204" pitchFamily="18" charset="0"/>
              </a:rPr>
              <a:t>Git Hooks</a:t>
            </a:r>
            <a:endParaRPr dirty="0">
              <a:solidFill>
                <a:srgbClr val="002060"/>
              </a:solidFill>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0" y="154402"/>
            <a:ext cx="914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3600" u="sng" dirty="0">
                <a:solidFill>
                  <a:srgbClr val="00B0F0"/>
                </a:solidFill>
              </a:rPr>
              <a:t>Day 1 Progress:</a:t>
            </a:r>
          </a:p>
        </p:txBody>
      </p:sp>
      <p:sp>
        <p:nvSpPr>
          <p:cNvPr id="88" name="Google Shape;88;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lang="en-GB" dirty="0"/>
          </a:p>
          <a:p>
            <a:pPr marL="0" lvl="0" indent="0" algn="ctr" rtl="0">
              <a:spcBef>
                <a:spcPts val="0"/>
              </a:spcBef>
              <a:spcAft>
                <a:spcPts val="1200"/>
              </a:spcAft>
              <a:buNone/>
            </a:pPr>
            <a:r>
              <a:rPr lang="en-GB" dirty="0">
                <a:solidFill>
                  <a:srgbClr val="002060"/>
                </a:solidFill>
                <a:latin typeface="Cambria" panose="02040503050406030204" pitchFamily="18" charset="0"/>
                <a:ea typeface="Cambria" panose="02040503050406030204" pitchFamily="18" charset="0"/>
              </a:rPr>
              <a:t>(This will include features and all other things about the team has built</a:t>
            </a:r>
            <a:r>
              <a:rPr lang="x-none" altLang="en-GB" dirty="0">
                <a:solidFill>
                  <a:srgbClr val="002060"/>
                </a:solidFill>
                <a:latin typeface="Cambria" panose="02040503050406030204" pitchFamily="18" charset="0"/>
                <a:ea typeface="Cambria" panose="02040503050406030204" pitchFamily="18" charset="0"/>
              </a:rPr>
              <a:t> on Day 1</a:t>
            </a:r>
            <a:r>
              <a:rPr lang="en-GB" dirty="0">
                <a:solidFill>
                  <a:srgbClr val="002060"/>
                </a:solidFill>
                <a:latin typeface="Cambria" panose="02040503050406030204" pitchFamily="18" charset="0"/>
                <a:ea typeface="Cambria" panose="02040503050406030204" pitchFamily="18" charset="0"/>
              </a:rPr>
              <a:t>)</a:t>
            </a:r>
          </a:p>
          <a:p>
            <a:pPr marL="0" lvl="0" indent="0" algn="ctr" rtl="0">
              <a:spcBef>
                <a:spcPts val="0"/>
              </a:spcBef>
              <a:spcAft>
                <a:spcPts val="1200"/>
              </a:spcAft>
              <a:buNone/>
            </a:pPr>
            <a:r>
              <a:rPr lang="en-GB" dirty="0">
                <a:solidFill>
                  <a:srgbClr val="002060"/>
                </a:solidFill>
                <a:latin typeface="Cambria" panose="02040503050406030204" pitchFamily="18" charset="0"/>
                <a:ea typeface="Cambria" panose="02040503050406030204" pitchFamily="18" charset="0"/>
              </a:rPr>
              <a:t>Most of the backend was developed using flask and React app. The front end functionalities like  Sign In were developed.</a:t>
            </a:r>
          </a:p>
          <a:p>
            <a:pPr marL="0" lvl="0" indent="0" algn="ctr" rtl="0">
              <a:spcBef>
                <a:spcPts val="0"/>
              </a:spcBef>
              <a:spcAft>
                <a:spcPts val="1200"/>
              </a:spcAft>
              <a:buNone/>
            </a:pPr>
            <a:r>
              <a:rPr lang="en-GB" dirty="0">
                <a:solidFill>
                  <a:srgbClr val="002060"/>
                </a:solidFill>
                <a:latin typeface="Cambria" panose="02040503050406030204" pitchFamily="18" charset="0"/>
                <a:ea typeface="Cambria" panose="02040503050406030204" pitchFamily="18" charset="0"/>
              </a:rPr>
              <a:t>Front End and Back End integration was under development leading to a large amount of Bugs.</a:t>
            </a:r>
          </a:p>
          <a:p>
            <a:pPr marL="0" lvl="0" indent="0" algn="ctr" rtl="0">
              <a:spcBef>
                <a:spcPts val="0"/>
              </a:spcBef>
              <a:spcAft>
                <a:spcPts val="1200"/>
              </a:spcAft>
              <a:buNone/>
            </a:pPr>
            <a:r>
              <a:rPr lang="en-GB" dirty="0">
                <a:solidFill>
                  <a:srgbClr val="002060"/>
                </a:solidFill>
                <a:latin typeface="Cambria" panose="02040503050406030204" pitchFamily="18" charset="0"/>
                <a:ea typeface="Cambria" panose="02040503050406030204" pitchFamily="18" charset="0"/>
              </a:rPr>
              <a:t>The bugs were further resolved fully. </a:t>
            </a:r>
          </a:p>
          <a:p>
            <a:pPr marL="0" lvl="0" indent="0" algn="l" rtl="0">
              <a:spcBef>
                <a:spcPts val="0"/>
              </a:spcBef>
              <a:spcAft>
                <a:spcPts val="1200"/>
              </a:spcAft>
              <a:buNone/>
            </a:pPr>
            <a:endParaRPr lang="en-GB" dirty="0"/>
          </a:p>
          <a:p>
            <a:pPr marL="0" lvl="0" indent="0" algn="l" rtl="0">
              <a:spcBef>
                <a:spcPts val="0"/>
              </a:spcBef>
              <a:spcAft>
                <a:spcPts val="1200"/>
              </a:spcAft>
              <a:buNone/>
            </a:pPr>
            <a:endParaRPr lang="en-GB" dirty="0"/>
          </a:p>
          <a:p>
            <a:pPr marL="0" lvl="0" indent="0" algn="l" rtl="0">
              <a:spcBef>
                <a:spcPts val="0"/>
              </a:spcBef>
              <a:spcAft>
                <a:spcPts val="1200"/>
              </a:spcAft>
              <a:buNone/>
            </a:pPr>
            <a:endParaRPr lang="en-GB" dirty="0"/>
          </a:p>
          <a:p>
            <a:pPr marL="0" lvl="0" indent="0" algn="l" rtl="0">
              <a:spcBef>
                <a:spcPts val="0"/>
              </a:spcBef>
              <a:spcAft>
                <a:spcPts val="1200"/>
              </a:spcAft>
              <a:buNone/>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0" y="189843"/>
            <a:ext cx="914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ct val="39000"/>
              <a:buFont typeface="Arial"/>
              <a:buNone/>
            </a:pPr>
            <a:r>
              <a:rPr lang="en-GB" sz="3600" u="sng" dirty="0">
                <a:solidFill>
                  <a:srgbClr val="00B0F0"/>
                </a:solidFill>
              </a:rPr>
              <a:t>Day 2 Progress:</a:t>
            </a:r>
          </a:p>
        </p:txBody>
      </p:sp>
      <p:sp>
        <p:nvSpPr>
          <p:cNvPr id="94" name="Google Shape;94;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Clr>
                <a:schemeClr val="dk1"/>
              </a:buClr>
              <a:buSzPts val="1100"/>
              <a:buFont typeface="Arial"/>
              <a:buNone/>
            </a:pPr>
            <a:endParaRPr lang="en-GB" dirty="0">
              <a:solidFill>
                <a:srgbClr val="002060"/>
              </a:solidFill>
              <a:latin typeface="Cambria" panose="02040503050406030204" pitchFamily="18" charset="0"/>
              <a:ea typeface="Cambria" panose="02040503050406030204" pitchFamily="18" charset="0"/>
            </a:endParaRPr>
          </a:p>
          <a:p>
            <a:pPr marL="0" lvl="0" indent="0" algn="ctr" rtl="0">
              <a:spcBef>
                <a:spcPts val="0"/>
              </a:spcBef>
              <a:spcAft>
                <a:spcPts val="1200"/>
              </a:spcAft>
              <a:buClr>
                <a:schemeClr val="dk1"/>
              </a:buClr>
              <a:buSzPts val="1100"/>
              <a:buFont typeface="Arial"/>
              <a:buNone/>
            </a:pPr>
            <a:r>
              <a:rPr lang="en-GB" dirty="0">
                <a:solidFill>
                  <a:srgbClr val="002060"/>
                </a:solidFill>
                <a:latin typeface="Cambria" panose="02040503050406030204" pitchFamily="18" charset="0"/>
                <a:ea typeface="Cambria" panose="02040503050406030204" pitchFamily="18" charset="0"/>
              </a:rPr>
              <a:t>(This will include features and all other things about the team has </a:t>
            </a:r>
            <a:r>
              <a:rPr lang="x-none" altLang="en-GB" dirty="0">
                <a:solidFill>
                  <a:srgbClr val="002060"/>
                </a:solidFill>
                <a:latin typeface="Cambria" panose="02040503050406030204" pitchFamily="18" charset="0"/>
                <a:ea typeface="Cambria" panose="02040503050406030204" pitchFamily="18" charset="0"/>
              </a:rPr>
              <a:t>done till now and the Day 2 progress</a:t>
            </a:r>
            <a:r>
              <a:rPr lang="en-GB" dirty="0">
                <a:solidFill>
                  <a:srgbClr val="002060"/>
                </a:solidFill>
                <a:latin typeface="Cambria" panose="02040503050406030204" pitchFamily="18" charset="0"/>
                <a:ea typeface="Cambria" panose="02040503050406030204" pitchFamily="18" charset="0"/>
              </a:rPr>
              <a:t>)</a:t>
            </a:r>
          </a:p>
          <a:p>
            <a:pPr marL="0" lvl="0" indent="0" algn="ctr" rtl="0">
              <a:spcBef>
                <a:spcPts val="0"/>
              </a:spcBef>
              <a:spcAft>
                <a:spcPts val="1200"/>
              </a:spcAft>
              <a:buClr>
                <a:schemeClr val="dk1"/>
              </a:buClr>
              <a:buSzPts val="1100"/>
              <a:buFont typeface="Arial"/>
              <a:buNone/>
            </a:pPr>
            <a:r>
              <a:rPr lang="en-GB" dirty="0">
                <a:solidFill>
                  <a:srgbClr val="002060"/>
                </a:solidFill>
                <a:latin typeface="Cambria" panose="02040503050406030204" pitchFamily="18" charset="0"/>
                <a:ea typeface="Cambria" panose="02040503050406030204" pitchFamily="18" charset="0"/>
              </a:rPr>
              <a:t>The Sign Up, Books functionality was developed. The Navigation Bar was configured and the books cards were displayed in the Books Functionality.</a:t>
            </a:r>
          </a:p>
          <a:p>
            <a:pPr marL="0" lvl="0" indent="0" algn="ctr" rtl="0">
              <a:spcBef>
                <a:spcPts val="0"/>
              </a:spcBef>
              <a:spcAft>
                <a:spcPts val="1200"/>
              </a:spcAft>
              <a:buClr>
                <a:schemeClr val="dk1"/>
              </a:buClr>
              <a:buSzPts val="1100"/>
              <a:buFont typeface="Arial"/>
              <a:buNone/>
            </a:pPr>
            <a:r>
              <a:rPr lang="en-GB" dirty="0">
                <a:solidFill>
                  <a:srgbClr val="002060"/>
                </a:solidFill>
                <a:latin typeface="Cambria" panose="02040503050406030204" pitchFamily="18" charset="0"/>
                <a:ea typeface="Cambria" panose="02040503050406030204" pitchFamily="18" charset="0"/>
              </a:rPr>
              <a:t>The admin portal and forgot password functionality was developed.</a:t>
            </a:r>
          </a:p>
          <a:p>
            <a:pPr marL="0" lvl="0" indent="0" algn="l" rtl="0">
              <a:spcBef>
                <a:spcPts val="0"/>
              </a:spcBef>
              <a:spcAft>
                <a:spcPts val="1200"/>
              </a:spcAft>
              <a:buClr>
                <a:schemeClr val="dk1"/>
              </a:buClr>
              <a:buSzPts val="1100"/>
              <a:buFont typeface="Arial"/>
              <a:buNone/>
            </a:pPr>
            <a:endParaRPr lang="en-GB" dirty="0">
              <a:solidFill>
                <a:srgbClr val="002060"/>
              </a:solidFill>
              <a:latin typeface="Cambria" panose="02040503050406030204" pitchFamily="18" charset="0"/>
              <a:ea typeface="Cambria" panose="02040503050406030204" pitchFamily="18" charset="0"/>
            </a:endParaRPr>
          </a:p>
          <a:p>
            <a:pPr marL="0" lvl="0" indent="0" algn="l" rtl="0">
              <a:spcBef>
                <a:spcPts val="0"/>
              </a:spcBef>
              <a:spcAft>
                <a:spcPts val="1200"/>
              </a:spcAft>
              <a:buClr>
                <a:schemeClr val="dk1"/>
              </a:buClr>
              <a:buSzPts val="1100"/>
              <a:buFont typeface="Arial"/>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B0C1-9490-92B3-9BA1-4521C4F54D78}"/>
              </a:ext>
            </a:extLst>
          </p:cNvPr>
          <p:cNvSpPr>
            <a:spLocks noGrp="1"/>
          </p:cNvSpPr>
          <p:nvPr>
            <p:ph type="title"/>
          </p:nvPr>
        </p:nvSpPr>
        <p:spPr>
          <a:xfrm>
            <a:off x="311700" y="126048"/>
            <a:ext cx="8520600" cy="572700"/>
          </a:xfrm>
        </p:spPr>
        <p:txBody>
          <a:bodyPr>
            <a:noAutofit/>
          </a:bodyPr>
          <a:lstStyle/>
          <a:p>
            <a:r>
              <a:rPr lang="en-US" sz="3600" u="sng" dirty="0">
                <a:solidFill>
                  <a:srgbClr val="00B0F0"/>
                </a:solidFill>
              </a:rPr>
              <a:t>Future Scope:</a:t>
            </a:r>
            <a:endParaRPr lang="en-IN" sz="3600" u="sng" dirty="0">
              <a:solidFill>
                <a:srgbClr val="00B0F0"/>
              </a:solidFill>
            </a:endParaRPr>
          </a:p>
        </p:txBody>
      </p:sp>
      <p:sp>
        <p:nvSpPr>
          <p:cNvPr id="3" name="Text Placeholder 2">
            <a:extLst>
              <a:ext uri="{FF2B5EF4-FFF2-40B4-BE49-F238E27FC236}">
                <a16:creationId xmlns:a16="http://schemas.microsoft.com/office/drawing/2014/main" id="{7AD4ED89-2AC1-6FCD-1B3A-1AE7A8629FA0}"/>
              </a:ext>
            </a:extLst>
          </p:cNvPr>
          <p:cNvSpPr>
            <a:spLocks noGrp="1"/>
          </p:cNvSpPr>
          <p:nvPr>
            <p:ph type="body" idx="1"/>
          </p:nvPr>
        </p:nvSpPr>
        <p:spPr>
          <a:xfrm>
            <a:off x="311700" y="907312"/>
            <a:ext cx="8520600" cy="3661563"/>
          </a:xfrm>
        </p:spPr>
        <p:txBody>
          <a:bodyPr/>
          <a:lstStyle/>
          <a:p>
            <a:r>
              <a:rPr lang="en-US" dirty="0"/>
              <a:t>As Future development, we aim to develop a payment gateway for renting and ordering the books.</a:t>
            </a:r>
          </a:p>
          <a:p>
            <a:r>
              <a:rPr lang="en-US" dirty="0"/>
              <a:t>Development of a library ecosystem where the Orders and Rentals won’t be restricted to geographical boundaries.</a:t>
            </a:r>
          </a:p>
          <a:p>
            <a:r>
              <a:rPr lang="en-US" dirty="0"/>
              <a:t>Frontend development of forgot password functionality is a part of future prospect.</a:t>
            </a:r>
            <a:endParaRPr lang="en-IN" dirty="0"/>
          </a:p>
        </p:txBody>
      </p:sp>
    </p:spTree>
    <p:extLst>
      <p:ext uri="{BB962C8B-B14F-4D97-AF65-F5344CB8AC3E}">
        <p14:creationId xmlns:p14="http://schemas.microsoft.com/office/powerpoint/2010/main" val="1821455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654</TotalTime>
  <Words>394</Words>
  <Application>Microsoft Office PowerPoint</Application>
  <PresentationFormat>On-screen Show (16:9)</PresentationFormat>
  <Paragraphs>46</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Cambria</vt:lpstr>
      <vt:lpstr>Corbel</vt:lpstr>
      <vt:lpstr>Wingdings</vt:lpstr>
      <vt:lpstr>Parallax</vt:lpstr>
      <vt:lpstr>PowerPoint Presentation</vt:lpstr>
      <vt:lpstr>Team Name : Bit-by-bit</vt:lpstr>
      <vt:lpstr>Domain: Web Development</vt:lpstr>
      <vt:lpstr>Approach:</vt:lpstr>
      <vt:lpstr>    Implementation Details:</vt:lpstr>
      <vt:lpstr>     Tech Stack used:</vt:lpstr>
      <vt:lpstr>Day 1 Progress:</vt:lpstr>
      <vt:lpstr>Day 2 Progress: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Isha Phadke</cp:lastModifiedBy>
  <cp:revision>6</cp:revision>
  <dcterms:created xsi:type="dcterms:W3CDTF">2022-10-14T06:03:55Z</dcterms:created>
  <dcterms:modified xsi:type="dcterms:W3CDTF">2022-10-15T08:41:39Z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