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3" r:id="rId29"/>
    <p:sldId id="282" r:id="rId30"/>
    <p:sldId id="283" r:id="rId31"/>
    <p:sldId id="284" r:id="rId32"/>
    <p:sldId id="285" r:id="rId33"/>
    <p:sldId id="286" r:id="rId34"/>
    <p:sldId id="294" r:id="rId35"/>
    <p:sldId id="287" r:id="rId36"/>
    <p:sldId id="288" r:id="rId37"/>
    <p:sldId id="289" r:id="rId38"/>
    <p:sldId id="290" r:id="rId39"/>
    <p:sldId id="291" r:id="rId40"/>
    <p:sldId id="295" r:id="rId41"/>
    <p:sldId id="338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36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37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5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77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420" r:id="rId141"/>
    <p:sldId id="396" r:id="rId142"/>
    <p:sldId id="397" r:id="rId143"/>
    <p:sldId id="398" r:id="rId144"/>
    <p:sldId id="399" r:id="rId145"/>
    <p:sldId id="400" r:id="rId146"/>
    <p:sldId id="401" r:id="rId147"/>
    <p:sldId id="403" r:id="rId148"/>
    <p:sldId id="422" r:id="rId149"/>
    <p:sldId id="404" r:id="rId150"/>
    <p:sldId id="421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5" r:id="rId177"/>
    <p:sldId id="434" r:id="rId178"/>
    <p:sldId id="457" r:id="rId179"/>
    <p:sldId id="453" r:id="rId180"/>
    <p:sldId id="451" r:id="rId181"/>
    <p:sldId id="454" r:id="rId182"/>
    <p:sldId id="455" r:id="rId183"/>
    <p:sldId id="456" r:id="rId184"/>
    <p:sldId id="438" r:id="rId185"/>
    <p:sldId id="450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47" r:id="rId194"/>
    <p:sldId id="446" r:id="rId195"/>
    <p:sldId id="448" r:id="rId196"/>
    <p:sldId id="458" r:id="rId197"/>
    <p:sldId id="449" r:id="rId198"/>
    <p:sldId id="459" r:id="rId199"/>
    <p:sldId id="461" r:id="rId200"/>
    <p:sldId id="462" r:id="rId201"/>
    <p:sldId id="463" r:id="rId202"/>
    <p:sldId id="460" r:id="rId203"/>
    <p:sldId id="464" r:id="rId204"/>
    <p:sldId id="465" r:id="rId205"/>
    <p:sldId id="466" r:id="rId206"/>
    <p:sldId id="467" r:id="rId207"/>
    <p:sldId id="468" r:id="rId208"/>
    <p:sldId id="469" r:id="rId2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2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5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4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D566-5765-457A-8B98-1E51A296E50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58BB-C07C-486F-8ED3-F76BABE58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p.info/en/index.html" TargetMode="External"/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served.variables.globals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Rasmus+Lerdorf&amp;stick=H4sIAAAAAAAAAONgVuLUz9U3MEouM056xGjCLfDyxz1hKe1Ja05eY1Tl4grOyC93zSvJLKkUEudig7J4pbi5ELp4FrHyBSUW55YWK_ikFqXkF6UBADFHvj1VAAA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server-side scripts, often generate custom responses for clients</a:t>
            </a:r>
          </a:p>
          <a:p>
            <a:pPr lvl="0" algn="just"/>
            <a:r>
              <a:rPr lang="en-US" dirty="0"/>
              <a:t>Server-side scripting languages have a wider range of programmatic capabilities than their client-side equivalents.</a:t>
            </a:r>
          </a:p>
          <a:p>
            <a:pPr lvl="0" algn="just"/>
            <a:r>
              <a:rPr lang="en-US" dirty="0"/>
              <a:t>Server-side scripts also have access to server-side software that extends server functionality—Microsoft web servers use ISAPI (Internet Server Application Program Interface) extensions and Apache HTTP Servers use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4809854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-235131" y="23898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 flipV="1">
            <a:off x="7548608" y="3590248"/>
            <a:ext cx="3930650" cy="45719"/>
            <a:chOff x="12156" y="851"/>
            <a:chExt cx="6190" cy="708"/>
          </a:xfrm>
        </p:grpSpPr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3" y="1070"/>
              <a:ext cx="4724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163" y="858"/>
              <a:ext cx="6176" cy="694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8632" y="3050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93763" algn="l"/>
                <a:tab pos="8953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 MT"/>
                <a:ea typeface="Segoe UI" panose="020B0502040204020203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Arial MT"/>
                <a:ea typeface="Segoe UI" panose="020B0502040204020203" pitchFamily="34" charset="0"/>
              </a:rPr>
              <a:t>is_array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 MT"/>
                <a:ea typeface="Segoe UI" panose="020B0502040204020203" pitchFamily="34" charset="0"/>
              </a:rPr>
              <a:t> function is similar to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Arial MT"/>
                <a:ea typeface="Segoe UI" panose="020B0502040204020203" pitchFamily="34" charset="0"/>
              </a:rPr>
              <a:t>is_int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 MT"/>
                <a:ea typeface="Segoe UI" panose="020B0502040204020203" pitchFamily="34" charset="0"/>
              </a:rPr>
              <a:t> function: It takes a variable as its parameter and returns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93763" algn="l"/>
                <a:tab pos="8953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 MT"/>
                <a:ea typeface="Segoe UI" panose="020B0502040204020203" pitchFamily="34" charset="0"/>
              </a:rPr>
              <a:t>TRUE if the variable is an array, FALSE otherwise.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in_ array function takes two parameters an expression and an array and returns TRUE if </a:t>
            </a:r>
            <a:r>
              <a:rPr lang="en-US" dirty="0" smtClean="0"/>
              <a:t>the value </a:t>
            </a:r>
            <a:r>
              <a:rPr lang="en-US" dirty="0"/>
              <a:t>of the expression is a value in the array; </a:t>
            </a:r>
            <a:endParaRPr lang="en-US" dirty="0" smtClean="0"/>
          </a:p>
          <a:p>
            <a:pPr lvl="0"/>
            <a:r>
              <a:rPr lang="en-US" dirty="0" smtClean="0"/>
              <a:t>otherwise</a:t>
            </a:r>
            <a:r>
              <a:rPr lang="en-US" dirty="0"/>
              <a:t>, it returns FALSE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sizeof</a:t>
            </a:r>
            <a:r>
              <a:rPr lang="en-US" b="1" dirty="0"/>
              <a:t>()</a:t>
            </a:r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/>
              <a:t>number of elements in an array can be determined with the </a:t>
            </a:r>
            <a:r>
              <a:rPr lang="en-US" b="1" dirty="0" err="1"/>
              <a:t>sizeof</a:t>
            </a:r>
            <a:r>
              <a:rPr lang="en-US" b="1" dirty="0"/>
              <a:t> function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For example, consider the following code:</a:t>
            </a:r>
          </a:p>
          <a:p>
            <a:r>
              <a:rPr lang="en-US" dirty="0"/>
              <a:t>$list = array("Bob", "Fred", "Alan", "Bozo");</a:t>
            </a:r>
          </a:p>
          <a:p>
            <a:r>
              <a:rPr lang="en-US" dirty="0"/>
              <a:t>$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b="1" dirty="0" err="1"/>
              <a:t>sizeof</a:t>
            </a:r>
            <a:r>
              <a:rPr lang="en-US" dirty="0"/>
              <a:t>($list);</a:t>
            </a:r>
          </a:p>
          <a:p>
            <a:r>
              <a:rPr lang="en-US" dirty="0"/>
              <a:t>After executing this code, $</a:t>
            </a:r>
            <a:r>
              <a:rPr lang="en-US" dirty="0" err="1"/>
              <a:t>len</a:t>
            </a:r>
            <a:r>
              <a:rPr lang="en-US" dirty="0"/>
              <a:t> will be 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count() -counts the number of elements in an array; </a:t>
            </a:r>
            <a:endParaRPr lang="en-US" dirty="0" smtClean="0"/>
          </a:p>
          <a:p>
            <a:pPr lvl="0"/>
            <a:r>
              <a:rPr lang="en-US" dirty="0" err="1" smtClean="0"/>
              <a:t>sizeof</a:t>
            </a:r>
            <a:r>
              <a:rPr lang="en-US" dirty="0"/>
              <a:t>() is an alias of count().</a:t>
            </a:r>
          </a:p>
          <a:p>
            <a:pPr lvl="0"/>
            <a:r>
              <a:rPr lang="en-US" dirty="0"/>
              <a:t>Given the array</a:t>
            </a:r>
          </a:p>
          <a:p>
            <a:r>
              <a:rPr lang="en-US" dirty="0"/>
              <a:t>$colors = array("blue", "black", "red", "green");</a:t>
            </a:r>
          </a:p>
          <a:p>
            <a:pPr lvl="0"/>
            <a:r>
              <a:rPr lang="en-US" dirty="0"/>
              <a:t>both count($colors); and </a:t>
            </a:r>
            <a:r>
              <a:rPr lang="en-US" dirty="0" err="1"/>
              <a:t>sizeof</a:t>
            </a:r>
            <a:r>
              <a:rPr lang="en-US" dirty="0"/>
              <a:t>($colors); return a value of 4</a:t>
            </a:r>
          </a:p>
        </p:txBody>
      </p:sp>
    </p:spTree>
    <p:extLst>
      <p:ext uri="{BB962C8B-B14F-4D97-AF65-F5344CB8AC3E}">
        <p14:creationId xmlns:p14="http://schemas.microsoft.com/office/powerpoint/2010/main" val="13612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The </a:t>
            </a:r>
            <a:r>
              <a:rPr lang="en-US" b="1" dirty="0"/>
              <a:t>explode function explodes a string into substrings and returns them in an array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r>
              <a:rPr lang="en-US" dirty="0"/>
              <a:t>The delimiters of the substrings are defined by the first parameter to explode, which is a string; the second parameter is the string to be converted</a:t>
            </a:r>
            <a:r>
              <a:rPr lang="en-US" dirty="0" smtClean="0"/>
              <a:t>.</a:t>
            </a:r>
          </a:p>
          <a:p>
            <a:r>
              <a:rPr lang="en-US" dirty="0"/>
              <a:t>$</a:t>
            </a:r>
            <a:r>
              <a:rPr lang="en-US" dirty="0" err="1"/>
              <a:t>str</a:t>
            </a:r>
            <a:r>
              <a:rPr lang="en-US" dirty="0"/>
              <a:t> = “May god bless you all";</a:t>
            </a:r>
          </a:p>
          <a:p>
            <a:r>
              <a:rPr lang="en-US" dirty="0"/>
              <a:t>$words = explode(" ", $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$words creates an array which contains (“May", “god", “bless", “you", “all</a:t>
            </a:r>
            <a:r>
              <a:rPr lang="en-US" dirty="0" smtClean="0"/>
              <a:t>").</a:t>
            </a:r>
          </a:p>
          <a:p>
            <a:r>
              <a:rPr lang="en-US" b="1" dirty="0"/>
              <a:t>The implode function does the inverse of explode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separator character (or string) and an array, it concatenates the elements of the array together, using the given separator string between the elements, and returns the result as a string.</a:t>
            </a:r>
          </a:p>
        </p:txBody>
      </p:sp>
    </p:spTree>
    <p:extLst>
      <p:ext uri="{BB962C8B-B14F-4D97-AF65-F5344CB8AC3E}">
        <p14:creationId xmlns:p14="http://schemas.microsoft.com/office/powerpoint/2010/main" val="1088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71588" y="531813"/>
            <a:ext cx="6194425" cy="720725"/>
          </a:xfrm>
          <a:prstGeom prst="rect">
            <a:avLst/>
          </a:prstGeom>
          <a:noFill/>
          <a:ln w="9144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22909" y="3478858"/>
            <a:ext cx="613020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$words = array("Are", "you", “coming", "to“, ”India?”);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$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= implode(" ", $words);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$</a:t>
            </a:r>
            <a:r>
              <a:rPr lang="en-US" dirty="0" err="1"/>
              <a:t>str</a:t>
            </a:r>
            <a:r>
              <a:rPr lang="en-US" dirty="0"/>
              <a:t> has "Are you coming to India?"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 and </a:t>
            </a:r>
            <a:r>
              <a:rPr lang="en-US" dirty="0" err="1"/>
              <a:t>array_pop</a:t>
            </a:r>
            <a:r>
              <a:rPr lang="en-US" dirty="0"/>
              <a:t> functions provide a simple way to implement a stack in an array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 function takes as its first parameter an array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After this first parameter, there can be any number of additional parameters.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values of all subsequent parameters are placed at the 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998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592" y="184594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 </a:t>
            </a:r>
            <a:r>
              <a:rPr lang="en-US" b="1" dirty="0"/>
              <a:t>function returns the new number of elements in the array.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79437" y="3539399"/>
            <a:ext cx="11612563" cy="693738"/>
            <a:chOff x="626" y="364"/>
            <a:chExt cx="18286" cy="1092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" y="727"/>
              <a:ext cx="17751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33" y="371"/>
              <a:ext cx="18272" cy="1078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1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array_pop</a:t>
            </a:r>
            <a:r>
              <a:rPr lang="en-US" dirty="0"/>
              <a:t> function takes a single parameter, the name of an array. </a:t>
            </a:r>
            <a:endParaRPr lang="en-US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removes the last element from the array </a:t>
            </a:r>
            <a:r>
              <a:rPr lang="en-US" dirty="0"/>
              <a:t>and returns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NULL is returned if the array is empty.</a:t>
            </a:r>
          </a:p>
        </p:txBody>
      </p:sp>
    </p:spTree>
    <p:extLst>
      <p:ext uri="{BB962C8B-B14F-4D97-AF65-F5344CB8AC3E}">
        <p14:creationId xmlns:p14="http://schemas.microsoft.com/office/powerpoint/2010/main" val="12686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Web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To request documents from web servers, users must know the hostnames on which the web server software resides.</a:t>
            </a:r>
          </a:p>
          <a:p>
            <a:pPr lvl="0" algn="just"/>
            <a:r>
              <a:rPr lang="en-US" dirty="0"/>
              <a:t>Users can request documents from local web servers (i.e., ones residing on users’ machines) or remote web servers (i.e., ones residing on different machines).</a:t>
            </a:r>
          </a:p>
          <a:p>
            <a:pPr lvl="0" algn="just"/>
            <a:r>
              <a:rPr lang="en-US" dirty="0" smtClean="0"/>
              <a:t>Local </a:t>
            </a:r>
            <a:r>
              <a:rPr lang="en-US" dirty="0"/>
              <a:t>web servers can be accessed through your computer’s name or through the name </a:t>
            </a:r>
            <a:r>
              <a:rPr lang="en-US" b="1" dirty="0" err="1"/>
              <a:t>localhost</a:t>
            </a:r>
            <a:endParaRPr lang="en-US" dirty="0"/>
          </a:p>
          <a:p>
            <a:pPr lvl="0" algn="just"/>
            <a:r>
              <a:rPr lang="en-US" b="1" dirty="0" err="1"/>
              <a:t>localhost</a:t>
            </a:r>
            <a:r>
              <a:rPr lang="en-US" dirty="0"/>
              <a:t>—a hostname that references the local machine and normally translates to the IP address 127.0.0.1 (known as the loopback address).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160" y="1803174"/>
            <a:ext cx="10515600" cy="588466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array_unshift</a:t>
            </a:r>
            <a:r>
              <a:rPr lang="en-US" dirty="0"/>
              <a:t>()—This function adds one or more elements to the beginning of an existing </a:t>
            </a:r>
            <a:r>
              <a:rPr lang="en-US" dirty="0" smtClean="0"/>
              <a:t>array</a:t>
            </a:r>
          </a:p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6873" y="2208970"/>
            <a:ext cx="6380163" cy="747123"/>
            <a:chOff x="5957" y="1684"/>
            <a:chExt cx="10049" cy="869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" y="2028"/>
              <a:ext cx="96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964" y="1691"/>
              <a:ext cx="10035" cy="855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19348" y="5681709"/>
            <a:ext cx="9221788" cy="354012"/>
            <a:chOff x="4397" y="1072"/>
            <a:chExt cx="14523" cy="557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" y="1234"/>
              <a:ext cx="1438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04" y="1078"/>
              <a:ext cx="14508" cy="543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7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98" y="8600666"/>
            <a:ext cx="9911902" cy="12409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9940" y="2180862"/>
            <a:ext cx="114920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3187337" y="3814354"/>
            <a:ext cx="7526701" cy="1240972"/>
            <a:chOff x="4298" y="658"/>
            <a:chExt cx="12574" cy="812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" y="868"/>
              <a:ext cx="12278" cy="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305" y="665"/>
              <a:ext cx="12560" cy="797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93703" y="2402582"/>
            <a:ext cx="1149206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9535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array_shift()—This function removes (and returns) the first element of an existing array,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09" y="300744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6113"/>
            <a:ext cx="10515600" cy="3550849"/>
          </a:xfrm>
        </p:spPr>
        <p:txBody>
          <a:bodyPr/>
          <a:lstStyle/>
          <a:p>
            <a:pPr lvl="0"/>
            <a:r>
              <a:rPr lang="en-US" dirty="0" err="1"/>
              <a:t>array_merge</a:t>
            </a:r>
            <a:r>
              <a:rPr lang="en-US" dirty="0"/>
              <a:t>()—This function combines two or more existing </a:t>
            </a:r>
            <a:r>
              <a:rPr lang="en-US" dirty="0" smtClean="0"/>
              <a:t>arrays.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159952" y="3278538"/>
            <a:ext cx="7872095" cy="783373"/>
            <a:chOff x="4483" y="276"/>
            <a:chExt cx="11708" cy="876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" y="484"/>
              <a:ext cx="1134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490" y="283"/>
              <a:ext cx="11693" cy="862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3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process Array use </a:t>
            </a:r>
            <a:r>
              <a:rPr lang="en-US" b="1" dirty="0" err="1"/>
              <a:t>foreach</a:t>
            </a:r>
            <a:r>
              <a:rPr lang="en-US" b="1" dirty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statement is designed to build loops that process all of the elements of an </a:t>
            </a:r>
            <a:r>
              <a:rPr lang="en-US" dirty="0" smtClean="0"/>
              <a:t>array.</a:t>
            </a:r>
          </a:p>
          <a:p>
            <a:pPr lvl="0"/>
            <a:r>
              <a:rPr lang="en-US" dirty="0"/>
              <a:t>This statement has two forms:</a:t>
            </a:r>
          </a:p>
          <a:p>
            <a:r>
              <a:rPr lang="en-US" dirty="0" err="1"/>
              <a:t>foreach</a:t>
            </a:r>
            <a:r>
              <a:rPr lang="en-US" dirty="0"/>
              <a:t> (array as </a:t>
            </a:r>
            <a:r>
              <a:rPr lang="en-US" dirty="0" err="1" smtClean="0"/>
              <a:t>scalar_variable</a:t>
            </a:r>
            <a:r>
              <a:rPr lang="en-US" dirty="0" smtClean="0"/>
              <a:t>)loop body</a:t>
            </a:r>
          </a:p>
          <a:p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 (array as key =&gt; value) loop body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the first form, one of the array's values is set to the scalar variable for each iteration of the loop body.</a:t>
            </a:r>
          </a:p>
          <a:p>
            <a:r>
              <a:rPr lang="en-US" dirty="0"/>
              <a:t>Ex:	$list=array(2,4,6,8); </a:t>
            </a:r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Slist</a:t>
            </a:r>
            <a:r>
              <a:rPr lang="en-US" dirty="0"/>
              <a:t> as $temp) </a:t>
            </a:r>
            <a:endParaRPr lang="en-US" dirty="0" smtClean="0"/>
          </a:p>
          <a:p>
            <a:r>
              <a:rPr lang="en-US" dirty="0" smtClean="0"/>
              <a:t>print</a:t>
            </a:r>
            <a:r>
              <a:rPr lang="en-US" dirty="0"/>
              <a:t>("$temp 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pPr lvl="0"/>
            <a:r>
              <a:rPr lang="en-US" dirty="0"/>
              <a:t>This code will produce the values of all of the elements of $list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form of </a:t>
            </a:r>
            <a:r>
              <a:rPr lang="en-US" dirty="0" err="1"/>
              <a:t>foreach</a:t>
            </a:r>
            <a:r>
              <a:rPr lang="en-US" dirty="0"/>
              <a:t> provides both the key and the value of each element of the </a:t>
            </a:r>
            <a:r>
              <a:rPr lang="en-US" dirty="0" smtClean="0"/>
              <a:t>array.</a:t>
            </a:r>
          </a:p>
          <a:p>
            <a:r>
              <a:rPr lang="en-US" b="1" dirty="0" err="1"/>
              <a:t>foreach</a:t>
            </a:r>
            <a:r>
              <a:rPr lang="en-US" b="1" dirty="0"/>
              <a:t> (array as key =&gt; value) loop body</a:t>
            </a:r>
          </a:p>
          <a:p>
            <a:pPr lvl="0"/>
            <a:r>
              <a:rPr lang="en-US" dirty="0"/>
              <a:t>For example:</a:t>
            </a:r>
          </a:p>
          <a:p>
            <a:r>
              <a:rPr lang="en-US" b="1" dirty="0"/>
              <a:t>$lows = array("Mon" =&gt; 23, "Tue" =&gt; 18, "Wed" =&gt; 27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foreach</a:t>
            </a:r>
            <a:r>
              <a:rPr lang="en-US" b="1" dirty="0"/>
              <a:t> ($lows as $day =&gt; $temp)</a:t>
            </a:r>
          </a:p>
          <a:p>
            <a:r>
              <a:rPr lang="en-US" b="1" dirty="0"/>
              <a:t>print("The low temperature on $day was $temp &lt;</a:t>
            </a:r>
            <a:r>
              <a:rPr lang="en-US" b="1" dirty="0" err="1"/>
              <a:t>br</a:t>
            </a:r>
            <a:r>
              <a:rPr lang="en-US" b="1" dirty="0"/>
              <a:t> /&gt;");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sort() - sort arrays in ascending </a:t>
            </a:r>
            <a:r>
              <a:rPr lang="en-US" dirty="0" smtClean="0"/>
              <a:t>order</a:t>
            </a:r>
          </a:p>
          <a:p>
            <a:pPr lvl="0"/>
            <a:r>
              <a:rPr lang="en-US" dirty="0" err="1"/>
              <a:t>rsort</a:t>
            </a:r>
            <a:r>
              <a:rPr lang="en-US" dirty="0"/>
              <a:t>() - sort arrays in descending order</a:t>
            </a:r>
          </a:p>
          <a:p>
            <a:pPr lvl="0"/>
            <a:r>
              <a:rPr lang="en-US" dirty="0" err="1"/>
              <a:t>asort</a:t>
            </a:r>
            <a:r>
              <a:rPr lang="en-US" dirty="0"/>
              <a:t>() - sort associative arrays in ascending order, according to the value</a:t>
            </a:r>
          </a:p>
          <a:p>
            <a:pPr lvl="0"/>
            <a:r>
              <a:rPr lang="en-US" dirty="0" err="1"/>
              <a:t>ksort</a:t>
            </a:r>
            <a:r>
              <a:rPr lang="en-US" dirty="0"/>
              <a:t>() - sort associative arrays in ascending order, according to the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$fruits = array("Orange", "Grapes", "</a:t>
            </a:r>
            <a:r>
              <a:rPr lang="en-US" dirty="0" err="1"/>
              <a:t>Apple","Banana</a:t>
            </a:r>
            <a:r>
              <a:rPr lang="en-US" dirty="0"/>
              <a:t>");</a:t>
            </a:r>
          </a:p>
          <a:p>
            <a:r>
              <a:rPr lang="en-US" b="1" dirty="0"/>
              <a:t>sort($fruits);</a:t>
            </a:r>
          </a:p>
          <a:p>
            <a:r>
              <a:rPr lang="en-US" dirty="0" err="1"/>
              <a:t>foreach</a:t>
            </a:r>
            <a:r>
              <a:rPr lang="en-US" dirty="0"/>
              <a:t>($fruits as $x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$x; echo "&lt;</a:t>
            </a:r>
            <a:r>
              <a:rPr lang="en-US" dirty="0" err="1"/>
              <a:t>br</a:t>
            </a:r>
            <a:r>
              <a:rPr lang="en-US" dirty="0" smtClean="0"/>
              <a:t>&gt;";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3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5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52206" y="2233749"/>
            <a:ext cx="3848556" cy="28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sort</a:t>
            </a:r>
            <a:r>
              <a:rPr lang="en-US" dirty="0"/>
              <a:t>() - sort arrays in ascending </a:t>
            </a:r>
            <a:r>
              <a:rPr lang="en-US" dirty="0" smtClean="0"/>
              <a:t>order</a:t>
            </a:r>
          </a:p>
          <a:p>
            <a:pPr lvl="0"/>
            <a:r>
              <a:rPr lang="en-US" dirty="0" err="1" smtClean="0"/>
              <a:t>rsort</a:t>
            </a:r>
            <a:r>
              <a:rPr lang="en-US" dirty="0"/>
              <a:t>() - sort arrays in descending </a:t>
            </a:r>
            <a:r>
              <a:rPr lang="en-US" dirty="0" smtClean="0"/>
              <a:t>order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to 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9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9715" y="1442492"/>
            <a:ext cx="9679576" cy="50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5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1917" y="2181497"/>
            <a:ext cx="7239000" cy="31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314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110" y="1660525"/>
            <a:ext cx="11964559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29432" y="2873829"/>
            <a:ext cx="2093436" cy="1430338"/>
            <a:chOff x="14621" y="1310"/>
            <a:chExt cx="2897" cy="2254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8" y="1508"/>
              <a:ext cx="1423" cy="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628" y="1317"/>
              <a:ext cx="2883" cy="2240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3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asort</a:t>
            </a:r>
            <a:r>
              <a:rPr lang="en-US" dirty="0"/>
              <a:t>() - sort associative arrays in ascending order, according to the </a:t>
            </a:r>
            <a:r>
              <a:rPr lang="en-US" dirty="0" smtClean="0"/>
              <a:t>value.</a:t>
            </a:r>
          </a:p>
          <a:p>
            <a:endParaRPr lang="en-US" dirty="0"/>
          </a:p>
        </p:txBody>
      </p:sp>
      <p:pic>
        <p:nvPicPr>
          <p:cNvPr id="4" name="image5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519" y="2981960"/>
            <a:ext cx="7805420" cy="30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858" y="166687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063931" y="2259874"/>
            <a:ext cx="6113417" cy="2704011"/>
            <a:chOff x="13342" y="1051"/>
            <a:chExt cx="5636" cy="2184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6" y="1065"/>
              <a:ext cx="5607" cy="2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348" y="1057"/>
              <a:ext cx="5621" cy="2170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1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1690688"/>
            <a:ext cx="10515600" cy="4351338"/>
          </a:xfrm>
        </p:spPr>
        <p:txBody>
          <a:bodyPr/>
          <a:lstStyle/>
          <a:p>
            <a:pPr lvl="0"/>
            <a:r>
              <a:rPr lang="en-US" dirty="0" err="1" smtClean="0"/>
              <a:t>ksort</a:t>
            </a:r>
            <a:r>
              <a:rPr lang="en-US" dirty="0"/>
              <a:t>() - sort associative arrays in ascending order, according to the </a:t>
            </a:r>
            <a:r>
              <a:rPr lang="en-US" dirty="0" smtClean="0"/>
              <a:t>key</a:t>
            </a:r>
          </a:p>
          <a:p>
            <a:pPr lvl="0"/>
            <a:endParaRPr lang="en-US" dirty="0"/>
          </a:p>
        </p:txBody>
      </p:sp>
      <p:pic>
        <p:nvPicPr>
          <p:cNvPr id="7" name="image5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953" y="2943589"/>
            <a:ext cx="7021830" cy="30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06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06731" y="2703763"/>
            <a:ext cx="8072845" cy="1392237"/>
            <a:chOff x="13022" y="372"/>
            <a:chExt cx="5436" cy="2192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6" y="602"/>
              <a:ext cx="4759" cy="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029" y="379"/>
              <a:ext cx="5422" cy="2177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0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sort function, which takes an array as a parameter, sorts the values in the array, replacing the keys with the numeric keys, 0, 1, 2, ....</a:t>
            </a:r>
          </a:p>
          <a:p>
            <a:pPr lvl="0"/>
            <a:r>
              <a:rPr lang="en-US" dirty="0"/>
              <a:t>The array can have both string and numeric values.</a:t>
            </a:r>
          </a:p>
          <a:p>
            <a:pPr lvl="0"/>
            <a:r>
              <a:rPr lang="en-US" dirty="0"/>
              <a:t>The string values migrate to the beginning of the array in alphabetical order.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numeric </a:t>
            </a:r>
            <a:r>
              <a:rPr lang="en-US" dirty="0" smtClean="0"/>
              <a:t>values follow </a:t>
            </a:r>
            <a:r>
              <a:rPr lang="en-US" dirty="0"/>
              <a:t>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3018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8983" y="783771"/>
            <a:ext cx="8895806" cy="5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Arrays-Using </a:t>
            </a:r>
            <a:r>
              <a:rPr lang="en-US" b="1" dirty="0" err="1"/>
              <a:t>array_search</a:t>
            </a:r>
            <a:r>
              <a:rPr lang="en-US" b="1" dirty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</a:t>
            </a:r>
            <a:r>
              <a:rPr lang="en-US" dirty="0" err="1"/>
              <a:t>array_search</a:t>
            </a:r>
            <a:r>
              <a:rPr lang="en-US" dirty="0"/>
              <a:t>() function, we can remove specific elements from an </a:t>
            </a:r>
            <a:r>
              <a:rPr lang="en-US" dirty="0" smtClean="0"/>
              <a:t>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6102" y="2063931"/>
            <a:ext cx="9877697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XAMPP integrated installer for Apache, MySQL and PHP is available for Windows, Mac OS X and Linux</a:t>
            </a:r>
            <a:endParaRPr lang="en-US" sz="1100" dirty="0"/>
          </a:p>
          <a:p>
            <a:pPr lvl="1"/>
            <a:r>
              <a:rPr lang="en-US" dirty="0"/>
              <a:t>On windows, you can download and install WAMP.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installation and you get an Apache webserver, database server and </a:t>
            </a:r>
            <a:r>
              <a:rPr lang="en-US" dirty="0" err="1"/>
              <a:t>php</a:t>
            </a:r>
            <a:r>
              <a:rPr lang="en-US" dirty="0"/>
              <a:t>.</a:t>
            </a:r>
            <a:endParaRPr lang="en-US" sz="1100" dirty="0"/>
          </a:p>
          <a:p>
            <a:r>
              <a:rPr lang="en-US" u="heavy" dirty="0">
                <a:hlinkClick r:id="rId2"/>
              </a:rPr>
              <a:t>http://www.wampserver.com</a:t>
            </a:r>
            <a:endParaRPr lang="en-US" dirty="0"/>
          </a:p>
          <a:p>
            <a:pPr lvl="1"/>
            <a:r>
              <a:rPr lang="en-US" dirty="0"/>
              <a:t>On mac, you can download and install MAMP.</a:t>
            </a:r>
            <a:endParaRPr lang="en-US" sz="1100" dirty="0"/>
          </a:p>
          <a:p>
            <a:r>
              <a:rPr lang="en-US" u="heavy" dirty="0">
                <a:hlinkClick r:id="rId3"/>
              </a:rPr>
              <a:t>http://www.mamp.info/en/index.html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808"/>
            <a:ext cx="10515600" cy="438015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69264" y="1894114"/>
            <a:ext cx="11253471" cy="5531065"/>
            <a:chOff x="960" y="400"/>
            <a:chExt cx="17722" cy="6572"/>
          </a:xfrm>
        </p:grpSpPr>
        <p:sp>
          <p:nvSpPr>
            <p:cNvPr id="5" name="AutoShape 3"/>
            <p:cNvSpPr>
              <a:spLocks/>
            </p:cNvSpPr>
            <p:nvPr/>
          </p:nvSpPr>
          <p:spPr bwMode="auto">
            <a:xfrm>
              <a:off x="960" y="1768"/>
              <a:ext cx="17280" cy="2"/>
            </a:xfrm>
            <a:custGeom>
              <a:avLst/>
              <a:gdLst>
                <a:gd name="T0" fmla="+- 0 960 960"/>
                <a:gd name="T1" fmla="*/ T0 w 17280"/>
                <a:gd name="T2" fmla="+- 0 2683 960"/>
                <a:gd name="T3" fmla="*/ T2 w 17280"/>
                <a:gd name="T4" fmla="+- 0 16558 960"/>
                <a:gd name="T5" fmla="*/ T4 w 17280"/>
                <a:gd name="T6" fmla="+- 0 18240 960"/>
                <a:gd name="T7" fmla="*/ T6 w 17280"/>
              </a:gdLst>
              <a:ahLst/>
              <a:cxnLst>
                <a:cxn ang="0">
                  <a:pos x="T1" y="0"/>
                </a:cxn>
                <a:cxn ang="0">
                  <a:pos x="T3" y="0"/>
                </a:cxn>
                <a:cxn ang="0">
                  <a:pos x="T5" y="0"/>
                </a:cxn>
                <a:cxn ang="0">
                  <a:pos x="T7" y="0"/>
                </a:cxn>
              </a:cxnLst>
              <a:rect l="0" t="0" r="r" b="b"/>
              <a:pathLst>
                <a:path w="17280">
                  <a:moveTo>
                    <a:pt x="0" y="0"/>
                  </a:moveTo>
                  <a:lnTo>
                    <a:pt x="1723" y="0"/>
                  </a:lnTo>
                  <a:moveTo>
                    <a:pt x="15598" y="0"/>
                  </a:moveTo>
                  <a:lnTo>
                    <a:pt x="17280" y="0"/>
                  </a:lnTo>
                </a:path>
              </a:pathLst>
            </a:custGeom>
            <a:noFill/>
            <a:ln w="3048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" y="400"/>
              <a:ext cx="13875" cy="2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60" y="2055"/>
              <a:ext cx="8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Arial MT"/>
                </a:rPr>
                <a:t>Page 73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793" y="6298"/>
              <a:ext cx="13889" cy="674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Arial" panose="020B0604020202020204" pitchFamily="34" charset="0"/>
                </a:rPr>
                <a:t>Prof.Smitha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Arial" panose="020B0604020202020204" pitchFamily="34" charset="0"/>
                </a:rPr>
                <a:t> Jacob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Arial MT"/>
                </a:rPr>
                <a:t>, Department of Computer Science and Engineering, SJCET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Arial MT"/>
                </a:rPr>
                <a:t>Palai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6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Arrays-Using </a:t>
            </a:r>
            <a:r>
              <a:rPr lang="en-US" b="1" dirty="0" err="1"/>
              <a:t>array_diff</a:t>
            </a:r>
            <a:r>
              <a:rPr lang="en-US" b="1" dirty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With </a:t>
            </a:r>
            <a:r>
              <a:rPr lang="en-US" dirty="0"/>
              <a:t>the help of </a:t>
            </a:r>
            <a:r>
              <a:rPr lang="en-US" dirty="0" err="1"/>
              <a:t>array_diff</a:t>
            </a:r>
            <a:r>
              <a:rPr lang="en-US" dirty="0"/>
              <a:t>() function, we also can remove specific elements from an array.</a:t>
            </a:r>
          </a:p>
        </p:txBody>
      </p:sp>
    </p:spTree>
    <p:extLst>
      <p:ext uri="{BB962C8B-B14F-4D97-AF65-F5344CB8AC3E}">
        <p14:creationId xmlns:p14="http://schemas.microsoft.com/office/powerpoint/2010/main" val="33081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199" y="1881051"/>
            <a:ext cx="10630989" cy="3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206" y="2287588"/>
            <a:ext cx="10515600" cy="228406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74235" y="2580532"/>
            <a:ext cx="8039101" cy="1698171"/>
            <a:chOff x="2983" y="247"/>
            <a:chExt cx="12660" cy="2400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" y="261"/>
              <a:ext cx="1263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990" y="254"/>
              <a:ext cx="12646" cy="2386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2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</a:t>
            </a:r>
            <a:r>
              <a:rPr lang="en-US" dirty="0"/>
              <a:t>need to find whether an array is subset of another array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Let us suppose that there are two arrays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First </a:t>
            </a:r>
            <a:r>
              <a:rPr lang="en-US" dirty="0"/>
              <a:t>array is large which have 6 values.</a:t>
            </a:r>
          </a:p>
          <a:p>
            <a:r>
              <a:rPr lang="en-US" dirty="0"/>
              <a:t>Second array is small which have 2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</a:t>
            </a:r>
            <a:r>
              <a:rPr lang="en-US" dirty="0"/>
              <a:t>if second array is subset of first which means that all values of second array should exists in first array.</a:t>
            </a:r>
          </a:p>
        </p:txBody>
      </p:sp>
    </p:spTree>
    <p:extLst>
      <p:ext uri="{BB962C8B-B14F-4D97-AF65-F5344CB8AC3E}">
        <p14:creationId xmlns:p14="http://schemas.microsoft.com/office/powerpoint/2010/main" val="1681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137"/>
            <a:ext cx="10515600" cy="466167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07573" y="365125"/>
            <a:ext cx="11366183" cy="5829904"/>
            <a:chOff x="0" y="0"/>
            <a:chExt cx="17899" cy="8569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91" cy="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" y="6454"/>
              <a:ext cx="7800" cy="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084" y="3475"/>
              <a:ext cx="7815" cy="212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8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Program to check whether an array is empty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empty array can sometimes cause software crash or unexpected outputs.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avoid this, it is better to check whether an array is empty or not 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various methods and functions available in PHP to check whether the defined or given array is an empty or </a:t>
            </a:r>
            <a:r>
              <a:rPr lang="en-US" dirty="0" smtClean="0"/>
              <a:t>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3954" y="483327"/>
            <a:ext cx="11103429" cy="57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777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67543" y="2142309"/>
            <a:ext cx="8334103" cy="3122022"/>
            <a:chOff x="13783" y="1838"/>
            <a:chExt cx="5009" cy="262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7" y="1867"/>
              <a:ext cx="4980" cy="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790" y="1845"/>
              <a:ext cx="4995" cy="260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MultiDimensional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first two types of arrays hold strings and integers, whereas this third type holds other arrays.</a:t>
            </a:r>
          </a:p>
          <a:p>
            <a:pPr lvl="0"/>
            <a:r>
              <a:rPr lang="en-US" dirty="0" smtClean="0"/>
              <a:t>If </a:t>
            </a:r>
            <a:r>
              <a:rPr lang="en-US" dirty="0"/>
              <a:t>each set of key/value pairs constitutes a dimension, a multidimensional array holds more than one series of these key/value </a:t>
            </a:r>
            <a:r>
              <a:rPr lang="en-US" dirty="0" smtClean="0"/>
              <a:t>pairs.</a:t>
            </a:r>
            <a:endParaRPr lang="en-US" dirty="0"/>
          </a:p>
          <a:p>
            <a:pPr lvl="0"/>
            <a:r>
              <a:rPr lang="en-US" dirty="0"/>
              <a:t>The $characters array is initialized using the array() function. $characters[0</a:t>
            </a:r>
            <a:r>
              <a:rPr lang="en-US" dirty="0" smtClean="0"/>
              <a:t>], $</a:t>
            </a:r>
            <a:r>
              <a:rPr lang="en-US" dirty="0"/>
              <a:t>characters[1</a:t>
            </a:r>
            <a:r>
              <a:rPr lang="en-US" dirty="0" smtClean="0"/>
              <a:t>]...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62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PHP</a:t>
            </a:r>
            <a:r>
              <a:rPr lang="en-US" dirty="0"/>
              <a:t>: “Hypertext Preprocessor</a:t>
            </a:r>
            <a:r>
              <a:rPr lang="en-US" dirty="0" smtClean="0"/>
              <a:t>”</a:t>
            </a:r>
          </a:p>
          <a:p>
            <a:pPr lvl="0" algn="just"/>
            <a:r>
              <a:rPr lang="en-US" dirty="0"/>
              <a:t>Originally, PHP was an acronym for Personal Home Page</a:t>
            </a:r>
          </a:p>
          <a:p>
            <a:pPr lvl="0" algn="just"/>
            <a:r>
              <a:rPr lang="en-US" dirty="0"/>
              <a:t>open source general-purpose scripting language</a:t>
            </a:r>
          </a:p>
          <a:p>
            <a:pPr lvl="0" algn="just"/>
            <a:r>
              <a:rPr lang="en-US" dirty="0"/>
              <a:t>web development tool (not case sensitive)and can be embedded into HTML</a:t>
            </a:r>
          </a:p>
          <a:p>
            <a:pPr lvl="0" algn="just"/>
            <a:r>
              <a:rPr lang="en-US" dirty="0"/>
              <a:t>File ends in .</a:t>
            </a:r>
            <a:r>
              <a:rPr lang="en-US" dirty="0" err="1" smtClean="0"/>
              <a:t>php</a:t>
            </a:r>
            <a:r>
              <a:rPr lang="en-US" dirty="0" smtClean="0"/>
              <a:t>—</a:t>
            </a:r>
          </a:p>
          <a:p>
            <a:pPr lvl="0" algn="just"/>
            <a:r>
              <a:rPr lang="en-US" dirty="0" smtClean="0"/>
              <a:t>Separated </a:t>
            </a:r>
            <a:r>
              <a:rPr lang="en-US" dirty="0"/>
              <a:t>in files with the &lt;?</a:t>
            </a:r>
            <a:r>
              <a:rPr lang="en-US" dirty="0" err="1"/>
              <a:t>php</a:t>
            </a:r>
            <a:r>
              <a:rPr lang="en-US" dirty="0"/>
              <a:t>	?&gt; tag</a:t>
            </a:r>
          </a:p>
          <a:p>
            <a:pPr lvl="0" algn="just"/>
            <a:r>
              <a:rPr lang="en-US" dirty="0" err="1"/>
              <a:t>php</a:t>
            </a:r>
            <a:r>
              <a:rPr lang="en-US" dirty="0"/>
              <a:t> commands can make up an entire file, or can be contained in html.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Each element consists of an associative array, itself containing four elements: name, occupation, age, and </a:t>
            </a:r>
            <a:r>
              <a:rPr lang="en-US" dirty="0" err="1"/>
              <a:t>special_power</a:t>
            </a:r>
            <a:endParaRPr lang="en-US" dirty="0"/>
          </a:p>
          <a:p>
            <a:pPr lvl="0"/>
            <a:r>
              <a:rPr lang="en-US" dirty="0"/>
              <a:t>echo $characters[1]['occupation’]; will display “superhero”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22" y="1964236"/>
            <a:ext cx="10515600" cy="48937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5222" y="1423852"/>
            <a:ext cx="11193418" cy="5585506"/>
            <a:chOff x="6419" y="1771"/>
            <a:chExt cx="11913" cy="798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6" y="1771"/>
              <a:ext cx="10205" cy="7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6419" y="5512"/>
              <a:ext cx="5449" cy="3978"/>
            </a:xfrm>
            <a:custGeom>
              <a:avLst/>
              <a:gdLst>
                <a:gd name="T0" fmla="+- 0 11765 6419"/>
                <a:gd name="T1" fmla="*/ T0 w 5449"/>
                <a:gd name="T2" fmla="+- 0 5575 5513"/>
                <a:gd name="T3" fmla="*/ 5575 h 3978"/>
                <a:gd name="T4" fmla="+- 0 6419 6419"/>
                <a:gd name="T5" fmla="*/ T4 w 5449"/>
                <a:gd name="T6" fmla="+- 0 9474 5513"/>
                <a:gd name="T7" fmla="*/ 9474 h 3978"/>
                <a:gd name="T8" fmla="+- 0 6431 6419"/>
                <a:gd name="T9" fmla="*/ T8 w 5449"/>
                <a:gd name="T10" fmla="+- 0 9490 5513"/>
                <a:gd name="T11" fmla="*/ 9490 h 3978"/>
                <a:gd name="T12" fmla="+- 0 11777 6419"/>
                <a:gd name="T13" fmla="*/ T12 w 5449"/>
                <a:gd name="T14" fmla="+- 0 5592 5513"/>
                <a:gd name="T15" fmla="*/ 5592 h 3978"/>
                <a:gd name="T16" fmla="+- 0 11765 6419"/>
                <a:gd name="T17" fmla="*/ T16 w 5449"/>
                <a:gd name="T18" fmla="+- 0 5575 5513"/>
                <a:gd name="T19" fmla="*/ 5575 h 3978"/>
                <a:gd name="T20" fmla="+- 0 11842 6419"/>
                <a:gd name="T21" fmla="*/ T20 w 5449"/>
                <a:gd name="T22" fmla="+- 0 5564 5513"/>
                <a:gd name="T23" fmla="*/ 5564 h 3978"/>
                <a:gd name="T24" fmla="+- 0 11781 6419"/>
                <a:gd name="T25" fmla="*/ T24 w 5449"/>
                <a:gd name="T26" fmla="+- 0 5564 5513"/>
                <a:gd name="T27" fmla="*/ 5564 h 3978"/>
                <a:gd name="T28" fmla="+- 0 11793 6419"/>
                <a:gd name="T29" fmla="*/ T28 w 5449"/>
                <a:gd name="T30" fmla="+- 0 5580 5513"/>
                <a:gd name="T31" fmla="*/ 5580 h 3978"/>
                <a:gd name="T32" fmla="+- 0 11777 6419"/>
                <a:gd name="T33" fmla="*/ T32 w 5449"/>
                <a:gd name="T34" fmla="+- 0 5592 5513"/>
                <a:gd name="T35" fmla="*/ 5592 h 3978"/>
                <a:gd name="T36" fmla="+- 0 11806 6419"/>
                <a:gd name="T37" fmla="*/ T36 w 5449"/>
                <a:gd name="T38" fmla="+- 0 5632 5513"/>
                <a:gd name="T39" fmla="*/ 5632 h 3978"/>
                <a:gd name="T40" fmla="+- 0 11842 6419"/>
                <a:gd name="T41" fmla="*/ T40 w 5449"/>
                <a:gd name="T42" fmla="+- 0 5564 5513"/>
                <a:gd name="T43" fmla="*/ 5564 h 3978"/>
                <a:gd name="T44" fmla="+- 0 11781 6419"/>
                <a:gd name="T45" fmla="*/ T44 w 5449"/>
                <a:gd name="T46" fmla="+- 0 5564 5513"/>
                <a:gd name="T47" fmla="*/ 5564 h 3978"/>
                <a:gd name="T48" fmla="+- 0 11765 6419"/>
                <a:gd name="T49" fmla="*/ T48 w 5449"/>
                <a:gd name="T50" fmla="+- 0 5575 5513"/>
                <a:gd name="T51" fmla="*/ 5575 h 3978"/>
                <a:gd name="T52" fmla="+- 0 11777 6419"/>
                <a:gd name="T53" fmla="*/ T52 w 5449"/>
                <a:gd name="T54" fmla="+- 0 5592 5513"/>
                <a:gd name="T55" fmla="*/ 5592 h 3978"/>
                <a:gd name="T56" fmla="+- 0 11793 6419"/>
                <a:gd name="T57" fmla="*/ T56 w 5449"/>
                <a:gd name="T58" fmla="+- 0 5580 5513"/>
                <a:gd name="T59" fmla="*/ 5580 h 3978"/>
                <a:gd name="T60" fmla="+- 0 11781 6419"/>
                <a:gd name="T61" fmla="*/ T60 w 5449"/>
                <a:gd name="T62" fmla="+- 0 5564 5513"/>
                <a:gd name="T63" fmla="*/ 5564 h 3978"/>
                <a:gd name="T64" fmla="+- 0 11868 6419"/>
                <a:gd name="T65" fmla="*/ T64 w 5449"/>
                <a:gd name="T66" fmla="+- 0 5513 5513"/>
                <a:gd name="T67" fmla="*/ 5513 h 3978"/>
                <a:gd name="T68" fmla="+- 0 11736 6419"/>
                <a:gd name="T69" fmla="*/ T68 w 5449"/>
                <a:gd name="T70" fmla="+- 0 5535 5513"/>
                <a:gd name="T71" fmla="*/ 5535 h 3978"/>
                <a:gd name="T72" fmla="+- 0 11765 6419"/>
                <a:gd name="T73" fmla="*/ T72 w 5449"/>
                <a:gd name="T74" fmla="+- 0 5575 5513"/>
                <a:gd name="T75" fmla="*/ 5575 h 3978"/>
                <a:gd name="T76" fmla="+- 0 11781 6419"/>
                <a:gd name="T77" fmla="*/ T76 w 5449"/>
                <a:gd name="T78" fmla="+- 0 5564 5513"/>
                <a:gd name="T79" fmla="*/ 5564 h 3978"/>
                <a:gd name="T80" fmla="+- 0 11842 6419"/>
                <a:gd name="T81" fmla="*/ T80 w 5449"/>
                <a:gd name="T82" fmla="+- 0 5564 5513"/>
                <a:gd name="T83" fmla="*/ 5564 h 3978"/>
                <a:gd name="T84" fmla="+- 0 11868 6419"/>
                <a:gd name="T85" fmla="*/ T84 w 5449"/>
                <a:gd name="T86" fmla="+- 0 5513 5513"/>
                <a:gd name="T87" fmla="*/ 5513 h 39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5449" h="3978">
                  <a:moveTo>
                    <a:pt x="5346" y="62"/>
                  </a:moveTo>
                  <a:lnTo>
                    <a:pt x="0" y="3961"/>
                  </a:lnTo>
                  <a:lnTo>
                    <a:pt x="12" y="3977"/>
                  </a:lnTo>
                  <a:lnTo>
                    <a:pt x="5358" y="79"/>
                  </a:lnTo>
                  <a:lnTo>
                    <a:pt x="5346" y="62"/>
                  </a:lnTo>
                  <a:close/>
                  <a:moveTo>
                    <a:pt x="5423" y="51"/>
                  </a:moveTo>
                  <a:lnTo>
                    <a:pt x="5362" y="51"/>
                  </a:lnTo>
                  <a:lnTo>
                    <a:pt x="5374" y="67"/>
                  </a:lnTo>
                  <a:lnTo>
                    <a:pt x="5358" y="79"/>
                  </a:lnTo>
                  <a:lnTo>
                    <a:pt x="5387" y="119"/>
                  </a:lnTo>
                  <a:lnTo>
                    <a:pt x="5423" y="51"/>
                  </a:lnTo>
                  <a:close/>
                  <a:moveTo>
                    <a:pt x="5362" y="51"/>
                  </a:moveTo>
                  <a:lnTo>
                    <a:pt x="5346" y="62"/>
                  </a:lnTo>
                  <a:lnTo>
                    <a:pt x="5358" y="79"/>
                  </a:lnTo>
                  <a:lnTo>
                    <a:pt x="5374" y="67"/>
                  </a:lnTo>
                  <a:lnTo>
                    <a:pt x="5362" y="51"/>
                  </a:lnTo>
                  <a:close/>
                  <a:moveTo>
                    <a:pt x="5449" y="0"/>
                  </a:moveTo>
                  <a:lnTo>
                    <a:pt x="5317" y="22"/>
                  </a:lnTo>
                  <a:lnTo>
                    <a:pt x="5346" y="62"/>
                  </a:lnTo>
                  <a:lnTo>
                    <a:pt x="5362" y="51"/>
                  </a:lnTo>
                  <a:lnTo>
                    <a:pt x="5423" y="51"/>
                  </a:lnTo>
                  <a:lnTo>
                    <a:pt x="544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2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pic>
        <p:nvPicPr>
          <p:cNvPr id="4" name="image7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02387"/>
            <a:ext cx="10515600" cy="4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963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200" y="2390504"/>
            <a:ext cx="10515599" cy="2769326"/>
            <a:chOff x="13555" y="2330"/>
            <a:chExt cx="3238" cy="281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9" y="2359"/>
              <a:ext cx="3209" cy="2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562" y="2337"/>
              <a:ext cx="3224" cy="2804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0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/>
              <a:t>Besides the built-in PHP functions, it is possible to create your own functions.</a:t>
            </a:r>
          </a:p>
          <a:p>
            <a:pPr lvl="1" algn="just"/>
            <a:r>
              <a:rPr lang="en-US" sz="2800" dirty="0"/>
              <a:t>A function is a </a:t>
            </a:r>
            <a:r>
              <a:rPr lang="en-US" sz="2800" b="1" dirty="0"/>
              <a:t>block of statements </a:t>
            </a:r>
            <a:r>
              <a:rPr lang="en-US" sz="2800" dirty="0"/>
              <a:t>that can be used repeatedly in a program.</a:t>
            </a:r>
          </a:p>
          <a:p>
            <a:pPr lvl="1" algn="just"/>
            <a:r>
              <a:rPr lang="en-US" sz="2800" dirty="0"/>
              <a:t>A </a:t>
            </a:r>
            <a:r>
              <a:rPr lang="en-US" sz="2800" b="1" dirty="0"/>
              <a:t>function will not execute automatically when a page loads</a:t>
            </a:r>
            <a:r>
              <a:rPr lang="en-US" sz="2800" dirty="0"/>
              <a:t>.</a:t>
            </a:r>
            <a:endParaRPr lang="en-US" sz="2800" b="1" dirty="0"/>
          </a:p>
          <a:p>
            <a:pPr lvl="1" algn="just"/>
            <a:r>
              <a:rPr lang="en-US" sz="2800" b="1" dirty="0"/>
              <a:t>A function </a:t>
            </a:r>
            <a:r>
              <a:rPr lang="en-US" sz="2800" dirty="0"/>
              <a:t>will be executed by a </a:t>
            </a:r>
            <a:r>
              <a:rPr lang="en-US" sz="2800" b="1" dirty="0"/>
              <a:t>call</a:t>
            </a:r>
            <a:r>
              <a:rPr lang="en-US" sz="2800" dirty="0"/>
              <a:t> to the function.</a:t>
            </a:r>
          </a:p>
          <a:p>
            <a:pPr lvl="1" algn="just"/>
            <a:r>
              <a:rPr lang="en-US" sz="2800" dirty="0"/>
              <a:t>A user-defined function declaration starts with the word </a:t>
            </a:r>
            <a:r>
              <a:rPr lang="en-US" sz="2800" dirty="0" smtClean="0"/>
              <a:t>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89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/>
              <a:t>A function name must start with a </a:t>
            </a:r>
            <a:r>
              <a:rPr lang="en-US" sz="2800" b="1" dirty="0"/>
              <a:t>letter or an underscore.</a:t>
            </a:r>
          </a:p>
          <a:p>
            <a:pPr lvl="1" algn="just"/>
            <a:r>
              <a:rPr lang="en-US" sz="2800" dirty="0"/>
              <a:t>Function names are </a:t>
            </a:r>
            <a:r>
              <a:rPr lang="en-US" sz="2800" b="1" dirty="0"/>
              <a:t>NOT case-sensitive</a:t>
            </a:r>
            <a:r>
              <a:rPr lang="en-US" sz="2800" b="1" dirty="0" smtClean="0"/>
              <a:t>.</a:t>
            </a:r>
          </a:p>
          <a:p>
            <a:pPr lvl="1" algn="just"/>
            <a:r>
              <a:rPr lang="en-US" sz="2800" dirty="0" smtClean="0"/>
              <a:t>They </a:t>
            </a:r>
            <a:r>
              <a:rPr lang="en-US" sz="2800" dirty="0"/>
              <a:t>are </a:t>
            </a:r>
            <a:r>
              <a:rPr lang="en-US" sz="2800" b="1" dirty="0"/>
              <a:t>case-insensitive</a:t>
            </a:r>
            <a:r>
              <a:rPr lang="en-US" sz="2800" dirty="0"/>
              <a:t> for the ASCII characters A to Z</a:t>
            </a:r>
          </a:p>
          <a:p>
            <a:pPr lvl="1" algn="just"/>
            <a:r>
              <a:rPr lang="en-US" sz="2800" dirty="0"/>
              <a:t>All functions and classes in PHP have the </a:t>
            </a:r>
            <a:r>
              <a:rPr lang="en-US" sz="2800" b="1" dirty="0"/>
              <a:t>global scope </a:t>
            </a:r>
            <a:r>
              <a:rPr lang="en-US" sz="2800" dirty="0"/>
              <a:t>- they can be called outside a function even if they were defined inside and vice versa.</a:t>
            </a:r>
          </a:p>
          <a:p>
            <a:pPr lvl="1" algn="just"/>
            <a:r>
              <a:rPr lang="en-US" sz="2800" dirty="0"/>
              <a:t>PHP does not support </a:t>
            </a:r>
            <a:r>
              <a:rPr lang="en-US" sz="2800" b="1" dirty="0"/>
              <a:t>function overloading</a:t>
            </a:r>
            <a:r>
              <a:rPr lang="en-US" sz="2800" dirty="0"/>
              <a:t>, nor is it possible to </a:t>
            </a:r>
            <a:r>
              <a:rPr lang="en-US" sz="2800" dirty="0" err="1"/>
              <a:t>undefine</a:t>
            </a:r>
            <a:r>
              <a:rPr lang="en-US" sz="2800" dirty="0"/>
              <a:t> or redefine previously-declared functions.</a:t>
            </a:r>
          </a:p>
        </p:txBody>
      </p:sp>
    </p:spTree>
    <p:extLst>
      <p:ext uri="{BB962C8B-B14F-4D97-AF65-F5344CB8AC3E}">
        <p14:creationId xmlns:p14="http://schemas.microsoft.com/office/powerpoint/2010/main" val="3390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/>
              <a:t>A </a:t>
            </a:r>
            <a:r>
              <a:rPr lang="en-US" sz="2800" b="1" dirty="0"/>
              <a:t>function</a:t>
            </a:r>
            <a:r>
              <a:rPr lang="en-US" sz="2800" dirty="0"/>
              <a:t> is a self-contained block of code that can be called by your scripts.</a:t>
            </a:r>
          </a:p>
          <a:p>
            <a:pPr lvl="1" algn="just"/>
            <a:r>
              <a:rPr lang="en-US" sz="2800" dirty="0"/>
              <a:t>When called, the function’s code is executed and performs a particular task.</a:t>
            </a:r>
          </a:p>
          <a:p>
            <a:pPr lvl="1" algn="just"/>
            <a:r>
              <a:rPr lang="en-US" sz="2800" dirty="0"/>
              <a:t>You can pass values to a function, which then uses the values appropriately— storing them, transforming them, displaying them, or whatever the function is told to do.</a:t>
            </a:r>
          </a:p>
        </p:txBody>
      </p:sp>
    </p:spTree>
    <p:extLst>
      <p:ext uri="{BB962C8B-B14F-4D97-AF65-F5344CB8AC3E}">
        <p14:creationId xmlns:p14="http://schemas.microsoft.com/office/powerpoint/2010/main" val="10395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/>
              <a:t>When finished, a function can also pass a value back to the original code </a:t>
            </a:r>
            <a:r>
              <a:rPr lang="en-US" sz="2800" dirty="0" smtClean="0"/>
              <a:t>that called </a:t>
            </a:r>
            <a:r>
              <a:rPr lang="en-US" sz="2800" dirty="0"/>
              <a:t>it into action.</a:t>
            </a:r>
          </a:p>
          <a:p>
            <a:pPr lvl="1" algn="just"/>
            <a:r>
              <a:rPr lang="en-US" sz="2800" dirty="0"/>
              <a:t>Functions come in two flavors: those built in to the language and those you define yourself.</a:t>
            </a:r>
          </a:p>
          <a:p>
            <a:pPr lvl="1" algn="just"/>
            <a:r>
              <a:rPr lang="en-US" sz="2800" dirty="0"/>
              <a:t>PHP has </a:t>
            </a:r>
            <a:r>
              <a:rPr lang="en-US" sz="2800" b="1" dirty="0"/>
              <a:t>hundreds</a:t>
            </a:r>
            <a:r>
              <a:rPr lang="en-US" sz="2800" dirty="0"/>
              <a:t> of </a:t>
            </a:r>
            <a:r>
              <a:rPr lang="en-US" sz="2800" b="1" dirty="0"/>
              <a:t>built-in functions.</a:t>
            </a:r>
          </a:p>
          <a:p>
            <a:pPr algn="just"/>
            <a:r>
              <a:rPr lang="en-US" b="1" dirty="0" smtClean="0"/>
              <a:t>  </a:t>
            </a:r>
            <a:r>
              <a:rPr lang="en-US" b="1" dirty="0" err="1" smtClean="0"/>
              <a:t>strtoupper</a:t>
            </a:r>
            <a:r>
              <a:rPr lang="en-US" b="1" dirty="0"/>
              <a:t>() </a:t>
            </a:r>
            <a:r>
              <a:rPr lang="en-US" dirty="0"/>
              <a:t>returns a string value, so its usage requires the presence of a variable to accept the new string, such as the following</a:t>
            </a:r>
          </a:p>
        </p:txBody>
      </p:sp>
    </p:spTree>
    <p:extLst>
      <p:ext uri="{BB962C8B-B14F-4D97-AF65-F5344CB8AC3E}">
        <p14:creationId xmlns:p14="http://schemas.microsoft.com/office/powerpoint/2010/main" val="36290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92314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52108" y="2520496"/>
            <a:ext cx="8958989" cy="1594304"/>
            <a:chOff x="1030" y="-447"/>
            <a:chExt cx="13030" cy="1236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" y="-433"/>
              <a:ext cx="9689" cy="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036" y="-440"/>
              <a:ext cx="9704" cy="1222"/>
            </a:xfrm>
            <a:custGeom>
              <a:avLst/>
              <a:gdLst>
                <a:gd name="T0" fmla="+- 0 10740 1037"/>
                <a:gd name="T1" fmla="*/ T0 w 9704"/>
                <a:gd name="T2" fmla="+- 0 782 -440"/>
                <a:gd name="T3" fmla="*/ 782 h 1222"/>
                <a:gd name="T4" fmla="+- 0 10740 1037"/>
                <a:gd name="T5" fmla="*/ T4 w 9704"/>
                <a:gd name="T6" fmla="+- 0 -440 -440"/>
                <a:gd name="T7" fmla="*/ -440 h 1222"/>
                <a:gd name="T8" fmla="+- 0 1037 1037"/>
                <a:gd name="T9" fmla="*/ T8 w 9704"/>
                <a:gd name="T10" fmla="+- 0 -440 -440"/>
                <a:gd name="T11" fmla="*/ -440 h 1222"/>
                <a:gd name="T12" fmla="+- 0 1037 1037"/>
                <a:gd name="T13" fmla="*/ T12 w 9704"/>
                <a:gd name="T14" fmla="+- 0 782 -440"/>
                <a:gd name="T15" fmla="*/ 782 h 12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9704" h="1222">
                  <a:moveTo>
                    <a:pt x="9703" y="1222"/>
                  </a:moveTo>
                  <a:lnTo>
                    <a:pt x="9703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9144">
              <a:solidFill>
                <a:srgbClr val="FFD2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4" y="-431"/>
              <a:ext cx="3315" cy="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03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   PHP </a:t>
            </a:r>
            <a:r>
              <a:rPr lang="en-US" dirty="0"/>
              <a:t>supports user-defined </a:t>
            </a:r>
            <a:r>
              <a:rPr lang="en-US" dirty="0" smtClean="0"/>
              <a:t>functions</a:t>
            </a:r>
          </a:p>
          <a:p>
            <a:pPr lvl="1" algn="just"/>
            <a:r>
              <a:rPr lang="en-US" sz="2800" dirty="0"/>
              <a:t>The general form of a PHP function definition is as follows: </a:t>
            </a:r>
            <a:r>
              <a:rPr lang="en-US" sz="2800" b="1" dirty="0"/>
              <a:t>function name( [parameters] ) { }</a:t>
            </a:r>
          </a:p>
          <a:p>
            <a:pPr lvl="1" algn="just"/>
            <a:r>
              <a:rPr lang="en-US" sz="2800" dirty="0"/>
              <a:t>Function names are </a:t>
            </a:r>
            <a:r>
              <a:rPr lang="en-US" sz="2800" b="1" dirty="0"/>
              <a:t>not case sensitive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So</a:t>
            </a:r>
            <a:r>
              <a:rPr lang="en-US" sz="2800" dirty="0"/>
              <a:t>, you cannot have a function named </a:t>
            </a:r>
            <a:r>
              <a:rPr lang="en-US" sz="2800" b="1" dirty="0" smtClean="0"/>
              <a:t>sum</a:t>
            </a:r>
            <a:r>
              <a:rPr lang="en-US" sz="2800" dirty="0" smtClean="0"/>
              <a:t> and </a:t>
            </a:r>
            <a:r>
              <a:rPr lang="en-US" sz="2800" dirty="0"/>
              <a:t>another named </a:t>
            </a:r>
            <a:r>
              <a:rPr lang="en-US" sz="2800" b="1" dirty="0"/>
              <a:t>Sum.</a:t>
            </a:r>
          </a:p>
          <a:p>
            <a:pPr lvl="1" algn="just"/>
            <a:r>
              <a:rPr lang="en-US" sz="2800" dirty="0"/>
              <a:t>the parameters in the call to a function </a:t>
            </a:r>
            <a:r>
              <a:rPr lang="en-US" sz="2800" b="1" dirty="0"/>
              <a:t>actual parameters</a:t>
            </a:r>
            <a:r>
              <a:rPr lang="en-US" sz="2800" dirty="0"/>
              <a:t>.</a:t>
            </a:r>
          </a:p>
          <a:p>
            <a:pPr lvl="1" algn="just"/>
            <a:r>
              <a:rPr lang="en-US" sz="2800" dirty="0"/>
              <a:t>the parameters that are listed in the function definition </a:t>
            </a:r>
            <a:r>
              <a:rPr lang="en-US" sz="2800" b="1" dirty="0"/>
              <a:t>formal parameters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Program lines end in ";" or you get an error</a:t>
            </a:r>
          </a:p>
          <a:p>
            <a:pPr lvl="0"/>
            <a:r>
              <a:rPr lang="en-US" dirty="0" smtClean="0"/>
              <a:t>PHP scripts are executed on the server and is a case sensitive language . but PHP function names are case in-sensitive</a:t>
            </a:r>
          </a:p>
          <a:p>
            <a:pPr lvl="0"/>
            <a:r>
              <a:rPr lang="en-US" dirty="0" smtClean="0"/>
              <a:t>PHP supports many databases (MySQL, Informix, Oracle, Sybase, Solid, </a:t>
            </a:r>
            <a:r>
              <a:rPr lang="en-US" dirty="0" err="1" smtClean="0"/>
              <a:t>PostgreSQL</a:t>
            </a:r>
            <a:r>
              <a:rPr lang="en-US" dirty="0" smtClean="0"/>
              <a:t>, Generic ODBC, etc.)</a:t>
            </a:r>
          </a:p>
          <a:p>
            <a:pPr lvl="0"/>
            <a:r>
              <a:rPr lang="en-US" dirty="0" smtClean="0"/>
              <a:t>PHP runs on different platforms (Windows, Linux, Unix,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/>
              <a:t>The number of </a:t>
            </a:r>
            <a:r>
              <a:rPr lang="en-US" sz="2800" b="1" dirty="0"/>
              <a:t>actual parameters in </a:t>
            </a:r>
            <a:r>
              <a:rPr lang="en-US" sz="2800" dirty="0"/>
              <a:t>a call to a function </a:t>
            </a:r>
            <a:r>
              <a:rPr lang="en-US" sz="2800" b="1" dirty="0"/>
              <a:t>does not need to match </a:t>
            </a:r>
            <a:r>
              <a:rPr lang="en-US" sz="2800" b="1" dirty="0" smtClean="0"/>
              <a:t>the number </a:t>
            </a:r>
            <a:r>
              <a:rPr lang="en-US" sz="2800" b="1" dirty="0"/>
              <a:t>of formal parameters defined in that function.</a:t>
            </a:r>
          </a:p>
          <a:p>
            <a:pPr lvl="1" algn="just"/>
            <a:r>
              <a:rPr lang="en-US" sz="2800" dirty="0"/>
              <a:t>If there are </a:t>
            </a:r>
            <a:r>
              <a:rPr lang="en-US" sz="2800" b="1" dirty="0"/>
              <a:t>too few actual parameters in a call, the corresponding formal parameters will be unbound variables.</a:t>
            </a:r>
          </a:p>
          <a:p>
            <a:pPr lvl="1" algn="just"/>
            <a:r>
              <a:rPr lang="en-US" sz="2800" dirty="0"/>
              <a:t>If there are too many actual parameters, the excess parameters will be </a:t>
            </a:r>
            <a:r>
              <a:rPr lang="en-US" sz="2800" dirty="0" smtClean="0"/>
              <a:t>ignored.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63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     The </a:t>
            </a:r>
            <a:r>
              <a:rPr lang="en-US" dirty="0"/>
              <a:t>default </a:t>
            </a:r>
            <a:r>
              <a:rPr lang="en-US" b="1" dirty="0"/>
              <a:t>scope</a:t>
            </a:r>
            <a:r>
              <a:rPr lang="en-US" dirty="0"/>
              <a:t> of a variable defined in a function is </a:t>
            </a:r>
            <a:r>
              <a:rPr lang="en-US" b="1" dirty="0"/>
              <a:t>local</a:t>
            </a:r>
            <a:r>
              <a:rPr lang="en-US" b="1" dirty="0" smtClean="0"/>
              <a:t>.</a:t>
            </a:r>
          </a:p>
          <a:p>
            <a:pPr lvl="1" algn="just"/>
            <a:r>
              <a:rPr lang="en-US" sz="2800" dirty="0"/>
              <a:t>If a variable defined in a function has the same name as a variable used outside the function, there is no </a:t>
            </a:r>
            <a:r>
              <a:rPr lang="en-US" sz="2800" b="1" dirty="0"/>
              <a:t>interference</a:t>
            </a:r>
            <a:r>
              <a:rPr lang="en-US" sz="2800" dirty="0"/>
              <a:t> between the two.</a:t>
            </a:r>
          </a:p>
          <a:p>
            <a:pPr lvl="1" algn="just"/>
            <a:r>
              <a:rPr lang="en-US" sz="2800" dirty="0"/>
              <a:t>A local variable is visible only in the function in which it is used</a:t>
            </a:r>
          </a:p>
          <a:p>
            <a:pPr lvl="1" algn="just"/>
            <a:r>
              <a:rPr lang="en-US" sz="2800" dirty="0"/>
              <a:t>PHP has the </a:t>
            </a:r>
            <a:r>
              <a:rPr lang="en-US" sz="2800" b="1" dirty="0"/>
              <a:t>global declaration. </a:t>
            </a:r>
            <a:endParaRPr lang="en-US" sz="2800" b="1" dirty="0" smtClean="0"/>
          </a:p>
          <a:p>
            <a:pPr lvl="1" algn="just"/>
            <a:r>
              <a:rPr lang="en-US" sz="2800" dirty="0" smtClean="0"/>
              <a:t>When </a:t>
            </a:r>
            <a:r>
              <a:rPr lang="en-US" sz="2800" dirty="0"/>
              <a:t>a variable is listed in a global declaration in a function, that variable is expected to be defined outside the function.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So</a:t>
            </a:r>
            <a:r>
              <a:rPr lang="en-US" sz="2800" dirty="0"/>
              <a:t>, such a variable has the same meaning inside the function as outside.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default </a:t>
            </a:r>
            <a:r>
              <a:rPr lang="en-US" sz="2800" dirty="0" smtClean="0"/>
              <a:t>(</a:t>
            </a:r>
            <a:r>
              <a:rPr lang="en-US" sz="2800" dirty="0"/>
              <a:t>that is, when storage for it is </a:t>
            </a:r>
            <a:r>
              <a:rPr lang="en-US" sz="2800" dirty="0" err="1" smtClean="0"/>
              <a:t>allo</a:t>
            </a:r>
            <a:r>
              <a:rPr lang="en-US" sz="2800" b="1" dirty="0" err="1"/>
              <a:t>lifetime</a:t>
            </a:r>
            <a:r>
              <a:rPr lang="en-US" sz="2800" b="1" dirty="0"/>
              <a:t> of local variables in a PHP function is from the time the variable is first </a:t>
            </a:r>
            <a:r>
              <a:rPr lang="en-US" sz="2800" b="1" dirty="0" err="1"/>
              <a:t>used</a:t>
            </a:r>
            <a:r>
              <a:rPr lang="en-US" sz="2800" dirty="0" err="1" smtClean="0"/>
              <a:t>cated</a:t>
            </a:r>
            <a:r>
              <a:rPr lang="en-US" sz="2800" dirty="0"/>
              <a:t>) until the function's execution terminates.</a:t>
            </a:r>
          </a:p>
          <a:p>
            <a:pPr lvl="1" algn="just"/>
            <a:r>
              <a:rPr lang="en-US" sz="2800" b="1" dirty="0"/>
              <a:t>The lifetime of a static variable in a function begins when the variable is first used in the first execution of the function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Its </a:t>
            </a:r>
            <a:r>
              <a:rPr lang="en-US" sz="2800" dirty="0"/>
              <a:t>lifetime ends when the script execution </a:t>
            </a:r>
            <a:r>
              <a:rPr lang="en-US" sz="2800" dirty="0" smtClean="0"/>
              <a:t>ends.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7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103" y="757646"/>
            <a:ext cx="10763793" cy="5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417" y="187551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76228" y="325937"/>
            <a:ext cx="11354663" cy="6348413"/>
            <a:chOff x="8580" y="127"/>
            <a:chExt cx="9766" cy="791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0" y="126"/>
              <a:ext cx="9766" cy="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6" y="5337"/>
              <a:ext cx="5777" cy="2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789" y="5330"/>
              <a:ext cx="5792" cy="2700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8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3200" dirty="0" smtClean="0"/>
              <a:t>PHP </a:t>
            </a:r>
            <a:r>
              <a:rPr lang="en-US" sz="3200" dirty="0"/>
              <a:t>is a Loosely Typed </a:t>
            </a:r>
            <a:r>
              <a:rPr lang="en-US" sz="3200" dirty="0" smtClean="0"/>
              <a:t>Language</a:t>
            </a:r>
          </a:p>
          <a:p>
            <a:pPr lvl="1" algn="just"/>
            <a:r>
              <a:rPr lang="en-US" sz="3200" dirty="0"/>
              <a:t>PHP automatically associates a data type to the variable, depending on its value. </a:t>
            </a:r>
            <a:endParaRPr lang="en-US" sz="3200" dirty="0" smtClean="0"/>
          </a:p>
          <a:p>
            <a:pPr lvl="1" algn="just"/>
            <a:r>
              <a:rPr lang="en-US" sz="3200" dirty="0" smtClean="0"/>
              <a:t>Since </a:t>
            </a:r>
            <a:r>
              <a:rPr lang="en-US" sz="3200" dirty="0"/>
              <a:t>the data types are not set in a strict sense, you can do things like adding a string to an integer without causing an error.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87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80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5109" y="2129246"/>
            <a:ext cx="9366068" cy="38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PHP 7, type declarations were added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This gives us an option to specify the expected data type when declaring a function, and by adding the strict declaration, it w</a:t>
            </a:r>
            <a:r>
              <a:rPr lang="en-US" sz="3600" u="sng" dirty="0"/>
              <a:t>ill throw a "Fatal Error" if the data type mismatches.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39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To specify strict we need to set declare(</a:t>
            </a:r>
            <a:r>
              <a:rPr lang="en-US" sz="3200" dirty="0" err="1"/>
              <a:t>strict_types</a:t>
            </a:r>
            <a:r>
              <a:rPr lang="en-US" sz="3200" dirty="0"/>
              <a:t>=1);. </a:t>
            </a:r>
            <a:endParaRPr lang="en-US" sz="3200" dirty="0" smtClean="0"/>
          </a:p>
          <a:p>
            <a:pPr algn="just"/>
            <a:r>
              <a:rPr lang="en-US" sz="3200" dirty="0" smtClean="0"/>
              <a:t>This </a:t>
            </a:r>
            <a:r>
              <a:rPr lang="en-US" sz="3200" dirty="0"/>
              <a:t>must be on the very first line of the PHP </a:t>
            </a:r>
            <a:r>
              <a:rPr lang="en-US" sz="3200" dirty="0" smtClean="0"/>
              <a:t>file.</a:t>
            </a:r>
          </a:p>
          <a:p>
            <a:pPr lvl="1" algn="just"/>
            <a:r>
              <a:rPr lang="en-US" sz="3200" dirty="0"/>
              <a:t>In the following example we try to send both a number and a string to the function, but here we have added the strict </a:t>
            </a:r>
            <a:r>
              <a:rPr lang="en-US" sz="3200" dirty="0" smtClean="0"/>
              <a:t>declaration: it </a:t>
            </a:r>
            <a:r>
              <a:rPr lang="en-US" sz="3200" dirty="0"/>
              <a:t>will throw a "Fatal Error" if the data type mismatches</a:t>
            </a:r>
          </a:p>
        </p:txBody>
      </p:sp>
    </p:spTree>
    <p:extLst>
      <p:ext uri="{BB962C8B-B14F-4D97-AF65-F5344CB8AC3E}">
        <p14:creationId xmlns:p14="http://schemas.microsoft.com/office/powerpoint/2010/main" val="28668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27" y="193012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3349" y="365125"/>
            <a:ext cx="11641138" cy="6492875"/>
            <a:chOff x="0" y="306"/>
            <a:chExt cx="18332" cy="460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60" y="4849"/>
              <a:ext cx="17280" cy="0"/>
            </a:xfrm>
            <a:prstGeom prst="line">
              <a:avLst/>
            </a:prstGeom>
            <a:noFill/>
            <a:ln w="3048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1" y="306"/>
              <a:ext cx="8940" cy="4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4"/>
              <a:ext cx="9092" cy="3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71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blocks of 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599" y="1172209"/>
            <a:ext cx="10738201" cy="54672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5999" y="2368526"/>
            <a:ext cx="5956663" cy="2479177"/>
          </a:xfrm>
          <a:prstGeom prst="rect">
            <a:avLst/>
          </a:prstGeom>
          <a:noFill/>
          <a:ln w="9144">
            <a:solidFill>
              <a:srgbClr val="FFD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232000"/>
              </a:lnSpc>
              <a:spcBef>
                <a:spcPct val="0"/>
              </a:spcBef>
              <a:spcAft>
                <a:spcPct val="0"/>
              </a:spcAft>
              <a:buClr>
                <a:srgbClr val="FFD200"/>
              </a:buClr>
              <a:buSzTx/>
              <a:buFont typeface="Arial MT"/>
              <a:buChar char="►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Segoe UI" panose="020B0502040204020203" pitchFamily="34" charset="0"/>
              </a:rPr>
              <a:t>Variables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63"/>
              </a:spcBef>
              <a:spcAft>
                <a:spcPct val="0"/>
              </a:spcAft>
              <a:buClr>
                <a:srgbClr val="FFD200"/>
              </a:buClr>
              <a:buSzTx/>
              <a:buFont typeface="Arial MT"/>
              <a:buChar char="►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Segoe UI" panose="020B0502040204020203" pitchFamily="34" charset="0"/>
              </a:rPr>
              <a:t>Data Types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D200"/>
              </a:buClr>
              <a:buSzTx/>
              <a:buFont typeface="Arial MT"/>
              <a:buChar char="►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Segoe UI" panose="020B0502040204020203" pitchFamily="34" charset="0"/>
              </a:rPr>
              <a:t>Operators and Expressions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FFD200"/>
              </a:buClr>
              <a:buSzTx/>
              <a:buFont typeface="Arial MT"/>
              <a:buChar char="►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Segoe UI" panose="020B0502040204020203" pitchFamily="34" charset="0"/>
              </a:rPr>
              <a:t>Constants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60" y="186308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09006" y="640080"/>
            <a:ext cx="11925301" cy="5277394"/>
            <a:chOff x="0" y="0"/>
            <a:chExt cx="18780" cy="4023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721" y="16"/>
              <a:ext cx="17280" cy="0"/>
            </a:xfrm>
            <a:prstGeom prst="line">
              <a:avLst/>
            </a:prstGeom>
            <a:noFill/>
            <a:ln w="19812">
              <a:solidFill>
                <a:srgbClr val="FFD2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"/>
              <a:ext cx="9360" cy="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" y="76"/>
              <a:ext cx="9315" cy="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8379"/>
            <a:ext cx="11088594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200" y="2063931"/>
            <a:ext cx="4648201" cy="2141141"/>
            <a:chOff x="1874" y="234"/>
            <a:chExt cx="5144" cy="2009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" y="248"/>
              <a:ext cx="5115" cy="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881" y="241"/>
              <a:ext cx="5129" cy="1995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26926" y="2078851"/>
            <a:ext cx="5251268" cy="2440897"/>
            <a:chOff x="10039" y="253"/>
            <a:chExt cx="5024" cy="2504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" y="267"/>
              <a:ext cx="4995" cy="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046" y="260"/>
              <a:ext cx="5009" cy="248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0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PHP 7 also supports Type Declarations for the return statement. </a:t>
            </a:r>
            <a:endParaRPr lang="en-US" dirty="0" smtClean="0"/>
          </a:p>
          <a:p>
            <a:pPr algn="just"/>
            <a:r>
              <a:rPr lang="en-US" dirty="0" smtClean="0"/>
              <a:t>Like </a:t>
            </a:r>
            <a:r>
              <a:rPr lang="en-US" dirty="0"/>
              <a:t>with the type declaration for function arguments, by enabling the strict requirement, it will throw a "Fatal Error" on a type </a:t>
            </a:r>
            <a:r>
              <a:rPr lang="en-US" dirty="0" smtClean="0"/>
              <a:t>mismatch.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/>
              <a:t>To declare a type for the function return, add a colon ( : ) and the type right before the opening curly ( { )bracket when declaring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2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8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4069" y="1397726"/>
            <a:ext cx="10302240" cy="43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8354" y="2590800"/>
            <a:ext cx="8294519" cy="3026229"/>
            <a:chOff x="12900" y="1177"/>
            <a:chExt cx="5852" cy="2033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4" y="1191"/>
              <a:ext cx="5823" cy="1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07" y="1184"/>
              <a:ext cx="5837" cy="201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1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parameter-passing mechanism of PHP is pass by </a:t>
            </a:r>
            <a:r>
              <a:rPr lang="en-US" dirty="0" smtClean="0"/>
              <a:t>value.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values of actual parameters are copied into the memory locations associated with the corresponding formal parameters in the called function</a:t>
            </a:r>
            <a:r>
              <a:rPr lang="en-US" sz="2800" dirty="0" smtClean="0"/>
              <a:t>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/>
              <a:t>The values of the formal parameters are never copied back to the caller, so passing by value a one-way communication to the function.</a:t>
            </a:r>
          </a:p>
          <a:p>
            <a:pPr marL="228600" lvl="1" algn="just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8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105156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90688"/>
            <a:ext cx="1153711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" y="17463"/>
            <a:ext cx="1337636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972491" y="2038349"/>
            <a:ext cx="7837715" cy="3304360"/>
            <a:chOff x="0" y="0"/>
            <a:chExt cx="5175" cy="1995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" y="14"/>
              <a:ext cx="5146" cy="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" y="7"/>
              <a:ext cx="5160" cy="1980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26427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Pass-by-reference parameters can be done in PHP in two </a:t>
            </a:r>
            <a:r>
              <a:rPr lang="en-US" sz="3200" dirty="0" smtClean="0"/>
              <a:t>ways.</a:t>
            </a:r>
          </a:p>
          <a:p>
            <a:pPr lvl="1" algn="just"/>
            <a:r>
              <a:rPr lang="en-US" sz="3200" dirty="0"/>
              <a:t>One way is to add an ampersand (&amp;) to the beginning of </a:t>
            </a:r>
            <a:r>
              <a:rPr lang="en-US" sz="3200" b="1" dirty="0"/>
              <a:t>the name of the formal parameter that you want to be passed by reference.</a:t>
            </a:r>
          </a:p>
          <a:p>
            <a:pPr lvl="1" algn="just"/>
            <a:r>
              <a:rPr lang="en-US" sz="3200" dirty="0"/>
              <a:t>	The other way is to add an ampersand </a:t>
            </a:r>
            <a:r>
              <a:rPr lang="en-US" sz="3200" b="1" dirty="0"/>
              <a:t>to the actual parameter in the function call.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05245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sz="2800" dirty="0" smtClean="0"/>
          </a:p>
          <a:p>
            <a:pPr lvl="1" algn="just"/>
            <a:r>
              <a:rPr lang="en-US" sz="2800" dirty="0"/>
              <a:t>In PHP, arguments are usually passed by value, which means that a copy of the value is used in the function and the variable that was passed into the function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387954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en-US" sz="2800" dirty="0"/>
              <a:t>All variable names in PHP begin with dollar signs ($)</a:t>
            </a:r>
          </a:p>
          <a:p>
            <a:pPr lvl="1" algn="just"/>
            <a:r>
              <a:rPr lang="en-US" sz="2800" dirty="0"/>
              <a:t>a letter or an underscore followed by any number (including zero) of letters, digits, or underscores.</a:t>
            </a:r>
          </a:p>
          <a:p>
            <a:pPr lvl="1" algn="just"/>
            <a:r>
              <a:rPr lang="en-US" sz="2800" dirty="0"/>
              <a:t>PHP variable names are case sensitive.</a:t>
            </a:r>
          </a:p>
          <a:p>
            <a:pPr lvl="1" algn="just"/>
            <a:r>
              <a:rPr lang="en-US" sz="2800" dirty="0"/>
              <a:t>Assigned by value</a:t>
            </a:r>
          </a:p>
          <a:p>
            <a:pPr lvl="2" algn="just"/>
            <a:r>
              <a:rPr lang="en-US" sz="2800" i="1" dirty="0"/>
              <a:t>$foo = "Bob"; $bar = $foo;</a:t>
            </a:r>
            <a:endParaRPr lang="en-US" sz="2800" dirty="0"/>
          </a:p>
          <a:p>
            <a:pPr lvl="1" algn="just"/>
            <a:r>
              <a:rPr lang="en-US" sz="2800" dirty="0"/>
              <a:t>Some are </a:t>
            </a:r>
            <a:r>
              <a:rPr lang="en-US" sz="2800" dirty="0" err="1"/>
              <a:t>preassigned</a:t>
            </a:r>
            <a:r>
              <a:rPr lang="en-US" sz="2800" dirty="0"/>
              <a:t>, server and </a:t>
            </a:r>
            <a:r>
              <a:rPr lang="en-US" sz="2800" dirty="0" err="1"/>
              <a:t>env</a:t>
            </a:r>
            <a:r>
              <a:rPr lang="en-US" sz="2800" dirty="0"/>
              <a:t> </a:t>
            </a:r>
            <a:r>
              <a:rPr lang="en-US" sz="2800" dirty="0" err="1"/>
              <a:t>vars</a:t>
            </a:r>
            <a:endParaRPr lang="en-US" sz="2800" dirty="0"/>
          </a:p>
          <a:p>
            <a:pPr lvl="2" algn="just"/>
            <a:r>
              <a:rPr lang="en-US" sz="2800" dirty="0"/>
              <a:t>For example, there are PHP </a:t>
            </a:r>
            <a:r>
              <a:rPr lang="en-US" sz="2800" dirty="0" err="1"/>
              <a:t>vars</a:t>
            </a:r>
            <a:r>
              <a:rPr lang="en-US" sz="2800" dirty="0"/>
              <a:t>, </a:t>
            </a:r>
            <a:r>
              <a:rPr lang="en-US" sz="2800" dirty="0" err="1"/>
              <a:t>eg</a:t>
            </a:r>
            <a:r>
              <a:rPr lang="en-US" sz="2800" dirty="0"/>
              <a:t>. </a:t>
            </a:r>
            <a:r>
              <a:rPr lang="en-US" sz="2800" i="1" dirty="0"/>
              <a:t>PHP_SELF, HTTP_GET_VARS</a:t>
            </a:r>
            <a:endParaRPr lang="en-US" sz="2800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9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4726577" cy="4096157"/>
          </a:xfrm>
          <a:prstGeom prst="rect">
            <a:avLst/>
          </a:prstGeom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96000" y="2050869"/>
            <a:ext cx="5111931" cy="2612571"/>
            <a:chOff x="11513" y="884"/>
            <a:chExt cx="5144" cy="204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7" y="898"/>
              <a:ext cx="5115" cy="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520" y="891"/>
              <a:ext cx="5129" cy="2026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7509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 smtClean="0"/>
              <a:t>An </a:t>
            </a:r>
            <a:r>
              <a:rPr lang="en-US" sz="2800" dirty="0"/>
              <a:t>object is a sort of theoretical box of things—variables, functions, and so forth—that exists in a </a:t>
            </a:r>
            <a:r>
              <a:rPr lang="en-US" sz="2800" dirty="0" err="1"/>
              <a:t>templated</a:t>
            </a:r>
            <a:r>
              <a:rPr lang="en-US" sz="2800" dirty="0"/>
              <a:t> structure called a </a:t>
            </a:r>
            <a:r>
              <a:rPr lang="en-US" sz="2800" dirty="0" smtClean="0"/>
              <a:t>class.</a:t>
            </a:r>
          </a:p>
          <a:p>
            <a:pPr lvl="1" algn="just"/>
            <a:r>
              <a:rPr lang="en-US" sz="2800" dirty="0"/>
              <a:t>Think of an object as a little box with inputs and outputs on either side of it.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input mechanisms are methods, and methods have properties.</a:t>
            </a:r>
          </a:p>
          <a:p>
            <a:pPr lvl="1" algn="just"/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object exists as a data structure, and a definition of that structure called a class.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In </a:t>
            </a:r>
            <a:r>
              <a:rPr lang="en-US" sz="2800" dirty="0"/>
              <a:t>each class, you define a set of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93949684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/>
              <a:t>For example, suppose you have created an automobile class.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In </a:t>
            </a:r>
            <a:r>
              <a:rPr lang="en-US" sz="2800" dirty="0"/>
              <a:t>the automobile class, you might have color, make, and model characteristics</a:t>
            </a:r>
          </a:p>
          <a:p>
            <a:pPr lvl="1" algn="just"/>
            <a:r>
              <a:rPr lang="en-US" sz="2800" dirty="0"/>
              <a:t>Each automobile object uses all the characteristics, but each object initializes the characteristics to different values, such as blue, Jeep, and Renegade, or red, Porsche, and </a:t>
            </a:r>
            <a:r>
              <a:rPr lang="en-US" sz="2800" dirty="0" err="1"/>
              <a:t>Boxster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0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object is so </a:t>
            </a:r>
            <a:r>
              <a:rPr lang="en-US" dirty="0" smtClean="0"/>
              <a:t>simple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9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0" y="2586446"/>
            <a:ext cx="8190411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4708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an instance of class as: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an instance of class as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</p:txBody>
      </p:sp>
      <p:pic>
        <p:nvPicPr>
          <p:cNvPr id="7" name="image9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623" y="3324225"/>
            <a:ext cx="7158446" cy="11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223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9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8537" y="2076995"/>
            <a:ext cx="9601200" cy="3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0428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declared inside an object are called </a:t>
            </a:r>
            <a:r>
              <a:rPr lang="en-US" b="1" dirty="0" smtClean="0"/>
              <a:t>properties.</a:t>
            </a:r>
          </a:p>
          <a:p>
            <a:pPr lvl="0"/>
            <a:r>
              <a:rPr lang="en-US" dirty="0"/>
              <a:t>These properties can be values, arrays, or even other objects.</a:t>
            </a:r>
          </a:p>
          <a:p>
            <a:pPr lvl="0" algn="just"/>
            <a:r>
              <a:rPr lang="en-US" dirty="0"/>
              <a:t>If you use the keyword public, protected, or private before the variable name, you can indicate </a:t>
            </a:r>
            <a:r>
              <a:rPr lang="en-US" b="1" dirty="0"/>
              <a:t>if the class member (the variable) can be accessed everywhere (public), within the class itself or a parent class or an inherited class (protected), or only by the class itself (private)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846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99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181497"/>
            <a:ext cx="9614263" cy="26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56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508443" y="548640"/>
            <a:ext cx="12862243" cy="4876800"/>
            <a:chOff x="1579" y="1992"/>
            <a:chExt cx="17628" cy="768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0330" y="1999"/>
              <a:ext cx="0" cy="7371"/>
            </a:xfrm>
            <a:prstGeom prst="line">
              <a:avLst/>
            </a:prstGeom>
            <a:noFill/>
            <a:ln w="9144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" y="4812"/>
              <a:ext cx="9420" cy="4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9770" y="4804"/>
              <a:ext cx="9430" cy="4860"/>
            </a:xfrm>
            <a:custGeom>
              <a:avLst/>
              <a:gdLst>
                <a:gd name="T0" fmla="+- 0 9770 9770"/>
                <a:gd name="T1" fmla="*/ T0 w 9430"/>
                <a:gd name="T2" fmla="+- 0 9665 4805"/>
                <a:gd name="T3" fmla="*/ 9665 h 4860"/>
                <a:gd name="T4" fmla="+- 0 19200 9770"/>
                <a:gd name="T5" fmla="*/ T4 w 9430"/>
                <a:gd name="T6" fmla="+- 0 9665 4805"/>
                <a:gd name="T7" fmla="*/ 9665 h 4860"/>
                <a:gd name="T8" fmla="+- 0 19200 9770"/>
                <a:gd name="T9" fmla="*/ T8 w 9430"/>
                <a:gd name="T10" fmla="+- 0 4805 4805"/>
                <a:gd name="T11" fmla="*/ 4805 h 4860"/>
                <a:gd name="T12" fmla="+- 0 9770 9770"/>
                <a:gd name="T13" fmla="*/ T12 w 9430"/>
                <a:gd name="T14" fmla="+- 0 4805 4805"/>
                <a:gd name="T15" fmla="*/ 4805 h 4860"/>
                <a:gd name="T16" fmla="+- 0 9770 9770"/>
                <a:gd name="T17" fmla="*/ T16 w 9430"/>
                <a:gd name="T18" fmla="+- 0 9665 4805"/>
                <a:gd name="T19" fmla="*/ 9665 h 48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430" h="4860">
                  <a:moveTo>
                    <a:pt x="0" y="4860"/>
                  </a:moveTo>
                  <a:lnTo>
                    <a:pt x="9430" y="4860"/>
                  </a:lnTo>
                  <a:moveTo>
                    <a:pt x="9430" y="0"/>
                  </a:moveTo>
                  <a:lnTo>
                    <a:pt x="0" y="0"/>
                  </a:lnTo>
                  <a:lnTo>
                    <a:pt x="0" y="4860"/>
                  </a:lnTo>
                </a:path>
              </a:pathLst>
            </a:custGeom>
            <a:noFill/>
            <a:ln w="9144">
              <a:solidFill>
                <a:srgbClr val="FFD2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01"/>
              <a:ext cx="6704" cy="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86" y="8899"/>
              <a:ext cx="7184" cy="766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8762" y="8225"/>
              <a:ext cx="1750" cy="1056"/>
            </a:xfrm>
            <a:custGeom>
              <a:avLst/>
              <a:gdLst>
                <a:gd name="T0" fmla="+- 0 8834 8762"/>
                <a:gd name="T1" fmla="*/ T0 w 1750"/>
                <a:gd name="T2" fmla="+- 0 9168 8226"/>
                <a:gd name="T3" fmla="*/ 9168 h 1056"/>
                <a:gd name="T4" fmla="+- 0 8762 8762"/>
                <a:gd name="T5" fmla="*/ T4 w 1750"/>
                <a:gd name="T6" fmla="+- 0 9282 8226"/>
                <a:gd name="T7" fmla="*/ 9282 h 1056"/>
                <a:gd name="T8" fmla="+- 0 8896 8762"/>
                <a:gd name="T9" fmla="*/ T8 w 1750"/>
                <a:gd name="T10" fmla="+- 0 9271 8226"/>
                <a:gd name="T11" fmla="*/ 9271 h 1056"/>
                <a:gd name="T12" fmla="+- 0 8877 8762"/>
                <a:gd name="T13" fmla="*/ T12 w 1750"/>
                <a:gd name="T14" fmla="+- 0 9239 8226"/>
                <a:gd name="T15" fmla="*/ 9239 h 1056"/>
                <a:gd name="T16" fmla="+- 0 8853 8762"/>
                <a:gd name="T17" fmla="*/ T16 w 1750"/>
                <a:gd name="T18" fmla="+- 0 9239 8226"/>
                <a:gd name="T19" fmla="*/ 9239 h 1056"/>
                <a:gd name="T20" fmla="+- 0 8843 8762"/>
                <a:gd name="T21" fmla="*/ T20 w 1750"/>
                <a:gd name="T22" fmla="+- 0 9222 8226"/>
                <a:gd name="T23" fmla="*/ 9222 h 1056"/>
                <a:gd name="T24" fmla="+- 0 8860 8762"/>
                <a:gd name="T25" fmla="*/ T24 w 1750"/>
                <a:gd name="T26" fmla="+- 0 9211 8226"/>
                <a:gd name="T27" fmla="*/ 9211 h 1056"/>
                <a:gd name="T28" fmla="+- 0 8834 8762"/>
                <a:gd name="T29" fmla="*/ T28 w 1750"/>
                <a:gd name="T30" fmla="+- 0 9168 8226"/>
                <a:gd name="T31" fmla="*/ 9168 h 1056"/>
                <a:gd name="T32" fmla="+- 0 8860 8762"/>
                <a:gd name="T33" fmla="*/ T32 w 1750"/>
                <a:gd name="T34" fmla="+- 0 9211 8226"/>
                <a:gd name="T35" fmla="*/ 9211 h 1056"/>
                <a:gd name="T36" fmla="+- 0 8843 8762"/>
                <a:gd name="T37" fmla="*/ T36 w 1750"/>
                <a:gd name="T38" fmla="+- 0 9222 8226"/>
                <a:gd name="T39" fmla="*/ 9222 h 1056"/>
                <a:gd name="T40" fmla="+- 0 8853 8762"/>
                <a:gd name="T41" fmla="*/ T40 w 1750"/>
                <a:gd name="T42" fmla="+- 0 9239 8226"/>
                <a:gd name="T43" fmla="*/ 9239 h 1056"/>
                <a:gd name="T44" fmla="+- 0 8870 8762"/>
                <a:gd name="T45" fmla="*/ T44 w 1750"/>
                <a:gd name="T46" fmla="+- 0 9228 8226"/>
                <a:gd name="T47" fmla="*/ 9228 h 1056"/>
                <a:gd name="T48" fmla="+- 0 8860 8762"/>
                <a:gd name="T49" fmla="*/ T48 w 1750"/>
                <a:gd name="T50" fmla="+- 0 9211 8226"/>
                <a:gd name="T51" fmla="*/ 9211 h 1056"/>
                <a:gd name="T52" fmla="+- 0 8870 8762"/>
                <a:gd name="T53" fmla="*/ T52 w 1750"/>
                <a:gd name="T54" fmla="+- 0 9228 8226"/>
                <a:gd name="T55" fmla="*/ 9228 h 1056"/>
                <a:gd name="T56" fmla="+- 0 8853 8762"/>
                <a:gd name="T57" fmla="*/ T56 w 1750"/>
                <a:gd name="T58" fmla="+- 0 9239 8226"/>
                <a:gd name="T59" fmla="*/ 9239 h 1056"/>
                <a:gd name="T60" fmla="+- 0 8877 8762"/>
                <a:gd name="T61" fmla="*/ T60 w 1750"/>
                <a:gd name="T62" fmla="+- 0 9239 8226"/>
                <a:gd name="T63" fmla="*/ 9239 h 1056"/>
                <a:gd name="T64" fmla="+- 0 8870 8762"/>
                <a:gd name="T65" fmla="*/ T64 w 1750"/>
                <a:gd name="T66" fmla="+- 0 9228 8226"/>
                <a:gd name="T67" fmla="*/ 9228 h 1056"/>
                <a:gd name="T68" fmla="+- 0 10502 8762"/>
                <a:gd name="T69" fmla="*/ T68 w 1750"/>
                <a:gd name="T70" fmla="+- 0 8226 8226"/>
                <a:gd name="T71" fmla="*/ 8226 h 1056"/>
                <a:gd name="T72" fmla="+- 0 8860 8762"/>
                <a:gd name="T73" fmla="*/ T72 w 1750"/>
                <a:gd name="T74" fmla="+- 0 9211 8226"/>
                <a:gd name="T75" fmla="*/ 9211 h 1056"/>
                <a:gd name="T76" fmla="+- 0 8870 8762"/>
                <a:gd name="T77" fmla="*/ T76 w 1750"/>
                <a:gd name="T78" fmla="+- 0 9228 8226"/>
                <a:gd name="T79" fmla="*/ 9228 h 1056"/>
                <a:gd name="T80" fmla="+- 0 10512 8762"/>
                <a:gd name="T81" fmla="*/ T80 w 1750"/>
                <a:gd name="T82" fmla="+- 0 8243 8226"/>
                <a:gd name="T83" fmla="*/ 8243 h 1056"/>
                <a:gd name="T84" fmla="+- 0 10502 8762"/>
                <a:gd name="T85" fmla="*/ T84 w 1750"/>
                <a:gd name="T86" fmla="+- 0 8226 8226"/>
                <a:gd name="T87" fmla="*/ 8226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1750" h="1056">
                  <a:moveTo>
                    <a:pt x="72" y="942"/>
                  </a:moveTo>
                  <a:lnTo>
                    <a:pt x="0" y="1056"/>
                  </a:lnTo>
                  <a:lnTo>
                    <a:pt x="134" y="1045"/>
                  </a:lnTo>
                  <a:lnTo>
                    <a:pt x="115" y="1013"/>
                  </a:lnTo>
                  <a:lnTo>
                    <a:pt x="91" y="1013"/>
                  </a:lnTo>
                  <a:lnTo>
                    <a:pt x="81" y="996"/>
                  </a:lnTo>
                  <a:lnTo>
                    <a:pt x="98" y="985"/>
                  </a:lnTo>
                  <a:lnTo>
                    <a:pt x="72" y="942"/>
                  </a:lnTo>
                  <a:close/>
                  <a:moveTo>
                    <a:pt x="98" y="985"/>
                  </a:moveTo>
                  <a:lnTo>
                    <a:pt x="81" y="996"/>
                  </a:lnTo>
                  <a:lnTo>
                    <a:pt x="91" y="1013"/>
                  </a:lnTo>
                  <a:lnTo>
                    <a:pt x="108" y="1002"/>
                  </a:lnTo>
                  <a:lnTo>
                    <a:pt x="98" y="985"/>
                  </a:lnTo>
                  <a:close/>
                  <a:moveTo>
                    <a:pt x="108" y="1002"/>
                  </a:moveTo>
                  <a:lnTo>
                    <a:pt x="91" y="1013"/>
                  </a:lnTo>
                  <a:lnTo>
                    <a:pt x="115" y="1013"/>
                  </a:lnTo>
                  <a:lnTo>
                    <a:pt x="108" y="1002"/>
                  </a:lnTo>
                  <a:close/>
                  <a:moveTo>
                    <a:pt x="1740" y="0"/>
                  </a:moveTo>
                  <a:lnTo>
                    <a:pt x="98" y="985"/>
                  </a:lnTo>
                  <a:lnTo>
                    <a:pt x="108" y="1002"/>
                  </a:lnTo>
                  <a:lnTo>
                    <a:pt x="1750" y="17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91821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50" y="264858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832485"/>
            <a:ext cx="11553825" cy="5838825"/>
            <a:chOff x="415" y="245"/>
            <a:chExt cx="18195" cy="9195"/>
          </a:xfrm>
        </p:grpSpPr>
        <p:sp>
          <p:nvSpPr>
            <p:cNvPr id="5" name="AutoShape 3"/>
            <p:cNvSpPr>
              <a:spLocks/>
            </p:cNvSpPr>
            <p:nvPr/>
          </p:nvSpPr>
          <p:spPr bwMode="auto">
            <a:xfrm>
              <a:off x="8920" y="8120"/>
              <a:ext cx="1750" cy="1056"/>
            </a:xfrm>
            <a:custGeom>
              <a:avLst/>
              <a:gdLst>
                <a:gd name="T0" fmla="+- 0 8993 8921"/>
                <a:gd name="T1" fmla="*/ T0 w 1750"/>
                <a:gd name="T2" fmla="+- 0 9063 8120"/>
                <a:gd name="T3" fmla="*/ 9063 h 1056"/>
                <a:gd name="T4" fmla="+- 0 8921 8921"/>
                <a:gd name="T5" fmla="*/ T4 w 1750"/>
                <a:gd name="T6" fmla="+- 0 9176 8120"/>
                <a:gd name="T7" fmla="*/ 9176 h 1056"/>
                <a:gd name="T8" fmla="+- 0 9055 8921"/>
                <a:gd name="T9" fmla="*/ T8 w 1750"/>
                <a:gd name="T10" fmla="+- 0 9166 8120"/>
                <a:gd name="T11" fmla="*/ 9166 h 1056"/>
                <a:gd name="T12" fmla="+- 0 9035 8921"/>
                <a:gd name="T13" fmla="*/ T12 w 1750"/>
                <a:gd name="T14" fmla="+- 0 9133 8120"/>
                <a:gd name="T15" fmla="*/ 9133 h 1056"/>
                <a:gd name="T16" fmla="+- 0 9012 8921"/>
                <a:gd name="T17" fmla="*/ T16 w 1750"/>
                <a:gd name="T18" fmla="+- 0 9133 8120"/>
                <a:gd name="T19" fmla="*/ 9133 h 1056"/>
                <a:gd name="T20" fmla="+- 0 9001 8921"/>
                <a:gd name="T21" fmla="*/ T20 w 1750"/>
                <a:gd name="T22" fmla="+- 0 9116 8120"/>
                <a:gd name="T23" fmla="*/ 9116 h 1056"/>
                <a:gd name="T24" fmla="+- 0 9019 8921"/>
                <a:gd name="T25" fmla="*/ T24 w 1750"/>
                <a:gd name="T26" fmla="+- 0 9106 8120"/>
                <a:gd name="T27" fmla="*/ 9106 h 1056"/>
                <a:gd name="T28" fmla="+- 0 8993 8921"/>
                <a:gd name="T29" fmla="*/ T28 w 1750"/>
                <a:gd name="T30" fmla="+- 0 9063 8120"/>
                <a:gd name="T31" fmla="*/ 9063 h 1056"/>
                <a:gd name="T32" fmla="+- 0 9019 8921"/>
                <a:gd name="T33" fmla="*/ T32 w 1750"/>
                <a:gd name="T34" fmla="+- 0 9106 8120"/>
                <a:gd name="T35" fmla="*/ 9106 h 1056"/>
                <a:gd name="T36" fmla="+- 0 9001 8921"/>
                <a:gd name="T37" fmla="*/ T36 w 1750"/>
                <a:gd name="T38" fmla="+- 0 9116 8120"/>
                <a:gd name="T39" fmla="*/ 9116 h 1056"/>
                <a:gd name="T40" fmla="+- 0 9012 8921"/>
                <a:gd name="T41" fmla="*/ T40 w 1750"/>
                <a:gd name="T42" fmla="+- 0 9133 8120"/>
                <a:gd name="T43" fmla="*/ 9133 h 1056"/>
                <a:gd name="T44" fmla="+- 0 9029 8921"/>
                <a:gd name="T45" fmla="*/ T44 w 1750"/>
                <a:gd name="T46" fmla="+- 0 9123 8120"/>
                <a:gd name="T47" fmla="*/ 9123 h 1056"/>
                <a:gd name="T48" fmla="+- 0 9019 8921"/>
                <a:gd name="T49" fmla="*/ T48 w 1750"/>
                <a:gd name="T50" fmla="+- 0 9106 8120"/>
                <a:gd name="T51" fmla="*/ 9106 h 1056"/>
                <a:gd name="T52" fmla="+- 0 9029 8921"/>
                <a:gd name="T53" fmla="*/ T52 w 1750"/>
                <a:gd name="T54" fmla="+- 0 9123 8120"/>
                <a:gd name="T55" fmla="*/ 9123 h 1056"/>
                <a:gd name="T56" fmla="+- 0 9012 8921"/>
                <a:gd name="T57" fmla="*/ T56 w 1750"/>
                <a:gd name="T58" fmla="+- 0 9133 8120"/>
                <a:gd name="T59" fmla="*/ 9133 h 1056"/>
                <a:gd name="T60" fmla="+- 0 9035 8921"/>
                <a:gd name="T61" fmla="*/ T60 w 1750"/>
                <a:gd name="T62" fmla="+- 0 9133 8120"/>
                <a:gd name="T63" fmla="*/ 9133 h 1056"/>
                <a:gd name="T64" fmla="+- 0 9029 8921"/>
                <a:gd name="T65" fmla="*/ T64 w 1750"/>
                <a:gd name="T66" fmla="+- 0 9123 8120"/>
                <a:gd name="T67" fmla="*/ 9123 h 1056"/>
                <a:gd name="T68" fmla="+- 0 10660 8921"/>
                <a:gd name="T69" fmla="*/ T68 w 1750"/>
                <a:gd name="T70" fmla="+- 0 8120 8120"/>
                <a:gd name="T71" fmla="*/ 8120 h 1056"/>
                <a:gd name="T72" fmla="+- 0 9019 8921"/>
                <a:gd name="T73" fmla="*/ T72 w 1750"/>
                <a:gd name="T74" fmla="+- 0 9106 8120"/>
                <a:gd name="T75" fmla="*/ 9106 h 1056"/>
                <a:gd name="T76" fmla="+- 0 9029 8921"/>
                <a:gd name="T77" fmla="*/ T76 w 1750"/>
                <a:gd name="T78" fmla="+- 0 9123 8120"/>
                <a:gd name="T79" fmla="*/ 9123 h 1056"/>
                <a:gd name="T80" fmla="+- 0 10671 8921"/>
                <a:gd name="T81" fmla="*/ T80 w 1750"/>
                <a:gd name="T82" fmla="+- 0 8137 8120"/>
                <a:gd name="T83" fmla="*/ 8137 h 1056"/>
                <a:gd name="T84" fmla="+- 0 10660 8921"/>
                <a:gd name="T85" fmla="*/ T84 w 1750"/>
                <a:gd name="T86" fmla="+- 0 8120 8120"/>
                <a:gd name="T87" fmla="*/ 8120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1750" h="1056">
                  <a:moveTo>
                    <a:pt x="72" y="943"/>
                  </a:moveTo>
                  <a:lnTo>
                    <a:pt x="0" y="1056"/>
                  </a:lnTo>
                  <a:lnTo>
                    <a:pt x="134" y="1046"/>
                  </a:lnTo>
                  <a:lnTo>
                    <a:pt x="114" y="1013"/>
                  </a:lnTo>
                  <a:lnTo>
                    <a:pt x="91" y="1013"/>
                  </a:lnTo>
                  <a:lnTo>
                    <a:pt x="80" y="996"/>
                  </a:lnTo>
                  <a:lnTo>
                    <a:pt x="98" y="986"/>
                  </a:lnTo>
                  <a:lnTo>
                    <a:pt x="72" y="943"/>
                  </a:lnTo>
                  <a:close/>
                  <a:moveTo>
                    <a:pt x="98" y="986"/>
                  </a:moveTo>
                  <a:lnTo>
                    <a:pt x="80" y="996"/>
                  </a:lnTo>
                  <a:lnTo>
                    <a:pt x="91" y="1013"/>
                  </a:lnTo>
                  <a:lnTo>
                    <a:pt x="108" y="1003"/>
                  </a:lnTo>
                  <a:lnTo>
                    <a:pt x="98" y="986"/>
                  </a:lnTo>
                  <a:close/>
                  <a:moveTo>
                    <a:pt x="108" y="1003"/>
                  </a:moveTo>
                  <a:lnTo>
                    <a:pt x="91" y="1013"/>
                  </a:lnTo>
                  <a:lnTo>
                    <a:pt x="114" y="1013"/>
                  </a:lnTo>
                  <a:lnTo>
                    <a:pt x="108" y="1003"/>
                  </a:lnTo>
                  <a:close/>
                  <a:moveTo>
                    <a:pt x="1739" y="0"/>
                  </a:moveTo>
                  <a:lnTo>
                    <a:pt x="98" y="986"/>
                  </a:lnTo>
                  <a:lnTo>
                    <a:pt x="108" y="1003"/>
                  </a:lnTo>
                  <a:lnTo>
                    <a:pt x="1750" y="1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" y="244"/>
              <a:ext cx="18195" cy="8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8989"/>
              <a:ext cx="6947" cy="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84" y="8712"/>
              <a:ext cx="7592" cy="720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83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Line 5 outputs the value of variable $name by calling function print. The value </a:t>
            </a:r>
            <a:r>
              <a:rPr lang="en-US" dirty="0" smtClean="0"/>
              <a:t>of $name </a:t>
            </a:r>
            <a:r>
              <a:rPr lang="en-US" dirty="0"/>
              <a:t>is printed, not the string "$name".</a:t>
            </a:r>
          </a:p>
          <a:p>
            <a:pPr lvl="0"/>
            <a:r>
              <a:rPr lang="en-US" dirty="0" smtClean="0"/>
              <a:t>When </a:t>
            </a:r>
            <a:r>
              <a:rPr lang="en-US" dirty="0"/>
              <a:t>a variable is encountered inside a </a:t>
            </a:r>
            <a:r>
              <a:rPr lang="en-US" dirty="0" err="1"/>
              <a:t>doublequoted</a:t>
            </a:r>
            <a:r>
              <a:rPr lang="en-US" dirty="0"/>
              <a:t> ("") string, PHP interpolates the variable</a:t>
            </a:r>
          </a:p>
          <a:p>
            <a:pPr lvl="0"/>
            <a:r>
              <a:rPr lang="en-US" dirty="0" smtClean="0"/>
              <a:t>All </a:t>
            </a:r>
            <a:r>
              <a:rPr lang="en-US" dirty="0"/>
              <a:t>operations of this type execute on the server before the HTML5 document is sent to the client</a:t>
            </a:r>
          </a:p>
          <a:p>
            <a:pPr lvl="0"/>
            <a:r>
              <a:rPr lang="en-US" dirty="0"/>
              <a:t>PHP variables are loosely typed—they can contain different types of data (e.g., integers, doubles or strings) at different </a:t>
            </a:r>
            <a:r>
              <a:rPr lang="en-US" dirty="0" smtClean="0"/>
              <a:t>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Methods add functionality to your </a:t>
            </a:r>
            <a:r>
              <a:rPr lang="en-US" dirty="0" smtClean="0"/>
              <a:t>objects</a:t>
            </a:r>
          </a:p>
          <a:p>
            <a:pPr lvl="0"/>
            <a:r>
              <a:rPr lang="en-US" dirty="0"/>
              <a:t>The -&gt; operator is used to call the object method in the context of your script. </a:t>
            </a:r>
            <a:endParaRPr lang="en-US" dirty="0" smtClean="0"/>
          </a:p>
          <a:p>
            <a:pPr lvl="0"/>
            <a:r>
              <a:rPr lang="en-US" dirty="0" smtClean="0"/>
              <a:t>Had </a:t>
            </a:r>
            <a:r>
              <a:rPr lang="en-US" dirty="0"/>
              <a:t>there been any variables stored in the object, the method would have been capable of accessing them for its own purposes</a:t>
            </a:r>
          </a:p>
        </p:txBody>
      </p:sp>
    </p:spTree>
    <p:extLst>
      <p:ext uri="{BB962C8B-B14F-4D97-AF65-F5344CB8AC3E}">
        <p14:creationId xmlns:p14="http://schemas.microsoft.com/office/powerpoint/2010/main" val="265502832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440" y="3856989"/>
            <a:ext cx="11605816" cy="493265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0578" y="2193289"/>
            <a:ext cx="6162085" cy="3919492"/>
            <a:chOff x="3802" y="1807"/>
            <a:chExt cx="8792" cy="5444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" y="1821"/>
              <a:ext cx="8763" cy="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08" y="1813"/>
              <a:ext cx="8777" cy="542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36586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0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2332" y="757646"/>
            <a:ext cx="11103428" cy="54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535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special variable </a:t>
            </a:r>
            <a:r>
              <a:rPr lang="en-US" b="1" dirty="0"/>
              <a:t>$this </a:t>
            </a:r>
            <a:r>
              <a:rPr lang="en-US" dirty="0"/>
              <a:t>is used to refer to the currently instantiated object.</a:t>
            </a:r>
          </a:p>
          <a:p>
            <a:pPr lvl="1" algn="just"/>
            <a:r>
              <a:rPr lang="en-US" sz="2800" dirty="0"/>
              <a:t>Any time an object refers to itself, you must use the </a:t>
            </a:r>
            <a:r>
              <a:rPr lang="en-US" sz="2800" b="1" dirty="0"/>
              <a:t>$this </a:t>
            </a:r>
            <a:r>
              <a:rPr lang="en-US" sz="2800" dirty="0"/>
              <a:t>variable.</a:t>
            </a:r>
          </a:p>
          <a:p>
            <a:pPr lvl="1" algn="just"/>
            <a:r>
              <a:rPr lang="en-US" sz="2800" dirty="0"/>
              <a:t>Using the </a:t>
            </a:r>
            <a:r>
              <a:rPr lang="en-US" sz="2800" b="1" dirty="0"/>
              <a:t>$this </a:t>
            </a:r>
            <a:r>
              <a:rPr lang="en-US" sz="2800" dirty="0"/>
              <a:t>variable in conjunction with the </a:t>
            </a:r>
            <a:r>
              <a:rPr lang="en-US" sz="2800" b="1" dirty="0"/>
              <a:t>-&gt;</a:t>
            </a:r>
            <a:r>
              <a:rPr lang="en-US" sz="2800" dirty="0"/>
              <a:t> operator enables you to access any property or method in a class, within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152666033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Changing the value of a property from within a method</a:t>
            </a:r>
            <a:endParaRPr lang="en-US" dirty="0"/>
          </a:p>
        </p:txBody>
      </p:sp>
      <p:pic>
        <p:nvPicPr>
          <p:cNvPr id="4" name="image1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280" y="1844151"/>
            <a:ext cx="1025652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312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sayHello</a:t>
            </a:r>
            <a:r>
              <a:rPr lang="en-US" dirty="0"/>
              <a:t>() function is called and it looks for $this-&gt;name, it uses Julie, which is the new value that was just set by the </a:t>
            </a:r>
            <a:r>
              <a:rPr lang="en-US" dirty="0" err="1"/>
              <a:t>setName</a:t>
            </a:r>
            <a:r>
              <a:rPr lang="en-US" dirty="0"/>
              <a:t>() </a:t>
            </a:r>
            <a:r>
              <a:rPr lang="en-US" dirty="0" smtClean="0"/>
              <a:t>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6554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3000" dirty="0"/>
              <a:t>A constructor is a function that lives within a class and, given the same name as the class, is automatically called when a new instance of the class is created using new </a:t>
            </a:r>
            <a:r>
              <a:rPr lang="en-US" sz="3000" dirty="0" err="1"/>
              <a:t>classname</a:t>
            </a:r>
            <a:r>
              <a:rPr lang="en-US" sz="3000" dirty="0"/>
              <a:t>.</a:t>
            </a:r>
          </a:p>
          <a:p>
            <a:pPr lvl="0" algn="just"/>
            <a:r>
              <a:rPr lang="en-US" sz="3000" dirty="0" smtClean="0"/>
              <a:t>Using </a:t>
            </a:r>
            <a:r>
              <a:rPr lang="en-US" sz="3000" dirty="0"/>
              <a:t>constructors enables you to provide arguments to your class, which will then be processed immediately when the class is called.</a:t>
            </a:r>
          </a:p>
          <a:p>
            <a:pPr lvl="0" algn="just"/>
            <a:r>
              <a:rPr lang="en-US" sz="3000" dirty="0"/>
              <a:t>A constructor allows you to initialize an object's properties upon creation of the </a:t>
            </a:r>
            <a:r>
              <a:rPr lang="en-US" sz="3000" dirty="0" smtClean="0"/>
              <a:t>object. </a:t>
            </a:r>
          </a:p>
          <a:p>
            <a:pPr lvl="0" algn="just"/>
            <a:r>
              <a:rPr lang="en-US" sz="3000" dirty="0" smtClean="0"/>
              <a:t>If </a:t>
            </a:r>
            <a:r>
              <a:rPr lang="en-US" sz="3000" dirty="0"/>
              <a:t>you create a</a:t>
            </a:r>
            <a:r>
              <a:rPr lang="en-US" sz="3000" u="heavy" dirty="0"/>
              <a:t> </a:t>
            </a:r>
            <a:r>
              <a:rPr lang="en-US" sz="3000" dirty="0"/>
              <a:t>construct() function, PHP will automatically call this function when you create an object from a class.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960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3143" y="1967960"/>
            <a:ext cx="52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947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Inheritance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 class inherits </a:t>
            </a:r>
            <a:r>
              <a:rPr lang="en-US" dirty="0" smtClean="0"/>
              <a:t>functionality from </a:t>
            </a:r>
            <a:r>
              <a:rPr lang="en-US" dirty="0"/>
              <a:t>its parent class</a:t>
            </a:r>
          </a:p>
        </p:txBody>
      </p:sp>
    </p:spTree>
    <p:extLst>
      <p:ext uri="{BB962C8B-B14F-4D97-AF65-F5344CB8AC3E}">
        <p14:creationId xmlns:p14="http://schemas.microsoft.com/office/powerpoint/2010/main" val="254587288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0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263" y="862149"/>
            <a:ext cx="11114314" cy="56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5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268" y="18224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60268" y="2599509"/>
            <a:ext cx="11868151" cy="2041525"/>
            <a:chOff x="24" y="1293"/>
            <a:chExt cx="18692" cy="321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" y="1292"/>
              <a:ext cx="11626" cy="3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9" y="2463"/>
              <a:ext cx="7052" cy="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642" y="2456"/>
              <a:ext cx="7066" cy="200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5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88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828800" y="2508069"/>
            <a:ext cx="7824651" cy="2814093"/>
            <a:chOff x="1421" y="183"/>
            <a:chExt cx="5835" cy="23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" y="242"/>
              <a:ext cx="5806" cy="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28" y="189"/>
              <a:ext cx="5820" cy="230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68907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Many string-processing tasks can be accomplished by using the equality and comparison operators</a:t>
            </a:r>
            <a:r>
              <a:rPr lang="en-US" dirty="0" smtClean="0"/>
              <a:t>,</a:t>
            </a:r>
          </a:p>
          <a:p>
            <a:pPr lvl="0" algn="just"/>
            <a:r>
              <a:rPr lang="en-US" dirty="0"/>
              <a:t>function </a:t>
            </a:r>
            <a:r>
              <a:rPr lang="en-US" b="1" dirty="0" err="1"/>
              <a:t>strcmp</a:t>
            </a:r>
            <a:r>
              <a:rPr lang="en-US" b="1" dirty="0"/>
              <a:t> </a:t>
            </a:r>
            <a:r>
              <a:rPr lang="en-US" dirty="0"/>
              <a:t>to compare two strings.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function returns -1 if the first string alphabetically precedes the second string, 0 if the strings are equal, and 1 if the first string alphabetically follows the </a:t>
            </a:r>
            <a:r>
              <a:rPr lang="en-US" dirty="0" smtClean="0"/>
              <a:t>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843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Relational operators (==, !=, &lt;=, &gt; and </a:t>
            </a:r>
            <a:r>
              <a:rPr lang="en-US" sz="3600" dirty="0" smtClean="0"/>
              <a:t>&gt;=) can </a:t>
            </a:r>
            <a:r>
              <a:rPr lang="en-US" sz="3600" dirty="0"/>
              <a:t>also be used to compare strings</a:t>
            </a:r>
          </a:p>
        </p:txBody>
      </p:sp>
    </p:spTree>
    <p:extLst>
      <p:ext uri="{BB962C8B-B14F-4D97-AF65-F5344CB8AC3E}">
        <p14:creationId xmlns:p14="http://schemas.microsoft.com/office/powerpoint/2010/main" val="142029162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27368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1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4766" y="169182"/>
            <a:ext cx="10779034" cy="62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708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69463"/>
            <a:ext cx="10515600" cy="663581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76549" y="2155372"/>
            <a:ext cx="8373291" cy="3696789"/>
            <a:chOff x="11059" y="-262"/>
            <a:chExt cx="7568" cy="38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3" y="-248"/>
              <a:ext cx="7539" cy="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066" y="-255"/>
              <a:ext cx="7553" cy="3802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43061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can process text easily and efficiently, enabling straightforward </a:t>
            </a:r>
            <a:r>
              <a:rPr lang="en-US" dirty="0" err="1" smtClean="0"/>
              <a:t>searching,substitution</a:t>
            </a:r>
            <a:r>
              <a:rPr lang="en-US" dirty="0"/>
              <a:t>, extraction and concatenation of strings.</a:t>
            </a:r>
          </a:p>
          <a:p>
            <a:pPr lvl="0"/>
            <a:r>
              <a:rPr lang="en-US" b="1" dirty="0"/>
              <a:t>Text manipulation </a:t>
            </a:r>
            <a:r>
              <a:rPr lang="en-US" dirty="0"/>
              <a:t>is usually done with </a:t>
            </a:r>
            <a:r>
              <a:rPr lang="en-US" b="1" dirty="0"/>
              <a:t>regular expressions</a:t>
            </a:r>
            <a:r>
              <a:rPr lang="en-US" dirty="0"/>
              <a:t>—a series of characters that serve as pattern-matching templates (or search criteria) in strings, text files and databases.</a:t>
            </a:r>
          </a:p>
          <a:p>
            <a:pPr lvl="0"/>
            <a:r>
              <a:rPr lang="en-US" b="1" dirty="0"/>
              <a:t>A regular expression is a sequence of characters that forms a search pattern. </a:t>
            </a:r>
            <a:endParaRPr lang="en-US" b="1" dirty="0" smtClean="0"/>
          </a:p>
          <a:p>
            <a:pPr lvl="0"/>
            <a:r>
              <a:rPr lang="en-US" dirty="0" smtClean="0"/>
              <a:t>When </a:t>
            </a:r>
            <a:r>
              <a:rPr lang="en-US" dirty="0"/>
              <a:t>you search for data in a text, you can use this search pattern to describe what you are searching for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956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 </a:t>
            </a:r>
            <a:r>
              <a:rPr lang="en-US" b="1" i="1" dirty="0"/>
              <a:t>pattern </a:t>
            </a:r>
            <a:r>
              <a:rPr lang="en-US" b="1" dirty="0"/>
              <a:t>is a sequence of characters to be searched for in a character string.</a:t>
            </a:r>
          </a:p>
          <a:p>
            <a:pPr lvl="0"/>
            <a:r>
              <a:rPr lang="en-US" dirty="0"/>
              <a:t>In PHP, patterns are normally enclosed in slash characters.</a:t>
            </a:r>
          </a:p>
          <a:p>
            <a:r>
              <a:rPr lang="en-US" dirty="0"/>
              <a:t>/</a:t>
            </a:r>
            <a:r>
              <a:rPr lang="en-US" dirty="0" err="1"/>
              <a:t>def</a:t>
            </a:r>
            <a:r>
              <a:rPr lang="en-US" dirty="0" smtClean="0"/>
              <a:t>/ T-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the pattern def.</a:t>
            </a:r>
          </a:p>
          <a:p>
            <a:r>
              <a:rPr lang="en-US" dirty="0"/>
              <a:t>If the pattern is found, a match occurs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if you search the string redefine for the pattern /</a:t>
            </a:r>
            <a:r>
              <a:rPr lang="en-US" dirty="0" err="1"/>
              <a:t>def</a:t>
            </a:r>
            <a:r>
              <a:rPr lang="en-US" dirty="0"/>
              <a:t>/, the pattern matches the third, fourth, and fifth characters</a:t>
            </a:r>
          </a:p>
        </p:txBody>
      </p:sp>
    </p:spTree>
    <p:extLst>
      <p:ext uri="{BB962C8B-B14F-4D97-AF65-F5344CB8AC3E}">
        <p14:creationId xmlns:p14="http://schemas.microsoft.com/office/powerpoint/2010/main" val="250163922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Processing with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PHP includes two different kinds of string pattern matching using </a:t>
            </a:r>
            <a:r>
              <a:rPr lang="en-US" dirty="0" smtClean="0"/>
              <a:t>regular expressions</a:t>
            </a:r>
            <a:r>
              <a:rPr lang="en-US" dirty="0"/>
              <a:t>:</a:t>
            </a:r>
          </a:p>
          <a:p>
            <a:pPr lvl="0"/>
            <a:r>
              <a:rPr lang="en-US" dirty="0" smtClean="0"/>
              <a:t>one </a:t>
            </a:r>
            <a:r>
              <a:rPr lang="en-US" dirty="0"/>
              <a:t>that is based on </a:t>
            </a:r>
            <a:r>
              <a:rPr lang="en-US" b="1" dirty="0"/>
              <a:t>POSIX regular expressions </a:t>
            </a:r>
            <a:r>
              <a:rPr lang="en-US" dirty="0"/>
              <a:t>and one that is based on </a:t>
            </a:r>
            <a:r>
              <a:rPr lang="en-US" b="1" dirty="0"/>
              <a:t>Perl regular expressions</a:t>
            </a:r>
          </a:p>
          <a:p>
            <a:pPr lvl="0"/>
            <a:r>
              <a:rPr lang="en-US" dirty="0"/>
              <a:t>Function </a:t>
            </a:r>
            <a:r>
              <a:rPr lang="en-US" b="1" dirty="0" err="1"/>
              <a:t>preg_match</a:t>
            </a:r>
            <a:r>
              <a:rPr lang="en-US" dirty="0"/>
              <a:t> uses regular expressions to search a string for a </a:t>
            </a:r>
            <a:r>
              <a:rPr lang="en-US" dirty="0" smtClean="0"/>
              <a:t>specified pattern </a:t>
            </a:r>
            <a:r>
              <a:rPr lang="en-US" dirty="0"/>
              <a:t>using Perl-compatible regular expressions (PCRE).</a:t>
            </a:r>
          </a:p>
          <a:p>
            <a:pPr lvl="0"/>
            <a:r>
              <a:rPr lang="en-US" dirty="0"/>
              <a:t>POSIX regular expressions are compiled into PHP</a:t>
            </a:r>
          </a:p>
          <a:p>
            <a:r>
              <a:rPr lang="en-US" dirty="0" err="1"/>
              <a:t>preg_match</a:t>
            </a:r>
            <a:r>
              <a:rPr lang="en-US" dirty="0"/>
              <a:t>(regex, </a:t>
            </a:r>
            <a:r>
              <a:rPr lang="en-US" dirty="0" err="1"/>
              <a:t>str</a:t>
            </a:r>
            <a:r>
              <a:rPr lang="en-US" dirty="0" smtClean="0"/>
              <a:t>)- </a:t>
            </a:r>
            <a:r>
              <a:rPr lang="en-US" dirty="0"/>
              <a:t>Returns a Boolean value</a:t>
            </a:r>
          </a:p>
          <a:p>
            <a:pPr lvl="0"/>
            <a:r>
              <a:rPr lang="en-US" dirty="0" smtClean="0"/>
              <a:t>Perl-Compatible </a:t>
            </a:r>
            <a:r>
              <a:rPr lang="en-US" dirty="0"/>
              <a:t>Regular Expression (PCRE) library must be compiled before Perl regular expressions can be used</a:t>
            </a:r>
          </a:p>
          <a:p>
            <a:r>
              <a:rPr lang="en-US" dirty="0" err="1"/>
              <a:t>preg_split</a:t>
            </a:r>
            <a:r>
              <a:rPr lang="en-US" dirty="0"/>
              <a:t>(regex, </a:t>
            </a:r>
            <a:r>
              <a:rPr lang="en-US" dirty="0" err="1"/>
              <a:t>str</a:t>
            </a:r>
            <a:r>
              <a:rPr lang="en-US" dirty="0"/>
              <a:t>) - Returns an array of the substrings</a:t>
            </a:r>
          </a:p>
        </p:txBody>
      </p:sp>
    </p:spTree>
    <p:extLst>
      <p:ext uri="{BB962C8B-B14F-4D97-AF65-F5344CB8AC3E}">
        <p14:creationId xmlns:p14="http://schemas.microsoft.com/office/powerpoint/2010/main" val="192532817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Processing with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^ and $ Pattern Anchors</a:t>
            </a:r>
          </a:p>
          <a:p>
            <a:pPr lvl="0"/>
            <a:r>
              <a:rPr lang="en-US" dirty="0"/>
              <a:t>The pattern anchors ^ and $ ensure that the pattern is matched only at the beginning or the end of a string.</a:t>
            </a:r>
          </a:p>
          <a:p>
            <a:pPr lvl="0"/>
            <a:r>
              <a:rPr lang="en-US" dirty="0"/>
              <a:t>For example, the pattern /^</a:t>
            </a:r>
            <a:r>
              <a:rPr lang="en-US" dirty="0" err="1"/>
              <a:t>def</a:t>
            </a:r>
            <a:r>
              <a:rPr lang="en-US" dirty="0"/>
              <a:t>/matches ’</a:t>
            </a:r>
            <a:r>
              <a:rPr lang="en-US" dirty="0" err="1"/>
              <a:t>def</a:t>
            </a:r>
            <a:r>
              <a:rPr lang="en-US" dirty="0"/>
              <a:t>’ only if these are the first </a:t>
            </a:r>
            <a:r>
              <a:rPr lang="en-US" dirty="0" smtClean="0"/>
              <a:t>three characters </a:t>
            </a:r>
            <a:r>
              <a:rPr lang="en-US" dirty="0"/>
              <a:t>in the string.</a:t>
            </a:r>
          </a:p>
          <a:p>
            <a:pPr lvl="0"/>
            <a:r>
              <a:rPr lang="en-US" dirty="0"/>
              <a:t>Similarly, the pattern /</a:t>
            </a:r>
            <a:r>
              <a:rPr lang="en-US" dirty="0" err="1"/>
              <a:t>def</a:t>
            </a:r>
            <a:r>
              <a:rPr lang="en-US" dirty="0"/>
              <a:t>$/ matches ’</a:t>
            </a:r>
            <a:r>
              <a:rPr lang="en-US" dirty="0" err="1"/>
              <a:t>def</a:t>
            </a:r>
            <a:r>
              <a:rPr lang="en-US" dirty="0"/>
              <a:t> ’only if these are the last three characters </a:t>
            </a:r>
            <a:r>
              <a:rPr lang="en-US" dirty="0" smtClean="0"/>
              <a:t>in the </a:t>
            </a:r>
            <a:r>
              <a:rPr lang="en-US" dirty="0"/>
              <a:t>string.</a:t>
            </a:r>
          </a:p>
          <a:p>
            <a:pPr lvl="0"/>
            <a:r>
              <a:rPr lang="en-US" dirty="0"/>
              <a:t>You can combine ^ and $ to force matching of the entire string, as follows:</a:t>
            </a:r>
          </a:p>
          <a:p>
            <a:pPr lvl="0"/>
            <a:r>
              <a:rPr lang="en-US" dirty="0"/>
              <a:t>/^</a:t>
            </a:r>
            <a:r>
              <a:rPr lang="en-US" dirty="0" err="1"/>
              <a:t>def</a:t>
            </a:r>
            <a:r>
              <a:rPr lang="en-US" dirty="0"/>
              <a:t>$/This matches only if the string is </a:t>
            </a:r>
            <a:r>
              <a:rPr lang="en-US" dirty="0" err="1" smtClean="0"/>
              <a:t>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2487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preg_match</a:t>
            </a:r>
            <a:r>
              <a:rPr lang="en-US" b="1" dirty="0"/>
              <a:t> function</a:t>
            </a:r>
          </a:p>
          <a:p>
            <a:r>
              <a:rPr lang="en-US" dirty="0"/>
              <a:t>The </a:t>
            </a:r>
            <a:r>
              <a:rPr lang="en-US" dirty="0" err="1"/>
              <a:t>preg_match</a:t>
            </a:r>
            <a:r>
              <a:rPr lang="en-US" dirty="0" smtClean="0"/>
              <a:t>()function </a:t>
            </a:r>
            <a:r>
              <a:rPr lang="en-US" dirty="0"/>
              <a:t>takes two parameters, the first of which is the Perl-style regular expression as a string.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parameter is the string to be searched</a:t>
            </a:r>
          </a:p>
        </p:txBody>
      </p:sp>
    </p:spTree>
    <p:extLst>
      <p:ext uri="{BB962C8B-B14F-4D97-AF65-F5344CB8AC3E}">
        <p14:creationId xmlns:p14="http://schemas.microsoft.com/office/powerpoint/2010/main" val="34673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PHP Language Structure: Introduction- Building blocks of PHP</a:t>
            </a:r>
          </a:p>
          <a:p>
            <a:pPr lvl="0"/>
            <a:r>
              <a:rPr lang="en-US" dirty="0"/>
              <a:t>Variables, Data Types -Converting between Data Types-</a:t>
            </a:r>
          </a:p>
          <a:p>
            <a:pPr lvl="0"/>
            <a:r>
              <a:rPr lang="en-US" dirty="0"/>
              <a:t>Operators and Expressions</a:t>
            </a:r>
          </a:p>
          <a:p>
            <a:pPr lvl="0"/>
            <a:r>
              <a:rPr lang="en-US" dirty="0"/>
              <a:t>simple PHP program</a:t>
            </a:r>
          </a:p>
          <a:p>
            <a:pPr lvl="0"/>
            <a:r>
              <a:rPr lang="en-US" dirty="0"/>
              <a:t>Flow Control functions</a:t>
            </a:r>
          </a:p>
          <a:p>
            <a:pPr lvl="0"/>
            <a:r>
              <a:rPr lang="en-US" dirty="0"/>
              <a:t>Control statements</a:t>
            </a:r>
          </a:p>
          <a:p>
            <a:pPr lvl="0"/>
            <a:r>
              <a:rPr lang="en-US" dirty="0"/>
              <a:t>Working with Functions</a:t>
            </a:r>
          </a:p>
          <a:p>
            <a:pPr lvl="0"/>
            <a:r>
              <a:rPr lang="en-US" dirty="0"/>
              <a:t>Initializing and Manipulating Arrays</a:t>
            </a:r>
          </a:p>
          <a:p>
            <a:pPr lvl="0"/>
            <a:r>
              <a:rPr lang="en-US" dirty="0"/>
              <a:t>Objects- String Comparisons-</a:t>
            </a:r>
          </a:p>
          <a:p>
            <a:pPr lvl="0"/>
            <a:r>
              <a:rPr lang="en-US" dirty="0"/>
              <a:t>String processing with Regular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Global Variables</a:t>
            </a:r>
            <a:r>
              <a:rPr lang="en-US" sz="1000" dirty="0"/>
              <a:t/>
            </a:r>
            <a:br>
              <a:rPr lang="en-US" sz="1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 global variables must be declared global inside a function if they are going to be used in that function</a:t>
            </a:r>
          </a:p>
        </p:txBody>
      </p:sp>
    </p:spTree>
    <p:extLst>
      <p:ext uri="{BB962C8B-B14F-4D97-AF65-F5344CB8AC3E}">
        <p14:creationId xmlns:p14="http://schemas.microsoft.com/office/powerpoint/2010/main" val="5724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5840" y="2312126"/>
            <a:ext cx="9993086" cy="29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772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9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4034" y="2037807"/>
            <a:ext cx="9875519" cy="3239588"/>
            <a:chOff x="11671" y="1323"/>
            <a:chExt cx="6478" cy="211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5" y="1367"/>
              <a:ext cx="6449" cy="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678" y="1330"/>
              <a:ext cx="6464" cy="2100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74671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/>
              <a:t>preg_split</a:t>
            </a:r>
            <a:r>
              <a:rPr lang="en-US" dirty="0"/>
              <a:t> function operates on strings but returns an array and uses patterns</a:t>
            </a:r>
          </a:p>
          <a:p>
            <a:pPr lvl="0"/>
            <a:r>
              <a:rPr lang="en-US" dirty="0" err="1"/>
              <a:t>preg_split</a:t>
            </a:r>
            <a:r>
              <a:rPr lang="en-US" dirty="0"/>
              <a:t> takes two parameters, the first of which is a Perl-style pattern as a string. The second parameter is the string to be split.</a:t>
            </a:r>
          </a:p>
          <a:p>
            <a:pPr lvl="0"/>
            <a:r>
              <a:rPr lang="en-US" dirty="0"/>
              <a:t>For example, consider the following sample code:</a:t>
            </a:r>
          </a:p>
          <a:p>
            <a:r>
              <a:rPr lang="en-US" b="1" dirty="0"/>
              <a:t>$</a:t>
            </a:r>
            <a:r>
              <a:rPr lang="en-US" b="1" dirty="0" err="1"/>
              <a:t>fruit_string</a:t>
            </a:r>
            <a:r>
              <a:rPr lang="en-US" b="1" dirty="0"/>
              <a:t> = "apple : orange : banana";</a:t>
            </a:r>
          </a:p>
          <a:p>
            <a:r>
              <a:rPr lang="en-US" b="1" dirty="0"/>
              <a:t>$fruits = </a:t>
            </a:r>
            <a:r>
              <a:rPr lang="en-US" b="1" dirty="0" err="1"/>
              <a:t>preg_split</a:t>
            </a:r>
            <a:r>
              <a:rPr lang="en-US" b="1" dirty="0"/>
              <a:t>("/ : /", $</a:t>
            </a:r>
            <a:r>
              <a:rPr lang="en-US" b="1" dirty="0" err="1"/>
              <a:t>fruit_string</a:t>
            </a:r>
            <a:r>
              <a:rPr lang="en-US" b="1" dirty="0"/>
              <a:t>);</a:t>
            </a:r>
            <a:endParaRPr lang="en-US" dirty="0"/>
          </a:p>
          <a:p>
            <a:pPr lvl="0"/>
            <a:r>
              <a:rPr lang="en-US" dirty="0"/>
              <a:t>The array $ fruits now has ( "apple", "orange", "banana").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9285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0286" y="2299064"/>
            <a:ext cx="10371428" cy="30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958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317109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4766" y="13454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574766" y="1345474"/>
            <a:ext cx="11950700" cy="4968875"/>
            <a:chOff x="0" y="0"/>
            <a:chExt cx="18819" cy="78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528" cy="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7" y="2172"/>
              <a:ext cx="7292" cy="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53417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136470" y="2055812"/>
            <a:ext cx="8226606" cy="3291840"/>
            <a:chOff x="0" y="0"/>
            <a:chExt cx="11864" cy="349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0"/>
              <a:ext cx="11864" cy="2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" y="0"/>
              <a:ext cx="7724" cy="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543720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20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9531" y="2442754"/>
            <a:ext cx="10084526" cy="2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732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905" y="2220341"/>
            <a:ext cx="8476190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417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2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5029" y="2090058"/>
            <a:ext cx="9170125" cy="45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50" y="2387982"/>
            <a:ext cx="10515600" cy="403717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97280" y="2387982"/>
            <a:ext cx="8072438" cy="3275694"/>
            <a:chOff x="749" y="179"/>
            <a:chExt cx="12713" cy="555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" y="179"/>
              <a:ext cx="8355" cy="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756" y="4683"/>
              <a:ext cx="12699" cy="1047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889000" lvl="0" indent="0" algn="l" defTabSz="914400" rtl="0" eaLnBrk="0" fontAlgn="base" latinLnBrk="0" hangingPunct="0">
                <a:lnSpc>
                  <a:spcPct val="100000"/>
                </a:lnSpc>
                <a:spcBef>
                  <a:spcPts val="188"/>
                </a:spcBef>
                <a:spcAft>
                  <a:spcPct val="0"/>
                </a:spcAft>
                <a:buClr>
                  <a:srgbClr val="FFD200"/>
                </a:buClr>
                <a:buSzTx/>
                <a:buFont typeface="Arial MT"/>
                <a:buChar char="►"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MT"/>
                </a:rPr>
                <a:t>The above script will output 3. By declaring $a and $b global within the function, all references to either variable will refer to the global version. There is no limit to the</a:t>
              </a:r>
            </a:p>
            <a:p>
              <a:pPr marL="0" lvl="0" indent="0" eaLnBrk="0" fontAlgn="base" latinLnBrk="0" hangingPunct="0">
                <a:lnSpc>
                  <a:spcPct val="133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MT"/>
                </a:rPr>
                <a:t> </a:t>
              </a: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</a:t>
              </a: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MT"/>
                </a:rPr>
                <a:t>number of global variables that can be manipulated by a function.</a:t>
              </a: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	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21578" y="2164737"/>
            <a:ext cx="549769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blocks of 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Super Global Variables</a:t>
            </a:r>
            <a:endParaRPr lang="en-US" sz="11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Super global variables are built-in variables that are always available in all scopes</a:t>
            </a:r>
            <a:r>
              <a:rPr lang="en-US" dirty="0" smtClean="0"/>
              <a:t>.</a:t>
            </a:r>
          </a:p>
          <a:p>
            <a:pPr marL="228600" lvl="1">
              <a:spcBef>
                <a:spcPts val="1000"/>
              </a:spcBef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4400" dirty="0" smtClean="0"/>
              <a:t>Super Global Variables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GLOBALS</a:t>
            </a:r>
          </a:p>
          <a:p>
            <a:pPr lvl="0"/>
            <a:r>
              <a:rPr lang="en-US" dirty="0"/>
              <a:t>$_SERVER</a:t>
            </a:r>
          </a:p>
          <a:p>
            <a:pPr lvl="0"/>
            <a:r>
              <a:rPr lang="en-US" dirty="0"/>
              <a:t>$_REQUEST</a:t>
            </a:r>
          </a:p>
          <a:p>
            <a:pPr lvl="0"/>
            <a:r>
              <a:rPr lang="en-US" dirty="0"/>
              <a:t>$_POST</a:t>
            </a:r>
          </a:p>
          <a:p>
            <a:pPr lvl="0"/>
            <a:r>
              <a:rPr lang="en-US" dirty="0"/>
              <a:t>$_</a:t>
            </a:r>
            <a:r>
              <a:rPr lang="en-US" dirty="0" smtClean="0"/>
              <a:t>GET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$_</a:t>
            </a:r>
            <a:r>
              <a:rPr lang="en-US" dirty="0" smtClean="0"/>
              <a:t>ENV</a:t>
            </a:r>
          </a:p>
          <a:p>
            <a:pPr lvl="0"/>
            <a:r>
              <a:rPr lang="en-US" sz="2800" dirty="0" smtClean="0"/>
              <a:t>$_COOKIE</a:t>
            </a:r>
          </a:p>
          <a:p>
            <a:pPr lvl="0"/>
            <a:r>
              <a:rPr lang="en-US" sz="2800" dirty="0" smtClean="0"/>
              <a:t>$_</a:t>
            </a:r>
            <a:r>
              <a:rPr lang="en-US" sz="2800" dirty="0"/>
              <a:t>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second way to access variables from the global scope is to use the special PHP- defined </a:t>
            </a:r>
            <a:r>
              <a:rPr lang="en-US" i="1" u="heavy" dirty="0">
                <a:hlinkClick r:id="rId2"/>
              </a:rPr>
              <a:t>$GLOBALS</a:t>
            </a:r>
            <a:r>
              <a:rPr lang="en-US" i="1" dirty="0">
                <a:hlinkClick r:id="rId2"/>
              </a:rPr>
              <a:t> </a:t>
            </a:r>
            <a:r>
              <a:rPr lang="en-US" dirty="0"/>
              <a:t>array</a:t>
            </a:r>
          </a:p>
          <a:p>
            <a:pPr lvl="0"/>
            <a:r>
              <a:rPr lang="en-US" dirty="0"/>
              <a:t>The </a:t>
            </a:r>
            <a:r>
              <a:rPr lang="en-US" i="1" u="heavy" dirty="0">
                <a:hlinkClick r:id="rId2"/>
              </a:rPr>
              <a:t>$GLOBALS</a:t>
            </a:r>
            <a:r>
              <a:rPr lang="en-US" i="1" dirty="0">
                <a:hlinkClick r:id="rId2"/>
              </a:rPr>
              <a:t> </a:t>
            </a:r>
            <a:r>
              <a:rPr lang="en-US" dirty="0"/>
              <a:t>array is an associative array with the name of the global variable being the </a:t>
            </a:r>
            <a:r>
              <a:rPr lang="en-US" b="1" u="sng" dirty="0"/>
              <a:t>key</a:t>
            </a:r>
            <a:r>
              <a:rPr lang="en-US" dirty="0"/>
              <a:t> and </a:t>
            </a:r>
            <a:r>
              <a:rPr lang="en-US" u="sng" dirty="0"/>
              <a:t>the contents of that variable being the value of the array element.</a:t>
            </a:r>
          </a:p>
          <a:p>
            <a:pPr lvl="0"/>
            <a:r>
              <a:rPr lang="en-US" dirty="0"/>
              <a:t>$b is a variable present within </a:t>
            </a:r>
            <a:r>
              <a:rPr lang="en-US" dirty="0" smtClean="0"/>
              <a:t>the $GLOBALS </a:t>
            </a:r>
            <a:r>
              <a:rPr lang="en-US" dirty="0"/>
              <a:t>array, it is also accessible from outside the function!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4034" y="2103120"/>
            <a:ext cx="9548949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$GLOBALS- PHP super global variable which is used to access global variables from anywhere in the PHP script</a:t>
            </a:r>
          </a:p>
          <a:p>
            <a:pPr lvl="0"/>
            <a:r>
              <a:rPr lang="en-US" dirty="0"/>
              <a:t>$_SERVER is a PHP super global variable which holds information about headers, paths, and script locations.</a:t>
            </a:r>
          </a:p>
          <a:p>
            <a:pPr lvl="0"/>
            <a:r>
              <a:rPr lang="en-US" dirty="0"/>
              <a:t>$_REQUEST is a PHP super global variable which is used to collect data after submitting an HTML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$_POST is a PHP super global variable which is used to collect form data after submitting an HTML form with method="post". $_POST is also widely used to pass variables.</a:t>
            </a:r>
          </a:p>
          <a:p>
            <a:pPr lvl="0"/>
            <a:r>
              <a:rPr lang="en-US" dirty="0" smtClean="0"/>
              <a:t>$_GET is a PHP super global variable which is used to collect form data after submitting an HTML form with method="</a:t>
            </a:r>
            <a:r>
              <a:rPr lang="en-US" dirty="0" err="1" smtClean="0"/>
              <a:t>get".$_GET</a:t>
            </a:r>
            <a:r>
              <a:rPr lang="en-US" dirty="0" smtClean="0"/>
              <a:t> can also collect data sent in the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pic>
        <p:nvPicPr>
          <p:cNvPr id="7" name="image1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10515600" cy="42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Language Structure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u="heavy" dirty="0" err="1">
                <a:hlinkClick r:id="rId2"/>
              </a:rPr>
              <a:t>Rasmus</a:t>
            </a:r>
            <a:r>
              <a:rPr lang="en-US" u="heavy" dirty="0">
                <a:hlinkClick r:id="rId2"/>
              </a:rPr>
              <a:t> </a:t>
            </a:r>
            <a:r>
              <a:rPr lang="en-US" u="heavy" dirty="0" err="1">
                <a:hlinkClick r:id="rId2"/>
              </a:rPr>
              <a:t>Lerdorf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developed PHP in 1994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 PHP script is executed on the server, and the plain HTML result is sent back to the browser.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 PHP script can be placed anywhere in the document.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 PHP script starts with &lt;?</a:t>
            </a:r>
            <a:r>
              <a:rPr lang="en-US" sz="2800" dirty="0" err="1"/>
              <a:t>php</a:t>
            </a:r>
            <a:r>
              <a:rPr lang="en-US" sz="2800" dirty="0"/>
              <a:t> and ends with ?&gt;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default file extension for PHP files is ".</a:t>
            </a:r>
            <a:r>
              <a:rPr lang="en-US" sz="2800" dirty="0" err="1"/>
              <a:t>php</a:t>
            </a:r>
            <a:r>
              <a:rPr lang="en-US" sz="2800" dirty="0"/>
              <a:t>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4" name="image1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6747" y="1690688"/>
            <a:ext cx="9978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four scalar types: </a:t>
            </a:r>
            <a:endParaRPr lang="en-US" dirty="0" smtClean="0"/>
          </a:p>
          <a:p>
            <a:pPr lvl="1"/>
            <a:r>
              <a:rPr lang="en-US" b="1" dirty="0"/>
              <a:t>Boolean, integer, double, and string;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Two compound</a:t>
            </a:r>
            <a:r>
              <a:rPr lang="en-US" sz="1100" b="1" dirty="0" smtClean="0"/>
              <a:t> </a:t>
            </a:r>
            <a:r>
              <a:rPr lang="en-US" b="1" dirty="0" smtClean="0"/>
              <a:t>types</a:t>
            </a:r>
            <a:r>
              <a:rPr lang="en-US" b="1" dirty="0"/>
              <a:t>, </a:t>
            </a:r>
            <a:endParaRPr lang="en-US" b="1" dirty="0" smtClean="0"/>
          </a:p>
          <a:p>
            <a:pPr lvl="1"/>
            <a:r>
              <a:rPr lang="en-US" b="1" dirty="0" smtClean="0"/>
              <a:t>array </a:t>
            </a:r>
            <a:r>
              <a:rPr lang="en-US" b="1" dirty="0"/>
              <a:t>and object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b="1" dirty="0" smtClean="0"/>
              <a:t>and </a:t>
            </a:r>
            <a:r>
              <a:rPr lang="en-US" b="1" dirty="0"/>
              <a:t>two special</a:t>
            </a:r>
            <a:r>
              <a:rPr lang="en-US" dirty="0"/>
              <a:t> types, </a:t>
            </a:r>
            <a:r>
              <a:rPr lang="en-US" b="1" dirty="0"/>
              <a:t>resource and </a:t>
            </a:r>
            <a:r>
              <a:rPr lang="en-US" b="1" dirty="0" smtClean="0"/>
              <a:t>NULL</a:t>
            </a:r>
          </a:p>
          <a:p>
            <a:pPr lvl="1"/>
            <a:r>
              <a:rPr lang="en-US" b="1" u="sng" dirty="0" smtClean="0"/>
              <a:t>Integer Type</a:t>
            </a:r>
          </a:p>
          <a:p>
            <a:pPr lvl="1"/>
            <a:r>
              <a:rPr lang="en-US" dirty="0"/>
              <a:t>PHP has a single integer type, named integer. (corresponds to the long type of C)</a:t>
            </a:r>
            <a:endParaRPr lang="en-US" sz="1100" dirty="0"/>
          </a:p>
          <a:p>
            <a:pPr lvl="1"/>
            <a:r>
              <a:rPr lang="en-US" dirty="0"/>
              <a:t>In most cases, this is 32 bits, or a bit less (not fewer) than ten decimal digits.</a:t>
            </a:r>
            <a:endParaRPr lang="en-US" sz="1100" dirty="0"/>
          </a:p>
          <a:p>
            <a:pPr lvl="0"/>
            <a:r>
              <a:rPr lang="en-US" sz="2000" b="1" u="sng" dirty="0"/>
              <a:t>Double Type</a:t>
            </a:r>
          </a:p>
          <a:p>
            <a:pPr lvl="1"/>
            <a:endParaRPr lang="en-US" b="1" dirty="0" smtClean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PHP's double type corresponds to the double type of C and its successors.</a:t>
            </a:r>
            <a:endParaRPr lang="en-US" sz="1100" dirty="0" smtClean="0"/>
          </a:p>
          <a:p>
            <a:pPr lvl="1"/>
            <a:r>
              <a:rPr lang="en-US" dirty="0" smtClean="0"/>
              <a:t>Double literals can include a decimal point, an exponent, or both. </a:t>
            </a:r>
          </a:p>
          <a:p>
            <a:pPr lvl="1"/>
            <a:r>
              <a:rPr lang="en-US" dirty="0" smtClean="0"/>
              <a:t>The exponent has an E or an 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0874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Characters in PHP are single bytes. no character type.</a:t>
            </a:r>
          </a:p>
          <a:p>
            <a:pPr lvl="0"/>
            <a:r>
              <a:rPr lang="en-US" dirty="0"/>
              <a:t>A single character data value is represented as a string of length 1.</a:t>
            </a:r>
          </a:p>
          <a:p>
            <a:pPr lvl="0"/>
            <a:r>
              <a:rPr lang="en-US" dirty="0"/>
              <a:t>String literals with either single (') or double quotes (")</a:t>
            </a:r>
          </a:p>
          <a:p>
            <a:pPr lvl="0"/>
            <a:r>
              <a:rPr lang="en-US" dirty="0" smtClean="0"/>
              <a:t>In </a:t>
            </a:r>
            <a:r>
              <a:rPr lang="en-US" dirty="0"/>
              <a:t>single-quoted string literals, escape sequences, such as \n, are not recognized and the values of embedded variables are not substituted</a:t>
            </a:r>
          </a:p>
          <a:p>
            <a:pPr lvl="0"/>
            <a:r>
              <a:rPr lang="en-US" dirty="0"/>
              <a:t>‘The sum is :$sum’ exactly as it is typed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38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double-quoted string literals, escape sequences are recognized, and embedded variables are replaced by their current values.</a:t>
            </a:r>
          </a:p>
          <a:p>
            <a:r>
              <a:rPr lang="en-US" dirty="0" smtClean="0"/>
              <a:t>$sum=10;</a:t>
            </a:r>
          </a:p>
          <a:p>
            <a:r>
              <a:rPr lang="en-US" dirty="0" smtClean="0"/>
              <a:t>print “The sum : $sum”;</a:t>
            </a:r>
          </a:p>
          <a:p>
            <a:r>
              <a:rPr lang="en-US" dirty="0" smtClean="0"/>
              <a:t>o/p :The sum 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2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Boolean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only two possible values for the Boolean type are TRUE and FALSE, both of which are case insensitive.</a:t>
            </a:r>
          </a:p>
          <a:p>
            <a:pPr lvl="0"/>
            <a:r>
              <a:rPr lang="en-US" dirty="0"/>
              <a:t>It is used in control structure like the testing portion of an if statement.</a:t>
            </a:r>
          </a:p>
          <a:p>
            <a:pPr lvl="0"/>
            <a:r>
              <a:rPr lang="en-US" dirty="0"/>
              <a:t>If an integer expression is used in Boolean context, it evaluates to FALSE if it is zero; otherwise, it is TRUE.</a:t>
            </a:r>
          </a:p>
          <a:p>
            <a:pPr lvl="0"/>
            <a:r>
              <a:rPr lang="en-US" dirty="0"/>
              <a:t>If a string expression is used in Boolean context, it evaluates to FALSE if it is either the empty string or the string "0"; otherwise, it is TRUE.</a:t>
            </a:r>
          </a:p>
          <a:p>
            <a:r>
              <a:rPr lang="en-US" dirty="0"/>
              <a:t>Ex:	$</a:t>
            </a:r>
            <a:r>
              <a:rPr lang="en-US" dirty="0" err="1"/>
              <a:t>var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22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$height=100;</a:t>
            </a:r>
          </a:p>
          <a:p>
            <a:r>
              <a:rPr lang="en-US" dirty="0"/>
              <a:t>$width=50;</a:t>
            </a:r>
          </a:p>
          <a:p>
            <a:r>
              <a:rPr lang="en-US" dirty="0"/>
              <a:t>if ($width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"The width needs to be a non-zero number";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46411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PHP has several useful functions for determining the type of a variable.</a:t>
            </a:r>
          </a:p>
          <a:p>
            <a:pPr lvl="0"/>
            <a:r>
              <a:rPr lang="en-US" dirty="0" err="1"/>
              <a:t>is_array</a:t>
            </a:r>
            <a:r>
              <a:rPr lang="en-US" dirty="0"/>
              <a:t>() True if variable is an array.</a:t>
            </a:r>
          </a:p>
          <a:p>
            <a:pPr lvl="0"/>
            <a:r>
              <a:rPr lang="en-US" dirty="0" err="1"/>
              <a:t>is_bool</a:t>
            </a:r>
            <a:r>
              <a:rPr lang="en-US" dirty="0"/>
              <a:t>() True if variable is a </a:t>
            </a:r>
            <a:r>
              <a:rPr lang="en-US" dirty="0" err="1"/>
              <a:t>bool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is_float</a:t>
            </a:r>
            <a:r>
              <a:rPr lang="en-US" dirty="0"/>
              <a:t>(), </a:t>
            </a:r>
            <a:r>
              <a:rPr lang="en-US" dirty="0" err="1"/>
              <a:t>is_double</a:t>
            </a:r>
            <a:r>
              <a:rPr lang="en-US" dirty="0"/>
              <a:t>(), </a:t>
            </a:r>
            <a:r>
              <a:rPr lang="en-US" dirty="0" err="1"/>
              <a:t>is_real</a:t>
            </a:r>
            <a:r>
              <a:rPr lang="en-US" dirty="0"/>
              <a:t>() True if variable is a float.</a:t>
            </a:r>
          </a:p>
          <a:p>
            <a:pPr lvl="0"/>
            <a:r>
              <a:rPr lang="en-US" dirty="0" err="1"/>
              <a:t>is_int</a:t>
            </a:r>
            <a:r>
              <a:rPr lang="en-US" dirty="0"/>
              <a:t>(), </a:t>
            </a:r>
            <a:r>
              <a:rPr lang="en-US" dirty="0" err="1"/>
              <a:t>is_integer</a:t>
            </a:r>
            <a:r>
              <a:rPr lang="en-US" dirty="0"/>
              <a:t>(), </a:t>
            </a:r>
            <a:r>
              <a:rPr lang="en-US" dirty="0" err="1"/>
              <a:t>is_long</a:t>
            </a:r>
            <a:r>
              <a:rPr lang="en-US" dirty="0"/>
              <a:t>() True if variable is an integer.</a:t>
            </a:r>
          </a:p>
          <a:p>
            <a:pPr lvl="0"/>
            <a:r>
              <a:rPr lang="en-US" dirty="0" err="1"/>
              <a:t>is_null</a:t>
            </a:r>
            <a:r>
              <a:rPr lang="en-US" dirty="0"/>
              <a:t>() True if variable is set to null.</a:t>
            </a:r>
          </a:p>
          <a:p>
            <a:pPr lvl="0"/>
            <a:r>
              <a:rPr lang="en-US" dirty="0" err="1"/>
              <a:t>is_numeric</a:t>
            </a:r>
            <a:r>
              <a:rPr lang="en-US" dirty="0"/>
              <a:t>() True if variable is a number or numeric string.</a:t>
            </a:r>
          </a:p>
          <a:p>
            <a:pPr lvl="0"/>
            <a:r>
              <a:rPr lang="en-US" dirty="0" err="1"/>
              <a:t>is_scalar</a:t>
            </a:r>
            <a:r>
              <a:rPr lang="en-US" dirty="0"/>
              <a:t>() True if variable is an </a:t>
            </a:r>
            <a:r>
              <a:rPr lang="en-US" dirty="0" err="1"/>
              <a:t>int</a:t>
            </a:r>
            <a:r>
              <a:rPr lang="en-US" dirty="0"/>
              <a:t>, float, string, or </a:t>
            </a:r>
            <a:r>
              <a:rPr lang="en-US" dirty="0" err="1"/>
              <a:t>bool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is_object</a:t>
            </a:r>
            <a:r>
              <a:rPr lang="en-US" dirty="0"/>
              <a:t>() True if variable is an object.</a:t>
            </a:r>
          </a:p>
          <a:p>
            <a:pPr lvl="0"/>
            <a:r>
              <a:rPr lang="en-US" dirty="0" err="1"/>
              <a:t>is_resource</a:t>
            </a:r>
            <a:r>
              <a:rPr lang="en-US" dirty="0"/>
              <a:t>() True if variable is a resource.</a:t>
            </a:r>
          </a:p>
          <a:p>
            <a:r>
              <a:rPr lang="en-US" u="sng" dirty="0" err="1"/>
              <a:t>is_string</a:t>
            </a:r>
            <a:r>
              <a:rPr lang="en-US" u="sng" dirty="0"/>
              <a:t>() True if variable is a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03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includes both implicit and explicit type conversions.</a:t>
            </a:r>
          </a:p>
          <a:p>
            <a:pPr lvl="0"/>
            <a:r>
              <a:rPr lang="en-US" dirty="0"/>
              <a:t>Implicit type conversions are called coercions</a:t>
            </a:r>
          </a:p>
          <a:p>
            <a:pPr lvl="0"/>
            <a:r>
              <a:rPr lang="en-US" dirty="0"/>
              <a:t>The context can cause a coercion of the type of the value of the expression.</a:t>
            </a:r>
          </a:p>
          <a:p>
            <a:pPr lvl="0"/>
            <a:r>
              <a:rPr lang="en-US" dirty="0"/>
              <a:t>Whenever a numeric value appears in string context, the numeric value is coerced to a string.</a:t>
            </a:r>
          </a:p>
          <a:p>
            <a:pPr lvl="0"/>
            <a:r>
              <a:rPr lang="en-US" dirty="0"/>
              <a:t>whenever a string value appears in numeric context, the string value is coerced to a numeric value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41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the string contains a period, an e, or an E, it is converted to double; otherwise, it is converted to an integer.</a:t>
            </a:r>
          </a:p>
          <a:p>
            <a:pPr lvl="0"/>
            <a:r>
              <a:rPr lang="en-US" dirty="0"/>
              <a:t>When a double is converted to an integer, the fractional part is dropped; rounding is not done</a:t>
            </a:r>
          </a:p>
        </p:txBody>
      </p:sp>
    </p:spTree>
    <p:extLst>
      <p:ext uri="{BB962C8B-B14F-4D97-AF65-F5344CB8AC3E}">
        <p14:creationId xmlns:p14="http://schemas.microsoft.com/office/powerpoint/2010/main" val="39033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800" dirty="0"/>
              <a:t>A PHP file normally contains HTML tags, and some PHP scripting code.</a:t>
            </a:r>
          </a:p>
          <a:p>
            <a:pPr lvl="1" algn="just"/>
            <a:r>
              <a:rPr lang="en-US" sz="2800" dirty="0"/>
              <a:t>PHP code is executed on the server, generating HTML which is then sent to the client.</a:t>
            </a:r>
          </a:p>
          <a:p>
            <a:pPr lvl="1" algn="just"/>
            <a:r>
              <a:rPr lang="en-US" sz="2800" dirty="0"/>
              <a:t>The client would receive the results of running that script, but would not know what the underlying code was.</a:t>
            </a:r>
          </a:p>
          <a:p>
            <a:pPr lvl="1" algn="just"/>
            <a:r>
              <a:rPr lang="en-US" sz="2800" dirty="0"/>
              <a:t>PHP is compatible with almost all servers used today (Apache, IIS, etc.). PHP is easy to learn and runs efficiently on the server side</a:t>
            </a:r>
          </a:p>
          <a:p>
            <a:pPr lvl="1" algn="just"/>
            <a:r>
              <a:rPr lang="en-US" sz="2800" dirty="0"/>
              <a:t>PHP is FREE to download from : </a:t>
            </a:r>
            <a:r>
              <a:rPr lang="en-US" sz="2800" dirty="0">
                <a:hlinkClick r:id="rId2"/>
              </a:rPr>
              <a:t>www.php.net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hanging </a:t>
            </a:r>
            <a:r>
              <a:rPr lang="en-US" b="1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Explicit type conversions can be specified in </a:t>
            </a:r>
            <a:r>
              <a:rPr lang="en-US" b="1" dirty="0" smtClean="0"/>
              <a:t>three ways.</a:t>
            </a:r>
          </a:p>
          <a:p>
            <a:pPr lvl="0"/>
            <a:r>
              <a:rPr lang="en-US" dirty="0" smtClean="0"/>
              <a:t>Using the </a:t>
            </a:r>
            <a:r>
              <a:rPr lang="en-US" b="1" dirty="0" smtClean="0"/>
              <a:t>syntax of C, an expression can be cast to a different type. 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cast is a type name in parentheses preceding the expression. </a:t>
            </a:r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example, if the value </a:t>
            </a:r>
            <a:r>
              <a:rPr lang="en-US" dirty="0" smtClean="0"/>
              <a:t>of $sum </a:t>
            </a:r>
            <a:r>
              <a:rPr lang="en-US" dirty="0"/>
              <a:t>is </a:t>
            </a:r>
            <a:r>
              <a:rPr lang="en-US" b="1" dirty="0"/>
              <a:t>4 . 777, </a:t>
            </a:r>
            <a:endParaRPr lang="en-US" b="1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following produces 4:	</a:t>
            </a:r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(</a:t>
            </a:r>
            <a:r>
              <a:rPr lang="en-US" b="1" dirty="0" err="1"/>
              <a:t>int</a:t>
            </a:r>
            <a:r>
              <a:rPr lang="en-US" b="1" dirty="0"/>
              <a:t>)$</a:t>
            </a:r>
            <a:r>
              <a:rPr lang="en-US" b="1" dirty="0" smtClean="0"/>
              <a:t>sum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387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Another way to specify explicit type conversion is to use one of the functions</a:t>
            </a:r>
            <a:r>
              <a:rPr lang="en-US" b="1" dirty="0"/>
              <a:t> </a:t>
            </a:r>
          </a:p>
          <a:p>
            <a:pPr lvl="0"/>
            <a:r>
              <a:rPr lang="en-US" b="1" dirty="0" err="1"/>
              <a:t>intval</a:t>
            </a:r>
            <a:r>
              <a:rPr lang="en-US" b="1" dirty="0"/>
              <a:t>(), </a:t>
            </a:r>
            <a:r>
              <a:rPr lang="en-US" b="1" dirty="0" err="1"/>
              <a:t>doubleval</a:t>
            </a:r>
            <a:r>
              <a:rPr lang="en-US" b="1" dirty="0"/>
              <a:t>(), or </a:t>
            </a:r>
            <a:r>
              <a:rPr lang="en-US" b="1" dirty="0" err="1"/>
              <a:t>strval</a:t>
            </a:r>
            <a:r>
              <a:rPr lang="en-US" b="1" dirty="0"/>
              <a:t>(). </a:t>
            </a:r>
          </a:p>
          <a:p>
            <a:pPr lvl="0"/>
            <a:r>
              <a:rPr lang="en-US" dirty="0"/>
              <a:t>For example, if $sum is still 4.77 7, the following call returns 4:</a:t>
            </a:r>
          </a:p>
          <a:p>
            <a:r>
              <a:rPr lang="en-US" dirty="0" err="1"/>
              <a:t>intval</a:t>
            </a:r>
            <a:r>
              <a:rPr lang="en-US" dirty="0"/>
              <a:t>($sum)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8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The third way to specify an explicit type conversion </a:t>
            </a:r>
            <a:r>
              <a:rPr lang="en-US" dirty="0"/>
              <a:t>is the </a:t>
            </a:r>
            <a:r>
              <a:rPr lang="en-US" b="1" dirty="0" err="1"/>
              <a:t>settype</a:t>
            </a:r>
            <a:r>
              <a:rPr lang="en-US" b="1" dirty="0"/>
              <a:t>() </a:t>
            </a:r>
            <a:r>
              <a:rPr lang="en-US" dirty="0"/>
              <a:t>function, which takes two </a:t>
            </a:r>
            <a:r>
              <a:rPr lang="en-US" dirty="0" smtClean="0"/>
              <a:t>parameters</a:t>
            </a:r>
          </a:p>
          <a:p>
            <a:pPr lvl="0"/>
            <a:r>
              <a:rPr lang="en-US" dirty="0" smtClean="0"/>
              <a:t>: </a:t>
            </a:r>
            <a:r>
              <a:rPr lang="en-US" dirty="0"/>
              <a:t>a variable and a string that specifies a type name. </a:t>
            </a:r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example, if $sum is still 4 . 777,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following statement converts the value </a:t>
            </a:r>
            <a:r>
              <a:rPr lang="en-US" dirty="0" smtClean="0"/>
              <a:t>of $sum </a:t>
            </a:r>
            <a:r>
              <a:rPr lang="en-US" dirty="0"/>
              <a:t>to 4 and its type to integer:	</a:t>
            </a:r>
            <a:endParaRPr lang="en-US" dirty="0" smtClean="0"/>
          </a:p>
          <a:p>
            <a:pPr lvl="0"/>
            <a:r>
              <a:rPr lang="en-US" dirty="0" err="1" smtClean="0"/>
              <a:t>settype</a:t>
            </a:r>
            <a:r>
              <a:rPr lang="en-US" dirty="0"/>
              <a:t>($sum, "integer");</a:t>
            </a:r>
          </a:p>
        </p:txBody>
      </p:sp>
    </p:spTree>
    <p:extLst>
      <p:ext uri="{BB962C8B-B14F-4D97-AF65-F5344CB8AC3E}">
        <p14:creationId xmlns:p14="http://schemas.microsoft.com/office/powerpoint/2010/main" val="3634866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settype</a:t>
            </a:r>
            <a:r>
              <a:rPr lang="en-US" dirty="0"/>
              <a:t>() function converts a variable to a specific type.</a:t>
            </a:r>
          </a:p>
          <a:p>
            <a:pPr lvl="0"/>
            <a:r>
              <a:rPr lang="en-US" dirty="0"/>
              <a:t>Syntax: </a:t>
            </a:r>
            <a:r>
              <a:rPr lang="en-US" dirty="0" err="1"/>
              <a:t>settype</a:t>
            </a:r>
            <a:r>
              <a:rPr lang="en-US" dirty="0"/>
              <a:t>(</a:t>
            </a:r>
            <a:r>
              <a:rPr lang="en-US" i="1" dirty="0"/>
              <a:t>variable</a:t>
            </a:r>
            <a:r>
              <a:rPr lang="en-US" dirty="0"/>
              <a:t>, </a:t>
            </a:r>
            <a:r>
              <a:rPr lang="en-US" i="1" dirty="0"/>
              <a:t>type</a:t>
            </a:r>
            <a:r>
              <a:rPr lang="en-US" dirty="0"/>
              <a:t>);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$a = "32"; // string</a:t>
            </a:r>
          </a:p>
          <a:p>
            <a:r>
              <a:rPr lang="en-US" dirty="0" err="1"/>
              <a:t>settype</a:t>
            </a:r>
            <a:r>
              <a:rPr lang="en-US" dirty="0"/>
              <a:t>($a, "integer"); // $a is now integer</a:t>
            </a:r>
          </a:p>
          <a:p>
            <a:r>
              <a:rPr lang="en-US" dirty="0"/>
              <a:t>$b = 32; // integer</a:t>
            </a:r>
          </a:p>
          <a:p>
            <a:r>
              <a:rPr lang="en-US" dirty="0" err="1"/>
              <a:t>settype</a:t>
            </a:r>
            <a:r>
              <a:rPr lang="en-US" dirty="0"/>
              <a:t>($b, "string"); // $b is now string</a:t>
            </a:r>
          </a:p>
          <a:p>
            <a:r>
              <a:rPr lang="en-US" dirty="0"/>
              <a:t>$c = true; //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 err="1"/>
              <a:t>settype</a:t>
            </a:r>
            <a:r>
              <a:rPr lang="en-US" dirty="0"/>
              <a:t>($c, "integer"); // $c is now integer (1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10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2094" y="2063931"/>
            <a:ext cx="9424579" cy="28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78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hanging </a:t>
            </a:r>
            <a:r>
              <a:rPr lang="en-US" b="1" dirty="0"/>
              <a:t>data types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can cast following data type variable in PHP</a:t>
            </a:r>
          </a:p>
          <a:p>
            <a:pPr lvl="0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(integer) - cast to integer</a:t>
            </a:r>
          </a:p>
          <a:p>
            <a:pPr lvl="0"/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), (</a:t>
            </a:r>
            <a:r>
              <a:rPr lang="en-US" dirty="0" err="1"/>
              <a:t>boolean</a:t>
            </a:r>
            <a:r>
              <a:rPr lang="en-US" dirty="0"/>
              <a:t>) - cast to </a:t>
            </a:r>
            <a:r>
              <a:rPr lang="en-US" dirty="0" err="1"/>
              <a:t>boolean</a:t>
            </a:r>
            <a:endParaRPr lang="en-US" dirty="0"/>
          </a:p>
          <a:p>
            <a:pPr lvl="0"/>
            <a:r>
              <a:rPr lang="en-US" dirty="0"/>
              <a:t>(float), (double), (real) - cast to float</a:t>
            </a:r>
          </a:p>
          <a:p>
            <a:pPr lvl="0"/>
            <a:r>
              <a:rPr lang="en-US" dirty="0"/>
              <a:t>(string) - cast to string</a:t>
            </a:r>
          </a:p>
          <a:p>
            <a:pPr lvl="0"/>
            <a:r>
              <a:rPr lang="en-US" dirty="0"/>
              <a:t>(array) - cast to array</a:t>
            </a:r>
          </a:p>
          <a:p>
            <a:pPr lvl="0"/>
            <a:r>
              <a:rPr lang="en-US" dirty="0"/>
              <a:t>(object) - cast to object</a:t>
            </a:r>
          </a:p>
          <a:p>
            <a:pPr lvl="0"/>
            <a:r>
              <a:rPr lang="en-US" dirty="0"/>
              <a:t>(unset) - cast to NULL (PHP 5)</a:t>
            </a:r>
          </a:p>
        </p:txBody>
      </p:sp>
    </p:spTree>
    <p:extLst>
      <p:ext uri="{BB962C8B-B14F-4D97-AF65-F5344CB8AC3E}">
        <p14:creationId xmlns:p14="http://schemas.microsoft.com/office/powerpoint/2010/main" val="7972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 &amp;expressions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has the usual (for C-based programming languages) collection of arithmetic operators (+, </a:t>
            </a:r>
            <a:r>
              <a:rPr lang="en-US" dirty="0" smtClean="0"/>
              <a:t>-,*, </a:t>
            </a:r>
            <a:r>
              <a:rPr lang="en-US" dirty="0"/>
              <a:t>/, %, ++, and --)</a:t>
            </a:r>
          </a:p>
          <a:p>
            <a:pPr lvl="0"/>
            <a:r>
              <a:rPr lang="en-US" dirty="0"/>
              <a:t>If either operand is a double, the operation is double and a double result is </a:t>
            </a:r>
            <a:r>
              <a:rPr lang="en-US" dirty="0" smtClean="0"/>
              <a:t>produced.</a:t>
            </a:r>
            <a:endParaRPr lang="en-US" dirty="0"/>
          </a:p>
          <a:p>
            <a:pPr lvl="0"/>
            <a:r>
              <a:rPr lang="en-US" dirty="0"/>
              <a:t>Operators are used to perform operations on variables and values.</a:t>
            </a:r>
          </a:p>
          <a:p>
            <a:pPr lvl="0"/>
            <a:r>
              <a:rPr lang="en-US" dirty="0"/>
              <a:t>PHP divides the operators in the following groups:</a:t>
            </a:r>
          </a:p>
          <a:p>
            <a:pPr lvl="0"/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628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Assignment operators</a:t>
            </a:r>
          </a:p>
          <a:p>
            <a:pPr lvl="0"/>
            <a:r>
              <a:rPr lang="en-US" b="1" dirty="0"/>
              <a:t>Comparison operators</a:t>
            </a:r>
          </a:p>
          <a:p>
            <a:pPr lvl="0"/>
            <a:r>
              <a:rPr lang="en-US" b="1" dirty="0"/>
              <a:t>Increment/Decrement operators</a:t>
            </a:r>
          </a:p>
          <a:p>
            <a:pPr lvl="0"/>
            <a:r>
              <a:rPr lang="en-US" b="1" dirty="0"/>
              <a:t>Logical operators</a:t>
            </a:r>
          </a:p>
          <a:p>
            <a:pPr lvl="0"/>
            <a:r>
              <a:rPr lang="en-US" b="1" dirty="0"/>
              <a:t>String operators</a:t>
            </a:r>
          </a:p>
          <a:p>
            <a:pPr lvl="0"/>
            <a:r>
              <a:rPr lang="en-US" b="1" dirty="0"/>
              <a:t>Array operators</a:t>
            </a:r>
          </a:p>
          <a:p>
            <a:r>
              <a:rPr lang="en-US" b="1" dirty="0" smtClean="0"/>
              <a:t>Conditional </a:t>
            </a:r>
            <a:r>
              <a:rPr lang="en-US" b="1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627322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567" y="365126"/>
            <a:ext cx="11678194" cy="61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1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395" y="365125"/>
            <a:ext cx="10946674" cy="57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6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6286" y="1136469"/>
            <a:ext cx="9496697" cy="54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0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2697" y="365125"/>
            <a:ext cx="11168743" cy="59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1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365125"/>
            <a:ext cx="10515600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7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2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6388" y="78377"/>
            <a:ext cx="10857411" cy="59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4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2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7017" y="365125"/>
            <a:ext cx="1103811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0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The floor() function rounds a number DOWN to the nearest integer, if necessary.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echo(floor(0.60) . "&lt;</a:t>
            </a:r>
            <a:r>
              <a:rPr lang="en-US" dirty="0" err="1"/>
              <a:t>br</a:t>
            </a:r>
            <a:r>
              <a:rPr lang="en-US" dirty="0"/>
              <a:t>&gt;"); //0</a:t>
            </a:r>
            <a:endParaRPr lang="en-US" sz="1200" dirty="0"/>
          </a:p>
          <a:p>
            <a:r>
              <a:rPr lang="en-US" dirty="0"/>
              <a:t>echo(floor(0.40) . "&lt;</a:t>
            </a:r>
            <a:r>
              <a:rPr lang="en-US" dirty="0" err="1"/>
              <a:t>br</a:t>
            </a:r>
            <a:r>
              <a:rPr lang="en-US" dirty="0"/>
              <a:t>&gt;");//0</a:t>
            </a:r>
            <a:endParaRPr lang="en-US" sz="1200" dirty="0"/>
          </a:p>
          <a:p>
            <a:r>
              <a:rPr lang="en-US" dirty="0" smtClean="0"/>
              <a:t>echo(floor(5) . "&lt;</a:t>
            </a:r>
            <a:r>
              <a:rPr lang="en-US" dirty="0" err="1" smtClean="0"/>
              <a:t>br</a:t>
            </a:r>
            <a:r>
              <a:rPr lang="en-US" dirty="0" smtClean="0"/>
              <a:t>&gt;");//5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2763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echo(floor(5.1) . "&lt;</a:t>
            </a:r>
            <a:r>
              <a:rPr lang="en-US" dirty="0" err="1"/>
              <a:t>br</a:t>
            </a:r>
            <a:r>
              <a:rPr lang="en-US" dirty="0"/>
              <a:t>&gt;");//5</a:t>
            </a:r>
            <a:endParaRPr lang="en-US" sz="1200" dirty="0"/>
          </a:p>
          <a:p>
            <a:r>
              <a:rPr lang="en-US" dirty="0"/>
              <a:t>echo(floor(-5.1) . "&lt;</a:t>
            </a:r>
            <a:r>
              <a:rPr lang="en-US" dirty="0" err="1"/>
              <a:t>br</a:t>
            </a:r>
            <a:r>
              <a:rPr lang="en-US" dirty="0"/>
              <a:t>&gt;");//-6</a:t>
            </a:r>
            <a:endParaRPr lang="en-US" sz="1200" dirty="0"/>
          </a:p>
          <a:p>
            <a:r>
              <a:rPr lang="en-US" dirty="0"/>
              <a:t>echo(floor(-5.9));//-6</a:t>
            </a:r>
            <a:endParaRPr lang="en-US" sz="1200" dirty="0"/>
          </a:p>
          <a:p>
            <a:r>
              <a:rPr lang="en-US" dirty="0"/>
              <a:t>echo (ceil(0.70)); //</a:t>
            </a:r>
            <a:r>
              <a:rPr lang="en-US" dirty="0" smtClean="0"/>
              <a:t>1</a:t>
            </a:r>
          </a:p>
          <a:p>
            <a:r>
              <a:rPr lang="en-US" dirty="0" smtClean="0"/>
              <a:t> </a:t>
            </a:r>
            <a:r>
              <a:rPr lang="en-US" dirty="0"/>
              <a:t>echo(ceil(-4.1));//-4</a:t>
            </a:r>
            <a:endParaRPr lang="en-US" sz="1200" dirty="0"/>
          </a:p>
          <a:p>
            <a:r>
              <a:rPr lang="en-US" dirty="0"/>
              <a:t>echo(ceil(6.2));//</a:t>
            </a:r>
            <a:r>
              <a:rPr lang="en-US" dirty="0" smtClean="0"/>
              <a:t>7</a:t>
            </a:r>
          </a:p>
          <a:p>
            <a:r>
              <a:rPr lang="en-US" dirty="0" smtClean="0"/>
              <a:t> </a:t>
            </a:r>
            <a:r>
              <a:rPr lang="en-US" dirty="0"/>
              <a:t>echo(round(0.70878, 2)); //0.71</a:t>
            </a:r>
            <a:r>
              <a:rPr lang="en-US" dirty="0" smtClean="0"/>
              <a:t>?&gt;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1831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3600" dirty="0"/>
              <a:t>ceil():To round a number UP to the nearest integer use the ceil() function.</a:t>
            </a:r>
          </a:p>
          <a:p>
            <a:pPr lvl="1" algn="just"/>
            <a:r>
              <a:rPr lang="en-US" sz="3600" dirty="0"/>
              <a:t>round(): To round a floating-point number, use the round()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772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3600" dirty="0"/>
              <a:t>The rand() function generates a random integer.</a:t>
            </a:r>
          </a:p>
          <a:p>
            <a:pPr lvl="1" algn="just"/>
            <a:r>
              <a:rPr lang="en-US" sz="3600" dirty="0"/>
              <a:t>If you want a random integer between 10 and 100 (inclusive), use rand (10,100).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75973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500" b="1" dirty="0"/>
              <a:t>&lt;!DOCTYPE html&gt;</a:t>
            </a:r>
          </a:p>
          <a:p>
            <a:r>
              <a:rPr lang="en-US" sz="4500" b="1" dirty="0"/>
              <a:t>&lt;html&gt;</a:t>
            </a:r>
          </a:p>
          <a:p>
            <a:r>
              <a:rPr lang="en-US" sz="4500" b="1" dirty="0"/>
              <a:t>&lt;body&gt;</a:t>
            </a:r>
          </a:p>
          <a:p>
            <a:r>
              <a:rPr lang="en-US" sz="4500" b="1" dirty="0"/>
              <a:t> </a:t>
            </a:r>
          </a:p>
          <a:p>
            <a:r>
              <a:rPr lang="en-US" sz="4500" b="1" dirty="0"/>
              <a:t>&lt;?</a:t>
            </a:r>
            <a:r>
              <a:rPr lang="en-US" sz="4500" b="1" dirty="0" err="1"/>
              <a:t>php</a:t>
            </a:r>
            <a:endParaRPr lang="en-US" sz="4500" b="1" dirty="0"/>
          </a:p>
          <a:p>
            <a:r>
              <a:rPr lang="en-US" sz="4500" b="1" dirty="0"/>
              <a:t>echo(rand() . "&lt;</a:t>
            </a:r>
            <a:r>
              <a:rPr lang="en-US" sz="4500" b="1" dirty="0" err="1"/>
              <a:t>br</a:t>
            </a:r>
            <a:r>
              <a:rPr lang="en-US" sz="4500" b="1" dirty="0"/>
              <a:t>&gt;");</a:t>
            </a:r>
          </a:p>
          <a:p>
            <a:r>
              <a:rPr lang="en-US" sz="4500" b="1" dirty="0"/>
              <a:t>echo(rand() . "&lt;</a:t>
            </a:r>
            <a:r>
              <a:rPr lang="en-US" sz="4500" b="1" dirty="0" err="1"/>
              <a:t>br</a:t>
            </a:r>
            <a:r>
              <a:rPr lang="en-US" sz="4500" b="1" dirty="0"/>
              <a:t>&gt;");</a:t>
            </a:r>
          </a:p>
          <a:p>
            <a:r>
              <a:rPr lang="en-US" sz="4500" b="1" dirty="0"/>
              <a:t>echo(rand(10,100));</a:t>
            </a:r>
          </a:p>
          <a:p>
            <a:r>
              <a:rPr lang="en-US" sz="4500" b="1" dirty="0"/>
              <a:t>?&gt;</a:t>
            </a:r>
          </a:p>
          <a:p>
            <a:r>
              <a:rPr lang="en-US" sz="4500" b="1" dirty="0"/>
              <a:t> </a:t>
            </a:r>
          </a:p>
          <a:p>
            <a:r>
              <a:rPr lang="en-US" sz="4500" b="1" dirty="0"/>
              <a:t>&lt;/body&gt;</a:t>
            </a:r>
          </a:p>
          <a:p>
            <a:r>
              <a:rPr lang="en-US" sz="4500" b="1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96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en-US" sz="2400" dirty="0"/>
              <a:t>A constant is a name or an identifier for a simple value. </a:t>
            </a:r>
            <a:endParaRPr lang="en-US" sz="2400" dirty="0" smtClean="0"/>
          </a:p>
          <a:p>
            <a:pPr lvl="2" algn="just"/>
            <a:r>
              <a:rPr lang="en-US" sz="2400" dirty="0" smtClean="0"/>
              <a:t>A </a:t>
            </a:r>
            <a:r>
              <a:rPr lang="en-US" sz="2400" dirty="0"/>
              <a:t>constant value cannot change during the execution of the script</a:t>
            </a:r>
            <a:r>
              <a:rPr lang="en-US" sz="2400" dirty="0" smtClean="0"/>
              <a:t>.</a:t>
            </a:r>
          </a:p>
          <a:p>
            <a:pPr lvl="2" algn="just"/>
            <a:r>
              <a:rPr lang="en-US" sz="2400" dirty="0" smtClean="0"/>
              <a:t> </a:t>
            </a:r>
            <a:r>
              <a:rPr lang="en-US" sz="2400" dirty="0"/>
              <a:t>By default, a constant is case-sensitive. </a:t>
            </a:r>
            <a:endParaRPr lang="en-US" sz="2400" dirty="0" smtClean="0"/>
          </a:p>
          <a:p>
            <a:pPr lvl="2" algn="just"/>
            <a:r>
              <a:rPr lang="en-US" sz="2400" dirty="0" smtClean="0"/>
              <a:t>By </a:t>
            </a:r>
            <a:r>
              <a:rPr lang="en-US" sz="2400" dirty="0"/>
              <a:t>convention, constant identifiers are </a:t>
            </a:r>
            <a:r>
              <a:rPr lang="en-US" sz="2400" b="1" dirty="0"/>
              <a:t>always uppercase.</a:t>
            </a:r>
          </a:p>
          <a:p>
            <a:pPr lvl="2" algn="just"/>
            <a:r>
              <a:rPr lang="en-US" sz="2400" dirty="0"/>
              <a:t>A constant name starts with </a:t>
            </a:r>
            <a:r>
              <a:rPr lang="en-US" sz="2400" dirty="0" smtClean="0"/>
              <a:t>a </a:t>
            </a:r>
            <a:r>
              <a:rPr lang="en-US" sz="2400" b="1" dirty="0" smtClean="0"/>
              <a:t>letter or underscore, followed by any number of letters, numbers, or underscores</a:t>
            </a:r>
            <a:r>
              <a:rPr lang="en-US" sz="2400" dirty="0" smtClean="0"/>
              <a:t>.</a:t>
            </a:r>
            <a:endParaRPr lang="en-US" sz="2400" dirty="0"/>
          </a:p>
          <a:p>
            <a:pPr lvl="2" algn="just"/>
            <a:r>
              <a:rPr lang="en-US" sz="2400" dirty="0"/>
              <a:t>If you have defined a constant, it can never </a:t>
            </a:r>
            <a:r>
              <a:rPr lang="en-US" sz="2400" dirty="0" smtClean="0"/>
              <a:t>be </a:t>
            </a:r>
            <a:r>
              <a:rPr lang="en-US" sz="2400" dirty="0"/>
              <a:t>changed or undefined.</a:t>
            </a:r>
          </a:p>
          <a:p>
            <a:pPr lvl="2" algn="just"/>
            <a:r>
              <a:rPr lang="en-US" sz="2400" dirty="0"/>
              <a:t>To define a constant you have to use </a:t>
            </a:r>
            <a:r>
              <a:rPr lang="en-US" sz="2400" b="1" dirty="0"/>
              <a:t>define() </a:t>
            </a:r>
            <a:r>
              <a:rPr lang="en-US" sz="2400" dirty="0"/>
              <a:t>function and to retrieve the </a:t>
            </a:r>
            <a:r>
              <a:rPr lang="en-US" sz="2400" dirty="0" smtClean="0"/>
              <a:t>value</a:t>
            </a:r>
            <a:r>
              <a:rPr lang="en-US" sz="2400" dirty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a constant, you have to simply specifying its </a:t>
            </a:r>
            <a:r>
              <a:rPr lang="en-US" sz="2400" dirty="0" smtClean="0"/>
              <a:t>name.</a:t>
            </a: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Three-tier web-based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1520" y="1690688"/>
            <a:ext cx="1073766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define</a:t>
            </a:r>
            <a:r>
              <a:rPr lang="en-US" dirty="0"/>
              <a:t>("MINSIZE", 50);</a:t>
            </a:r>
          </a:p>
          <a:p>
            <a:r>
              <a:rPr lang="en-US" dirty="0"/>
              <a:t>echo MINSIZE;</a:t>
            </a:r>
          </a:p>
          <a:p>
            <a:r>
              <a:rPr lang="en-US" dirty="0"/>
              <a:t>echo constant("MINSIZE"); // same thing as the previous line?&gt;</a:t>
            </a:r>
          </a:p>
        </p:txBody>
      </p:sp>
    </p:spTree>
    <p:extLst>
      <p:ext uri="{BB962C8B-B14F-4D97-AF65-F5344CB8AC3E}">
        <p14:creationId xmlns:p14="http://schemas.microsoft.com/office/powerpoint/2010/main" val="3431425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514" y="1005840"/>
            <a:ext cx="11142617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945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Only scalar data (</a:t>
            </a:r>
            <a:r>
              <a:rPr lang="en-US" sz="3600" dirty="0" err="1"/>
              <a:t>boolean</a:t>
            </a:r>
            <a:r>
              <a:rPr lang="en-US" sz="3600" dirty="0"/>
              <a:t>, integer, float and string) can be contained in constants.</a:t>
            </a:r>
          </a:p>
          <a:p>
            <a:pPr lvl="0" algn="just"/>
            <a:r>
              <a:rPr lang="en-US" sz="3600" dirty="0"/>
              <a:t>Differences between constants and variables are</a:t>
            </a:r>
          </a:p>
          <a:p>
            <a:pPr lvl="0" algn="just"/>
            <a:r>
              <a:rPr lang="en-US" sz="3600" dirty="0"/>
              <a:t>There is no need to write a </a:t>
            </a:r>
            <a:r>
              <a:rPr lang="en-US" sz="3600" u="sng" dirty="0"/>
              <a:t>dollar sign ($) </a:t>
            </a:r>
            <a:r>
              <a:rPr lang="en-US" sz="3600" dirty="0"/>
              <a:t>before a constant, where as in Variable one has to write a dollar sign</a:t>
            </a:r>
            <a:r>
              <a:rPr lang="en-US" sz="3600" dirty="0" smtClean="0"/>
              <a:t>.</a:t>
            </a:r>
          </a:p>
          <a:p>
            <a:pPr lvl="0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4871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Constants cannot be defined by simple assignment,</a:t>
            </a:r>
          </a:p>
          <a:p>
            <a:pPr algn="just"/>
            <a:r>
              <a:rPr lang="en-US" sz="3600" dirty="0"/>
              <a:t>T</a:t>
            </a:r>
            <a:r>
              <a:rPr lang="en-US" sz="3600" dirty="0" smtClean="0"/>
              <a:t>hey </a:t>
            </a:r>
            <a:r>
              <a:rPr lang="en-US" sz="3600" dirty="0"/>
              <a:t>may only be defined using the </a:t>
            </a:r>
            <a:r>
              <a:rPr lang="en-US" sz="3600" u="sng" dirty="0"/>
              <a:t>define() function</a:t>
            </a:r>
            <a:r>
              <a:rPr lang="en-US" sz="3600" dirty="0"/>
              <a:t>.</a:t>
            </a:r>
          </a:p>
          <a:p>
            <a:pPr lvl="0" algn="just"/>
            <a:r>
              <a:rPr lang="en-US" sz="3600" dirty="0"/>
              <a:t>Constants may be defined and accessed anywhere without regard to variable scoping rules.</a:t>
            </a:r>
          </a:p>
          <a:p>
            <a:pPr lvl="0" algn="just"/>
            <a:r>
              <a:rPr lang="en-US" sz="3600" dirty="0"/>
              <a:t>Once the Constants have been set, may not </a:t>
            </a:r>
            <a:r>
              <a:rPr lang="en-US" sz="3600" dirty="0" smtClean="0"/>
              <a:t>be redefined </a:t>
            </a:r>
            <a:r>
              <a:rPr lang="en-US" sz="3600" dirty="0"/>
              <a:t>or undefined.</a:t>
            </a:r>
          </a:p>
        </p:txBody>
      </p:sp>
    </p:spTree>
    <p:extLst>
      <p:ext uri="{BB962C8B-B14F-4D97-AF65-F5344CB8AC3E}">
        <p14:creationId xmlns:p14="http://schemas.microsoft.com/office/powerpoint/2010/main" val="4063743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Echo and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/>
              <a:t>echo</a:t>
            </a:r>
            <a:r>
              <a:rPr lang="en-US" dirty="0"/>
              <a:t> and </a:t>
            </a:r>
            <a:r>
              <a:rPr lang="en-US" b="1" dirty="0"/>
              <a:t>print</a:t>
            </a:r>
            <a:r>
              <a:rPr lang="en-US" dirty="0"/>
              <a:t> are more or less the same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They are both used to output data to the screen.</a:t>
            </a:r>
          </a:p>
          <a:p>
            <a:pPr lvl="0" algn="just"/>
            <a:r>
              <a:rPr lang="en-US" b="1" dirty="0" smtClean="0"/>
              <a:t>echo has no return value </a:t>
            </a:r>
            <a:r>
              <a:rPr lang="en-US" dirty="0" smtClean="0"/>
              <a:t>while </a:t>
            </a:r>
            <a:r>
              <a:rPr lang="en-US" b="1" dirty="0" smtClean="0"/>
              <a:t>print has a return value of 1 </a:t>
            </a:r>
            <a:r>
              <a:rPr lang="en-US" dirty="0" smtClean="0"/>
              <a:t>so it can be used in expressions.</a:t>
            </a:r>
          </a:p>
          <a:p>
            <a:pPr algn="just"/>
            <a:r>
              <a:rPr lang="en-US" dirty="0" smtClean="0"/>
              <a:t>echo </a:t>
            </a:r>
            <a:r>
              <a:rPr lang="en-US" dirty="0"/>
              <a:t>can take </a:t>
            </a:r>
            <a:r>
              <a:rPr lang="en-US" b="1" dirty="0"/>
              <a:t>multiple parameters </a:t>
            </a:r>
            <a:r>
              <a:rPr lang="en-US" dirty="0"/>
              <a:t>(although such usage is rare) while print can take </a:t>
            </a:r>
            <a:r>
              <a:rPr lang="en-US" b="1" dirty="0"/>
              <a:t>one argument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echo is marginally faster than </a:t>
            </a:r>
            <a:r>
              <a:rPr lang="en-US" b="1" dirty="0"/>
              <a:t>print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4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/>
              <a:t>&lt;!DOCTYPE html &gt;</a:t>
            </a:r>
            <a:endParaRPr lang="en-US" sz="8000" dirty="0"/>
          </a:p>
          <a:p>
            <a:r>
              <a:rPr lang="en-US" sz="8000" b="1" dirty="0"/>
              <a:t>&lt;html</a:t>
            </a:r>
            <a:r>
              <a:rPr lang="en-US" sz="8000" b="1" dirty="0" smtClean="0"/>
              <a:t>&gt;</a:t>
            </a:r>
          </a:p>
          <a:p>
            <a:r>
              <a:rPr lang="en-US" sz="8000" b="1" dirty="0" smtClean="0"/>
              <a:t>&lt;</a:t>
            </a:r>
            <a:r>
              <a:rPr lang="en-US" sz="8000" b="1" dirty="0"/>
              <a:t>head&gt;</a:t>
            </a:r>
            <a:endParaRPr lang="en-US" sz="8000" dirty="0"/>
          </a:p>
          <a:p>
            <a:r>
              <a:rPr lang="en-US" sz="8000" b="1" dirty="0"/>
              <a:t>&lt;title&gt; </a:t>
            </a:r>
            <a:r>
              <a:rPr lang="en-US" sz="8000" b="1" dirty="0" err="1"/>
              <a:t>today.php</a:t>
            </a:r>
            <a:r>
              <a:rPr lang="en-US" sz="8000" b="1" dirty="0"/>
              <a:t> &lt;/title&gt; &lt;/head&gt;</a:t>
            </a:r>
            <a:endParaRPr lang="en-US" sz="8000" dirty="0"/>
          </a:p>
          <a:p>
            <a:r>
              <a:rPr lang="en-US" sz="8000" b="1" dirty="0"/>
              <a:t>&lt;body&gt; &lt;p&gt;</a:t>
            </a:r>
            <a:endParaRPr lang="en-US" sz="8000" dirty="0"/>
          </a:p>
          <a:p>
            <a:r>
              <a:rPr lang="en-US" sz="8000" b="1" dirty="0"/>
              <a:t>&lt;?</a:t>
            </a:r>
            <a:r>
              <a:rPr lang="en-US" sz="8000" b="1" dirty="0" err="1"/>
              <a:t>php</a:t>
            </a:r>
            <a:endParaRPr lang="en-US" sz="8000" dirty="0"/>
          </a:p>
          <a:p>
            <a:r>
              <a:rPr lang="en-US" sz="8000" b="1" dirty="0"/>
              <a:t>print "&lt;b&gt;Welcome to my home page &lt;</a:t>
            </a:r>
            <a:r>
              <a:rPr lang="en-US" sz="8000" b="1" dirty="0" err="1"/>
              <a:t>br</a:t>
            </a:r>
            <a:r>
              <a:rPr lang="en-US" sz="8000" b="1" dirty="0"/>
              <a:t> /&gt; &lt;</a:t>
            </a:r>
            <a:r>
              <a:rPr lang="en-US" sz="8000" b="1" dirty="0" err="1"/>
              <a:t>br</a:t>
            </a:r>
            <a:r>
              <a:rPr lang="en-US" sz="8000" b="1" dirty="0"/>
              <a:t> </a:t>
            </a:r>
            <a:r>
              <a:rPr lang="en-US" sz="8000" b="1" dirty="0" smtClean="0"/>
              <a:t>/&gt;";</a:t>
            </a:r>
            <a:endParaRPr lang="en-US" sz="8000" dirty="0"/>
          </a:p>
          <a:p>
            <a:r>
              <a:rPr lang="en-US" sz="8000" b="1" dirty="0"/>
              <a:t>print "Today is:&lt;/b&gt;date("Y/m/d"); </a:t>
            </a:r>
            <a:endParaRPr lang="en-US" sz="8000" b="1" dirty="0" smtClean="0"/>
          </a:p>
          <a:p>
            <a:r>
              <a:rPr lang="en-US" sz="8000" b="1" dirty="0" smtClean="0"/>
              <a:t>print </a:t>
            </a:r>
            <a:r>
              <a:rPr lang="en-US" sz="8000" b="1" dirty="0"/>
              <a:t>"&lt;</a:t>
            </a:r>
            <a:r>
              <a:rPr lang="en-US" sz="8000" b="1" dirty="0" err="1"/>
              <a:t>br</a:t>
            </a:r>
            <a:r>
              <a:rPr lang="en-US" sz="8000" b="1" dirty="0"/>
              <a:t> /&gt;";</a:t>
            </a:r>
            <a:endParaRPr lang="en-US" sz="8000" dirty="0"/>
          </a:p>
          <a:p>
            <a:r>
              <a:rPr lang="en-US" sz="8000" b="1" dirty="0"/>
              <a:t>?&gt;</a:t>
            </a:r>
            <a:endParaRPr lang="en-US" sz="8000" dirty="0"/>
          </a:p>
          <a:p>
            <a:r>
              <a:rPr lang="en-US" sz="8000" b="1" dirty="0"/>
              <a:t>&lt;/p&gt;</a:t>
            </a:r>
            <a:endParaRPr lang="en-US" sz="8000" dirty="0"/>
          </a:p>
          <a:p>
            <a:r>
              <a:rPr lang="en-US" sz="8000" b="1" dirty="0"/>
              <a:t>&lt;/body&gt;</a:t>
            </a:r>
            <a:endParaRPr lang="en-US" sz="8000" dirty="0"/>
          </a:p>
          <a:p>
            <a:r>
              <a:rPr lang="en-US" sz="8000" b="1" dirty="0"/>
              <a:t>&lt;/html</a:t>
            </a:r>
            <a:r>
              <a:rPr lang="en-US" sz="8000" b="1" dirty="0" smtClean="0"/>
              <a:t>&gt;</a:t>
            </a:r>
            <a:endParaRPr lang="en-US" sz="6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85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o/p</a:t>
            </a:r>
            <a:endParaRPr lang="en-US" dirty="0"/>
          </a:p>
          <a:p>
            <a:r>
              <a:rPr lang="en-US" b="1" dirty="0"/>
              <a:t>Welcome to my Home Page</a:t>
            </a:r>
            <a:endParaRPr lang="en-US" dirty="0"/>
          </a:p>
          <a:p>
            <a:r>
              <a:rPr lang="en-US" dirty="0"/>
              <a:t>Today is </a:t>
            </a:r>
            <a:r>
              <a:rPr lang="en-US" b="1" dirty="0"/>
              <a:t>2014/09/24</a:t>
            </a:r>
          </a:p>
        </p:txBody>
      </p:sp>
    </p:spTree>
    <p:extLst>
      <p:ext uri="{BB962C8B-B14F-4D97-AF65-F5344CB8AC3E}">
        <p14:creationId xmlns:p14="http://schemas.microsoft.com/office/powerpoint/2010/main" val="4193400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Control statements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 can include any number of </a:t>
            </a:r>
            <a:r>
              <a:rPr lang="en-US" dirty="0" err="1"/>
              <a:t>elseif</a:t>
            </a:r>
            <a:r>
              <a:rPr lang="en-US" dirty="0"/>
              <a:t> clauses. 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of an if construct:</a:t>
            </a:r>
          </a:p>
          <a:p>
            <a:r>
              <a:rPr lang="en-US" dirty="0"/>
              <a:t>if ($day == "Saturday" || $day == "Sunday")</a:t>
            </a:r>
          </a:p>
          <a:p>
            <a:r>
              <a:rPr lang="en-US" dirty="0"/>
              <a:t>{$today = "weekend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 </a:t>
            </a:r>
            <a:r>
              <a:rPr lang="en-US" dirty="0"/>
              <a:t>else</a:t>
            </a:r>
          </a:p>
          <a:p>
            <a:r>
              <a:rPr lang="en-US" dirty="0"/>
              <a:t>{$today = "weekday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95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If($</a:t>
            </a:r>
            <a:r>
              <a:rPr lang="en-US" dirty="0" err="1"/>
              <a:t>num</a:t>
            </a:r>
            <a:r>
              <a:rPr lang="en-US" dirty="0"/>
              <a:t>&gt;0)</a:t>
            </a:r>
          </a:p>
          <a:p>
            <a:r>
              <a:rPr lang="en-US" dirty="0"/>
              <a:t>$</a:t>
            </a:r>
            <a:r>
              <a:rPr lang="en-US" dirty="0" err="1"/>
              <a:t>pcount</a:t>
            </a:r>
            <a:r>
              <a:rPr lang="en-US" dirty="0"/>
              <a:t>++; </a:t>
            </a:r>
            <a:endParaRPr lang="en-US" dirty="0" smtClean="0"/>
          </a:p>
          <a:p>
            <a:r>
              <a:rPr lang="en-US" dirty="0" err="1" smtClean="0"/>
              <a:t>elseif</a:t>
            </a:r>
            <a:r>
              <a:rPr lang="en-US" dirty="0"/>
              <a:t>($</a:t>
            </a:r>
            <a:r>
              <a:rPr lang="en-US" dirty="0" err="1"/>
              <a:t>num</a:t>
            </a:r>
            <a:r>
              <a:rPr lang="en-US" dirty="0"/>
              <a:t>&lt;0)</a:t>
            </a:r>
          </a:p>
          <a:p>
            <a:r>
              <a:rPr lang="en-US" dirty="0"/>
              <a:t>$</a:t>
            </a:r>
            <a:r>
              <a:rPr lang="en-US" dirty="0" err="1"/>
              <a:t>ncount</a:t>
            </a:r>
            <a:r>
              <a:rPr lang="en-US" dirty="0"/>
              <a:t>++;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print “Zero”;</a:t>
            </a:r>
          </a:p>
        </p:txBody>
      </p:sp>
    </p:spTree>
    <p:extLst>
      <p:ext uri="{BB962C8B-B14F-4D97-AF65-F5344CB8AC3E}">
        <p14:creationId xmlns:p14="http://schemas.microsoft.com/office/powerpoint/2010/main" val="297804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switch (</a:t>
            </a:r>
            <a:r>
              <a:rPr lang="en-US" sz="3600" i="1" dirty="0"/>
              <a:t>n</a:t>
            </a:r>
            <a:r>
              <a:rPr lang="en-US" sz="3600" dirty="0"/>
              <a:t>) </a:t>
            </a:r>
            <a:endParaRPr lang="en-US" sz="3600" dirty="0" smtClean="0"/>
          </a:p>
          <a:p>
            <a:pPr lvl="1"/>
            <a:r>
              <a:rPr lang="en-US" sz="3600" dirty="0" smtClean="0"/>
              <a:t>{ </a:t>
            </a:r>
            <a:r>
              <a:rPr lang="en-US" sz="3600" dirty="0"/>
              <a:t>case </a:t>
            </a:r>
            <a:r>
              <a:rPr lang="en-US" sz="3600" i="1" dirty="0"/>
              <a:t>label1:</a:t>
            </a:r>
            <a:endParaRPr lang="en-US" sz="3600" dirty="0"/>
          </a:p>
          <a:p>
            <a:r>
              <a:rPr lang="en-US" sz="3600" i="1" dirty="0"/>
              <a:t>code to be executed if n=label1;</a:t>
            </a:r>
            <a:endParaRPr lang="en-US" sz="3600" dirty="0"/>
          </a:p>
          <a:p>
            <a:r>
              <a:rPr lang="en-US" sz="3600" dirty="0"/>
              <a:t>break;</a:t>
            </a:r>
          </a:p>
          <a:p>
            <a:r>
              <a:rPr lang="en-US" sz="3600" dirty="0"/>
              <a:t>case </a:t>
            </a:r>
            <a:r>
              <a:rPr lang="en-US" sz="3600" i="1" dirty="0"/>
              <a:t>label2:</a:t>
            </a:r>
            <a:endParaRPr lang="en-US" sz="3600" dirty="0"/>
          </a:p>
          <a:p>
            <a:r>
              <a:rPr lang="en-US" sz="3600" i="1" dirty="0"/>
              <a:t>code to be executed if n=label2;</a:t>
            </a:r>
            <a:endParaRPr lang="en-US" sz="3600" dirty="0"/>
          </a:p>
          <a:p>
            <a:r>
              <a:rPr lang="en-US" sz="3600" dirty="0"/>
              <a:t>break;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764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Three-tier web-based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The bottom tier (also called the data tier or the information tier) maintains the application’s data. </a:t>
            </a:r>
            <a:endParaRPr lang="en-US" dirty="0" smtClean="0"/>
          </a:p>
          <a:p>
            <a:pPr lvl="0" algn="just"/>
            <a:r>
              <a:rPr lang="en-US" dirty="0" smtClean="0"/>
              <a:t>This </a:t>
            </a:r>
            <a:r>
              <a:rPr lang="en-US" dirty="0"/>
              <a:t>tier typically stores data in a relational database management system (RDBMS)</a:t>
            </a:r>
          </a:p>
          <a:p>
            <a:pPr lvl="0" algn="just"/>
            <a:r>
              <a:rPr lang="en-US" dirty="0"/>
              <a:t>The middle tier implements business logic, controller logic and presentation logic to control interactions between the application’s clients and its data.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middle tier acts as an intermediary between data in the information tier and the application’s clients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en-US" sz="3600" i="1" dirty="0"/>
              <a:t>label3:</a:t>
            </a:r>
            <a:endParaRPr lang="en-US" sz="3600" dirty="0"/>
          </a:p>
          <a:p>
            <a:r>
              <a:rPr lang="en-US" sz="3600" i="1" dirty="0"/>
              <a:t>code to be executed if n=label3;</a:t>
            </a:r>
            <a:endParaRPr lang="en-US" sz="3600" dirty="0"/>
          </a:p>
          <a:p>
            <a:r>
              <a:rPr lang="en-US" sz="3600" dirty="0"/>
              <a:t>break;</a:t>
            </a:r>
          </a:p>
          <a:p>
            <a:r>
              <a:rPr lang="en-US" sz="3600" dirty="0"/>
              <a:t>...</a:t>
            </a:r>
          </a:p>
          <a:p>
            <a:r>
              <a:rPr lang="en-US" sz="3600" dirty="0"/>
              <a:t>default:</a:t>
            </a:r>
          </a:p>
          <a:p>
            <a:r>
              <a:rPr lang="en-US" sz="3600" i="1" dirty="0"/>
              <a:t> </a:t>
            </a:r>
            <a:r>
              <a:rPr lang="en-US" sz="3600" dirty="0"/>
              <a:t>	</a:t>
            </a:r>
            <a:r>
              <a:rPr lang="en-US" sz="3600" i="1" dirty="0"/>
              <a:t>code to be executed if n is different from all labels; </a:t>
            </a: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3419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while, for, and do-while statements of PHP are exactly like those of Java. </a:t>
            </a:r>
            <a:endParaRPr lang="en-US" sz="3600" dirty="0" smtClean="0"/>
          </a:p>
          <a:p>
            <a:r>
              <a:rPr lang="en-US" sz="3600" dirty="0" smtClean="0"/>
              <a:t>PHP </a:t>
            </a:r>
            <a:r>
              <a:rPr lang="en-US" sz="3600" dirty="0"/>
              <a:t>also has a </a:t>
            </a:r>
            <a:r>
              <a:rPr lang="en-US" sz="3600" dirty="0" err="1"/>
              <a:t>foreach</a:t>
            </a:r>
            <a:r>
              <a:rPr lang="en-US" sz="36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054001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205" y="2022061"/>
            <a:ext cx="10515600" cy="398120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7205" y="1018904"/>
            <a:ext cx="10515599" cy="4624250"/>
            <a:chOff x="9132" y="1223"/>
            <a:chExt cx="9608" cy="70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6" y="1237"/>
              <a:ext cx="9579" cy="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39" y="1230"/>
              <a:ext cx="9593" cy="7001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9255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069" y="653143"/>
            <a:ext cx="11769633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87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82562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31966" y="2090057"/>
            <a:ext cx="10058400" cy="2965269"/>
            <a:chOff x="1762" y="228"/>
            <a:chExt cx="7978" cy="17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1"/>
              <a:ext cx="6734" cy="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68" y="234"/>
              <a:ext cx="7964" cy="1709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366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91005"/>
            <a:ext cx="117718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-2842018" y="1840531"/>
            <a:ext cx="14446830" cy="3943350"/>
            <a:chOff x="961" y="163"/>
            <a:chExt cx="18246" cy="6209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961" y="1645"/>
              <a:ext cx="17280" cy="0"/>
            </a:xfrm>
            <a:prstGeom prst="line">
              <a:avLst/>
            </a:prstGeom>
            <a:noFill/>
            <a:ln w="19812">
              <a:solidFill>
                <a:srgbClr val="FFD2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58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3" y="504"/>
              <a:ext cx="1004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7" y="177"/>
              <a:ext cx="7906" cy="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1280" y="170"/>
              <a:ext cx="7920" cy="6195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1349187" y="2816568"/>
            <a:ext cx="3236260" cy="2259107"/>
            <a:chOff x="12648" y="674"/>
            <a:chExt cx="3972" cy="2626"/>
          </a:xfrm>
        </p:grpSpPr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2" y="687"/>
              <a:ext cx="3944" cy="2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2655" y="680"/>
              <a:ext cx="3958" cy="2612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5602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3600" dirty="0"/>
              <a:t>The break statement can be used to terminate the execution of a for, </a:t>
            </a:r>
            <a:r>
              <a:rPr lang="en-US" sz="3600" dirty="0" err="1"/>
              <a:t>foreach</a:t>
            </a:r>
            <a:r>
              <a:rPr lang="en-US" sz="3600" dirty="0"/>
              <a:t>, while, or do-while construct</a:t>
            </a:r>
            <a:r>
              <a:rPr lang="en-US" sz="3600" dirty="0" smtClean="0"/>
              <a:t>.</a:t>
            </a:r>
          </a:p>
          <a:p>
            <a:pPr lvl="1" algn="just"/>
            <a:r>
              <a:rPr lang="en-US" sz="3600" dirty="0"/>
              <a:t>The continue statement is used in loop constructs to skip the remainder of the current iteration but continue execution at the beginning of the next</a:t>
            </a:r>
            <a:r>
              <a:rPr lang="en-US" sz="3600" dirty="0" smtClean="0"/>
              <a:t>.</a:t>
            </a:r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17540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4949" y="365125"/>
            <a:ext cx="11665131" cy="61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66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006" y="509451"/>
            <a:ext cx="11795760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44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3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264" y="2037806"/>
            <a:ext cx="11207930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r>
              <a:rPr lang="en-US" dirty="0" smtClean="0"/>
              <a:t>The middle-tier controller logic processes client requests (such as requests to view a product catalog) and retrieves data from the database.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top tier, or client tier, is the application’s user interface, which gathers input and displays output. </a:t>
            </a:r>
            <a:endParaRPr lang="en-US" dirty="0" smtClean="0"/>
          </a:p>
          <a:p>
            <a:pPr lvl="0"/>
            <a:r>
              <a:rPr lang="en-US" dirty="0" smtClean="0"/>
              <a:t>Users </a:t>
            </a:r>
            <a:r>
              <a:rPr lang="en-US" dirty="0"/>
              <a:t>interact directly with the application through the user interface, which is typically a web browser or a mobile </a:t>
            </a:r>
            <a:r>
              <a:rPr lang="en-US" dirty="0" smtClean="0"/>
              <a:t>device.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5475" y="1690688"/>
            <a:ext cx="8882742" cy="40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55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6081" y="2455817"/>
            <a:ext cx="4950822" cy="22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716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3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8823" y="457200"/>
            <a:ext cx="11469188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01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in 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PHP provides the capability to store data in arrays. </a:t>
            </a:r>
            <a:endParaRPr lang="en-US" dirty="0" smtClean="0"/>
          </a:p>
          <a:p>
            <a:pPr algn="just"/>
            <a:r>
              <a:rPr lang="en-US" dirty="0" smtClean="0"/>
              <a:t>Arrays </a:t>
            </a:r>
            <a:r>
              <a:rPr lang="en-US" dirty="0"/>
              <a:t>are divided into elements that behave as individual variables. </a:t>
            </a:r>
            <a:endParaRPr lang="en-US" dirty="0" smtClean="0"/>
          </a:p>
          <a:p>
            <a:pPr algn="just"/>
            <a:r>
              <a:rPr lang="en-US" dirty="0" smtClean="0"/>
              <a:t>Array </a:t>
            </a:r>
            <a:r>
              <a:rPr lang="en-US" dirty="0"/>
              <a:t>names, begin with the $ </a:t>
            </a:r>
            <a:r>
              <a:rPr lang="en-US" dirty="0" smtClean="0"/>
              <a:t>symbol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/>
              <a:t>Individual array elements are accessed by following the array’s variable name with an index enclosed in square brackets ([]).</a:t>
            </a:r>
          </a:p>
          <a:p>
            <a:pPr algn="just"/>
            <a:r>
              <a:rPr lang="en-US" dirty="0"/>
              <a:t>If a value is assigned to an array element of an array that does not exist, then the array is </a:t>
            </a:r>
            <a:r>
              <a:rPr lang="en-US" dirty="0" smtClean="0"/>
              <a:t>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assigning a value to an element where the index is omitted appends a new element to the end of the array</a:t>
            </a:r>
          </a:p>
          <a:p>
            <a:pPr lvl="1"/>
            <a:r>
              <a:rPr lang="en-US" dirty="0"/>
              <a:t>In PHP, there are three kind of arrays:</a:t>
            </a:r>
          </a:p>
          <a:p>
            <a:pPr lvl="2"/>
            <a:r>
              <a:rPr lang="en-US" sz="2400" dirty="0"/>
              <a:t>Numeric array - An array with a numeric index</a:t>
            </a:r>
          </a:p>
          <a:p>
            <a:pPr lvl="2"/>
            <a:r>
              <a:rPr lang="en-US" sz="2400" dirty="0"/>
              <a:t>Associative array - An array where each ID key is associated with a value</a:t>
            </a:r>
          </a:p>
          <a:p>
            <a:pPr lvl="2"/>
            <a:r>
              <a:rPr lang="en-US" sz="2400" dirty="0"/>
              <a:t>Multidimensional array - An array containing one or more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3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numeric Arrays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numeric array stores each array element with a numeric index</a:t>
            </a:r>
            <a:r>
              <a:rPr lang="en-US" dirty="0" smtClean="0"/>
              <a:t>.</a:t>
            </a:r>
          </a:p>
          <a:p>
            <a:r>
              <a:rPr lang="en-US" dirty="0"/>
              <a:t>There are two methods to create a numeric array. </a:t>
            </a:r>
            <a:endParaRPr lang="en-US" dirty="0" smtClean="0"/>
          </a:p>
          <a:p>
            <a:pPr lvl="1"/>
            <a:r>
              <a:rPr lang="en-US" sz="2800" dirty="0"/>
              <a:t>2)second way to create an array is with the array construct.</a:t>
            </a:r>
          </a:p>
          <a:p>
            <a:pPr lvl="1"/>
            <a:r>
              <a:rPr lang="en-US" sz="2800" dirty="0"/>
              <a:t>In the following example the index is automatically assigned (the index starts at 0):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953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69" y="994905"/>
            <a:ext cx="10515600" cy="523367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4521" y="2063296"/>
            <a:ext cx="9853613" cy="786674"/>
            <a:chOff x="1649" y="384"/>
            <a:chExt cx="15519" cy="103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" y="398"/>
              <a:ext cx="15350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56" y="391"/>
              <a:ext cx="15504" cy="1016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53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" y="186481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68880" y="2403566"/>
            <a:ext cx="6146617" cy="2185671"/>
            <a:chOff x="6638" y="1700"/>
            <a:chExt cx="6197" cy="275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" y="1713"/>
              <a:ext cx="6096" cy="2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45" y="1706"/>
              <a:ext cx="6183" cy="2736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32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Associative Arrays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an associative array, each ID key is associated with a </a:t>
            </a:r>
            <a:r>
              <a:rPr lang="en-US" sz="3200" dirty="0" smtClean="0"/>
              <a:t>value.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When storing data about specific named values, a numerical array is not always the best way to do it.</a:t>
            </a:r>
          </a:p>
          <a:p>
            <a:r>
              <a:rPr lang="en-US" sz="3200" dirty="0"/>
              <a:t>With associative arrays we can use the values as keys and assign values to them</a:t>
            </a:r>
          </a:p>
        </p:txBody>
      </p:sp>
    </p:spTree>
    <p:extLst>
      <p:ext uri="{BB962C8B-B14F-4D97-AF65-F5344CB8AC3E}">
        <p14:creationId xmlns:p14="http://schemas.microsoft.com/office/powerpoint/2010/main" val="1618931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52286" y="1933303"/>
            <a:ext cx="8288338" cy="3810930"/>
            <a:chOff x="187" y="574"/>
            <a:chExt cx="13052" cy="675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" y="574"/>
              <a:ext cx="13052" cy="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" y="1584"/>
              <a:ext cx="12346" cy="5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672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Client-Side Scripting versus Server-Side Scripting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Client-side scripting with JavaScript can be used to validate user input, to interact with the browser, to enhance web pages, and to add client/server communication between a browser and a web server.</a:t>
            </a:r>
          </a:p>
          <a:p>
            <a:pPr lvl="0" algn="just"/>
            <a:r>
              <a:rPr lang="en-US" dirty="0"/>
              <a:t>Client-side scripting does have limitations, such as browser dependency; the </a:t>
            </a:r>
            <a:r>
              <a:rPr lang="en-US" dirty="0" smtClean="0"/>
              <a:t>browser or </a:t>
            </a:r>
            <a:r>
              <a:rPr lang="en-US" dirty="0"/>
              <a:t>scripting host must support the scripting language and capabilities.</a:t>
            </a:r>
          </a:p>
          <a:p>
            <a:pPr lvl="0" algn="just"/>
            <a:r>
              <a:rPr lang="en-US" dirty="0"/>
              <a:t>client-side scripts can be viewed by the client using the browser’s source-viewing capability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199" y="1690689"/>
            <a:ext cx="10304417" cy="45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092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7155" y="1825625"/>
            <a:ext cx="3913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41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944" y="731520"/>
            <a:ext cx="12226834" cy="54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81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3304" y="1825625"/>
            <a:ext cx="6322422" cy="48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603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dealing with Array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Unset</a:t>
            </a:r>
          </a:p>
          <a:p>
            <a:pPr lvl="0"/>
            <a:r>
              <a:rPr lang="en-US" dirty="0"/>
              <a:t>A whole array can be deleted with unset(), as with a scalar variable.</a:t>
            </a:r>
          </a:p>
          <a:p>
            <a:pPr lvl="0"/>
            <a:r>
              <a:rPr lang="en-US" dirty="0"/>
              <a:t>Individual elements of an array also can be removed with unset, as in</a:t>
            </a:r>
          </a:p>
          <a:p>
            <a:r>
              <a:rPr lang="en-US" dirty="0"/>
              <a:t>the following:</a:t>
            </a:r>
          </a:p>
          <a:p>
            <a:r>
              <a:rPr lang="en-US" b="1" dirty="0"/>
              <a:t>$list = array(2, 4, 6, 8); </a:t>
            </a:r>
            <a:endParaRPr lang="en-US" b="1" dirty="0" smtClean="0"/>
          </a:p>
          <a:p>
            <a:r>
              <a:rPr lang="en-US" b="1" dirty="0" smtClean="0"/>
              <a:t>unset</a:t>
            </a:r>
            <a:r>
              <a:rPr lang="en-US" b="1" dirty="0"/>
              <a:t>($list[2]);</a:t>
            </a:r>
          </a:p>
          <a:p>
            <a:pPr lvl="0"/>
            <a:r>
              <a:rPr lang="en-US" dirty="0"/>
              <a:t>Now $list has three remaining elements with keys 0,1, and 3 and elements 2, 4, and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105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collection of keys and the collection of values of an array can be extracted with built-in functions.</a:t>
            </a:r>
          </a:p>
          <a:p>
            <a:pPr lvl="0"/>
            <a:r>
              <a:rPr lang="en-US" dirty="0"/>
              <a:t>The </a:t>
            </a:r>
            <a:r>
              <a:rPr lang="en-US" b="1" dirty="0" err="1"/>
              <a:t>array_keys</a:t>
            </a:r>
            <a:r>
              <a:rPr lang="en-US" b="1" dirty="0"/>
              <a:t> function </a:t>
            </a:r>
            <a:r>
              <a:rPr lang="en-US" dirty="0"/>
              <a:t>takes an array as its parameter and returns an array of the keys of </a:t>
            </a:r>
            <a:r>
              <a:rPr lang="en-US" dirty="0" smtClean="0"/>
              <a:t>the given </a:t>
            </a:r>
            <a:r>
              <a:rPr lang="en-US" dirty="0"/>
              <a:t>array.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returned array uses 0, 1, and so forth as its keys.</a:t>
            </a:r>
          </a:p>
        </p:txBody>
      </p:sp>
    </p:spTree>
    <p:extLst>
      <p:ext uri="{BB962C8B-B14F-4D97-AF65-F5344CB8AC3E}">
        <p14:creationId xmlns:p14="http://schemas.microsoft.com/office/powerpoint/2010/main" val="750063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199" y="1690688"/>
            <a:ext cx="10813869" cy="48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08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72" y="184594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59874" y="1690688"/>
            <a:ext cx="6283235" cy="4493623"/>
            <a:chOff x="13759" y="304"/>
            <a:chExt cx="4335" cy="344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3" y="318"/>
              <a:ext cx="4306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766" y="311"/>
              <a:ext cx="4320" cy="3435"/>
            </a:xfrm>
            <a:prstGeom prst="rect">
              <a:avLst/>
            </a:prstGeom>
            <a:noFill/>
            <a:ln w="9144">
              <a:solidFill>
                <a:srgbClr val="FFD2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8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existence of an element of a specific key can be determined with the </a:t>
            </a:r>
            <a:r>
              <a:rPr lang="en-US" dirty="0" err="1"/>
              <a:t>array_key_exists</a:t>
            </a:r>
            <a:r>
              <a:rPr lang="en-US" dirty="0"/>
              <a:t> function, which returns a Boolean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consider the following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2777" y="2076994"/>
            <a:ext cx="10361023" cy="37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6435</Words>
  <Application>Microsoft Office PowerPoint</Application>
  <PresentationFormat>Widescreen</PresentationFormat>
  <Paragraphs>583</Paragraphs>
  <Slides>208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15" baseType="lpstr">
      <vt:lpstr>Arial</vt:lpstr>
      <vt:lpstr>Arial MT</vt:lpstr>
      <vt:lpstr>Calibri</vt:lpstr>
      <vt:lpstr>Calibri Light</vt:lpstr>
      <vt:lpstr>Segoe UI</vt:lpstr>
      <vt:lpstr>Times New Roman</vt:lpstr>
      <vt:lpstr>Office Theme</vt:lpstr>
      <vt:lpstr>MODULE 3</vt:lpstr>
      <vt:lpstr>Module 3 </vt:lpstr>
      <vt:lpstr>PHP Language Structure </vt:lpstr>
      <vt:lpstr>PowerPoint Presentation</vt:lpstr>
      <vt:lpstr>Introduction to PHP </vt:lpstr>
      <vt:lpstr>Three-tier web-based application </vt:lpstr>
      <vt:lpstr>Three-tier web-based application </vt:lpstr>
      <vt:lpstr>PowerPoint Presentation</vt:lpstr>
      <vt:lpstr>Client-Side Scripting versus Server-Side Scripting </vt:lpstr>
      <vt:lpstr>PowerPoint Presentation</vt:lpstr>
      <vt:lpstr>Accessing Web Server </vt:lpstr>
      <vt:lpstr>Installing to PHP </vt:lpstr>
      <vt:lpstr>PowerPoint Presentation</vt:lpstr>
      <vt:lpstr>PowerPoint Presentation</vt:lpstr>
      <vt:lpstr>PowerPoint Presentation</vt:lpstr>
      <vt:lpstr>Building blocks of PHP </vt:lpstr>
      <vt:lpstr>Variable</vt:lpstr>
      <vt:lpstr>PowerPoint Presentation</vt:lpstr>
      <vt:lpstr>PowerPoint Presentation</vt:lpstr>
      <vt:lpstr>Global Variables </vt:lpstr>
      <vt:lpstr>PowerPoint Presentation</vt:lpstr>
      <vt:lpstr>PowerPoint Presentation</vt:lpstr>
      <vt:lpstr>Building blocks of PHP </vt:lpstr>
      <vt:lpstr>Super Global Variables</vt:lpstr>
      <vt:lpstr>PowerPoint Presentation</vt:lpstr>
      <vt:lpstr>PowerPoint Presentation</vt:lpstr>
      <vt:lpstr>PowerPoint Presentation</vt:lpstr>
      <vt:lpstr>PowerPoint Presentation</vt:lpstr>
      <vt:lpstr>RESERVED WORDS</vt:lpstr>
      <vt:lpstr>Data Types</vt:lpstr>
      <vt:lpstr>PowerPoint Presentation</vt:lpstr>
      <vt:lpstr>PowerPoint Presentation</vt:lpstr>
      <vt:lpstr>String Type</vt:lpstr>
      <vt:lpstr>PowerPoint Presentation</vt:lpstr>
      <vt:lpstr>Boolean Type</vt:lpstr>
      <vt:lpstr>PowerPoint Presentation</vt:lpstr>
      <vt:lpstr>PowerPoint Presentation</vt:lpstr>
      <vt:lpstr>PowerPoint Presentation</vt:lpstr>
      <vt:lpstr>PowerPoint Presentation</vt:lpstr>
      <vt:lpstr>Changing data types</vt:lpstr>
      <vt:lpstr>PowerPoint Presentation</vt:lpstr>
      <vt:lpstr>PowerPoint Presentation</vt:lpstr>
      <vt:lpstr>PowerPoint Presentation</vt:lpstr>
      <vt:lpstr>PowerPoint Presentation</vt:lpstr>
      <vt:lpstr>Changing data types by casting</vt:lpstr>
      <vt:lpstr>Operators &amp;expressions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rand() </vt:lpstr>
      <vt:lpstr>PowerPoint Presentation</vt:lpstr>
      <vt:lpstr>Constants</vt:lpstr>
      <vt:lpstr>PowerPoint Presentation</vt:lpstr>
      <vt:lpstr>PowerPoint Presentation</vt:lpstr>
      <vt:lpstr>PowerPoint Presentation</vt:lpstr>
      <vt:lpstr>PowerPoint Presentation</vt:lpstr>
      <vt:lpstr>Echo and Print</vt:lpstr>
      <vt:lpstr>PowerPoint Presentation</vt:lpstr>
      <vt:lpstr>PowerPoint Presentation</vt:lpstr>
      <vt:lpstr>Flow Control statements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in PHP </vt:lpstr>
      <vt:lpstr>PowerPoint Presentation</vt:lpstr>
      <vt:lpstr>Creating numeric Arrays in PHP</vt:lpstr>
      <vt:lpstr>PowerPoint Presentation</vt:lpstr>
      <vt:lpstr>PowerPoint Presentation</vt:lpstr>
      <vt:lpstr>Creating Associative Arrays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dealing with Array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process Array use foreach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Arrays-Using array_search() </vt:lpstr>
      <vt:lpstr>PowerPoint Presentation</vt:lpstr>
      <vt:lpstr>PowerPoint Presentation</vt:lpstr>
      <vt:lpstr>Arrays-Using array_diff() </vt:lpstr>
      <vt:lpstr>PowerPoint Presentation</vt:lpstr>
      <vt:lpstr>PowerPoint Presentation</vt:lpstr>
      <vt:lpstr>PowerPoint Presentation</vt:lpstr>
      <vt:lpstr>PowerPoint Presentation</vt:lpstr>
      <vt:lpstr>PHP Program to check whether an array is empty or not</vt:lpstr>
      <vt:lpstr>PowerPoint Presentation</vt:lpstr>
      <vt:lpstr>PowerPoint Presentation</vt:lpstr>
      <vt:lpstr>MultiDimensional Arrays</vt:lpstr>
      <vt:lpstr>PowerPoint Presentation</vt:lpstr>
      <vt:lpstr>PowerPoint Presentation</vt:lpstr>
      <vt:lpstr>Multidimensional arrays</vt:lpstr>
      <vt:lpstr>PowerPoint Presentation</vt:lpstr>
      <vt:lpstr>Functions</vt:lpstr>
      <vt:lpstr>PowerPoint Presentation</vt:lpstr>
      <vt:lpstr>Cntd…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Objects</vt:lpstr>
      <vt:lpstr>PowerPoint Presentation</vt:lpstr>
      <vt:lpstr>PowerPoint Presentation</vt:lpstr>
      <vt:lpstr>Create an instance of class as: </vt:lpstr>
      <vt:lpstr>PowerPoint Presentation</vt:lpstr>
      <vt:lpstr>Properties of Objects</vt:lpstr>
      <vt:lpstr>PowerPoint Presentation</vt:lpstr>
      <vt:lpstr>PowerPoint Presentation</vt:lpstr>
      <vt:lpstr>PowerPoint Presentation</vt:lpstr>
      <vt:lpstr>Object Methods</vt:lpstr>
      <vt:lpstr>PowerPoint Presentation</vt:lpstr>
      <vt:lpstr>PowerPoint Presentation</vt:lpstr>
      <vt:lpstr>PowerPoint Presentation</vt:lpstr>
      <vt:lpstr>Changing the value of a property from within a method</vt:lpstr>
      <vt:lpstr>PowerPoint Presentation</vt:lpstr>
      <vt:lpstr>Constructors</vt:lpstr>
      <vt:lpstr>PowerPoint Presentation</vt:lpstr>
      <vt:lpstr>Object Inheritance </vt:lpstr>
      <vt:lpstr>PowerPoint Presentation</vt:lpstr>
      <vt:lpstr>PowerPoint Presentation</vt:lpstr>
      <vt:lpstr>String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Processing with Regular Expressions</vt:lpstr>
      <vt:lpstr>String Processing with 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305</cp:revision>
  <dcterms:created xsi:type="dcterms:W3CDTF">2023-10-30T00:18:55Z</dcterms:created>
  <dcterms:modified xsi:type="dcterms:W3CDTF">2023-11-20T04:41:03Z</dcterms:modified>
</cp:coreProperties>
</file>